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7" r:id="rId2"/>
    <p:sldId id="268" r:id="rId3"/>
    <p:sldId id="269" r:id="rId4"/>
    <p:sldId id="270" r:id="rId5"/>
    <p:sldId id="297" r:id="rId6"/>
    <p:sldId id="298" r:id="rId7"/>
    <p:sldId id="300" r:id="rId8"/>
    <p:sldId id="271" r:id="rId9"/>
    <p:sldId id="273" r:id="rId10"/>
    <p:sldId id="274" r:id="rId11"/>
    <p:sldId id="275" r:id="rId12"/>
    <p:sldId id="276" r:id="rId13"/>
    <p:sldId id="277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05" r:id="rId23"/>
    <p:sldId id="306" r:id="rId24"/>
    <p:sldId id="289" r:id="rId25"/>
    <p:sldId id="290" r:id="rId26"/>
    <p:sldId id="291" r:id="rId27"/>
    <p:sldId id="29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58" autoAdjust="0"/>
  </p:normalViewPr>
  <p:slideViewPr>
    <p:cSldViewPr>
      <p:cViewPr varScale="1">
        <p:scale>
          <a:sx n="71" d="100"/>
          <a:sy n="71" d="100"/>
        </p:scale>
        <p:origin x="1128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w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wmf"/><Relationship Id="rId6" Type="http://schemas.openxmlformats.org/officeDocument/2006/relationships/image" Target="../media/image104.e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emf"/><Relationship Id="rId9" Type="http://schemas.openxmlformats.org/officeDocument/2006/relationships/image" Target="../media/image10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20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wmf"/><Relationship Id="rId1" Type="http://schemas.openxmlformats.org/officeDocument/2006/relationships/image" Target="../media/image3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e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emf"/><Relationship Id="rId5" Type="http://schemas.openxmlformats.org/officeDocument/2006/relationships/image" Target="../media/image127.wmf"/><Relationship Id="rId15" Type="http://schemas.openxmlformats.org/officeDocument/2006/relationships/image" Target="../media/image13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emf"/><Relationship Id="rId7" Type="http://schemas.openxmlformats.org/officeDocument/2006/relationships/image" Target="../media/image145.w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51.wmf"/><Relationship Id="rId7" Type="http://schemas.openxmlformats.org/officeDocument/2006/relationships/image" Target="../media/image155.e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emf"/><Relationship Id="rId11" Type="http://schemas.openxmlformats.org/officeDocument/2006/relationships/image" Target="../media/image158.emf"/><Relationship Id="rId5" Type="http://schemas.openxmlformats.org/officeDocument/2006/relationships/image" Target="../media/image153.emf"/><Relationship Id="rId10" Type="http://schemas.openxmlformats.org/officeDocument/2006/relationships/image" Target="../media/image157.wmf"/><Relationship Id="rId4" Type="http://schemas.openxmlformats.org/officeDocument/2006/relationships/image" Target="../media/image152.emf"/><Relationship Id="rId9" Type="http://schemas.openxmlformats.org/officeDocument/2006/relationships/image" Target="../media/image1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4" Type="http://schemas.openxmlformats.org/officeDocument/2006/relationships/image" Target="../media/image1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w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20" Type="http://schemas.openxmlformats.org/officeDocument/2006/relationships/image" Target="../media/image26.w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wmf"/><Relationship Id="rId10" Type="http://schemas.openxmlformats.org/officeDocument/2006/relationships/image" Target="../media/image16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5" Type="http://schemas.openxmlformats.org/officeDocument/2006/relationships/image" Target="../media/image181.wmf"/><Relationship Id="rId4" Type="http://schemas.openxmlformats.org/officeDocument/2006/relationships/image" Target="../media/image180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e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3.wmf"/><Relationship Id="rId1" Type="http://schemas.openxmlformats.org/officeDocument/2006/relationships/image" Target="../media/image194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emf"/><Relationship Id="rId3" Type="http://schemas.openxmlformats.org/officeDocument/2006/relationships/image" Target="../media/image32.emf"/><Relationship Id="rId7" Type="http://schemas.openxmlformats.org/officeDocument/2006/relationships/image" Target="../media/image36.wmf"/><Relationship Id="rId12" Type="http://schemas.openxmlformats.org/officeDocument/2006/relationships/image" Target="../media/image41.emf"/><Relationship Id="rId17" Type="http://schemas.openxmlformats.org/officeDocument/2006/relationships/image" Target="../media/image45.wmf"/><Relationship Id="rId2" Type="http://schemas.openxmlformats.org/officeDocument/2006/relationships/image" Target="../media/image31.emf"/><Relationship Id="rId16" Type="http://schemas.openxmlformats.org/officeDocument/2006/relationships/image" Target="../media/image44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emf"/><Relationship Id="rId5" Type="http://schemas.openxmlformats.org/officeDocument/2006/relationships/image" Target="../media/image34.wmf"/><Relationship Id="rId15" Type="http://schemas.openxmlformats.org/officeDocument/2006/relationships/image" Target="../media/image43.wmf"/><Relationship Id="rId10" Type="http://schemas.openxmlformats.org/officeDocument/2006/relationships/image" Target="../media/image39.emf"/><Relationship Id="rId4" Type="http://schemas.openxmlformats.org/officeDocument/2006/relationships/image" Target="../media/image33.wmf"/><Relationship Id="rId9" Type="http://schemas.openxmlformats.org/officeDocument/2006/relationships/image" Target="../media/image38.emf"/><Relationship Id="rId1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2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wmf"/><Relationship Id="rId10" Type="http://schemas.openxmlformats.org/officeDocument/2006/relationships/image" Target="../media/image59.emf"/><Relationship Id="rId4" Type="http://schemas.openxmlformats.org/officeDocument/2006/relationships/image" Target="../media/image53.wmf"/><Relationship Id="rId9" Type="http://schemas.openxmlformats.org/officeDocument/2006/relationships/image" Target="../media/image5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image" Target="../media/image65.emf"/><Relationship Id="rId7" Type="http://schemas.openxmlformats.org/officeDocument/2006/relationships/image" Target="../media/image69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9" Type="http://schemas.openxmlformats.org/officeDocument/2006/relationships/image" Target="../media/image7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e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wmf"/><Relationship Id="rId7" Type="http://schemas.openxmlformats.org/officeDocument/2006/relationships/image" Target="../media/image91.e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AA2F-E19E-4EC2-BEFA-DA2E71F2786E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E47A-C9A9-4959-8A38-C889BC56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1E47A-C9A9-4959-8A38-C889BC5637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DAE450E8-60CF-4362-B6AF-F66E6C89B3C8}" type="datetime1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2020/3/9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06499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36D65485-9D42-42BC-8905-6CB7C606E20B}" type="slidenum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12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/>
              <a:t>内力做功可以改变系统的总动能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869051E4-9C3E-4C4C-A71F-5D360096EE50}" type="datetime1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2020/3/9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07523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2DBF5F67-CED6-40AC-B050-D06308F4B5E2}" type="slidenum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17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kumimoji="1"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四种基本相互作用力均是保守力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AF0782D2-32A1-43DA-B0C0-0014B9F35BD1}" type="datetime1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2020/3/9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08547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1B2498EB-54B1-4871-B02E-748569BC0B95}" type="slidenum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zh-CN" altLang="en-US" b="1">
                <a:solidFill>
                  <a:srgbClr val="0000FF"/>
                </a:solidFill>
              </a:rPr>
              <a:t>注：势能是相对的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887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78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430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479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7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20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75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42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984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48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34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332656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50000">
                <a:srgbClr val="49451A"/>
              </a:gs>
              <a:gs pos="100000">
                <a:srgbClr val="9E953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1" name="Picture 8" descr="农大logo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409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9"/>
          <p:cNvSpPr txBox="1">
            <a:spLocks noChangeArrowheads="1"/>
          </p:cNvSpPr>
          <p:nvPr userDrawn="1"/>
        </p:nvSpPr>
        <p:spPr bwMode="auto">
          <a:xfrm>
            <a:off x="6876256" y="-27384"/>
            <a:ext cx="216024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章 质点动力学</a:t>
            </a:r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0" y="6597352"/>
            <a:ext cx="9144000" cy="260648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100000">
                <a:srgbClr val="49451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 userDrawn="1"/>
        </p:nvSpPr>
        <p:spPr bwMode="auto">
          <a:xfrm>
            <a:off x="0" y="64912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大学物理学</a:t>
            </a:r>
            <a:r>
              <a:rPr lang="en-US" altLang="zh-CN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A</a:t>
            </a:r>
          </a:p>
        </p:txBody>
      </p:sp>
      <p:sp>
        <p:nvSpPr>
          <p:cNvPr id="2055" name="Rectangle 12"/>
          <p:cNvSpPr>
            <a:spLocks noChangeArrowheads="1"/>
          </p:cNvSpPr>
          <p:nvPr userDrawn="1"/>
        </p:nvSpPr>
        <p:spPr bwMode="auto">
          <a:xfrm>
            <a:off x="7680138" y="6491288"/>
            <a:ext cx="1463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第一篇 力学</a:t>
            </a:r>
          </a:p>
        </p:txBody>
      </p:sp>
    </p:spTree>
    <p:extLst>
      <p:ext uri="{BB962C8B-B14F-4D97-AF65-F5344CB8AC3E}">
        <p14:creationId xmlns:p14="http://schemas.microsoft.com/office/powerpoint/2010/main" val="37610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6.e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4.emf"/><Relationship Id="rId22" Type="http://schemas.openxmlformats.org/officeDocument/2006/relationships/image" Target="../media/image10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16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120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1.emf"/><Relationship Id="rId24" Type="http://schemas.openxmlformats.org/officeDocument/2006/relationships/oleObject" Target="../embeddings/oleObject116.bin"/><Relationship Id="rId32" Type="http://schemas.openxmlformats.org/officeDocument/2006/relationships/image" Target="../media/image121.wmf"/><Relationship Id="rId5" Type="http://schemas.openxmlformats.org/officeDocument/2006/relationships/image" Target="../media/image3.wmf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15.emf"/><Relationship Id="rId31" Type="http://schemas.openxmlformats.org/officeDocument/2006/relationships/oleObject" Target="../embeddings/oleObject11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119.wmf"/><Relationship Id="rId30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0.wmf"/><Relationship Id="rId26" Type="http://schemas.openxmlformats.org/officeDocument/2006/relationships/oleObject" Target="../embeddings/oleObject131.bin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27.bin"/><Relationship Id="rId25" Type="http://schemas.openxmlformats.org/officeDocument/2006/relationships/image" Target="../media/image133.emf"/><Relationship Id="rId33" Type="http://schemas.openxmlformats.org/officeDocument/2006/relationships/image" Target="../media/image13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29" Type="http://schemas.openxmlformats.org/officeDocument/2006/relationships/image" Target="../media/image13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4.bin"/><Relationship Id="rId24" Type="http://schemas.openxmlformats.org/officeDocument/2006/relationships/oleObject" Target="../embeddings/oleObject130.bin"/><Relationship Id="rId32" Type="http://schemas.openxmlformats.org/officeDocument/2006/relationships/oleObject" Target="../embeddings/oleObject13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image" Target="../media/image138.jpeg"/><Relationship Id="rId28" Type="http://schemas.openxmlformats.org/officeDocument/2006/relationships/oleObject" Target="../embeddings/oleObject132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28.bin"/><Relationship Id="rId31" Type="http://schemas.openxmlformats.org/officeDocument/2006/relationships/image" Target="../media/image13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image" Target="../media/image134.emf"/><Relationship Id="rId30" Type="http://schemas.openxmlformats.org/officeDocument/2006/relationships/oleObject" Target="../embeddings/oleObject1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42.bin"/><Relationship Id="rId3" Type="http://schemas.openxmlformats.org/officeDocument/2006/relationships/oleObject" Target="../embeddings/oleObject135.bin"/><Relationship Id="rId21" Type="http://schemas.openxmlformats.org/officeDocument/2006/relationships/image" Target="../media/image147.wmf"/><Relationship Id="rId7" Type="http://schemas.openxmlformats.org/officeDocument/2006/relationships/image" Target="../media/image148.png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0.emf"/><Relationship Id="rId11" Type="http://schemas.openxmlformats.org/officeDocument/2006/relationships/image" Target="../media/image142.wmf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146.wmf"/><Relationship Id="rId4" Type="http://schemas.openxmlformats.org/officeDocument/2006/relationships/image" Target="../media/image139.wmf"/><Relationship Id="rId9" Type="http://schemas.openxmlformats.org/officeDocument/2006/relationships/image" Target="../media/image141.emf"/><Relationship Id="rId14" Type="http://schemas.openxmlformats.org/officeDocument/2006/relationships/oleObject" Target="../embeddings/oleObject1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image" Target="../media/image153.emf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56.wmf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5.emf"/><Relationship Id="rId25" Type="http://schemas.openxmlformats.org/officeDocument/2006/relationships/image" Target="../media/image15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0.wmf"/><Relationship Id="rId11" Type="http://schemas.openxmlformats.org/officeDocument/2006/relationships/image" Target="../media/image152.emf"/><Relationship Id="rId24" Type="http://schemas.openxmlformats.org/officeDocument/2006/relationships/oleObject" Target="../embeddings/oleObject154.bin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54.emf"/><Relationship Id="rId23" Type="http://schemas.openxmlformats.org/officeDocument/2006/relationships/image" Target="../media/image157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01.wmf"/><Relationship Id="rId4" Type="http://schemas.openxmlformats.org/officeDocument/2006/relationships/image" Target="../media/image149.wmf"/><Relationship Id="rId9" Type="http://schemas.openxmlformats.org/officeDocument/2006/relationships/image" Target="../media/image159.png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158.bin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6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6.e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6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e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image" Target="../media/image23.emf"/><Relationship Id="rId3" Type="http://schemas.openxmlformats.org/officeDocument/2006/relationships/image" Target="../media/image27.jpeg"/><Relationship Id="rId21" Type="http://schemas.openxmlformats.org/officeDocument/2006/relationships/image" Target="../media/image14.e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4.bin"/><Relationship Id="rId7" Type="http://schemas.openxmlformats.org/officeDocument/2006/relationships/image" Target="../media/image7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33" Type="http://schemas.openxmlformats.org/officeDocument/2006/relationships/image" Target="../media/image20.emf"/><Relationship Id="rId38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8.emf"/><Relationship Id="rId41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2.e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26.wmf"/><Relationship Id="rId5" Type="http://schemas.openxmlformats.org/officeDocument/2006/relationships/image" Target="../media/image29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emf"/><Relationship Id="rId31" Type="http://schemas.openxmlformats.org/officeDocument/2006/relationships/image" Target="../media/image19.emf"/><Relationship Id="rId44" Type="http://schemas.openxmlformats.org/officeDocument/2006/relationships/oleObject" Target="../embeddings/oleObject25.bin"/><Relationship Id="rId4" Type="http://schemas.openxmlformats.org/officeDocument/2006/relationships/image" Target="../media/image28.jpeg"/><Relationship Id="rId9" Type="http://schemas.openxmlformats.org/officeDocument/2006/relationships/image" Target="../media/image8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7.e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1.wmf"/><Relationship Id="rId43" Type="http://schemas.openxmlformats.org/officeDocument/2006/relationships/image" Target="../media/image2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74.e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6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7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80.emf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7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185.bin"/><Relationship Id="rId18" Type="http://schemas.openxmlformats.org/officeDocument/2006/relationships/image" Target="../media/image193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90.wmf"/><Relationship Id="rId1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89.e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96.wmf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9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7.wmf"/><Relationship Id="rId26" Type="http://schemas.openxmlformats.org/officeDocument/2006/relationships/image" Target="../media/image41.e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44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40.e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2.emf"/><Relationship Id="rId36" Type="http://schemas.openxmlformats.org/officeDocument/2006/relationships/image" Target="../media/image45.wmf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Relationship Id="rId22" Type="http://schemas.openxmlformats.org/officeDocument/2006/relationships/image" Target="../media/image39.e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7.emf"/><Relationship Id="rId26" Type="http://schemas.openxmlformats.org/officeDocument/2006/relationships/image" Target="../media/image61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emf"/><Relationship Id="rId20" Type="http://schemas.openxmlformats.org/officeDocument/2006/relationships/image" Target="../media/image5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0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2.e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emf"/><Relationship Id="rId22" Type="http://schemas.openxmlformats.org/officeDocument/2006/relationships/image" Target="../media/image59.emf"/><Relationship Id="rId27" Type="http://schemas.openxmlformats.org/officeDocument/2006/relationships/oleObject" Target="../embeddings/oleObject5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0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e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6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6.e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80.emf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29" Type="http://schemas.openxmlformats.org/officeDocument/2006/relationships/image" Target="../media/image84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5.emf"/><Relationship Id="rId24" Type="http://schemas.openxmlformats.org/officeDocument/2006/relationships/oleObject" Target="../embeddings/oleObject79.bin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28" Type="http://schemas.openxmlformats.org/officeDocument/2006/relationships/oleObject" Target="../embeddings/oleObject81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79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8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e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0.wmf"/><Relationship Id="rId22" Type="http://schemas.openxmlformats.org/officeDocument/2006/relationships/image" Target="../media/image9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ext Box 2"/>
          <p:cNvSpPr txBox="1">
            <a:spLocks noChangeArrowheads="1"/>
          </p:cNvSpPr>
          <p:nvPr/>
        </p:nvSpPr>
        <p:spPr bwMode="auto">
          <a:xfrm>
            <a:off x="215900" y="908050"/>
            <a:ext cx="4679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2.3.1 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动能 功 动能定理</a:t>
            </a:r>
            <a:endParaRPr kumimoji="1" lang="zh-CN" altLang="en-US" sz="2400" b="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215900" y="1376363"/>
            <a:ext cx="860583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en-US" altLang="zh-CN" dirty="0">
                <a:solidFill>
                  <a:srgbClr val="0000CC"/>
                </a:solidFill>
              </a:rPr>
              <a:t>1. </a:t>
            </a:r>
            <a:r>
              <a:rPr kumimoji="1" lang="zh-CN" altLang="en-US" dirty="0">
                <a:solidFill>
                  <a:srgbClr val="0000CC"/>
                </a:solidFill>
              </a:rPr>
              <a:t>动能</a:t>
            </a:r>
            <a:r>
              <a:rPr kumimoji="1" lang="en-US" altLang="zh-CN" dirty="0">
                <a:solidFill>
                  <a:srgbClr val="0000CC"/>
                </a:solidFill>
              </a:rPr>
              <a:t>(kinetic energy)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 dirty="0">
                <a:solidFill>
                  <a:srgbClr val="0000FF"/>
                </a:solidFill>
              </a:rPr>
              <a:t>                                 </a:t>
            </a:r>
            <a:r>
              <a:rPr kumimoji="1" lang="en-US" altLang="zh-CN" dirty="0"/>
              <a:t>—— </a:t>
            </a:r>
            <a:r>
              <a:rPr kumimoji="1" lang="zh-CN" altLang="en-US" dirty="0"/>
              <a:t>物体因有速度而具有的作功本领</a:t>
            </a:r>
          </a:p>
        </p:txBody>
      </p:sp>
      <p:graphicFrame>
        <p:nvGraphicFramePr>
          <p:cNvPr id="409604" name="Object 4"/>
          <p:cNvGraphicFramePr>
            <a:graphicFrameLocks noChangeAspect="1"/>
          </p:cNvGraphicFramePr>
          <p:nvPr/>
        </p:nvGraphicFramePr>
        <p:xfrm>
          <a:off x="2339975" y="2349500"/>
          <a:ext cx="15478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公式" r:id="rId3" imgW="723600" imgH="393480" progId="Equation.3">
                  <p:embed/>
                </p:oleObj>
              </mc:Choice>
              <mc:Fallback>
                <p:oleObj name="公式" r:id="rId3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349500"/>
                        <a:ext cx="154781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7C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4211638" y="2528888"/>
            <a:ext cx="46434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单位</a:t>
            </a:r>
            <a:r>
              <a:rPr kumimoji="1" lang="en-US" altLang="zh-CN"/>
              <a:t>: </a:t>
            </a:r>
            <a:r>
              <a:rPr kumimoji="1" lang="zh-CN" altLang="en-US"/>
              <a:t>焦耳</a:t>
            </a:r>
            <a:r>
              <a:rPr kumimoji="1" lang="en-US" altLang="zh-CN"/>
              <a:t>(J), </a:t>
            </a:r>
            <a:r>
              <a:rPr kumimoji="1" lang="zh-CN" altLang="en-US"/>
              <a:t>量纲式</a:t>
            </a:r>
            <a:r>
              <a:rPr kumimoji="1" lang="en-US" altLang="zh-CN"/>
              <a:t>: ML</a:t>
            </a:r>
            <a:r>
              <a:rPr kumimoji="1" lang="en-US" altLang="zh-CN" baseline="30000"/>
              <a:t>2</a:t>
            </a:r>
            <a:r>
              <a:rPr kumimoji="1" lang="en-US" altLang="zh-CN"/>
              <a:t>T</a:t>
            </a:r>
            <a:r>
              <a:rPr kumimoji="1" lang="en-US" altLang="zh-CN" baseline="30000"/>
              <a:t>-2</a:t>
            </a:r>
            <a:endParaRPr kumimoji="1" lang="en-US" altLang="zh-CN" b="0" baseline="30000"/>
          </a:p>
        </p:txBody>
      </p:sp>
      <p:sp>
        <p:nvSpPr>
          <p:cNvPr id="409625" name="Text Box 25"/>
          <p:cNvSpPr txBox="1">
            <a:spLocks noChangeArrowheads="1"/>
          </p:cNvSpPr>
          <p:nvPr/>
        </p:nvSpPr>
        <p:spPr bwMode="auto">
          <a:xfrm>
            <a:off x="1763713" y="333375"/>
            <a:ext cx="5186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§2.3   </a:t>
            </a:r>
            <a:r>
              <a:rPr kumimoji="1" lang="zh-CN" altLang="en-US" sz="2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能量  能量守恒定律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50825" y="3249613"/>
            <a:ext cx="5761038" cy="971550"/>
            <a:chOff x="158" y="2047"/>
            <a:chExt cx="3584" cy="565"/>
          </a:xfrm>
        </p:grpSpPr>
        <p:sp>
          <p:nvSpPr>
            <p:cNvPr id="51219" name="Text Box 27"/>
            <p:cNvSpPr txBox="1">
              <a:spLocks noChangeArrowheads="1"/>
            </p:cNvSpPr>
            <p:nvPr/>
          </p:nvSpPr>
          <p:spPr bwMode="auto">
            <a:xfrm>
              <a:off x="158" y="2137"/>
              <a:ext cx="1945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/>
                <a:t>质</a:t>
              </a:r>
              <a:r>
                <a:rPr kumimoji="1" lang="zh-CN" altLang="en-US" sz="2800"/>
                <a:t>点系的动能</a:t>
              </a:r>
              <a:r>
                <a:rPr kumimoji="1" lang="en-US" altLang="zh-CN" sz="2800"/>
                <a:t>:</a:t>
              </a:r>
            </a:p>
          </p:txBody>
        </p:sp>
        <p:graphicFrame>
          <p:nvGraphicFramePr>
            <p:cNvPr id="51206" name="Object 28"/>
            <p:cNvGraphicFramePr>
              <a:graphicFrameLocks noChangeAspect="1"/>
            </p:cNvGraphicFramePr>
            <p:nvPr/>
          </p:nvGraphicFramePr>
          <p:xfrm>
            <a:off x="1723" y="2047"/>
            <a:ext cx="2019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3" name="公式" r:id="rId5" imgW="1460160" imgH="419040" progId="Equation.3">
                    <p:embed/>
                  </p:oleObj>
                </mc:Choice>
                <mc:Fallback>
                  <p:oleObj name="公式" r:id="rId5" imgW="1460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2047"/>
                          <a:ext cx="2019" cy="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29" name="Text Box 29"/>
          <p:cNvSpPr txBox="1">
            <a:spLocks noChangeArrowheads="1"/>
          </p:cNvSpPr>
          <p:nvPr/>
        </p:nvSpPr>
        <p:spPr bwMode="auto">
          <a:xfrm>
            <a:off x="250825" y="2528888"/>
            <a:ext cx="2879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质点的动能</a:t>
            </a:r>
            <a:r>
              <a:rPr lang="en-US" altLang="zh-CN"/>
              <a:t>:</a:t>
            </a:r>
          </a:p>
        </p:txBody>
      </p:sp>
      <p:sp>
        <p:nvSpPr>
          <p:cNvPr id="409632" name="Text Box 32"/>
          <p:cNvSpPr txBox="1">
            <a:spLocks noChangeArrowheads="1"/>
          </p:cNvSpPr>
          <p:nvPr/>
        </p:nvSpPr>
        <p:spPr bwMode="auto">
          <a:xfrm>
            <a:off x="250825" y="4221163"/>
            <a:ext cx="48609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CC"/>
                </a:solidFill>
              </a:rPr>
              <a:t>2. </a:t>
            </a:r>
            <a:r>
              <a:rPr kumimoji="1" lang="zh-CN" altLang="en-US" dirty="0">
                <a:solidFill>
                  <a:srgbClr val="0000CC"/>
                </a:solidFill>
              </a:rPr>
              <a:t>动能的时间变化率 功</a:t>
            </a:r>
            <a:endParaRPr kumimoji="1" lang="en-US" altLang="zh-CN" dirty="0">
              <a:solidFill>
                <a:srgbClr val="0000CC"/>
              </a:solidFill>
            </a:endParaRPr>
          </a:p>
        </p:txBody>
      </p:sp>
      <p:graphicFrame>
        <p:nvGraphicFramePr>
          <p:cNvPr id="409633" name="Object 33"/>
          <p:cNvGraphicFramePr>
            <a:graphicFrameLocks noChangeAspect="1"/>
          </p:cNvGraphicFramePr>
          <p:nvPr/>
        </p:nvGraphicFramePr>
        <p:xfrm>
          <a:off x="1763713" y="5624513"/>
          <a:ext cx="18367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4" name="Equation" r:id="rId7" imgW="876240" imgH="393480" progId="Equation.3">
                  <p:embed/>
                </p:oleObj>
              </mc:Choice>
              <mc:Fallback>
                <p:oleObj name="Equation" r:id="rId7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624513"/>
                        <a:ext cx="183673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5" name="Object 35"/>
          <p:cNvGraphicFramePr>
            <a:graphicFrameLocks noChangeAspect="1"/>
          </p:cNvGraphicFramePr>
          <p:nvPr/>
        </p:nvGraphicFramePr>
        <p:xfrm>
          <a:off x="827088" y="4724400"/>
          <a:ext cx="417671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公式" r:id="rId9" imgW="1892160" imgH="393480" progId="Equation.3">
                  <p:embed/>
                </p:oleObj>
              </mc:Choice>
              <mc:Fallback>
                <p:oleObj name="公式" r:id="rId9" imgW="1892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417671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7" name="AutoShape 37"/>
          <p:cNvSpPr>
            <a:spLocks noChangeArrowheads="1"/>
          </p:cNvSpPr>
          <p:nvPr/>
        </p:nvSpPr>
        <p:spPr bwMode="auto">
          <a:xfrm>
            <a:off x="5148263" y="576897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66CC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38" name="Object 38"/>
          <p:cNvGraphicFramePr>
            <a:graphicFrameLocks noChangeAspect="1"/>
          </p:cNvGraphicFramePr>
          <p:nvPr/>
        </p:nvGraphicFramePr>
        <p:xfrm>
          <a:off x="6011863" y="5481638"/>
          <a:ext cx="20161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6" name="Equation" r:id="rId11" imgW="1015920" imgH="304560" progId="Equation.3">
                  <p:embed/>
                </p:oleObj>
              </mc:Choice>
              <mc:Fallback>
                <p:oleObj name="Equation" r:id="rId11" imgW="10159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481638"/>
                        <a:ext cx="2016125" cy="746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0" name="Line 40"/>
          <p:cNvSpPr>
            <a:spLocks noChangeShapeType="1"/>
          </p:cNvSpPr>
          <p:nvPr/>
        </p:nvSpPr>
        <p:spPr bwMode="auto">
          <a:xfrm flipV="1">
            <a:off x="7704138" y="5049838"/>
            <a:ext cx="107950" cy="5000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1" name="Line 41"/>
          <p:cNvSpPr>
            <a:spLocks noChangeShapeType="1"/>
          </p:cNvSpPr>
          <p:nvPr/>
        </p:nvSpPr>
        <p:spPr bwMode="auto">
          <a:xfrm flipH="1" flipV="1">
            <a:off x="6264275" y="5049838"/>
            <a:ext cx="107950" cy="5032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2" name="Text Box 42"/>
          <p:cNvSpPr txBox="1">
            <a:spLocks noChangeArrowheads="1"/>
          </p:cNvSpPr>
          <p:nvPr/>
        </p:nvSpPr>
        <p:spPr bwMode="auto">
          <a:xfrm>
            <a:off x="5184775" y="4473575"/>
            <a:ext cx="1981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状态改变量</a:t>
            </a:r>
          </a:p>
        </p:txBody>
      </p:sp>
      <p:sp>
        <p:nvSpPr>
          <p:cNvPr id="409643" name="Text Box 43"/>
          <p:cNvSpPr txBox="1">
            <a:spLocks noChangeArrowheads="1"/>
          </p:cNvSpPr>
          <p:nvPr/>
        </p:nvSpPr>
        <p:spPr bwMode="auto">
          <a:xfrm>
            <a:off x="7308850" y="4437063"/>
            <a:ext cx="1371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过程量</a:t>
            </a:r>
          </a:p>
        </p:txBody>
      </p:sp>
    </p:spTree>
    <p:extLst>
      <p:ext uri="{BB962C8B-B14F-4D97-AF65-F5344CB8AC3E}">
        <p14:creationId xmlns:p14="http://schemas.microsoft.com/office/powerpoint/2010/main" val="106083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autoUpdateAnimBg="0"/>
      <p:bldP spid="409605" grpId="0" autoUpdateAnimBg="0"/>
      <p:bldP spid="409629" grpId="0"/>
      <p:bldP spid="409632" grpId="0"/>
      <p:bldP spid="409637" grpId="0" animBg="1"/>
      <p:bldP spid="409640" grpId="0" animBg="1"/>
      <p:bldP spid="409641" grpId="0" animBg="1"/>
      <p:bldP spid="409642" grpId="0"/>
      <p:bldP spid="4096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250825" y="1304925"/>
            <a:ext cx="6840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FF"/>
                </a:solidFill>
                <a:ea typeface="黑体" pitchFamily="49" charset="-122"/>
              </a:rPr>
              <a:t>定义</a:t>
            </a:r>
            <a:r>
              <a:rPr kumimoji="1" lang="en-US" altLang="zh-CN" sz="2400" dirty="0">
                <a:solidFill>
                  <a:srgbClr val="0000FF"/>
                </a:solidFill>
                <a:ea typeface="黑体" pitchFamily="49" charset="-122"/>
              </a:rPr>
              <a:t>: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单位时间内力所作的功称为功率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endParaRPr kumimoji="1" lang="en-US" altLang="zh-CN" sz="2400" b="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576263" y="1989138"/>
            <a:ext cx="2522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(1) </a:t>
            </a:r>
            <a:r>
              <a:rPr kumimoji="1" lang="zh-CN" altLang="en-US"/>
              <a:t>平均功率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647700" y="3357563"/>
            <a:ext cx="2590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(2) </a:t>
            </a:r>
            <a:r>
              <a:rPr kumimoji="1" lang="zh-CN" altLang="en-US"/>
              <a:t>瞬时功率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250825" y="4329113"/>
            <a:ext cx="55451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瞬时功率等于力和速度的标积</a:t>
            </a:r>
            <a:r>
              <a:rPr kumimoji="1" lang="en-US" altLang="zh-CN" sz="24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  <a:endParaRPr kumimoji="1" lang="en-US" altLang="zh-CN" sz="2400" b="0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323850" y="5084763"/>
            <a:ext cx="3311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功率的单位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(SI):</a:t>
            </a:r>
          </a:p>
        </p:txBody>
      </p:sp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2879725" y="5121275"/>
          <a:ext cx="42322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公式" r:id="rId3" imgW="1866600" imgH="457200" progId="Equation.3">
                  <p:embed/>
                </p:oleObj>
              </mc:Choice>
              <mc:Fallback>
                <p:oleObj name="公式" r:id="rId3" imgW="186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5121275"/>
                        <a:ext cx="42322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2376488" y="657225"/>
            <a:ext cx="57245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—— </a:t>
            </a:r>
            <a:r>
              <a:rPr kumimoji="1" lang="zh-CN" altLang="en-US"/>
              <a:t>反映作功快慢程度的物理量</a:t>
            </a:r>
            <a:endParaRPr kumimoji="1" lang="zh-CN" altLang="en-US" b="0"/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250825" y="296863"/>
            <a:ext cx="3240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hlink"/>
                </a:solidFill>
              </a:rPr>
              <a:t>2) </a:t>
            </a:r>
            <a:r>
              <a:rPr kumimoji="1" lang="zh-CN" altLang="en-US">
                <a:solidFill>
                  <a:schemeClr val="hlink"/>
                </a:solidFill>
              </a:rPr>
              <a:t>功率</a:t>
            </a:r>
            <a:r>
              <a:rPr kumimoji="1" lang="en-US" altLang="zh-CN">
                <a:solidFill>
                  <a:schemeClr val="hlink"/>
                </a:solidFill>
              </a:rPr>
              <a:t>(power)</a:t>
            </a:r>
            <a:endParaRPr kumimoji="1" lang="en-US" altLang="zh-CN" b="0">
              <a:solidFill>
                <a:schemeClr val="hlink"/>
              </a:solidFill>
            </a:endParaRPr>
          </a:p>
        </p:txBody>
      </p:sp>
      <p:graphicFrame>
        <p:nvGraphicFramePr>
          <p:cNvPr id="408586" name="Object 10"/>
          <p:cNvGraphicFramePr>
            <a:graphicFrameLocks noChangeAspect="1"/>
          </p:cNvGraphicFramePr>
          <p:nvPr/>
        </p:nvGraphicFramePr>
        <p:xfrm>
          <a:off x="2917825" y="1881188"/>
          <a:ext cx="12239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公式" r:id="rId5" imgW="520560" imgH="393480" progId="Equation.3">
                  <p:embed/>
                </p:oleObj>
              </mc:Choice>
              <mc:Fallback>
                <p:oleObj name="公式" r:id="rId5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1881188"/>
                        <a:ext cx="122396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7" name="Object 11"/>
          <p:cNvGraphicFramePr>
            <a:graphicFrameLocks noChangeAspect="1"/>
          </p:cNvGraphicFramePr>
          <p:nvPr/>
        </p:nvGraphicFramePr>
        <p:xfrm>
          <a:off x="2879725" y="2997200"/>
          <a:ext cx="51196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公式" r:id="rId7" imgW="2057400" imgH="406080" progId="Equation.3">
                  <p:embed/>
                </p:oleObj>
              </mc:Choice>
              <mc:Fallback>
                <p:oleObj name="公式" r:id="rId7" imgW="2057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997200"/>
                        <a:ext cx="5119688" cy="1008063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235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25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408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utoUpdateAnimBg="0"/>
      <p:bldP spid="408579" grpId="0" build="p" autoUpdateAnimBg="0"/>
      <p:bldP spid="408580" grpId="0" build="p" autoUpdateAnimBg="0"/>
      <p:bldP spid="408581" grpId="0" build="p" autoUpdateAnimBg="0"/>
      <p:bldP spid="4085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Text Box 2"/>
          <p:cNvSpPr txBox="1">
            <a:spLocks noChangeArrowheads="1"/>
          </p:cNvSpPr>
          <p:nvPr/>
        </p:nvSpPr>
        <p:spPr bwMode="auto">
          <a:xfrm>
            <a:off x="285750" y="3919538"/>
            <a:ext cx="8462963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Aft>
                <a:spcPct val="20000"/>
              </a:spcAft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注意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</a:t>
            </a:r>
          </a:p>
          <a:p>
            <a:pPr algn="just">
              <a:lnSpc>
                <a:spcPct val="105000"/>
              </a:lnSpc>
              <a:spcAft>
                <a:spcPct val="20000"/>
              </a:spcAft>
              <a:buFontTx/>
              <a:buChar char="•"/>
              <a:defRPr/>
            </a:pPr>
            <a:r>
              <a:rPr kumimoji="1" lang="en-US" altLang="zh-CN" sz="2400" dirty="0">
                <a:ea typeface="黑体" pitchFamily="49" charset="-122"/>
              </a:rPr>
              <a:t> </a:t>
            </a:r>
            <a:r>
              <a:rPr kumimoji="1" lang="zh-CN" altLang="en-US" sz="2400" dirty="0">
                <a:ea typeface="黑体" pitchFamily="49" charset="-122"/>
              </a:rPr>
              <a:t>动能是标量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dirty="0">
                <a:ea typeface="黑体" pitchFamily="49" charset="-122"/>
              </a:rPr>
              <a:t>是状态量</a:t>
            </a:r>
            <a:r>
              <a:rPr kumimoji="1" lang="en-US" altLang="zh-CN" sz="2400" i="1" dirty="0">
                <a:latin typeface="Book Antiqua" pitchFamily="18" charset="0"/>
                <a:ea typeface="黑体" pitchFamily="49" charset="-122"/>
              </a:rPr>
              <a:t>v</a:t>
            </a:r>
            <a:r>
              <a:rPr kumimoji="1" lang="zh-CN" altLang="en-US" sz="2400" dirty="0">
                <a:ea typeface="黑体" pitchFamily="49" charset="-122"/>
              </a:rPr>
              <a:t>的单值函数</a:t>
            </a:r>
            <a:r>
              <a:rPr kumimoji="1" lang="zh-CN" altLang="en-US" sz="2400" dirty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</a:t>
            </a:r>
            <a:r>
              <a:rPr kumimoji="1" lang="zh-CN" altLang="en-US" sz="2400" dirty="0">
                <a:solidFill>
                  <a:schemeClr val="tx2"/>
                </a:solidFill>
                <a:ea typeface="黑体" pitchFamily="49" charset="-122"/>
                <a:sym typeface="Symbol" pitchFamily="18" charset="2"/>
              </a:rPr>
              <a:t> </a:t>
            </a:r>
            <a:r>
              <a:rPr kumimoji="1" lang="zh-CN" altLang="en-US" sz="2400" dirty="0">
                <a:solidFill>
                  <a:srgbClr val="0000CC"/>
                </a:solidFill>
                <a:ea typeface="黑体" pitchFamily="49" charset="-122"/>
              </a:rPr>
              <a:t>状态量</a:t>
            </a:r>
            <a:r>
              <a:rPr kumimoji="1" lang="en-US" altLang="zh-CN" sz="2400" dirty="0">
                <a:solidFill>
                  <a:schemeClr val="tx2"/>
                </a:solidFill>
                <a:ea typeface="黑体" pitchFamily="49" charset="-122"/>
              </a:rPr>
              <a:t>;</a:t>
            </a:r>
          </a:p>
          <a:p>
            <a:pPr algn="just">
              <a:lnSpc>
                <a:spcPct val="105000"/>
              </a:lnSpc>
              <a:spcAft>
                <a:spcPct val="20000"/>
              </a:spcAft>
              <a:buFontTx/>
              <a:buChar char="•"/>
              <a:defRPr/>
            </a:pPr>
            <a:r>
              <a:rPr kumimoji="1" lang="en-US" altLang="zh-CN" sz="2400" dirty="0">
                <a:ea typeface="黑体" pitchFamily="49" charset="-122"/>
              </a:rPr>
              <a:t> </a:t>
            </a:r>
            <a:r>
              <a:rPr kumimoji="1" lang="zh-CN" altLang="en-US" sz="2400" dirty="0">
                <a:ea typeface="黑体" pitchFamily="49" charset="-122"/>
              </a:rPr>
              <a:t>功是过程量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dirty="0">
                <a:ea typeface="黑体" pitchFamily="49" charset="-122"/>
              </a:rPr>
              <a:t>是能量变化的量度</a:t>
            </a:r>
            <a:r>
              <a:rPr kumimoji="1" lang="en-US" altLang="zh-CN" sz="2400" dirty="0">
                <a:ea typeface="黑体" pitchFamily="49" charset="-122"/>
              </a:rPr>
              <a:t>;</a:t>
            </a:r>
          </a:p>
          <a:p>
            <a:pPr algn="just">
              <a:lnSpc>
                <a:spcPct val="105000"/>
              </a:lnSpc>
              <a:spcAft>
                <a:spcPct val="20000"/>
              </a:spcAft>
              <a:buFontTx/>
              <a:buChar char="•"/>
              <a:defRPr/>
            </a:pPr>
            <a:r>
              <a:rPr kumimoji="1" lang="en-US" altLang="zh-CN" sz="2400" dirty="0">
                <a:solidFill>
                  <a:schemeClr val="tx2"/>
                </a:solidFill>
                <a:ea typeface="黑体" pitchFamily="49" charset="-122"/>
              </a:rPr>
              <a:t> </a:t>
            </a:r>
            <a:r>
              <a:rPr kumimoji="1" lang="zh-CN" altLang="en-US" sz="2400" dirty="0">
                <a:ea typeface="黑体" pitchFamily="49" charset="-122"/>
              </a:rPr>
              <a:t>动能定理由牛顿第二定律导出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dirty="0">
                <a:ea typeface="黑体" pitchFamily="49" charset="-122"/>
              </a:rPr>
              <a:t>只适用于惯性参考系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endParaRPr kumimoji="1" lang="zh-CN" altLang="en-US" sz="2400" dirty="0">
              <a:ea typeface="黑体" pitchFamily="49" charset="-122"/>
            </a:endParaRPr>
          </a:p>
          <a:p>
            <a:pPr algn="just">
              <a:lnSpc>
                <a:spcPct val="105000"/>
              </a:lnSpc>
              <a:spcAft>
                <a:spcPct val="20000"/>
              </a:spcAft>
              <a:defRPr/>
            </a:pPr>
            <a:r>
              <a:rPr kumimoji="1" lang="zh-CN" altLang="en-US" sz="2400" dirty="0">
                <a:solidFill>
                  <a:schemeClr val="tx2"/>
                </a:solidFill>
                <a:ea typeface="黑体" pitchFamily="49" charset="-122"/>
              </a:rPr>
              <a:t>  </a:t>
            </a:r>
            <a:r>
              <a:rPr kumimoji="1" lang="zh-CN" altLang="en-US" sz="2400" dirty="0">
                <a:ea typeface="黑体" pitchFamily="49" charset="-122"/>
              </a:rPr>
              <a:t>动能也与参考系有关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aphicFrame>
        <p:nvGraphicFramePr>
          <p:cNvPr id="410627" name="Object 3"/>
          <p:cNvGraphicFramePr>
            <a:graphicFrameLocks noChangeAspect="1"/>
          </p:cNvGraphicFramePr>
          <p:nvPr/>
        </p:nvGraphicFramePr>
        <p:xfrm>
          <a:off x="647700" y="765175"/>
          <a:ext cx="3492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94" name="公式" r:id="rId3" imgW="1688760" imgH="393480" progId="Equation.3">
                  <p:embed/>
                </p:oleObj>
              </mc:Choice>
              <mc:Fallback>
                <p:oleObj name="公式" r:id="rId3" imgW="1688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65175"/>
                        <a:ext cx="3492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76938" y="512763"/>
            <a:ext cx="2668587" cy="1944687"/>
            <a:chOff x="3742" y="1423"/>
            <a:chExt cx="1863" cy="1519"/>
          </a:xfrm>
        </p:grpSpPr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5284" y="1423"/>
            <a:ext cx="32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5" name="公式" r:id="rId5" imgW="177480" imgH="228600" progId="Equation.3">
                    <p:embed/>
                  </p:oleObj>
                </mc:Choice>
                <mc:Fallback>
                  <p:oleObj name="公式" r:id="rId5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423"/>
                          <a:ext cx="321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8" name="Freeform 6"/>
            <p:cNvSpPr>
              <a:spLocks/>
            </p:cNvSpPr>
            <p:nvPr/>
          </p:nvSpPr>
          <p:spPr bwMode="auto">
            <a:xfrm rot="809549">
              <a:off x="3742" y="1661"/>
              <a:ext cx="1771" cy="1133"/>
            </a:xfrm>
            <a:custGeom>
              <a:avLst/>
              <a:gdLst>
                <a:gd name="T0" fmla="*/ 0 w 1832"/>
                <a:gd name="T1" fmla="*/ 1297 h 1401"/>
                <a:gd name="T2" fmla="*/ 288 w 1832"/>
                <a:gd name="T3" fmla="*/ 1393 h 1401"/>
                <a:gd name="T4" fmla="*/ 576 w 1832"/>
                <a:gd name="T5" fmla="*/ 1249 h 1401"/>
                <a:gd name="T6" fmla="*/ 864 w 1832"/>
                <a:gd name="T7" fmla="*/ 529 h 1401"/>
                <a:gd name="T8" fmla="*/ 1273 w 1832"/>
                <a:gd name="T9" fmla="*/ 83 h 1401"/>
                <a:gd name="T10" fmla="*/ 1694 w 1832"/>
                <a:gd name="T11" fmla="*/ 32 h 1401"/>
                <a:gd name="T12" fmla="*/ 1832 w 1832"/>
                <a:gd name="T13" fmla="*/ 32 h 1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32"/>
                <a:gd name="T22" fmla="*/ 0 h 1401"/>
                <a:gd name="T23" fmla="*/ 1832 w 1832"/>
                <a:gd name="T24" fmla="*/ 1401 h 14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32" h="1401">
                  <a:moveTo>
                    <a:pt x="0" y="1297"/>
                  </a:moveTo>
                  <a:cubicBezTo>
                    <a:pt x="96" y="1349"/>
                    <a:pt x="192" y="1401"/>
                    <a:pt x="288" y="1393"/>
                  </a:cubicBezTo>
                  <a:cubicBezTo>
                    <a:pt x="384" y="1385"/>
                    <a:pt x="480" y="1393"/>
                    <a:pt x="576" y="1249"/>
                  </a:cubicBezTo>
                  <a:cubicBezTo>
                    <a:pt x="672" y="1105"/>
                    <a:pt x="748" y="723"/>
                    <a:pt x="864" y="529"/>
                  </a:cubicBezTo>
                  <a:cubicBezTo>
                    <a:pt x="980" y="335"/>
                    <a:pt x="1135" y="166"/>
                    <a:pt x="1273" y="83"/>
                  </a:cubicBezTo>
                  <a:cubicBezTo>
                    <a:pt x="1411" y="0"/>
                    <a:pt x="1601" y="40"/>
                    <a:pt x="1694" y="32"/>
                  </a:cubicBezTo>
                  <a:cubicBezTo>
                    <a:pt x="1787" y="24"/>
                    <a:pt x="1803" y="32"/>
                    <a:pt x="1832" y="3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09" name="Oval 7"/>
            <p:cNvSpPr>
              <a:spLocks noChangeArrowheads="1"/>
            </p:cNvSpPr>
            <p:nvPr/>
          </p:nvSpPr>
          <p:spPr bwMode="auto">
            <a:xfrm>
              <a:off x="4341" y="2223"/>
              <a:ext cx="158" cy="15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9410" name="Line 8"/>
            <p:cNvSpPr>
              <a:spLocks noChangeShapeType="1"/>
            </p:cNvSpPr>
            <p:nvPr/>
          </p:nvSpPr>
          <p:spPr bwMode="auto">
            <a:xfrm>
              <a:off x="4014" y="2654"/>
              <a:ext cx="43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398" name="Object 9"/>
            <p:cNvGraphicFramePr>
              <a:graphicFrameLocks noChangeAspect="1"/>
            </p:cNvGraphicFramePr>
            <p:nvPr/>
          </p:nvGraphicFramePr>
          <p:xfrm>
            <a:off x="3833" y="2614"/>
            <a:ext cx="20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6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614"/>
                          <a:ext cx="20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9" name="Object 10"/>
            <p:cNvGraphicFramePr>
              <a:graphicFrameLocks noChangeAspect="1"/>
            </p:cNvGraphicFramePr>
            <p:nvPr/>
          </p:nvGraphicFramePr>
          <p:xfrm>
            <a:off x="4412" y="2558"/>
            <a:ext cx="30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7" name="公式" r:id="rId9" imgW="177480" imgH="228600" progId="Equation.3">
                    <p:embed/>
                  </p:oleObj>
                </mc:Choice>
                <mc:Fallback>
                  <p:oleObj name="公式" r:id="rId9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558"/>
                          <a:ext cx="30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1" name="Line 11"/>
            <p:cNvSpPr>
              <a:spLocks noChangeShapeType="1"/>
            </p:cNvSpPr>
            <p:nvPr/>
          </p:nvSpPr>
          <p:spPr bwMode="auto">
            <a:xfrm flipV="1">
              <a:off x="4985" y="1725"/>
              <a:ext cx="435" cy="11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00" name="Object 12"/>
            <p:cNvGraphicFramePr>
              <a:graphicFrameLocks noChangeAspect="1"/>
            </p:cNvGraphicFramePr>
            <p:nvPr/>
          </p:nvGraphicFramePr>
          <p:xfrm>
            <a:off x="4921" y="1525"/>
            <a:ext cx="21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8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525"/>
                          <a:ext cx="21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Line 13"/>
            <p:cNvSpPr>
              <a:spLocks noChangeShapeType="1"/>
            </p:cNvSpPr>
            <p:nvPr/>
          </p:nvSpPr>
          <p:spPr bwMode="auto">
            <a:xfrm flipV="1">
              <a:off x="4422" y="1842"/>
              <a:ext cx="318" cy="4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01" name="Object 14"/>
            <p:cNvGraphicFramePr>
              <a:graphicFrameLocks noChangeAspect="1"/>
            </p:cNvGraphicFramePr>
            <p:nvPr/>
          </p:nvGraphicFramePr>
          <p:xfrm>
            <a:off x="4422" y="1706"/>
            <a:ext cx="24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99" name="公式" r:id="rId13" imgW="126720" imgH="177480" progId="Equation.3">
                    <p:embed/>
                  </p:oleObj>
                </mc:Choice>
                <mc:Fallback>
                  <p:oleObj name="公式" r:id="rId13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706"/>
                          <a:ext cx="241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3" name="Line 15"/>
            <p:cNvSpPr>
              <a:spLocks noChangeShapeType="1"/>
            </p:cNvSpPr>
            <p:nvPr/>
          </p:nvSpPr>
          <p:spPr bwMode="auto">
            <a:xfrm flipV="1">
              <a:off x="4420" y="2205"/>
              <a:ext cx="547" cy="9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02" name="Object 16"/>
            <p:cNvGraphicFramePr>
              <a:graphicFrameLocks noChangeAspect="1"/>
            </p:cNvGraphicFramePr>
            <p:nvPr/>
          </p:nvGraphicFramePr>
          <p:xfrm>
            <a:off x="4830" y="2205"/>
            <a:ext cx="24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0" name="公式" r:id="rId15" imgW="164880" imgH="190440" progId="Equation.3">
                    <p:embed/>
                  </p:oleObj>
                </mc:Choice>
                <mc:Fallback>
                  <p:oleObj name="公式" r:id="rId15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205"/>
                          <a:ext cx="24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4" name="Line 17"/>
            <p:cNvSpPr>
              <a:spLocks noChangeShapeType="1"/>
            </p:cNvSpPr>
            <p:nvPr/>
          </p:nvSpPr>
          <p:spPr bwMode="auto">
            <a:xfrm flipV="1">
              <a:off x="4422" y="2115"/>
              <a:ext cx="182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03" name="Object 18"/>
            <p:cNvGraphicFramePr>
              <a:graphicFrameLocks noChangeAspect="1"/>
            </p:cNvGraphicFramePr>
            <p:nvPr/>
          </p:nvGraphicFramePr>
          <p:xfrm>
            <a:off x="4195" y="1979"/>
            <a:ext cx="3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01" name="公式" r:id="rId17" imgW="203040" imgH="177480" progId="Equation.3">
                    <p:embed/>
                  </p:oleObj>
                </mc:Choice>
                <mc:Fallback>
                  <p:oleObj name="公式" r:id="rId17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979"/>
                          <a:ext cx="3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6" name="Rectangle 19"/>
          <p:cNvSpPr>
            <a:spLocks noChangeArrowheads="1"/>
          </p:cNvSpPr>
          <p:nvPr/>
        </p:nvSpPr>
        <p:spPr bwMode="auto">
          <a:xfrm>
            <a:off x="250825" y="333375"/>
            <a:ext cx="6985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3. </a:t>
            </a:r>
            <a:r>
              <a:rPr kumimoji="1" lang="zh-CN" altLang="en-US">
                <a:solidFill>
                  <a:srgbClr val="0000CC"/>
                </a:solidFill>
              </a:rPr>
              <a:t>动能定理</a:t>
            </a:r>
          </a:p>
        </p:txBody>
      </p:sp>
      <p:graphicFrame>
        <p:nvGraphicFramePr>
          <p:cNvPr id="410644" name="Object 20"/>
          <p:cNvGraphicFramePr>
            <a:graphicFrameLocks noChangeAspect="1"/>
          </p:cNvGraphicFramePr>
          <p:nvPr/>
        </p:nvGraphicFramePr>
        <p:xfrm>
          <a:off x="827088" y="1557338"/>
          <a:ext cx="43926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2" name="公式" r:id="rId19" imgW="2070000" imgH="393480" progId="Equation.3">
                  <p:embed/>
                </p:oleObj>
              </mc:Choice>
              <mc:Fallback>
                <p:oleObj name="公式" r:id="rId19" imgW="2070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43926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6" name="Text Box 22"/>
          <p:cNvSpPr txBox="1">
            <a:spLocks noChangeArrowheads="1"/>
          </p:cNvSpPr>
          <p:nvPr/>
        </p:nvSpPr>
        <p:spPr bwMode="auto">
          <a:xfrm>
            <a:off x="258763" y="2420938"/>
            <a:ext cx="5826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(1) </a:t>
            </a:r>
            <a:r>
              <a:rPr kumimoji="1" lang="zh-CN" altLang="en-US">
                <a:solidFill>
                  <a:srgbClr val="0000CC"/>
                </a:solidFill>
              </a:rPr>
              <a:t>质点的动能定理</a:t>
            </a:r>
          </a:p>
        </p:txBody>
      </p:sp>
      <p:graphicFrame>
        <p:nvGraphicFramePr>
          <p:cNvPr id="410648" name="Object 24"/>
          <p:cNvGraphicFramePr>
            <a:graphicFrameLocks noChangeAspect="1"/>
          </p:cNvGraphicFramePr>
          <p:nvPr/>
        </p:nvGraphicFramePr>
        <p:xfrm>
          <a:off x="2051050" y="2997200"/>
          <a:ext cx="51482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3" name="Equation" r:id="rId21" imgW="2616120" imgH="355320" progId="Equation.3">
                  <p:embed/>
                </p:oleObj>
              </mc:Choice>
              <mc:Fallback>
                <p:oleObj name="Equation" r:id="rId21" imgW="26161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5148263" cy="8350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35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250825" y="908050"/>
            <a:ext cx="4946650" cy="1160463"/>
            <a:chOff x="158" y="572"/>
            <a:chExt cx="3116" cy="731"/>
          </a:xfrm>
        </p:grpSpPr>
        <p:sp>
          <p:nvSpPr>
            <p:cNvPr id="60466" name="Text Box 53"/>
            <p:cNvSpPr txBox="1">
              <a:spLocks noChangeArrowheads="1"/>
            </p:cNvSpPr>
            <p:nvPr/>
          </p:nvSpPr>
          <p:spPr bwMode="auto">
            <a:xfrm>
              <a:off x="158" y="572"/>
              <a:ext cx="186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对于质</a:t>
              </a:r>
              <a:r>
                <a:rPr kumimoji="1" lang="zh-CN" altLang="en-US"/>
                <a:t>点系统</a:t>
              </a:r>
              <a:r>
                <a:rPr kumimoji="1" lang="en-US" altLang="zh-CN"/>
                <a:t>:</a:t>
              </a:r>
            </a:p>
          </p:txBody>
        </p:sp>
        <p:graphicFrame>
          <p:nvGraphicFramePr>
            <p:cNvPr id="60431" name="Object 54"/>
            <p:cNvGraphicFramePr>
              <a:graphicFrameLocks noChangeAspect="1"/>
            </p:cNvGraphicFramePr>
            <p:nvPr/>
          </p:nvGraphicFramePr>
          <p:xfrm>
            <a:off x="1292" y="754"/>
            <a:ext cx="1982" cy="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2" name="公式" r:id="rId4" imgW="1460160" imgH="419040" progId="Equation.3">
                    <p:embed/>
                  </p:oleObj>
                </mc:Choice>
                <mc:Fallback>
                  <p:oleObj name="公式" r:id="rId4" imgW="1460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754"/>
                          <a:ext cx="1982" cy="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5724525" y="296863"/>
            <a:ext cx="2841625" cy="2465387"/>
            <a:chOff x="3578" y="346"/>
            <a:chExt cx="1835" cy="1608"/>
          </a:xfrm>
        </p:grpSpPr>
        <p:sp>
          <p:nvSpPr>
            <p:cNvPr id="433208" name="Oval 56"/>
            <p:cNvSpPr>
              <a:spLocks noChangeArrowheads="1"/>
            </p:cNvSpPr>
            <p:nvPr/>
          </p:nvSpPr>
          <p:spPr bwMode="auto">
            <a:xfrm>
              <a:off x="4750" y="1263"/>
              <a:ext cx="80" cy="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09" name="Oval 57"/>
            <p:cNvSpPr>
              <a:spLocks noChangeArrowheads="1"/>
            </p:cNvSpPr>
            <p:nvPr/>
          </p:nvSpPr>
          <p:spPr bwMode="auto">
            <a:xfrm>
              <a:off x="4470" y="691"/>
              <a:ext cx="80" cy="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0" name="Oval 58"/>
            <p:cNvSpPr>
              <a:spLocks noChangeArrowheads="1"/>
            </p:cNvSpPr>
            <p:nvPr/>
          </p:nvSpPr>
          <p:spPr bwMode="auto">
            <a:xfrm>
              <a:off x="4190" y="936"/>
              <a:ext cx="80" cy="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1" name="Oval 59"/>
            <p:cNvSpPr>
              <a:spLocks noChangeArrowheads="1"/>
            </p:cNvSpPr>
            <p:nvPr/>
          </p:nvSpPr>
          <p:spPr bwMode="auto">
            <a:xfrm>
              <a:off x="4270" y="773"/>
              <a:ext cx="80" cy="8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2" name="Oval 60"/>
            <p:cNvSpPr>
              <a:spLocks noChangeArrowheads="1"/>
            </p:cNvSpPr>
            <p:nvPr/>
          </p:nvSpPr>
          <p:spPr bwMode="auto">
            <a:xfrm>
              <a:off x="4590" y="487"/>
              <a:ext cx="80" cy="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3" name="Oval 61"/>
            <p:cNvSpPr>
              <a:spLocks noChangeArrowheads="1"/>
            </p:cNvSpPr>
            <p:nvPr/>
          </p:nvSpPr>
          <p:spPr bwMode="auto">
            <a:xfrm>
              <a:off x="4710" y="1018"/>
              <a:ext cx="80" cy="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4" name="Oval 62"/>
            <p:cNvSpPr>
              <a:spLocks noChangeArrowheads="1"/>
            </p:cNvSpPr>
            <p:nvPr/>
          </p:nvSpPr>
          <p:spPr bwMode="auto">
            <a:xfrm>
              <a:off x="4949" y="1181"/>
              <a:ext cx="80" cy="8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5" name="Oval 63"/>
            <p:cNvSpPr>
              <a:spLocks noChangeArrowheads="1"/>
            </p:cNvSpPr>
            <p:nvPr/>
          </p:nvSpPr>
          <p:spPr bwMode="auto">
            <a:xfrm>
              <a:off x="4390" y="1181"/>
              <a:ext cx="80" cy="83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6" name="Oval 64"/>
            <p:cNvSpPr>
              <a:spLocks noChangeArrowheads="1"/>
            </p:cNvSpPr>
            <p:nvPr/>
          </p:nvSpPr>
          <p:spPr bwMode="auto">
            <a:xfrm>
              <a:off x="4989" y="855"/>
              <a:ext cx="80" cy="8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7" name="Oval 65"/>
            <p:cNvSpPr>
              <a:spLocks noChangeArrowheads="1"/>
            </p:cNvSpPr>
            <p:nvPr/>
          </p:nvSpPr>
          <p:spPr bwMode="auto">
            <a:xfrm>
              <a:off x="4270" y="610"/>
              <a:ext cx="80" cy="8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8" name="Oval 66"/>
            <p:cNvSpPr>
              <a:spLocks noChangeArrowheads="1"/>
            </p:cNvSpPr>
            <p:nvPr/>
          </p:nvSpPr>
          <p:spPr bwMode="auto">
            <a:xfrm>
              <a:off x="4790" y="610"/>
              <a:ext cx="80" cy="8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19" name="Oval 67"/>
            <p:cNvSpPr>
              <a:spLocks noChangeArrowheads="1"/>
            </p:cNvSpPr>
            <p:nvPr/>
          </p:nvSpPr>
          <p:spPr bwMode="auto">
            <a:xfrm>
              <a:off x="4030" y="814"/>
              <a:ext cx="80" cy="81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433220" name="Oval 68"/>
            <p:cNvSpPr>
              <a:spLocks noChangeArrowheads="1"/>
            </p:cNvSpPr>
            <p:nvPr/>
          </p:nvSpPr>
          <p:spPr bwMode="auto">
            <a:xfrm>
              <a:off x="5109" y="732"/>
              <a:ext cx="80" cy="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60453" name="Line 69"/>
            <p:cNvSpPr>
              <a:spLocks noChangeShapeType="1"/>
            </p:cNvSpPr>
            <p:nvPr/>
          </p:nvSpPr>
          <p:spPr bwMode="auto">
            <a:xfrm flipV="1">
              <a:off x="3870" y="754"/>
              <a:ext cx="599" cy="77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4" name="Line 70"/>
            <p:cNvSpPr>
              <a:spLocks noChangeShapeType="1"/>
            </p:cNvSpPr>
            <p:nvPr/>
          </p:nvSpPr>
          <p:spPr bwMode="auto">
            <a:xfrm flipV="1">
              <a:off x="3830" y="877"/>
              <a:ext cx="88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71"/>
            <p:cNvSpPr>
              <a:spLocks noChangeShapeType="1"/>
            </p:cNvSpPr>
            <p:nvPr/>
          </p:nvSpPr>
          <p:spPr bwMode="auto">
            <a:xfrm flipV="1">
              <a:off x="3830" y="1304"/>
              <a:ext cx="920" cy="2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6" name="Line 72"/>
            <p:cNvSpPr>
              <a:spLocks noChangeShapeType="1"/>
            </p:cNvSpPr>
            <p:nvPr/>
          </p:nvSpPr>
          <p:spPr bwMode="auto">
            <a:xfrm flipV="1">
              <a:off x="3830" y="895"/>
              <a:ext cx="240" cy="65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7" name="Line 73"/>
            <p:cNvSpPr>
              <a:spLocks noChangeShapeType="1"/>
            </p:cNvSpPr>
            <p:nvPr/>
          </p:nvSpPr>
          <p:spPr bwMode="auto">
            <a:xfrm>
              <a:off x="3830" y="1549"/>
              <a:ext cx="1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8" name="Line 74"/>
            <p:cNvSpPr>
              <a:spLocks noChangeShapeType="1"/>
            </p:cNvSpPr>
            <p:nvPr/>
          </p:nvSpPr>
          <p:spPr bwMode="auto">
            <a:xfrm flipV="1">
              <a:off x="3830" y="487"/>
              <a:ext cx="0" cy="1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9" name="Oval 75"/>
            <p:cNvSpPr>
              <a:spLocks noChangeArrowheads="1"/>
            </p:cNvSpPr>
            <p:nvPr/>
          </p:nvSpPr>
          <p:spPr bwMode="auto">
            <a:xfrm>
              <a:off x="4710" y="814"/>
              <a:ext cx="80" cy="81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3228" name="Oval 76"/>
            <p:cNvSpPr>
              <a:spLocks noChangeArrowheads="1"/>
            </p:cNvSpPr>
            <p:nvPr/>
          </p:nvSpPr>
          <p:spPr bwMode="auto">
            <a:xfrm>
              <a:off x="4430" y="936"/>
              <a:ext cx="80" cy="8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60461" name="Text Box 77"/>
            <p:cNvSpPr txBox="1">
              <a:spLocks noChangeArrowheads="1"/>
            </p:cNvSpPr>
            <p:nvPr/>
          </p:nvSpPr>
          <p:spPr bwMode="auto">
            <a:xfrm>
              <a:off x="3606" y="1616"/>
              <a:ext cx="220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0" i="1"/>
                <a:t>x</a:t>
              </a:r>
              <a:endParaRPr kumimoji="1" lang="en-US" altLang="zh-CN" sz="2800" b="0"/>
            </a:p>
          </p:txBody>
        </p:sp>
        <p:sp>
          <p:nvSpPr>
            <p:cNvPr id="60462" name="Text Box 78"/>
            <p:cNvSpPr txBox="1">
              <a:spLocks noChangeArrowheads="1"/>
            </p:cNvSpPr>
            <p:nvPr/>
          </p:nvSpPr>
          <p:spPr bwMode="auto">
            <a:xfrm>
              <a:off x="5193" y="1480"/>
              <a:ext cx="22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0" i="1"/>
                <a:t>y</a:t>
              </a:r>
              <a:endParaRPr kumimoji="1" lang="en-US" altLang="zh-CN" sz="2800" b="0"/>
            </a:p>
          </p:txBody>
        </p:sp>
        <p:sp>
          <p:nvSpPr>
            <p:cNvPr id="60463" name="Text Box 79"/>
            <p:cNvSpPr txBox="1">
              <a:spLocks noChangeArrowheads="1"/>
            </p:cNvSpPr>
            <p:nvPr/>
          </p:nvSpPr>
          <p:spPr bwMode="auto">
            <a:xfrm>
              <a:off x="3651" y="346"/>
              <a:ext cx="20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0" i="1"/>
                <a:t>z</a:t>
              </a:r>
              <a:endParaRPr kumimoji="1" lang="en-US" altLang="zh-CN" sz="2800" b="0"/>
            </a:p>
          </p:txBody>
        </p:sp>
        <p:graphicFrame>
          <p:nvGraphicFramePr>
            <p:cNvPr id="60423" name="Object 80"/>
            <p:cNvGraphicFramePr>
              <a:graphicFrameLocks noChangeAspect="1"/>
            </p:cNvGraphicFramePr>
            <p:nvPr/>
          </p:nvGraphicFramePr>
          <p:xfrm>
            <a:off x="3830" y="855"/>
            <a:ext cx="15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3" name="公式" r:id="rId6" imgW="126720" imgH="215640" progId="Equation.3">
                    <p:embed/>
                  </p:oleObj>
                </mc:Choice>
                <mc:Fallback>
                  <p:oleObj name="公式" r:id="rId6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855"/>
                          <a:ext cx="15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81"/>
            <p:cNvGraphicFramePr>
              <a:graphicFrameLocks noChangeAspect="1"/>
            </p:cNvGraphicFramePr>
            <p:nvPr/>
          </p:nvGraphicFramePr>
          <p:xfrm>
            <a:off x="4236" y="958"/>
            <a:ext cx="16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4" name="公式" r:id="rId8" imgW="139680" imgH="215640" progId="Equation.3">
                    <p:embed/>
                  </p:oleObj>
                </mc:Choice>
                <mc:Fallback>
                  <p:oleObj name="公式" r:id="rId8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6" y="958"/>
                          <a:ext cx="16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82"/>
            <p:cNvGraphicFramePr>
              <a:graphicFrameLocks noChangeAspect="1"/>
            </p:cNvGraphicFramePr>
            <p:nvPr/>
          </p:nvGraphicFramePr>
          <p:xfrm>
            <a:off x="4513" y="981"/>
            <a:ext cx="152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5" name="公式" r:id="rId10" imgW="126720" imgH="228600" progId="Equation.3">
                    <p:embed/>
                  </p:oleObj>
                </mc:Choice>
                <mc:Fallback>
                  <p:oleObj name="公式" r:id="rId10" imgW="126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981"/>
                          <a:ext cx="152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83"/>
            <p:cNvGraphicFramePr>
              <a:graphicFrameLocks noChangeAspect="1"/>
            </p:cNvGraphicFramePr>
            <p:nvPr/>
          </p:nvGraphicFramePr>
          <p:xfrm>
            <a:off x="4520" y="1344"/>
            <a:ext cx="1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6" name="公式" r:id="rId12" imgW="139680" imgH="228600" progId="Equation.3">
                    <p:embed/>
                  </p:oleObj>
                </mc:Choice>
                <mc:Fallback>
                  <p:oleObj name="公式" r:id="rId12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344"/>
                          <a:ext cx="16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84"/>
            <p:cNvGraphicFramePr>
              <a:graphicFrameLocks noChangeAspect="1"/>
            </p:cNvGraphicFramePr>
            <p:nvPr/>
          </p:nvGraphicFramePr>
          <p:xfrm>
            <a:off x="3910" y="591"/>
            <a:ext cx="19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7" name="公式" r:id="rId14" imgW="190440" imgH="215640" progId="Equation.3">
                    <p:embed/>
                  </p:oleObj>
                </mc:Choice>
                <mc:Fallback>
                  <p:oleObj name="公式" r:id="rId14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591"/>
                          <a:ext cx="19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85"/>
            <p:cNvGraphicFramePr>
              <a:graphicFrameLocks noChangeAspect="1"/>
            </p:cNvGraphicFramePr>
            <p:nvPr/>
          </p:nvGraphicFramePr>
          <p:xfrm>
            <a:off x="4505" y="550"/>
            <a:ext cx="203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8" name="公式" r:id="rId16" imgW="203040" imgH="215640" progId="Equation.3">
                    <p:embed/>
                  </p:oleObj>
                </mc:Choice>
                <mc:Fallback>
                  <p:oleObj name="公式" r:id="rId16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550"/>
                          <a:ext cx="203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86"/>
            <p:cNvGraphicFramePr>
              <a:graphicFrameLocks noChangeAspect="1"/>
            </p:cNvGraphicFramePr>
            <p:nvPr/>
          </p:nvGraphicFramePr>
          <p:xfrm>
            <a:off x="4800" y="754"/>
            <a:ext cx="161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9" name="公式" r:id="rId18" imgW="177480" imgH="228600" progId="Equation.3">
                    <p:embed/>
                  </p:oleObj>
                </mc:Choice>
                <mc:Fallback>
                  <p:oleObj name="公式" r:id="rId18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754"/>
                          <a:ext cx="161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87"/>
            <p:cNvGraphicFramePr>
              <a:graphicFrameLocks noChangeAspect="1"/>
            </p:cNvGraphicFramePr>
            <p:nvPr/>
          </p:nvGraphicFramePr>
          <p:xfrm>
            <a:off x="4791" y="1253"/>
            <a:ext cx="20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0" name="公式" r:id="rId20" imgW="203040" imgH="228600" progId="Equation.3">
                    <p:embed/>
                  </p:oleObj>
                </mc:Choice>
                <mc:Fallback>
                  <p:oleObj name="公式" r:id="rId2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1253"/>
                          <a:ext cx="204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4" name="Text Box 88"/>
            <p:cNvSpPr txBox="1">
              <a:spLocks noChangeArrowheads="1"/>
            </p:cNvSpPr>
            <p:nvPr/>
          </p:nvSpPr>
          <p:spPr bwMode="auto">
            <a:xfrm>
              <a:off x="3578" y="1373"/>
              <a:ext cx="261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0" i="1"/>
                <a:t>O</a:t>
              </a:r>
            </a:p>
          </p:txBody>
        </p:sp>
        <p:sp>
          <p:nvSpPr>
            <p:cNvPr id="60465" name="Line 89"/>
            <p:cNvSpPr>
              <a:spLocks noChangeShapeType="1"/>
            </p:cNvSpPr>
            <p:nvPr/>
          </p:nvSpPr>
          <p:spPr bwMode="auto">
            <a:xfrm flipH="1">
              <a:off x="3590" y="1530"/>
              <a:ext cx="24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3243" name="Text Box 91"/>
          <p:cNvSpPr txBox="1">
            <a:spLocks noChangeArrowheads="1"/>
          </p:cNvSpPr>
          <p:nvPr/>
        </p:nvSpPr>
        <p:spPr bwMode="auto">
          <a:xfrm>
            <a:off x="250825" y="1952625"/>
            <a:ext cx="34559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对第</a:t>
            </a:r>
            <a:r>
              <a:rPr kumimoji="1" lang="en-US" altLang="zh-CN" i="1"/>
              <a:t>i</a:t>
            </a:r>
            <a:r>
              <a:rPr kumimoji="1" lang="zh-CN" altLang="en-US"/>
              <a:t>个</a:t>
            </a:r>
            <a:r>
              <a:rPr lang="zh-CN" altLang="en-US"/>
              <a:t>质</a:t>
            </a:r>
            <a:r>
              <a:rPr kumimoji="1" lang="zh-CN" altLang="en-US"/>
              <a:t>点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433244" name="Object 92"/>
          <p:cNvGraphicFramePr>
            <a:graphicFrameLocks noChangeAspect="1"/>
          </p:cNvGraphicFramePr>
          <p:nvPr/>
        </p:nvGraphicFramePr>
        <p:xfrm>
          <a:off x="1584325" y="2384425"/>
          <a:ext cx="36718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1" name="公式" r:id="rId22" imgW="1562040" imgH="304560" progId="Equation.3">
                  <p:embed/>
                </p:oleObj>
              </mc:Choice>
              <mc:Fallback>
                <p:oleObj name="公式" r:id="rId22" imgW="15620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384425"/>
                        <a:ext cx="36718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Rectangle 97"/>
          <p:cNvSpPr>
            <a:spLocks noChangeArrowheads="1"/>
          </p:cNvSpPr>
          <p:nvPr/>
        </p:nvSpPr>
        <p:spPr bwMode="auto">
          <a:xfrm>
            <a:off x="250825" y="347663"/>
            <a:ext cx="6877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CC"/>
                </a:solidFill>
              </a:rPr>
              <a:t>(2) </a:t>
            </a:r>
            <a:r>
              <a:rPr lang="zh-CN" altLang="en-US">
                <a:solidFill>
                  <a:srgbClr val="0000CC"/>
                </a:solidFill>
              </a:rPr>
              <a:t>质</a:t>
            </a:r>
            <a:r>
              <a:rPr kumimoji="1" lang="zh-CN" altLang="en-US">
                <a:solidFill>
                  <a:srgbClr val="0000CC"/>
                </a:solidFill>
              </a:rPr>
              <a:t>点系的动能定理</a:t>
            </a:r>
          </a:p>
        </p:txBody>
      </p:sp>
      <p:graphicFrame>
        <p:nvGraphicFramePr>
          <p:cNvPr id="433250" name="Object 98"/>
          <p:cNvGraphicFramePr>
            <a:graphicFrameLocks noChangeAspect="1"/>
          </p:cNvGraphicFramePr>
          <p:nvPr/>
        </p:nvGraphicFramePr>
        <p:xfrm>
          <a:off x="1511300" y="3608388"/>
          <a:ext cx="47164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2" name="公式" r:id="rId24" imgW="2108160" imgH="431640" progId="Equation.3">
                  <p:embed/>
                </p:oleObj>
              </mc:Choice>
              <mc:Fallback>
                <p:oleObj name="公式" r:id="rId24" imgW="2108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608388"/>
                        <a:ext cx="47164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251" name="Text Box 99"/>
          <p:cNvSpPr txBox="1">
            <a:spLocks noChangeArrowheads="1"/>
          </p:cNvSpPr>
          <p:nvPr/>
        </p:nvSpPr>
        <p:spPr bwMode="auto">
          <a:xfrm>
            <a:off x="250825" y="3105150"/>
            <a:ext cx="4968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对整个系统</a:t>
            </a:r>
            <a:r>
              <a:rPr kumimoji="1" lang="en-US" altLang="zh-CN"/>
              <a:t>, </a:t>
            </a:r>
            <a:r>
              <a:rPr kumimoji="1" lang="zh-CN" altLang="en-US"/>
              <a:t>其动能定理为</a:t>
            </a:r>
          </a:p>
        </p:txBody>
      </p:sp>
      <p:graphicFrame>
        <p:nvGraphicFramePr>
          <p:cNvPr id="433252" name="Object 100"/>
          <p:cNvGraphicFramePr>
            <a:graphicFrameLocks noChangeAspect="1"/>
          </p:cNvGraphicFramePr>
          <p:nvPr/>
        </p:nvGraphicFramePr>
        <p:xfrm>
          <a:off x="1403350" y="4473575"/>
          <a:ext cx="5184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3" name="公式" r:id="rId26" imgW="2323800" imgH="431640" progId="Equation.3">
                  <p:embed/>
                </p:oleObj>
              </mc:Choice>
              <mc:Fallback>
                <p:oleObj name="公式" r:id="rId26" imgW="2323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473575"/>
                        <a:ext cx="5184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3132138" y="5229225"/>
            <a:ext cx="2447925" cy="1136650"/>
            <a:chOff x="2112" y="1824"/>
            <a:chExt cx="1628" cy="757"/>
          </a:xfrm>
        </p:grpSpPr>
        <p:graphicFrame>
          <p:nvGraphicFramePr>
            <p:cNvPr id="60422" name="Object 102"/>
            <p:cNvGraphicFramePr>
              <a:graphicFrameLocks noChangeAspect="1"/>
            </p:cNvGraphicFramePr>
            <p:nvPr/>
          </p:nvGraphicFramePr>
          <p:xfrm>
            <a:off x="2123" y="2219"/>
            <a:ext cx="161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4" name="公式" r:id="rId28" imgW="965160" imgH="228600" progId="Equation.3">
                    <p:embed/>
                  </p:oleObj>
                </mc:Choice>
                <mc:Fallback>
                  <p:oleObj name="公式" r:id="rId28" imgW="965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2219"/>
                          <a:ext cx="1617" cy="36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8" name="Line 103"/>
            <p:cNvSpPr>
              <a:spLocks noChangeShapeType="1"/>
            </p:cNvSpPr>
            <p:nvPr/>
          </p:nvSpPr>
          <p:spPr bwMode="auto">
            <a:xfrm>
              <a:off x="2112" y="1872"/>
              <a:ext cx="96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104"/>
            <p:cNvSpPr>
              <a:spLocks noChangeShapeType="1"/>
            </p:cNvSpPr>
            <p:nvPr/>
          </p:nvSpPr>
          <p:spPr bwMode="auto">
            <a:xfrm flipH="1">
              <a:off x="2928" y="1824"/>
              <a:ext cx="96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3257" name="Object 105">
            <a:hlinkClick r:id="rId30" action="ppaction://hlinksldjump"/>
          </p:cNvPr>
          <p:cNvGraphicFramePr>
            <a:graphicFrameLocks noChangeAspect="1"/>
          </p:cNvGraphicFramePr>
          <p:nvPr/>
        </p:nvGraphicFramePr>
        <p:xfrm>
          <a:off x="6011863" y="5445125"/>
          <a:ext cx="26273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5" name="公式" r:id="rId31" imgW="1257120" imgH="431640" progId="Equation.3">
                  <p:embed/>
                </p:oleObj>
              </mc:Choice>
              <mc:Fallback>
                <p:oleObj name="公式" r:id="rId31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445125"/>
                        <a:ext cx="262731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06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43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3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243" grpId="0"/>
      <p:bldP spid="4332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298450" y="361305"/>
            <a:ext cx="8305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一对</a:t>
            </a:r>
            <a:r>
              <a:rPr kumimoji="1" lang="zh-CN" altLang="en-US" sz="2400" dirty="0">
                <a:solidFill>
                  <a:srgbClr val="0000CC"/>
                </a:solidFill>
                <a:ea typeface="黑体" pitchFamily="49" charset="-122"/>
              </a:rPr>
              <a:t>作用力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与</a:t>
            </a:r>
            <a:r>
              <a:rPr kumimoji="1" lang="zh-CN" altLang="en-US" sz="2400" dirty="0">
                <a:solidFill>
                  <a:srgbClr val="0000CC"/>
                </a:solidFill>
                <a:ea typeface="黑体" pitchFamily="49" charset="-122"/>
              </a:rPr>
              <a:t>反作用力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作功的代数和不一定为零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5175" y="852488"/>
            <a:ext cx="7564438" cy="992187"/>
            <a:chOff x="944" y="1920"/>
            <a:chExt cx="4672" cy="625"/>
          </a:xfrm>
        </p:grpSpPr>
        <p:sp>
          <p:nvSpPr>
            <p:cNvPr id="61488" name="Line 4"/>
            <p:cNvSpPr>
              <a:spLocks noChangeShapeType="1"/>
            </p:cNvSpPr>
            <p:nvPr/>
          </p:nvSpPr>
          <p:spPr bwMode="auto">
            <a:xfrm>
              <a:off x="2256" y="1920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89" name="Text Box 5"/>
            <p:cNvSpPr txBox="1">
              <a:spLocks noChangeArrowheads="1"/>
            </p:cNvSpPr>
            <p:nvPr/>
          </p:nvSpPr>
          <p:spPr bwMode="auto">
            <a:xfrm>
              <a:off x="944" y="2073"/>
              <a:ext cx="256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dirty="0"/>
                <a:t>力作用点的位移不一定相同</a:t>
              </a:r>
            </a:p>
          </p:txBody>
        </p:sp>
        <p:sp>
          <p:nvSpPr>
            <p:cNvPr id="61490" name="Text Box 6"/>
            <p:cNvSpPr txBox="1">
              <a:spLocks noChangeArrowheads="1"/>
            </p:cNvSpPr>
            <p:nvPr/>
          </p:nvSpPr>
          <p:spPr bwMode="auto">
            <a:xfrm>
              <a:off x="3600" y="1987"/>
              <a:ext cx="2016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FF"/>
                  </a:solidFill>
                </a:rPr>
                <a:t>质点系内力做功的代数和不一定为零</a:t>
              </a:r>
            </a:p>
          </p:txBody>
        </p:sp>
        <p:sp>
          <p:nvSpPr>
            <p:cNvPr id="61491" name="Line 7"/>
            <p:cNvSpPr>
              <a:spLocks noChangeShapeType="1"/>
            </p:cNvSpPr>
            <p:nvPr/>
          </p:nvSpPr>
          <p:spPr bwMode="auto">
            <a:xfrm>
              <a:off x="1248" y="1920"/>
              <a:ext cx="0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4227" name="Text Box 51"/>
          <p:cNvSpPr txBox="1">
            <a:spLocks noChangeArrowheads="1"/>
          </p:cNvSpPr>
          <p:nvPr/>
        </p:nvSpPr>
        <p:spPr bwMode="auto">
          <a:xfrm>
            <a:off x="294339" y="2434974"/>
            <a:ext cx="5486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什么条件下</a:t>
            </a:r>
            <a:r>
              <a:rPr kumimoji="1" lang="en-US" altLang="zh-CN"/>
              <a:t>, </a:t>
            </a:r>
            <a:r>
              <a:rPr kumimoji="1" lang="zh-CN" altLang="en-US"/>
              <a:t>一对内力做功为零</a:t>
            </a:r>
            <a:r>
              <a:rPr kumimoji="1" lang="en-US" altLang="zh-CN"/>
              <a:t>?</a:t>
            </a:r>
          </a:p>
        </p:txBody>
      </p:sp>
      <p:sp>
        <p:nvSpPr>
          <p:cNvPr id="434228" name="Text Box 52"/>
          <p:cNvSpPr txBox="1">
            <a:spLocks noChangeArrowheads="1"/>
          </p:cNvSpPr>
          <p:nvPr/>
        </p:nvSpPr>
        <p:spPr bwMode="auto">
          <a:xfrm>
            <a:off x="452295" y="3514223"/>
            <a:ext cx="5170487" cy="94179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  <a:spcAft>
                <a:spcPct val="20000"/>
              </a:spcAft>
              <a:defRPr/>
            </a:pPr>
            <a:r>
              <a:rPr kumimoji="1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Wingdings" pitchFamily="2" charset="2"/>
              </a:rPr>
              <a:t></a:t>
            </a:r>
            <a:r>
              <a:rPr kumimoji="1" lang="zh-CN" altLang="en-US" sz="2400" dirty="0">
                <a:solidFill>
                  <a:srgbClr val="FF3300"/>
                </a:solidFill>
                <a:ea typeface="黑体" pitchFamily="49" charset="-122"/>
                <a:sym typeface="Wingdings" pitchFamily="2" charset="2"/>
              </a:rPr>
              <a:t> </a:t>
            </a:r>
            <a:r>
              <a:rPr kumimoji="1" lang="zh-CN" altLang="en-US" sz="2400" dirty="0">
                <a:ea typeface="黑体" pitchFamily="49" charset="-122"/>
              </a:rPr>
              <a:t>作用点无相对位移</a:t>
            </a:r>
          </a:p>
          <a:p>
            <a:pPr>
              <a:lnSpc>
                <a:spcPct val="105000"/>
              </a:lnSpc>
              <a:spcAft>
                <a:spcPct val="20000"/>
              </a:spcAft>
              <a:defRPr/>
            </a:pPr>
            <a:r>
              <a:rPr kumimoji="1"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Wingdings" pitchFamily="2" charset="2"/>
              </a:rPr>
              <a:t></a:t>
            </a:r>
            <a:r>
              <a:rPr kumimoji="1" lang="zh-CN" altLang="en-US" sz="2400" dirty="0">
                <a:ea typeface="黑体" pitchFamily="49" charset="-122"/>
                <a:sym typeface="Wingdings" pitchFamily="2" charset="2"/>
              </a:rPr>
              <a:t> </a:t>
            </a:r>
            <a:r>
              <a:rPr kumimoji="1" lang="zh-CN" altLang="en-US" sz="2400" dirty="0">
                <a:ea typeface="黑体" pitchFamily="49" charset="-122"/>
              </a:rPr>
              <a:t>相互作用力与相对位移垂直</a:t>
            </a:r>
          </a:p>
        </p:txBody>
      </p:sp>
      <p:pic>
        <p:nvPicPr>
          <p:cNvPr id="52" name="Picture 5" descr="荡秋千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r="13187"/>
          <a:stretch>
            <a:fillRect/>
          </a:stretch>
        </p:blipFill>
        <p:spPr bwMode="ltGray">
          <a:xfrm>
            <a:off x="5436096" y="1994163"/>
            <a:ext cx="3413188" cy="3184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4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27" grpId="0" autoUpdateAnimBg="0"/>
      <p:bldP spid="4342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746" name="Object 2"/>
          <p:cNvGraphicFramePr>
            <a:graphicFrameLocks noChangeAspect="1"/>
          </p:cNvGraphicFramePr>
          <p:nvPr/>
        </p:nvGraphicFramePr>
        <p:xfrm>
          <a:off x="755650" y="1916113"/>
          <a:ext cx="18732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7" name="公式" r:id="rId3" imgW="787320" imgH="203040" progId="Equation.3">
                  <p:embed/>
                </p:oleObj>
              </mc:Choice>
              <mc:Fallback>
                <p:oleObj name="公式" r:id="rId3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18732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47" name="Object 3"/>
          <p:cNvGraphicFramePr>
            <a:graphicFrameLocks noChangeAspect="1"/>
          </p:cNvGraphicFramePr>
          <p:nvPr/>
        </p:nvGraphicFramePr>
        <p:xfrm>
          <a:off x="600075" y="3568700"/>
          <a:ext cx="4979988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28" name="公式" r:id="rId5" imgW="2171520" imgH="583920" progId="Equation.3">
                  <p:embed/>
                </p:oleObj>
              </mc:Choice>
              <mc:Fallback>
                <p:oleObj name="公式" r:id="rId5" imgW="21715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568700"/>
                        <a:ext cx="4979988" cy="137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4F2F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5" name="Rectangle 4"/>
          <p:cNvSpPr>
            <a:spLocks noChangeArrowheads="1"/>
          </p:cNvSpPr>
          <p:nvPr/>
        </p:nvSpPr>
        <p:spPr bwMode="auto">
          <a:xfrm>
            <a:off x="287338" y="873125"/>
            <a:ext cx="42132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en-US" altLang="zh-CN">
                <a:solidFill>
                  <a:srgbClr val="0000CC"/>
                </a:solidFill>
              </a:rPr>
              <a:t>1. </a:t>
            </a:r>
            <a:r>
              <a:rPr kumimoji="1" lang="zh-CN" altLang="en-US">
                <a:solidFill>
                  <a:srgbClr val="0000CC"/>
                </a:solidFill>
              </a:rPr>
              <a:t>几种力的功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en-US" altLang="zh-CN">
                <a:solidFill>
                  <a:srgbClr val="0000CC"/>
                </a:solidFill>
              </a:rPr>
              <a:t>1) </a:t>
            </a:r>
            <a:r>
              <a:rPr kumimoji="1" lang="zh-CN" altLang="en-US">
                <a:solidFill>
                  <a:srgbClr val="0000CC"/>
                </a:solidFill>
              </a:rPr>
              <a:t>重力的功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250825" y="3068638"/>
            <a:ext cx="47529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物体从</a:t>
            </a:r>
            <a:r>
              <a:rPr kumimoji="1" lang="en-US" altLang="zh-CN" i="1"/>
              <a:t>a</a:t>
            </a:r>
            <a:r>
              <a:rPr kumimoji="1" lang="zh-CN" altLang="en-US"/>
              <a:t>到</a:t>
            </a:r>
            <a:r>
              <a:rPr kumimoji="1" lang="en-US" altLang="zh-CN" i="1"/>
              <a:t>b</a:t>
            </a:r>
            <a:r>
              <a:rPr kumimoji="1" lang="zh-CN" altLang="en-US"/>
              <a:t>重力作的总功</a:t>
            </a:r>
            <a:r>
              <a:rPr kumimoji="1" lang="en-US" altLang="zh-CN"/>
              <a:t>:</a:t>
            </a:r>
          </a:p>
        </p:txBody>
      </p:sp>
      <p:sp>
        <p:nvSpPr>
          <p:cNvPr id="415750" name="Text Box 6"/>
          <p:cNvSpPr txBox="1">
            <a:spLocks noChangeArrowheads="1"/>
          </p:cNvSpPr>
          <p:nvPr/>
        </p:nvSpPr>
        <p:spPr bwMode="auto">
          <a:xfrm>
            <a:off x="179388" y="5013325"/>
            <a:ext cx="8641084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2400" b="0" dirty="0">
                <a:solidFill>
                  <a:schemeClr val="tx2"/>
                </a:solidFill>
                <a:ea typeface="黑体" pitchFamily="49" charset="-122"/>
              </a:rPr>
              <a:t>   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结论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重力对小球做的功只与小球的始末位置有关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与小球的运动路径无关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250825" y="333375"/>
            <a:ext cx="6661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2.3.2 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保守力  势能  功能原理</a:t>
            </a:r>
            <a:endParaRPr kumimoji="1" lang="en-US" altLang="zh-CN" sz="2400" b="0" dirty="0">
              <a:solidFill>
                <a:srgbClr val="0000CC"/>
              </a:solidFill>
              <a:ea typeface="黑体" pitchFamily="49" charset="-122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7058025" y="765175"/>
            <a:ext cx="1289050" cy="923925"/>
            <a:chOff x="4676" y="436"/>
            <a:chExt cx="812" cy="604"/>
          </a:xfrm>
        </p:grpSpPr>
        <p:sp>
          <p:nvSpPr>
            <p:cNvPr id="64616" name="Line 29"/>
            <p:cNvSpPr>
              <a:spLocks noChangeShapeType="1"/>
            </p:cNvSpPr>
            <p:nvPr/>
          </p:nvSpPr>
          <p:spPr bwMode="auto">
            <a:xfrm>
              <a:off x="4676" y="658"/>
              <a:ext cx="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7" name="Line 30"/>
            <p:cNvSpPr>
              <a:spLocks noChangeShapeType="1"/>
            </p:cNvSpPr>
            <p:nvPr/>
          </p:nvSpPr>
          <p:spPr bwMode="auto">
            <a:xfrm>
              <a:off x="4855" y="83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8" name="Line 31"/>
            <p:cNvSpPr>
              <a:spLocks noChangeShapeType="1"/>
            </p:cNvSpPr>
            <p:nvPr/>
          </p:nvSpPr>
          <p:spPr bwMode="auto">
            <a:xfrm>
              <a:off x="5148" y="436"/>
              <a:ext cx="0" cy="23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619" name="Line 32"/>
            <p:cNvSpPr>
              <a:spLocks noChangeShapeType="1"/>
            </p:cNvSpPr>
            <p:nvPr/>
          </p:nvSpPr>
          <p:spPr bwMode="auto">
            <a:xfrm flipV="1">
              <a:off x="5158" y="828"/>
              <a:ext cx="0" cy="2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34" name="Object 33"/>
            <p:cNvGraphicFramePr>
              <a:graphicFrameLocks noChangeAspect="1"/>
            </p:cNvGraphicFramePr>
            <p:nvPr/>
          </p:nvGraphicFramePr>
          <p:xfrm>
            <a:off x="5245" y="615"/>
            <a:ext cx="24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9" name="Equation" r:id="rId7" imgW="190440" imgH="203040" progId="Equation.3">
                    <p:embed/>
                  </p:oleObj>
                </mc:Choice>
                <mc:Fallback>
                  <p:oleObj name="Equation" r:id="rId7" imgW="1904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615"/>
                          <a:ext cx="24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42" name="Group 78"/>
          <p:cNvGrpSpPr>
            <a:grpSpLocks/>
          </p:cNvGrpSpPr>
          <p:nvPr/>
        </p:nvGrpSpPr>
        <p:grpSpPr bwMode="auto">
          <a:xfrm>
            <a:off x="5508625" y="441325"/>
            <a:ext cx="3133725" cy="2905125"/>
            <a:chOff x="3696" y="232"/>
            <a:chExt cx="1974" cy="1830"/>
          </a:xfrm>
        </p:grpSpPr>
        <p:sp>
          <p:nvSpPr>
            <p:cNvPr id="64575" name="Line 9"/>
            <p:cNvSpPr>
              <a:spLocks noChangeShapeType="1"/>
            </p:cNvSpPr>
            <p:nvPr/>
          </p:nvSpPr>
          <p:spPr bwMode="auto">
            <a:xfrm flipV="1">
              <a:off x="3914" y="297"/>
              <a:ext cx="0" cy="15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6" name="Freeform 10"/>
            <p:cNvSpPr>
              <a:spLocks/>
            </p:cNvSpPr>
            <p:nvPr/>
          </p:nvSpPr>
          <p:spPr bwMode="auto">
            <a:xfrm>
              <a:off x="4207" y="617"/>
              <a:ext cx="869" cy="603"/>
            </a:xfrm>
            <a:custGeom>
              <a:avLst/>
              <a:gdLst>
                <a:gd name="T0" fmla="*/ 0 w 900"/>
                <a:gd name="T1" fmla="*/ 67 h 643"/>
                <a:gd name="T2" fmla="*/ 294 w 900"/>
                <a:gd name="T3" fmla="*/ 7 h 643"/>
                <a:gd name="T4" fmla="*/ 570 w 900"/>
                <a:gd name="T5" fmla="*/ 109 h 643"/>
                <a:gd name="T6" fmla="*/ 750 w 900"/>
                <a:gd name="T7" fmla="*/ 337 h 643"/>
                <a:gd name="T8" fmla="*/ 900 w 900"/>
                <a:gd name="T9" fmla="*/ 643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0"/>
                <a:gd name="T16" fmla="*/ 0 h 643"/>
                <a:gd name="T17" fmla="*/ 900 w 900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0" h="643">
                  <a:moveTo>
                    <a:pt x="0" y="67"/>
                  </a:moveTo>
                  <a:cubicBezTo>
                    <a:pt x="49" y="57"/>
                    <a:pt x="199" y="0"/>
                    <a:pt x="294" y="7"/>
                  </a:cubicBezTo>
                  <a:cubicBezTo>
                    <a:pt x="389" y="14"/>
                    <a:pt x="494" y="54"/>
                    <a:pt x="570" y="109"/>
                  </a:cubicBezTo>
                  <a:cubicBezTo>
                    <a:pt x="646" y="164"/>
                    <a:pt x="695" y="248"/>
                    <a:pt x="750" y="337"/>
                  </a:cubicBezTo>
                  <a:cubicBezTo>
                    <a:pt x="805" y="426"/>
                    <a:pt x="869" y="579"/>
                    <a:pt x="900" y="643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4525" name="Object 11"/>
            <p:cNvGraphicFramePr>
              <a:graphicFrameLocks noChangeAspect="1"/>
            </p:cNvGraphicFramePr>
            <p:nvPr/>
          </p:nvGraphicFramePr>
          <p:xfrm>
            <a:off x="4014" y="504"/>
            <a:ext cx="22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0" name="公式" r:id="rId9" imgW="126720" imgH="139680" progId="Equation.3">
                    <p:embed/>
                  </p:oleObj>
                </mc:Choice>
                <mc:Fallback>
                  <p:oleObj name="公式" r:id="rId9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504"/>
                          <a:ext cx="22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6" name="Object 12"/>
            <p:cNvGraphicFramePr>
              <a:graphicFrameLocks noChangeAspect="1"/>
            </p:cNvGraphicFramePr>
            <p:nvPr/>
          </p:nvGraphicFramePr>
          <p:xfrm>
            <a:off x="5148" y="1003"/>
            <a:ext cx="21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1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1003"/>
                          <a:ext cx="211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77" name="Line 13"/>
            <p:cNvSpPr>
              <a:spLocks noChangeShapeType="1"/>
            </p:cNvSpPr>
            <p:nvPr/>
          </p:nvSpPr>
          <p:spPr bwMode="auto">
            <a:xfrm>
              <a:off x="4218" y="686"/>
              <a:ext cx="0" cy="1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8" name="Line 14"/>
            <p:cNvSpPr>
              <a:spLocks noChangeShapeType="1"/>
            </p:cNvSpPr>
            <p:nvPr/>
          </p:nvSpPr>
          <p:spPr bwMode="auto">
            <a:xfrm>
              <a:off x="5080" y="1207"/>
              <a:ext cx="0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27" name="Object 15"/>
            <p:cNvGraphicFramePr>
              <a:graphicFrameLocks noChangeAspect="1"/>
            </p:cNvGraphicFramePr>
            <p:nvPr/>
          </p:nvGraphicFramePr>
          <p:xfrm>
            <a:off x="3976" y="1125"/>
            <a:ext cx="22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2" name="公式" r:id="rId13" imgW="164880" imgH="228600" progId="Equation.3">
                    <p:embed/>
                  </p:oleObj>
                </mc:Choice>
                <mc:Fallback>
                  <p:oleObj name="公式" r:id="rId13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1125"/>
                          <a:ext cx="224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8" name="Object 16"/>
            <p:cNvGraphicFramePr>
              <a:graphicFrameLocks noChangeAspect="1"/>
            </p:cNvGraphicFramePr>
            <p:nvPr/>
          </p:nvGraphicFramePr>
          <p:xfrm>
            <a:off x="5089" y="1376"/>
            <a:ext cx="22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3" name="公式" r:id="rId15" imgW="164880" imgH="228600" progId="Equation.3">
                    <p:embed/>
                  </p:oleObj>
                </mc:Choice>
                <mc:Fallback>
                  <p:oleObj name="公式" r:id="rId15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1376"/>
                          <a:ext cx="22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9" name="Object 17"/>
            <p:cNvGraphicFramePr>
              <a:graphicFrameLocks noChangeAspect="1"/>
            </p:cNvGraphicFramePr>
            <p:nvPr/>
          </p:nvGraphicFramePr>
          <p:xfrm>
            <a:off x="3932" y="232"/>
            <a:ext cx="20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4" name="公式" r:id="rId17" imgW="139680" imgH="164880" progId="Equation.3">
                    <p:embed/>
                  </p:oleObj>
                </mc:Choice>
                <mc:Fallback>
                  <p:oleObj name="公式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2" y="232"/>
                          <a:ext cx="20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18"/>
            <p:cNvGraphicFramePr>
              <a:graphicFrameLocks noChangeAspect="1"/>
            </p:cNvGraphicFramePr>
            <p:nvPr/>
          </p:nvGraphicFramePr>
          <p:xfrm>
            <a:off x="3719" y="1593"/>
            <a:ext cx="2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5" name="公式" r:id="rId19" imgW="152280" imgH="177480" progId="Equation.3">
                    <p:embed/>
                  </p:oleObj>
                </mc:Choice>
                <mc:Fallback>
                  <p:oleObj name="公式" r:id="rId19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1593"/>
                          <a:ext cx="214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579" name="Group 20"/>
            <p:cNvGrpSpPr>
              <a:grpSpLocks/>
            </p:cNvGrpSpPr>
            <p:nvPr/>
          </p:nvGrpSpPr>
          <p:grpSpPr bwMode="auto">
            <a:xfrm>
              <a:off x="4513" y="346"/>
              <a:ext cx="218" cy="358"/>
              <a:chOff x="4368" y="912"/>
              <a:chExt cx="307" cy="480"/>
            </a:xfrm>
          </p:grpSpPr>
          <p:sp>
            <p:nvSpPr>
              <p:cNvPr id="64584" name="Oval 21"/>
              <p:cNvSpPr>
                <a:spLocks noChangeArrowheads="1"/>
              </p:cNvSpPr>
              <p:nvPr/>
            </p:nvSpPr>
            <p:spPr bwMode="auto">
              <a:xfrm>
                <a:off x="4416" y="120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99CCFF"/>
                  </a:gs>
                  <a:gs pos="100000">
                    <a:srgbClr val="475E76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64531" name="Object 22"/>
              <p:cNvGraphicFramePr>
                <a:graphicFrameLocks noChangeAspect="1"/>
              </p:cNvGraphicFramePr>
              <p:nvPr/>
            </p:nvGraphicFramePr>
            <p:xfrm>
              <a:off x="4368" y="912"/>
              <a:ext cx="307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36" name="公式" r:id="rId21" imgW="114120" imgH="139680" progId="Equation.3">
                      <p:embed/>
                    </p:oleObj>
                  </mc:Choice>
                  <mc:Fallback>
                    <p:oleObj name="公式" r:id="rId21" imgW="1141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912"/>
                            <a:ext cx="307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580" name="Rectangle 34" descr="新闻纸"/>
            <p:cNvSpPr>
              <a:spLocks noChangeArrowheads="1"/>
            </p:cNvSpPr>
            <p:nvPr/>
          </p:nvSpPr>
          <p:spPr bwMode="auto">
            <a:xfrm>
              <a:off x="3696" y="1797"/>
              <a:ext cx="1974" cy="250"/>
            </a:xfrm>
            <a:prstGeom prst="rect">
              <a:avLst/>
            </a:prstGeom>
            <a:blipFill dpi="0" rotWithShape="0">
              <a:blip r:embed="rId23"/>
              <a:srcRect/>
              <a:tile tx="0" ty="0" sx="100000" sy="100000" flip="none" algn="tl"/>
            </a:blipFill>
            <a:ln w="9525">
              <a:solidFill>
                <a:srgbClr val="777777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81" name="Oval 35"/>
            <p:cNvSpPr>
              <a:spLocks noChangeArrowheads="1"/>
            </p:cNvSpPr>
            <p:nvPr/>
          </p:nvSpPr>
          <p:spPr bwMode="auto">
            <a:xfrm>
              <a:off x="4203" y="658"/>
              <a:ext cx="44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82" name="Oval 36"/>
            <p:cNvSpPr>
              <a:spLocks noChangeArrowheads="1"/>
            </p:cNvSpPr>
            <p:nvPr/>
          </p:nvSpPr>
          <p:spPr bwMode="auto">
            <a:xfrm>
              <a:off x="5057" y="1185"/>
              <a:ext cx="43" cy="4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583" name="Text Box 19"/>
            <p:cNvSpPr txBox="1">
              <a:spLocks noChangeArrowheads="1"/>
            </p:cNvSpPr>
            <p:nvPr/>
          </p:nvSpPr>
          <p:spPr bwMode="auto">
            <a:xfrm>
              <a:off x="4173" y="1774"/>
              <a:ext cx="10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/>
                <a:t>水平基准面</a:t>
              </a:r>
            </a:p>
          </p:txBody>
        </p:sp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6877050" y="801688"/>
            <a:ext cx="688975" cy="1660525"/>
            <a:chOff x="4536" y="465"/>
            <a:chExt cx="434" cy="1046"/>
          </a:xfrm>
        </p:grpSpPr>
        <p:grpSp>
          <p:nvGrpSpPr>
            <p:cNvPr id="64571" name="Group 23"/>
            <p:cNvGrpSpPr>
              <a:grpSpLocks/>
            </p:cNvGrpSpPr>
            <p:nvPr/>
          </p:nvGrpSpPr>
          <p:grpSpPr bwMode="auto">
            <a:xfrm>
              <a:off x="4536" y="686"/>
              <a:ext cx="336" cy="825"/>
              <a:chOff x="4418" y="1296"/>
              <a:chExt cx="410" cy="1027"/>
            </a:xfrm>
          </p:grpSpPr>
          <p:sp>
            <p:nvSpPr>
              <p:cNvPr id="64574" name="Line 24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0" cy="72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24" name="Object 25"/>
              <p:cNvGraphicFramePr>
                <a:graphicFrameLocks noChangeAspect="1"/>
              </p:cNvGraphicFramePr>
              <p:nvPr/>
            </p:nvGraphicFramePr>
            <p:xfrm>
              <a:off x="4418" y="2040"/>
              <a:ext cx="41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37" name="公式" r:id="rId24" imgW="241200" imgH="164880" progId="Equation.3">
                      <p:embed/>
                    </p:oleObj>
                  </mc:Choice>
                  <mc:Fallback>
                    <p:oleObj name="公式" r:id="rId24" imgW="24120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8" y="2040"/>
                            <a:ext cx="41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572" name="Line 26"/>
            <p:cNvSpPr>
              <a:spLocks noChangeShapeType="1"/>
            </p:cNvSpPr>
            <p:nvPr/>
          </p:nvSpPr>
          <p:spPr bwMode="auto">
            <a:xfrm>
              <a:off x="4624" y="664"/>
              <a:ext cx="219" cy="17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22" name="Object 27"/>
            <p:cNvGraphicFramePr>
              <a:graphicFrameLocks noChangeAspect="1"/>
            </p:cNvGraphicFramePr>
            <p:nvPr/>
          </p:nvGraphicFramePr>
          <p:xfrm>
            <a:off x="4664" y="465"/>
            <a:ext cx="30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8" name="公式" r:id="rId26" imgW="203040" imgH="177480" progId="Equation.3">
                    <p:embed/>
                  </p:oleObj>
                </mc:Choice>
                <mc:Fallback>
                  <p:oleObj name="公式" r:id="rId26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465"/>
                          <a:ext cx="30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3" name="Object 28"/>
            <p:cNvGraphicFramePr>
              <a:graphicFrameLocks noChangeAspect="1"/>
            </p:cNvGraphicFramePr>
            <p:nvPr/>
          </p:nvGraphicFramePr>
          <p:xfrm>
            <a:off x="4624" y="754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39" name="公式" r:id="rId28" imgW="126720" imgH="177480" progId="Equation.3">
                    <p:embed/>
                  </p:oleObj>
                </mc:Choice>
                <mc:Fallback>
                  <p:oleObj name="公式" r:id="rId28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754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73" name="Freeform 74"/>
            <p:cNvSpPr>
              <a:spLocks/>
            </p:cNvSpPr>
            <p:nvPr/>
          </p:nvSpPr>
          <p:spPr bwMode="auto">
            <a:xfrm>
              <a:off x="4623" y="733"/>
              <a:ext cx="77" cy="55"/>
            </a:xfrm>
            <a:custGeom>
              <a:avLst/>
              <a:gdLst>
                <a:gd name="T0" fmla="*/ 77 w 77"/>
                <a:gd name="T1" fmla="*/ 0 h 55"/>
                <a:gd name="T2" fmla="*/ 50 w 77"/>
                <a:gd name="T3" fmla="*/ 36 h 55"/>
                <a:gd name="T4" fmla="*/ 0 w 77"/>
                <a:gd name="T5" fmla="*/ 55 h 55"/>
                <a:gd name="T6" fmla="*/ 0 60000 65536"/>
                <a:gd name="T7" fmla="*/ 0 60000 65536"/>
                <a:gd name="T8" fmla="*/ 0 60000 65536"/>
                <a:gd name="T9" fmla="*/ 0 w 77"/>
                <a:gd name="T10" fmla="*/ 0 h 55"/>
                <a:gd name="T11" fmla="*/ 77 w 77"/>
                <a:gd name="T12" fmla="*/ 55 h 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" h="55">
                  <a:moveTo>
                    <a:pt x="77" y="0"/>
                  </a:moveTo>
                  <a:cubicBezTo>
                    <a:pt x="73" y="6"/>
                    <a:pt x="63" y="27"/>
                    <a:pt x="50" y="36"/>
                  </a:cubicBezTo>
                  <a:cubicBezTo>
                    <a:pt x="37" y="45"/>
                    <a:pt x="10" y="51"/>
                    <a:pt x="0" y="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415823" name="Object 79"/>
          <p:cNvGraphicFramePr>
            <a:graphicFrameLocks noChangeAspect="1"/>
          </p:cNvGraphicFramePr>
          <p:nvPr/>
        </p:nvGraphicFramePr>
        <p:xfrm>
          <a:off x="2592388" y="1924050"/>
          <a:ext cx="23256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0" name="Equation" r:id="rId30" imgW="977760" imgH="203040" progId="Equation.DSMT4">
                  <p:embed/>
                </p:oleObj>
              </mc:Choice>
              <mc:Fallback>
                <p:oleObj name="Equation" r:id="rId30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924050"/>
                        <a:ext cx="23256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824" name="Object 80"/>
          <p:cNvGraphicFramePr>
            <a:graphicFrameLocks noChangeAspect="1"/>
          </p:cNvGraphicFramePr>
          <p:nvPr/>
        </p:nvGraphicFramePr>
        <p:xfrm>
          <a:off x="2592388" y="2492375"/>
          <a:ext cx="14192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1" name="公式" r:id="rId32" imgW="596880" imgH="203040" progId="Equation.3">
                  <p:embed/>
                </p:oleObj>
              </mc:Choice>
              <mc:Fallback>
                <p:oleObj name="公式" r:id="rId32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492375"/>
                        <a:ext cx="14192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448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9" grpId="0" autoUpdateAnimBg="0"/>
      <p:bldP spid="4157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3850" y="1123950"/>
            <a:ext cx="2879725" cy="612775"/>
            <a:chOff x="385" y="465"/>
            <a:chExt cx="1871" cy="425"/>
          </a:xfrm>
        </p:grpSpPr>
        <p:sp>
          <p:nvSpPr>
            <p:cNvPr id="65566" name="Text Box 3"/>
            <p:cNvSpPr txBox="1">
              <a:spLocks noChangeArrowheads="1"/>
            </p:cNvSpPr>
            <p:nvPr/>
          </p:nvSpPr>
          <p:spPr bwMode="auto">
            <a:xfrm>
              <a:off x="385" y="483"/>
              <a:ext cx="907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/>
                <a:t>弹性力</a:t>
              </a:r>
            </a:p>
          </p:txBody>
        </p:sp>
        <p:graphicFrame>
          <p:nvGraphicFramePr>
            <p:cNvPr id="65546" name="Object 4"/>
            <p:cNvGraphicFramePr>
              <a:graphicFrameLocks noChangeAspect="1"/>
            </p:cNvGraphicFramePr>
            <p:nvPr/>
          </p:nvGraphicFramePr>
          <p:xfrm>
            <a:off x="1145" y="465"/>
            <a:ext cx="1111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1" name="公式" r:id="rId3" imgW="647640" imgH="241200" progId="Equation.3">
                    <p:embed/>
                  </p:oleObj>
                </mc:Choice>
                <mc:Fallback>
                  <p:oleObj name="公式" r:id="rId3" imgW="647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465"/>
                          <a:ext cx="1111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287338" y="20970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/>
              <a:t>弹性力的功为</a:t>
            </a:r>
          </a:p>
        </p:txBody>
      </p:sp>
      <p:sp>
        <p:nvSpPr>
          <p:cNvPr id="65549" name="Rectangle 6"/>
          <p:cNvSpPr>
            <a:spLocks noChangeArrowheads="1"/>
          </p:cNvSpPr>
          <p:nvPr/>
        </p:nvSpPr>
        <p:spPr bwMode="auto">
          <a:xfrm>
            <a:off x="250825" y="368300"/>
            <a:ext cx="68056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2) </a:t>
            </a:r>
            <a:r>
              <a:rPr kumimoji="1" lang="zh-CN" altLang="en-US">
                <a:solidFill>
                  <a:srgbClr val="0000CC"/>
                </a:solidFill>
              </a:rPr>
              <a:t>弹性力的功</a:t>
            </a:r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250825" y="5013176"/>
            <a:ext cx="867727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结论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弹性力对小球做的功只与小球的始末位置有关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与小球的运动路径无关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pSp>
        <p:nvGrpSpPr>
          <p:cNvPr id="65551" name="Group 8"/>
          <p:cNvGrpSpPr>
            <a:grpSpLocks/>
          </p:cNvGrpSpPr>
          <p:nvPr/>
        </p:nvGrpSpPr>
        <p:grpSpPr bwMode="auto">
          <a:xfrm>
            <a:off x="4248150" y="1160463"/>
            <a:ext cx="4176713" cy="1163637"/>
            <a:chOff x="3016" y="183"/>
            <a:chExt cx="2631" cy="733"/>
          </a:xfrm>
        </p:grpSpPr>
        <p:graphicFrame>
          <p:nvGraphicFramePr>
            <p:cNvPr id="65544" name="Object 9"/>
            <p:cNvGraphicFramePr>
              <a:graphicFrameLocks noChangeAspect="1"/>
            </p:cNvGraphicFramePr>
            <p:nvPr/>
          </p:nvGraphicFramePr>
          <p:xfrm>
            <a:off x="5375" y="663"/>
            <a:ext cx="27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2" name="公式" r:id="rId5" imgW="177480" imgH="164880" progId="Equation.3">
                    <p:embed/>
                  </p:oleObj>
                </mc:Choice>
                <mc:Fallback>
                  <p:oleObj name="公式" r:id="rId5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663"/>
                          <a:ext cx="272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0" name="Oval 10"/>
            <p:cNvSpPr>
              <a:spLocks noChangeArrowheads="1"/>
            </p:cNvSpPr>
            <p:nvPr/>
          </p:nvSpPr>
          <p:spPr bwMode="auto">
            <a:xfrm>
              <a:off x="4332" y="327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61" name="Rectangle 11"/>
            <p:cNvSpPr>
              <a:spLocks noChangeArrowheads="1"/>
            </p:cNvSpPr>
            <p:nvPr/>
          </p:nvSpPr>
          <p:spPr bwMode="auto">
            <a:xfrm>
              <a:off x="3016" y="663"/>
              <a:ext cx="2404" cy="6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62" name="Rectangle 12"/>
            <p:cNvSpPr>
              <a:spLocks noChangeArrowheads="1"/>
            </p:cNvSpPr>
            <p:nvPr/>
          </p:nvSpPr>
          <p:spPr bwMode="auto">
            <a:xfrm>
              <a:off x="3016" y="183"/>
              <a:ext cx="144" cy="4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6556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391"/>
              <a:ext cx="118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64" name="Line 14"/>
            <p:cNvSpPr>
              <a:spLocks noChangeShapeType="1"/>
            </p:cNvSpPr>
            <p:nvPr/>
          </p:nvSpPr>
          <p:spPr bwMode="auto">
            <a:xfrm>
              <a:off x="3742" y="663"/>
              <a:ext cx="18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45" name="Object 15"/>
            <p:cNvGraphicFramePr>
              <a:graphicFrameLocks noChangeAspect="1"/>
            </p:cNvGraphicFramePr>
            <p:nvPr/>
          </p:nvGraphicFramePr>
          <p:xfrm>
            <a:off x="3515" y="618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3" name="公式" r:id="rId8" imgW="152280" imgH="177480" progId="Equation.3">
                    <p:embed/>
                  </p:oleObj>
                </mc:Choice>
                <mc:Fallback>
                  <p:oleObj name="公式" r:id="rId8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618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5" name="Line 16"/>
            <p:cNvSpPr>
              <a:spLocks noChangeShapeType="1"/>
            </p:cNvSpPr>
            <p:nvPr/>
          </p:nvSpPr>
          <p:spPr bwMode="auto">
            <a:xfrm>
              <a:off x="3742" y="657"/>
              <a:ext cx="0" cy="2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932363" y="908050"/>
            <a:ext cx="1452562" cy="720725"/>
            <a:chOff x="2400" y="624"/>
            <a:chExt cx="960" cy="624"/>
          </a:xfrm>
        </p:grpSpPr>
        <p:sp>
          <p:nvSpPr>
            <p:cNvPr id="65559" name="Line 18"/>
            <p:cNvSpPr>
              <a:spLocks noChangeShapeType="1"/>
            </p:cNvSpPr>
            <p:nvPr/>
          </p:nvSpPr>
          <p:spPr bwMode="auto">
            <a:xfrm flipH="1">
              <a:off x="2400" y="1248"/>
              <a:ext cx="96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43" name="Object 19"/>
            <p:cNvGraphicFramePr>
              <a:graphicFrameLocks noChangeAspect="1"/>
            </p:cNvGraphicFramePr>
            <p:nvPr/>
          </p:nvGraphicFramePr>
          <p:xfrm>
            <a:off x="2689" y="624"/>
            <a:ext cx="42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4" name="公式" r:id="rId10" imgW="177480" imgH="241200" progId="Equation.3">
                    <p:embed/>
                  </p:oleObj>
                </mc:Choice>
                <mc:Fallback>
                  <p:oleObj name="公式" r:id="rId10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624"/>
                          <a:ext cx="42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400675" y="1916113"/>
            <a:ext cx="2447925" cy="900112"/>
            <a:chOff x="3742" y="663"/>
            <a:chExt cx="1600" cy="635"/>
          </a:xfrm>
        </p:grpSpPr>
        <p:sp>
          <p:nvSpPr>
            <p:cNvPr id="65554" name="Line 21"/>
            <p:cNvSpPr>
              <a:spLocks noChangeShapeType="1"/>
            </p:cNvSpPr>
            <p:nvPr/>
          </p:nvSpPr>
          <p:spPr bwMode="auto">
            <a:xfrm>
              <a:off x="3742" y="754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22"/>
            <p:cNvSpPr>
              <a:spLocks noChangeShapeType="1"/>
            </p:cNvSpPr>
            <p:nvPr/>
          </p:nvSpPr>
          <p:spPr bwMode="auto">
            <a:xfrm>
              <a:off x="3742" y="1026"/>
              <a:ext cx="14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39" name="Object 23"/>
            <p:cNvGraphicFramePr>
              <a:graphicFrameLocks noChangeAspect="1"/>
            </p:cNvGraphicFramePr>
            <p:nvPr/>
          </p:nvGraphicFramePr>
          <p:xfrm>
            <a:off x="4513" y="709"/>
            <a:ext cx="20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5" name="公式" r:id="rId12" imgW="126720" imgH="139680" progId="Equation.3">
                    <p:embed/>
                  </p:oleObj>
                </mc:Choice>
                <mc:Fallback>
                  <p:oleObj name="公式" r:id="rId12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709"/>
                          <a:ext cx="20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0" name="Object 24"/>
            <p:cNvGraphicFramePr>
              <a:graphicFrameLocks noChangeAspect="1"/>
            </p:cNvGraphicFramePr>
            <p:nvPr/>
          </p:nvGraphicFramePr>
          <p:xfrm>
            <a:off x="5148" y="709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6" name="公式" r:id="rId14" imgW="126720" imgH="177480" progId="Equation.3">
                    <p:embed/>
                  </p:oleObj>
                </mc:Choice>
                <mc:Fallback>
                  <p:oleObj name="公式" r:id="rId14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709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1" name="Object 25"/>
            <p:cNvGraphicFramePr>
              <a:graphicFrameLocks noChangeAspect="1"/>
            </p:cNvGraphicFramePr>
            <p:nvPr/>
          </p:nvGraphicFramePr>
          <p:xfrm>
            <a:off x="3969" y="663"/>
            <a:ext cx="26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7" name="公式" r:id="rId16" imgW="164880" imgH="215640" progId="Equation.3">
                    <p:embed/>
                  </p:oleObj>
                </mc:Choice>
                <mc:Fallback>
                  <p:oleObj name="公式" r:id="rId1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663"/>
                          <a:ext cx="26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2" name="Object 26"/>
            <p:cNvGraphicFramePr>
              <a:graphicFrameLocks noChangeAspect="1"/>
            </p:cNvGraphicFramePr>
            <p:nvPr/>
          </p:nvGraphicFramePr>
          <p:xfrm>
            <a:off x="4377" y="935"/>
            <a:ext cx="27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8" name="公式" r:id="rId18" imgW="164880" imgH="215640" progId="Equation.3">
                    <p:embed/>
                  </p:oleObj>
                </mc:Choice>
                <mc:Fallback>
                  <p:oleObj name="公式" r:id="rId18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935"/>
                          <a:ext cx="27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Line 27"/>
            <p:cNvSpPr>
              <a:spLocks noChangeShapeType="1"/>
            </p:cNvSpPr>
            <p:nvPr/>
          </p:nvSpPr>
          <p:spPr bwMode="auto">
            <a:xfrm>
              <a:off x="4513" y="66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Line 28"/>
            <p:cNvSpPr>
              <a:spLocks noChangeShapeType="1"/>
            </p:cNvSpPr>
            <p:nvPr/>
          </p:nvSpPr>
          <p:spPr bwMode="auto">
            <a:xfrm>
              <a:off x="3742" y="663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29"/>
            <p:cNvSpPr>
              <a:spLocks noChangeShapeType="1"/>
            </p:cNvSpPr>
            <p:nvPr/>
          </p:nvSpPr>
          <p:spPr bwMode="auto">
            <a:xfrm>
              <a:off x="5148" y="663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6798" name="Object 30"/>
          <p:cNvGraphicFramePr>
            <a:graphicFrameLocks noChangeAspect="1"/>
          </p:cNvGraphicFramePr>
          <p:nvPr/>
        </p:nvGraphicFramePr>
        <p:xfrm>
          <a:off x="935038" y="2924175"/>
          <a:ext cx="504190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9" name="公式" r:id="rId20" imgW="2286000" imgH="812520" progId="Equation.3">
                  <p:embed/>
                </p:oleObj>
              </mc:Choice>
              <mc:Fallback>
                <p:oleObj name="公式" r:id="rId20" imgW="22860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924175"/>
                        <a:ext cx="5041900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71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167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/>
      <p:bldP spid="41677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3" name="Rectangle 2"/>
          <p:cNvSpPr>
            <a:spLocks noChangeArrowheads="1"/>
          </p:cNvSpPr>
          <p:nvPr/>
        </p:nvSpPr>
        <p:spPr bwMode="auto">
          <a:xfrm>
            <a:off x="250825" y="333375"/>
            <a:ext cx="66976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3) </a:t>
            </a:r>
            <a:r>
              <a:rPr kumimoji="1" lang="zh-CN" altLang="en-US">
                <a:solidFill>
                  <a:srgbClr val="0000CC"/>
                </a:solidFill>
              </a:rPr>
              <a:t>万有引力的功</a:t>
            </a:r>
          </a:p>
        </p:txBody>
      </p:sp>
      <p:graphicFrame>
        <p:nvGraphicFramePr>
          <p:cNvPr id="66562" name="Object 3"/>
          <p:cNvGraphicFramePr>
            <a:graphicFrameLocks noChangeAspect="1"/>
          </p:cNvGraphicFramePr>
          <p:nvPr/>
        </p:nvGraphicFramePr>
        <p:xfrm>
          <a:off x="2124075" y="836613"/>
          <a:ext cx="19431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" name="公式" r:id="rId3" imgW="901440" imgH="393480" progId="Equation.3">
                  <p:embed/>
                </p:oleObj>
              </mc:Choice>
              <mc:Fallback>
                <p:oleObj name="公式" r:id="rId3" imgW="901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36613"/>
                        <a:ext cx="19431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236538" y="1557338"/>
            <a:ext cx="2895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万有引力的功为</a:t>
            </a:r>
          </a:p>
        </p:txBody>
      </p:sp>
      <p:graphicFrame>
        <p:nvGraphicFramePr>
          <p:cNvPr id="417797" name="Object 5"/>
          <p:cNvGraphicFramePr>
            <a:graphicFrameLocks noChangeAspect="1"/>
          </p:cNvGraphicFramePr>
          <p:nvPr/>
        </p:nvGraphicFramePr>
        <p:xfrm>
          <a:off x="611188" y="2133600"/>
          <a:ext cx="28448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" name="公式" r:id="rId5" imgW="1282680" imgH="393480" progId="Equation.3">
                  <p:embed/>
                </p:oleObj>
              </mc:Choice>
              <mc:Fallback>
                <p:oleObj name="公式" r:id="rId5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28448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/>
          <p:cNvGraphicFramePr>
            <a:graphicFrameLocks noChangeAspect="1"/>
          </p:cNvGraphicFramePr>
          <p:nvPr/>
        </p:nvGraphicFramePr>
        <p:xfrm>
          <a:off x="935038" y="3068638"/>
          <a:ext cx="39973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1" name="公式" r:id="rId7" imgW="1866600" imgH="507960" progId="Equation.3">
                  <p:embed/>
                </p:oleObj>
              </mc:Choice>
              <mc:Fallback>
                <p:oleObj name="公式" r:id="rId7" imgW="18666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068638"/>
                        <a:ext cx="39973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148263" y="2960688"/>
            <a:ext cx="3565525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    结论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: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万有引力的功只与物体的始末位置有关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, </a:t>
            </a:r>
            <a:r>
              <a:rPr kumimoji="1"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与物体的运动路径无关</a:t>
            </a:r>
            <a:r>
              <a:rPr kumimoji="1"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66576" name="Group 8"/>
          <p:cNvGrpSpPr>
            <a:grpSpLocks/>
          </p:cNvGrpSpPr>
          <p:nvPr/>
        </p:nvGrpSpPr>
        <p:grpSpPr bwMode="auto">
          <a:xfrm>
            <a:off x="5219700" y="549275"/>
            <a:ext cx="3598863" cy="2325688"/>
            <a:chOff x="3379" y="164"/>
            <a:chExt cx="2267" cy="1465"/>
          </a:xfrm>
        </p:grpSpPr>
        <p:pic>
          <p:nvPicPr>
            <p:cNvPr id="66578" name="Picture 9" descr="erth1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" y="799"/>
              <a:ext cx="929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79" name="Text Box 10"/>
            <p:cNvSpPr txBox="1">
              <a:spLocks noChangeArrowheads="1"/>
            </p:cNvSpPr>
            <p:nvPr/>
          </p:nvSpPr>
          <p:spPr bwMode="auto">
            <a:xfrm>
              <a:off x="3774" y="1141"/>
              <a:ext cx="2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  <a:ea typeface="宋体" pitchFamily="2" charset="-122"/>
                </a:rPr>
                <a:t>O</a:t>
              </a:r>
            </a:p>
          </p:txBody>
        </p:sp>
        <p:sp>
          <p:nvSpPr>
            <p:cNvPr id="66580" name="Text Box 11"/>
            <p:cNvSpPr txBox="1">
              <a:spLocks noChangeArrowheads="1"/>
            </p:cNvSpPr>
            <p:nvPr/>
          </p:nvSpPr>
          <p:spPr bwMode="auto">
            <a:xfrm>
              <a:off x="3577" y="978"/>
              <a:ext cx="2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  <a:ea typeface="宋体" pitchFamily="2" charset="-122"/>
                </a:rPr>
                <a:t>M</a:t>
              </a:r>
              <a:endParaRPr kumimoji="1" lang="en-US" altLang="zh-CN" sz="2800" i="1">
                <a:solidFill>
                  <a:srgbClr val="FF3300"/>
                </a:solidFill>
                <a:ea typeface="宋体" pitchFamily="2" charset="-122"/>
              </a:endParaRPr>
            </a:p>
          </p:txBody>
        </p:sp>
        <p:sp>
          <p:nvSpPr>
            <p:cNvPr id="66581" name="Freeform 12"/>
            <p:cNvSpPr>
              <a:spLocks/>
            </p:cNvSpPr>
            <p:nvPr/>
          </p:nvSpPr>
          <p:spPr bwMode="auto">
            <a:xfrm>
              <a:off x="3837" y="503"/>
              <a:ext cx="954" cy="690"/>
            </a:xfrm>
            <a:custGeom>
              <a:avLst/>
              <a:gdLst>
                <a:gd name="T0" fmla="*/ 0 w 954"/>
                <a:gd name="T1" fmla="*/ 690 h 690"/>
                <a:gd name="T2" fmla="*/ 954 w 954"/>
                <a:gd name="T3" fmla="*/ 0 h 690"/>
                <a:gd name="T4" fmla="*/ 0 60000 65536"/>
                <a:gd name="T5" fmla="*/ 0 60000 65536"/>
                <a:gd name="T6" fmla="*/ 0 w 954"/>
                <a:gd name="T7" fmla="*/ 0 h 690"/>
                <a:gd name="T8" fmla="*/ 954 w 954"/>
                <a:gd name="T9" fmla="*/ 690 h 6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54" h="690">
                  <a:moveTo>
                    <a:pt x="0" y="690"/>
                  </a:moveTo>
                  <a:lnTo>
                    <a:pt x="954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2" name="Text Box 13"/>
            <p:cNvSpPr txBox="1">
              <a:spLocks noChangeArrowheads="1"/>
            </p:cNvSpPr>
            <p:nvPr/>
          </p:nvSpPr>
          <p:spPr bwMode="auto">
            <a:xfrm>
              <a:off x="4649" y="165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>
                  <a:ea typeface="宋体" pitchFamily="2" charset="-122"/>
                </a:rPr>
                <a:t>m</a:t>
              </a:r>
              <a:endParaRPr kumimoji="1" lang="en-US" altLang="zh-CN" sz="2800" i="1">
                <a:ea typeface="宋体" pitchFamily="2" charset="-122"/>
              </a:endParaRPr>
            </a:p>
          </p:txBody>
        </p:sp>
        <p:sp>
          <p:nvSpPr>
            <p:cNvPr id="66583" name="Freeform 14"/>
            <p:cNvSpPr>
              <a:spLocks/>
            </p:cNvSpPr>
            <p:nvPr/>
          </p:nvSpPr>
          <p:spPr bwMode="auto">
            <a:xfrm>
              <a:off x="4449" y="509"/>
              <a:ext cx="336" cy="252"/>
            </a:xfrm>
            <a:custGeom>
              <a:avLst/>
              <a:gdLst>
                <a:gd name="T0" fmla="*/ 336 w 336"/>
                <a:gd name="T1" fmla="*/ 0 h 252"/>
                <a:gd name="T2" fmla="*/ 0 w 336"/>
                <a:gd name="T3" fmla="*/ 252 h 252"/>
                <a:gd name="T4" fmla="*/ 0 60000 65536"/>
                <a:gd name="T5" fmla="*/ 0 60000 65536"/>
                <a:gd name="T6" fmla="*/ 0 w 336"/>
                <a:gd name="T7" fmla="*/ 0 h 252"/>
                <a:gd name="T8" fmla="*/ 336 w 336"/>
                <a:gd name="T9" fmla="*/ 252 h 2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252">
                  <a:moveTo>
                    <a:pt x="336" y="0"/>
                  </a:moveTo>
                  <a:lnTo>
                    <a:pt x="0" y="252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6565" name="Object 15"/>
            <p:cNvGraphicFramePr>
              <a:graphicFrameLocks noChangeAspect="1"/>
            </p:cNvGraphicFramePr>
            <p:nvPr/>
          </p:nvGraphicFramePr>
          <p:xfrm>
            <a:off x="4468" y="391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2" name="公式" r:id="rId10" imgW="164880" imgH="190440" progId="Equation.3">
                    <p:embed/>
                  </p:oleObj>
                </mc:Choice>
                <mc:Fallback>
                  <p:oleObj name="公式" r:id="rId10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91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4" name="Oval 16"/>
            <p:cNvSpPr>
              <a:spLocks noChangeArrowheads="1"/>
            </p:cNvSpPr>
            <p:nvPr/>
          </p:nvSpPr>
          <p:spPr bwMode="auto">
            <a:xfrm>
              <a:off x="3822" y="1170"/>
              <a:ext cx="48" cy="48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6566" name="Object 17"/>
            <p:cNvGraphicFramePr>
              <a:graphicFrameLocks noChangeAspect="1"/>
            </p:cNvGraphicFramePr>
            <p:nvPr/>
          </p:nvGraphicFramePr>
          <p:xfrm>
            <a:off x="4196" y="582"/>
            <a:ext cx="185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3" name="公式" r:id="rId12" imgW="126720" imgH="152280" progId="Equation.3">
                    <p:embed/>
                  </p:oleObj>
                </mc:Choice>
                <mc:Fallback>
                  <p:oleObj name="公式" r:id="rId12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6" y="582"/>
                          <a:ext cx="185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5" name="Freeform 18"/>
            <p:cNvSpPr>
              <a:spLocks/>
            </p:cNvSpPr>
            <p:nvPr/>
          </p:nvSpPr>
          <p:spPr bwMode="auto">
            <a:xfrm>
              <a:off x="3425" y="290"/>
              <a:ext cx="1804" cy="453"/>
            </a:xfrm>
            <a:custGeom>
              <a:avLst/>
              <a:gdLst>
                <a:gd name="T0" fmla="*/ 0 w 1804"/>
                <a:gd name="T1" fmla="*/ 121 h 453"/>
                <a:gd name="T2" fmla="*/ 406 w 1804"/>
                <a:gd name="T3" fmla="*/ 15 h 453"/>
                <a:gd name="T4" fmla="*/ 922 w 1804"/>
                <a:gd name="T5" fmla="*/ 33 h 453"/>
                <a:gd name="T6" fmla="*/ 1408 w 1804"/>
                <a:gd name="T7" fmla="*/ 207 h 453"/>
                <a:gd name="T8" fmla="*/ 1804 w 1804"/>
                <a:gd name="T9" fmla="*/ 453 h 4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4"/>
                <a:gd name="T16" fmla="*/ 0 h 453"/>
                <a:gd name="T17" fmla="*/ 1804 w 1804"/>
                <a:gd name="T18" fmla="*/ 453 h 4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4" h="453">
                  <a:moveTo>
                    <a:pt x="0" y="121"/>
                  </a:moveTo>
                  <a:cubicBezTo>
                    <a:pt x="68" y="103"/>
                    <a:pt x="252" y="30"/>
                    <a:pt x="406" y="15"/>
                  </a:cubicBezTo>
                  <a:cubicBezTo>
                    <a:pt x="560" y="0"/>
                    <a:pt x="755" y="1"/>
                    <a:pt x="922" y="33"/>
                  </a:cubicBezTo>
                  <a:cubicBezTo>
                    <a:pt x="1089" y="65"/>
                    <a:pt x="1261" y="137"/>
                    <a:pt x="1408" y="207"/>
                  </a:cubicBezTo>
                  <a:cubicBezTo>
                    <a:pt x="1555" y="277"/>
                    <a:pt x="1722" y="402"/>
                    <a:pt x="1804" y="453"/>
                  </a:cubicBezTo>
                </a:path>
              </a:pathLst>
            </a:cu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6" name="Oval 19"/>
            <p:cNvSpPr>
              <a:spLocks noChangeArrowheads="1"/>
            </p:cNvSpPr>
            <p:nvPr/>
          </p:nvSpPr>
          <p:spPr bwMode="auto">
            <a:xfrm>
              <a:off x="4740" y="391"/>
              <a:ext cx="161" cy="160"/>
            </a:xfrm>
            <a:prstGeom prst="ellipse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55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87" name="Freeform 20"/>
            <p:cNvSpPr>
              <a:spLocks/>
            </p:cNvSpPr>
            <p:nvPr/>
          </p:nvSpPr>
          <p:spPr bwMode="auto">
            <a:xfrm>
              <a:off x="3833" y="737"/>
              <a:ext cx="1384" cy="460"/>
            </a:xfrm>
            <a:custGeom>
              <a:avLst/>
              <a:gdLst>
                <a:gd name="T0" fmla="*/ 1384 w 1384"/>
                <a:gd name="T1" fmla="*/ 0 h 460"/>
                <a:gd name="T2" fmla="*/ 0 w 1384"/>
                <a:gd name="T3" fmla="*/ 460 h 460"/>
                <a:gd name="T4" fmla="*/ 0 60000 65536"/>
                <a:gd name="T5" fmla="*/ 0 60000 65536"/>
                <a:gd name="T6" fmla="*/ 0 w 1384"/>
                <a:gd name="T7" fmla="*/ 0 h 460"/>
                <a:gd name="T8" fmla="*/ 1384 w 1384"/>
                <a:gd name="T9" fmla="*/ 460 h 4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84" h="460">
                  <a:moveTo>
                    <a:pt x="1384" y="0"/>
                  </a:moveTo>
                  <a:lnTo>
                    <a:pt x="0" y="46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6567" name="Object 21"/>
            <p:cNvGraphicFramePr>
              <a:graphicFrameLocks noChangeAspect="1"/>
            </p:cNvGraphicFramePr>
            <p:nvPr/>
          </p:nvGraphicFramePr>
          <p:xfrm>
            <a:off x="3379" y="482"/>
            <a:ext cx="25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4" name="公式" r:id="rId14" imgW="139680" imgH="228600" progId="Equation.3">
                    <p:embed/>
                  </p:oleObj>
                </mc:Choice>
                <mc:Fallback>
                  <p:oleObj name="公式" r:id="rId14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482"/>
                          <a:ext cx="25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22"/>
            <p:cNvGraphicFramePr>
              <a:graphicFrameLocks noChangeAspect="1"/>
            </p:cNvGraphicFramePr>
            <p:nvPr/>
          </p:nvGraphicFramePr>
          <p:xfrm>
            <a:off x="4785" y="799"/>
            <a:ext cx="25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5" name="公式" r:id="rId16" imgW="139680" imgH="228600" progId="Equation.3">
                    <p:embed/>
                  </p:oleObj>
                </mc:Choice>
                <mc:Fallback>
                  <p:oleObj name="公式" r:id="rId16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799"/>
                          <a:ext cx="251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23"/>
            <p:cNvGraphicFramePr>
              <a:graphicFrameLocks noChangeAspect="1"/>
            </p:cNvGraphicFramePr>
            <p:nvPr/>
          </p:nvGraphicFramePr>
          <p:xfrm>
            <a:off x="3379" y="164"/>
            <a:ext cx="20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6"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64"/>
                          <a:ext cx="20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0" name="Object 24"/>
            <p:cNvGraphicFramePr>
              <a:graphicFrameLocks noChangeAspect="1"/>
            </p:cNvGraphicFramePr>
            <p:nvPr/>
          </p:nvGraphicFramePr>
          <p:xfrm>
            <a:off x="5239" y="663"/>
            <a:ext cx="19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7" name="公式" r:id="rId20" imgW="126720" imgH="177480" progId="Equation.3">
                    <p:embed/>
                  </p:oleObj>
                </mc:Choice>
                <mc:Fallback>
                  <p:oleObj name="公式" r:id="rId20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663"/>
                          <a:ext cx="19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25"/>
            <p:cNvGraphicFramePr>
              <a:graphicFrameLocks noChangeAspect="1"/>
            </p:cNvGraphicFramePr>
            <p:nvPr/>
          </p:nvGraphicFramePr>
          <p:xfrm>
            <a:off x="4922" y="346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8" name="公式" r:id="rId22" imgW="139680" imgH="139680" progId="Equation.3">
                    <p:embed/>
                  </p:oleObj>
                </mc:Choice>
                <mc:Fallback>
                  <p:oleObj name="公式" r:id="rId2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346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8" name="AutoShape 26"/>
            <p:cNvSpPr>
              <a:spLocks noChangeArrowheads="1"/>
            </p:cNvSpPr>
            <p:nvPr/>
          </p:nvSpPr>
          <p:spPr bwMode="auto">
            <a:xfrm>
              <a:off x="5374" y="391"/>
              <a:ext cx="272" cy="227"/>
            </a:xfrm>
            <a:prstGeom prst="wedgeEllipseCallout">
              <a:avLst>
                <a:gd name="adj1" fmla="val -186398"/>
                <a:gd name="adj2" fmla="val 16519"/>
              </a:avLst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0">
                <a:ea typeface="宋体" pitchFamily="2" charset="-122"/>
              </a:endParaRPr>
            </a:p>
          </p:txBody>
        </p:sp>
        <p:graphicFrame>
          <p:nvGraphicFramePr>
            <p:cNvPr id="66572" name="Object 27"/>
            <p:cNvGraphicFramePr>
              <a:graphicFrameLocks noChangeAspect="1"/>
            </p:cNvGraphicFramePr>
            <p:nvPr/>
          </p:nvGraphicFramePr>
          <p:xfrm>
            <a:off x="5374" y="391"/>
            <a:ext cx="2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19" name="公式" r:id="rId24" imgW="203040" imgH="177480" progId="Equation.3">
                    <p:embed/>
                  </p:oleObj>
                </mc:Choice>
                <mc:Fallback>
                  <p:oleObj name="公式" r:id="rId24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4" y="391"/>
                          <a:ext cx="27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9" name="Freeform 28"/>
            <p:cNvSpPr>
              <a:spLocks/>
            </p:cNvSpPr>
            <p:nvPr/>
          </p:nvSpPr>
          <p:spPr bwMode="auto">
            <a:xfrm>
              <a:off x="4833" y="491"/>
              <a:ext cx="168" cy="90"/>
            </a:xfrm>
            <a:custGeom>
              <a:avLst/>
              <a:gdLst>
                <a:gd name="T0" fmla="*/ 0 w 168"/>
                <a:gd name="T1" fmla="*/ 0 h 90"/>
                <a:gd name="T2" fmla="*/ 168 w 168"/>
                <a:gd name="T3" fmla="*/ 90 h 90"/>
                <a:gd name="T4" fmla="*/ 0 60000 65536"/>
                <a:gd name="T5" fmla="*/ 0 60000 65536"/>
                <a:gd name="T6" fmla="*/ 0 w 168"/>
                <a:gd name="T7" fmla="*/ 0 h 90"/>
                <a:gd name="T8" fmla="*/ 168 w 168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90">
                  <a:moveTo>
                    <a:pt x="0" y="0"/>
                  </a:moveTo>
                  <a:lnTo>
                    <a:pt x="168" y="9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0" name="Freeform 29"/>
            <p:cNvSpPr>
              <a:spLocks/>
            </p:cNvSpPr>
            <p:nvPr/>
          </p:nvSpPr>
          <p:spPr bwMode="auto">
            <a:xfrm>
              <a:off x="3489" y="383"/>
              <a:ext cx="344" cy="779"/>
            </a:xfrm>
            <a:custGeom>
              <a:avLst/>
              <a:gdLst>
                <a:gd name="T0" fmla="*/ 0 w 344"/>
                <a:gd name="T1" fmla="*/ 0 h 779"/>
                <a:gd name="T2" fmla="*/ 344 w 344"/>
                <a:gd name="T3" fmla="*/ 779 h 779"/>
                <a:gd name="T4" fmla="*/ 0 60000 65536"/>
                <a:gd name="T5" fmla="*/ 0 60000 65536"/>
                <a:gd name="T6" fmla="*/ 0 w 344"/>
                <a:gd name="T7" fmla="*/ 0 h 779"/>
                <a:gd name="T8" fmla="*/ 344 w 344"/>
                <a:gd name="T9" fmla="*/ 779 h 77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4" h="779">
                  <a:moveTo>
                    <a:pt x="0" y="0"/>
                  </a:moveTo>
                  <a:lnTo>
                    <a:pt x="344" y="779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1" name="Freeform 30"/>
            <p:cNvSpPr>
              <a:spLocks/>
            </p:cNvSpPr>
            <p:nvPr/>
          </p:nvSpPr>
          <p:spPr bwMode="auto">
            <a:xfrm>
              <a:off x="4876" y="275"/>
              <a:ext cx="221" cy="162"/>
            </a:xfrm>
            <a:custGeom>
              <a:avLst/>
              <a:gdLst>
                <a:gd name="T0" fmla="*/ 0 w 221"/>
                <a:gd name="T1" fmla="*/ 162 h 162"/>
                <a:gd name="T2" fmla="*/ 221 w 221"/>
                <a:gd name="T3" fmla="*/ 0 h 162"/>
                <a:gd name="T4" fmla="*/ 0 60000 65536"/>
                <a:gd name="T5" fmla="*/ 0 60000 65536"/>
                <a:gd name="T6" fmla="*/ 0 w 221"/>
                <a:gd name="T7" fmla="*/ 0 h 162"/>
                <a:gd name="T8" fmla="*/ 221 w 221"/>
                <a:gd name="T9" fmla="*/ 162 h 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1" h="162">
                  <a:moveTo>
                    <a:pt x="0" y="162"/>
                  </a:moveTo>
                  <a:lnTo>
                    <a:pt x="221" y="0"/>
                  </a:lnTo>
                </a:path>
              </a:pathLst>
            </a:custGeom>
            <a:noFill/>
            <a:ln w="19050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2" name="Oval 31"/>
            <p:cNvSpPr>
              <a:spLocks noChangeArrowheads="1"/>
            </p:cNvSpPr>
            <p:nvPr/>
          </p:nvSpPr>
          <p:spPr bwMode="auto">
            <a:xfrm>
              <a:off x="3470" y="36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3" name="Oval 32"/>
            <p:cNvSpPr>
              <a:spLocks noChangeArrowheads="1"/>
            </p:cNvSpPr>
            <p:nvPr/>
          </p:nvSpPr>
          <p:spPr bwMode="auto">
            <a:xfrm>
              <a:off x="5194" y="70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594" name="Freeform 33"/>
            <p:cNvSpPr>
              <a:spLocks/>
            </p:cNvSpPr>
            <p:nvPr/>
          </p:nvSpPr>
          <p:spPr bwMode="auto">
            <a:xfrm>
              <a:off x="3834" y="593"/>
              <a:ext cx="1173" cy="607"/>
            </a:xfrm>
            <a:custGeom>
              <a:avLst/>
              <a:gdLst>
                <a:gd name="T0" fmla="*/ 0 w 1173"/>
                <a:gd name="T1" fmla="*/ 607 h 607"/>
                <a:gd name="T2" fmla="*/ 1173 w 1173"/>
                <a:gd name="T3" fmla="*/ 0 h 607"/>
                <a:gd name="T4" fmla="*/ 0 60000 65536"/>
                <a:gd name="T5" fmla="*/ 0 60000 65536"/>
                <a:gd name="T6" fmla="*/ 0 w 1173"/>
                <a:gd name="T7" fmla="*/ 0 h 607"/>
                <a:gd name="T8" fmla="*/ 1173 w 1173"/>
                <a:gd name="T9" fmla="*/ 607 h 6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3" h="607">
                  <a:moveTo>
                    <a:pt x="0" y="607"/>
                  </a:moveTo>
                  <a:lnTo>
                    <a:pt x="117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7826" name="Text Box 34"/>
          <p:cNvSpPr txBox="1">
            <a:spLocks noChangeArrowheads="1"/>
          </p:cNvSpPr>
          <p:nvPr/>
        </p:nvSpPr>
        <p:spPr bwMode="auto">
          <a:xfrm>
            <a:off x="323850" y="4203992"/>
            <a:ext cx="83899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 dirty="0">
                <a:solidFill>
                  <a:srgbClr val="0000CC"/>
                </a:solidFill>
              </a:rPr>
              <a:t>重力</a:t>
            </a:r>
            <a:r>
              <a:rPr kumimoji="1" lang="zh-CN" altLang="en-US" dirty="0">
                <a:solidFill>
                  <a:srgbClr val="0000CC"/>
                </a:solidFill>
                <a:ea typeface="宋体" pitchFamily="2" charset="-122"/>
              </a:rPr>
              <a:t>、</a:t>
            </a:r>
            <a:r>
              <a:rPr kumimoji="1" lang="zh-CN" altLang="en-US" dirty="0">
                <a:solidFill>
                  <a:srgbClr val="0000CC"/>
                </a:solidFill>
              </a:rPr>
              <a:t>弹力</a:t>
            </a:r>
            <a:r>
              <a:rPr kumimoji="1" lang="zh-CN" altLang="en-US" dirty="0">
                <a:solidFill>
                  <a:srgbClr val="0000CC"/>
                </a:solidFill>
                <a:ea typeface="宋体" pitchFamily="2" charset="-122"/>
              </a:rPr>
              <a:t>、</a:t>
            </a:r>
            <a:r>
              <a:rPr kumimoji="1" lang="zh-CN" altLang="en-US" dirty="0">
                <a:solidFill>
                  <a:srgbClr val="0000CC"/>
                </a:solidFill>
              </a:rPr>
              <a:t>万有引力的共同特点</a:t>
            </a:r>
            <a:r>
              <a:rPr kumimoji="1" lang="en-US" altLang="zh-CN" dirty="0">
                <a:solidFill>
                  <a:srgbClr val="0000CC"/>
                </a:solidFill>
              </a:rPr>
              <a:t>:</a:t>
            </a:r>
            <a:r>
              <a:rPr kumimoji="1" lang="en-US" altLang="zh-CN" dirty="0"/>
              <a:t> 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en-US" altLang="zh-CN" dirty="0"/>
              <a:t>① </a:t>
            </a:r>
            <a:r>
              <a:rPr kumimoji="1" lang="zh-CN" altLang="en-US" dirty="0"/>
              <a:t>作功与路径无关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dirty="0"/>
              <a:t>只与起</a:t>
            </a:r>
            <a:r>
              <a:rPr kumimoji="1" lang="zh-CN" altLang="en-US" dirty="0">
                <a:ea typeface="宋体" pitchFamily="2" charset="-122"/>
              </a:rPr>
              <a:t>、</a:t>
            </a:r>
            <a:r>
              <a:rPr kumimoji="1" lang="zh-CN" altLang="en-US" dirty="0"/>
              <a:t>末点位置有关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 dirty="0"/>
              <a:t>② 作功与相互作用物体的相对位置有关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等于某函数</a:t>
            </a:r>
            <a:endParaRPr kumimoji="1" lang="en-US" altLang="zh-CN" dirty="0"/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 dirty="0"/>
              <a:t>     在始末位置的值之差</a:t>
            </a:r>
          </a:p>
        </p:txBody>
      </p:sp>
    </p:spTree>
    <p:extLst>
      <p:ext uri="{BB962C8B-B14F-4D97-AF65-F5344CB8AC3E}">
        <p14:creationId xmlns:p14="http://schemas.microsoft.com/office/powerpoint/2010/main" val="3659124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/>
      <p:bldP spid="417799" grpId="0" build="p" autoUpdateAnimBg="0"/>
      <p:bldP spid="4178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18" name="Object 2"/>
          <p:cNvGraphicFramePr>
            <a:graphicFrameLocks noChangeAspect="1"/>
          </p:cNvGraphicFramePr>
          <p:nvPr/>
        </p:nvGraphicFramePr>
        <p:xfrm>
          <a:off x="719138" y="944563"/>
          <a:ext cx="45370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4" name="公式" r:id="rId4" imgW="1955520" imgH="304560" progId="Equation.3">
                  <p:embed/>
                </p:oleObj>
              </mc:Choice>
              <mc:Fallback>
                <p:oleObj name="公式" r:id="rId4" imgW="19555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944563"/>
                        <a:ext cx="45370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19" name="Text Box 3"/>
          <p:cNvSpPr txBox="1">
            <a:spLocks noChangeArrowheads="1"/>
          </p:cNvSpPr>
          <p:nvPr/>
        </p:nvSpPr>
        <p:spPr bwMode="auto">
          <a:xfrm>
            <a:off x="287338" y="3547441"/>
            <a:ext cx="856932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 dirty="0">
                <a:solidFill>
                  <a:srgbClr val="0000CC"/>
                </a:solidFill>
              </a:rPr>
              <a:t>保守力</a:t>
            </a:r>
            <a:r>
              <a:rPr kumimoji="1" lang="en-US" altLang="zh-CN" dirty="0"/>
              <a:t>(conservative force): </a:t>
            </a:r>
            <a:r>
              <a:rPr kumimoji="1" lang="zh-CN" altLang="en-US" dirty="0"/>
              <a:t>具有作功与路径无关特性的力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 dirty="0">
                <a:solidFill>
                  <a:srgbClr val="0000CC"/>
                </a:solidFill>
              </a:rPr>
              <a:t>非保守力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nonconservative</a:t>
            </a:r>
            <a:r>
              <a:rPr kumimoji="1" lang="en-US" altLang="zh-CN" dirty="0"/>
              <a:t> force): </a:t>
            </a:r>
            <a:r>
              <a:rPr kumimoji="1" lang="zh-CN" altLang="en-US" dirty="0"/>
              <a:t>不具备作功与路径无关特性的力</a:t>
            </a:r>
            <a:r>
              <a:rPr kumimoji="1" lang="en-US" altLang="zh-CN" dirty="0">
                <a:ea typeface="宋体" pitchFamily="2" charset="-122"/>
              </a:rPr>
              <a:t>; </a:t>
            </a:r>
            <a:r>
              <a:rPr kumimoji="1" lang="zh-CN" altLang="en-US" dirty="0"/>
              <a:t>或称</a:t>
            </a:r>
            <a:r>
              <a:rPr kumimoji="1" lang="zh-CN" altLang="en-US" dirty="0">
                <a:solidFill>
                  <a:srgbClr val="0000CC"/>
                </a:solidFill>
              </a:rPr>
              <a:t>耗散力</a:t>
            </a:r>
            <a:r>
              <a:rPr kumimoji="1" lang="en-US" altLang="zh-CN" dirty="0"/>
              <a:t>(dissipative force).</a:t>
            </a:r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250825" y="5006010"/>
            <a:ext cx="70564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 dirty="0">
                <a:solidFill>
                  <a:srgbClr val="0000FF"/>
                </a:solidFill>
              </a:rPr>
              <a:t>保守力</a:t>
            </a:r>
            <a:r>
              <a:rPr kumimoji="1" lang="en-US" altLang="zh-CN" dirty="0">
                <a:solidFill>
                  <a:srgbClr val="0000FF"/>
                </a:solidFill>
              </a:rPr>
              <a:t>: </a:t>
            </a:r>
            <a:r>
              <a:rPr kumimoji="1" lang="zh-CN" altLang="en-US" dirty="0"/>
              <a:t>重力</a:t>
            </a:r>
            <a:r>
              <a:rPr kumimoji="1" lang="zh-CN" altLang="en-US" dirty="0">
                <a:ea typeface="宋体" pitchFamily="2" charset="-122"/>
              </a:rPr>
              <a:t>、</a:t>
            </a:r>
            <a:r>
              <a:rPr kumimoji="1" lang="zh-CN" altLang="en-US" dirty="0"/>
              <a:t>弹性力</a:t>
            </a:r>
            <a:r>
              <a:rPr kumimoji="1" lang="zh-CN" altLang="en-US" dirty="0">
                <a:ea typeface="宋体" pitchFamily="2" charset="-122"/>
              </a:rPr>
              <a:t>、</a:t>
            </a:r>
            <a:r>
              <a:rPr kumimoji="1" lang="zh-CN" altLang="en-US" dirty="0"/>
              <a:t>万有引力</a:t>
            </a:r>
            <a:r>
              <a:rPr kumimoji="1" lang="zh-CN" altLang="en-US" dirty="0">
                <a:ea typeface="宋体" pitchFamily="2" charset="-122"/>
              </a:rPr>
              <a:t>、</a:t>
            </a:r>
            <a:r>
              <a:rPr kumimoji="1" lang="zh-CN" altLang="en-US" dirty="0"/>
              <a:t>静电力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 dirty="0">
                <a:solidFill>
                  <a:srgbClr val="0000FF"/>
                </a:solidFill>
              </a:rPr>
              <a:t>非保守力</a:t>
            </a:r>
            <a:r>
              <a:rPr kumimoji="1" lang="en-US" altLang="zh-CN" dirty="0">
                <a:solidFill>
                  <a:srgbClr val="0000FF"/>
                </a:solidFill>
              </a:rPr>
              <a:t>: </a:t>
            </a:r>
            <a:r>
              <a:rPr kumimoji="1" lang="zh-CN" altLang="en-US" dirty="0"/>
              <a:t>摩擦力</a:t>
            </a:r>
            <a:r>
              <a:rPr kumimoji="1" lang="zh-CN" altLang="en-US" dirty="0">
                <a:ea typeface="宋体" pitchFamily="2" charset="-122"/>
              </a:rPr>
              <a:t>、</a:t>
            </a:r>
            <a:r>
              <a:rPr kumimoji="1" lang="zh-CN" altLang="en-US" dirty="0"/>
              <a:t>爆炸力</a:t>
            </a:r>
          </a:p>
        </p:txBody>
      </p:sp>
      <p:sp>
        <p:nvSpPr>
          <p:cNvPr id="67592" name="Rectangle 5"/>
          <p:cNvSpPr>
            <a:spLocks noChangeArrowheads="1"/>
          </p:cNvSpPr>
          <p:nvPr/>
        </p:nvSpPr>
        <p:spPr bwMode="auto">
          <a:xfrm>
            <a:off x="250825" y="333375"/>
            <a:ext cx="66976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2. </a:t>
            </a:r>
            <a:r>
              <a:rPr kumimoji="1" lang="zh-CN" altLang="en-US">
                <a:solidFill>
                  <a:srgbClr val="0000CC"/>
                </a:solidFill>
              </a:rPr>
              <a:t>保守力和非保守力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79500" y="1557338"/>
            <a:ext cx="3641725" cy="1131887"/>
            <a:chOff x="849" y="952"/>
            <a:chExt cx="2285" cy="713"/>
          </a:xfrm>
        </p:grpSpPr>
        <p:graphicFrame>
          <p:nvGraphicFramePr>
            <p:cNvPr id="67589" name="Object 7"/>
            <p:cNvGraphicFramePr>
              <a:graphicFrameLocks noChangeAspect="1"/>
            </p:cNvGraphicFramePr>
            <p:nvPr/>
          </p:nvGraphicFramePr>
          <p:xfrm>
            <a:off x="849" y="952"/>
            <a:ext cx="2285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5" name="公式" r:id="rId6" imgW="1396800" imgH="495000" progId="Equation.3">
                    <p:embed/>
                  </p:oleObj>
                </mc:Choice>
                <mc:Fallback>
                  <p:oleObj name="公式" r:id="rId6" imgW="13968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952"/>
                          <a:ext cx="2285" cy="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6" name="Text Box 8"/>
            <p:cNvSpPr txBox="1">
              <a:spLocks noChangeArrowheads="1"/>
            </p:cNvSpPr>
            <p:nvPr/>
          </p:nvSpPr>
          <p:spPr bwMode="auto">
            <a:xfrm>
              <a:off x="1402" y="1430"/>
              <a:ext cx="4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00FF"/>
                  </a:solidFill>
                </a:rPr>
                <a:t>路径</a:t>
              </a:r>
              <a:r>
                <a:rPr kumimoji="1" lang="en-US" altLang="zh-CN" sz="1800" i="1">
                  <a:solidFill>
                    <a:srgbClr val="0000FF"/>
                  </a:solidFill>
                  <a:ea typeface="宋体" pitchFamily="2" charset="-122"/>
                </a:rPr>
                <a:t>L</a:t>
              </a:r>
              <a:r>
                <a:rPr kumimoji="1" lang="en-US" altLang="zh-CN" sz="1800" baseline="-25000">
                  <a:solidFill>
                    <a:srgbClr val="0000FF"/>
                  </a:solidFill>
                  <a:ea typeface="宋体" pitchFamily="2" charset="-122"/>
                </a:rPr>
                <a:t>1</a:t>
              </a:r>
              <a:endParaRPr kumimoji="1" lang="en-US" altLang="zh-CN" sz="180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67607" name="Text Box 9"/>
            <p:cNvSpPr txBox="1">
              <a:spLocks noChangeArrowheads="1"/>
            </p:cNvSpPr>
            <p:nvPr/>
          </p:nvSpPr>
          <p:spPr bwMode="auto">
            <a:xfrm>
              <a:off x="2440" y="1434"/>
              <a:ext cx="4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800">
                  <a:solidFill>
                    <a:srgbClr val="0000CC"/>
                  </a:solidFill>
                </a:rPr>
                <a:t>路径</a:t>
              </a:r>
              <a:r>
                <a:rPr kumimoji="1" lang="en-US" altLang="zh-CN" sz="1800" i="1">
                  <a:solidFill>
                    <a:srgbClr val="0000CC"/>
                  </a:solidFill>
                  <a:ea typeface="宋体" pitchFamily="2" charset="-122"/>
                </a:rPr>
                <a:t>L</a:t>
              </a:r>
              <a:r>
                <a:rPr kumimoji="1" lang="en-US" altLang="zh-CN" sz="1800" baseline="-25000">
                  <a:solidFill>
                    <a:srgbClr val="0000CC"/>
                  </a:solidFill>
                  <a:ea typeface="宋体" pitchFamily="2" charset="-122"/>
                </a:rPr>
                <a:t>2</a:t>
              </a:r>
              <a:endParaRPr kumimoji="1" lang="en-US" altLang="zh-CN" sz="180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588125" y="584200"/>
            <a:ext cx="1676400" cy="2438400"/>
            <a:chOff x="4242" y="394"/>
            <a:chExt cx="1056" cy="1536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4391" y="164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0" i="1">
                  <a:ea typeface="宋体" pitchFamily="2" charset="-122"/>
                </a:rPr>
                <a:t>a</a:t>
              </a:r>
            </a:p>
          </p:txBody>
        </p:sp>
        <p:sp>
          <p:nvSpPr>
            <p:cNvPr id="67596" name="Freeform 12"/>
            <p:cNvSpPr>
              <a:spLocks/>
            </p:cNvSpPr>
            <p:nvPr/>
          </p:nvSpPr>
          <p:spPr bwMode="auto">
            <a:xfrm>
              <a:off x="4439" y="893"/>
              <a:ext cx="234" cy="844"/>
            </a:xfrm>
            <a:custGeom>
              <a:avLst/>
              <a:gdLst>
                <a:gd name="T0" fmla="*/ 112 w 208"/>
                <a:gd name="T1" fmla="*/ 768 h 768"/>
                <a:gd name="T2" fmla="*/ 16 w 208"/>
                <a:gd name="T3" fmla="*/ 384 h 768"/>
                <a:gd name="T4" fmla="*/ 208 w 208"/>
                <a:gd name="T5" fmla="*/ 0 h 768"/>
                <a:gd name="T6" fmla="*/ 0 60000 65536"/>
                <a:gd name="T7" fmla="*/ 0 60000 65536"/>
                <a:gd name="T8" fmla="*/ 0 60000 65536"/>
                <a:gd name="T9" fmla="*/ 0 w 208"/>
                <a:gd name="T10" fmla="*/ 0 h 768"/>
                <a:gd name="T11" fmla="*/ 208 w 20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768">
                  <a:moveTo>
                    <a:pt x="112" y="768"/>
                  </a:moveTo>
                  <a:cubicBezTo>
                    <a:pt x="56" y="640"/>
                    <a:pt x="0" y="512"/>
                    <a:pt x="16" y="384"/>
                  </a:cubicBezTo>
                  <a:cubicBezTo>
                    <a:pt x="32" y="256"/>
                    <a:pt x="120" y="128"/>
                    <a:pt x="208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7" name="Freeform 13"/>
            <p:cNvSpPr>
              <a:spLocks/>
            </p:cNvSpPr>
            <p:nvPr/>
          </p:nvSpPr>
          <p:spPr bwMode="auto">
            <a:xfrm>
              <a:off x="4650" y="683"/>
              <a:ext cx="346" cy="241"/>
            </a:xfrm>
            <a:custGeom>
              <a:avLst/>
              <a:gdLst>
                <a:gd name="T0" fmla="*/ 0 w 346"/>
                <a:gd name="T1" fmla="*/ 241 h 241"/>
                <a:gd name="T2" fmla="*/ 346 w 346"/>
                <a:gd name="T3" fmla="*/ 0 h 241"/>
                <a:gd name="T4" fmla="*/ 0 60000 65536"/>
                <a:gd name="T5" fmla="*/ 0 60000 65536"/>
                <a:gd name="T6" fmla="*/ 0 w 346"/>
                <a:gd name="T7" fmla="*/ 0 h 241"/>
                <a:gd name="T8" fmla="*/ 346 w 346"/>
                <a:gd name="T9" fmla="*/ 241 h 2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241">
                  <a:moveTo>
                    <a:pt x="0" y="241"/>
                  </a:moveTo>
                  <a:cubicBezTo>
                    <a:pt x="57" y="201"/>
                    <a:pt x="274" y="50"/>
                    <a:pt x="34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8" name="Freeform 14"/>
            <p:cNvSpPr>
              <a:spLocks/>
            </p:cNvSpPr>
            <p:nvPr/>
          </p:nvSpPr>
          <p:spPr bwMode="auto">
            <a:xfrm>
              <a:off x="4565" y="1105"/>
              <a:ext cx="647" cy="633"/>
            </a:xfrm>
            <a:custGeom>
              <a:avLst/>
              <a:gdLst>
                <a:gd name="T0" fmla="*/ 0 w 576"/>
                <a:gd name="T1" fmla="*/ 576 h 576"/>
                <a:gd name="T2" fmla="*/ 384 w 576"/>
                <a:gd name="T3" fmla="*/ 336 h 576"/>
                <a:gd name="T4" fmla="*/ 576 w 576"/>
                <a:gd name="T5" fmla="*/ 0 h 576"/>
                <a:gd name="T6" fmla="*/ 0 60000 65536"/>
                <a:gd name="T7" fmla="*/ 0 60000 65536"/>
                <a:gd name="T8" fmla="*/ 0 60000 65536"/>
                <a:gd name="T9" fmla="*/ 0 w 576"/>
                <a:gd name="T10" fmla="*/ 0 h 576"/>
                <a:gd name="T11" fmla="*/ 576 w 57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576">
                  <a:moveTo>
                    <a:pt x="0" y="576"/>
                  </a:moveTo>
                  <a:cubicBezTo>
                    <a:pt x="144" y="504"/>
                    <a:pt x="288" y="432"/>
                    <a:pt x="384" y="336"/>
                  </a:cubicBezTo>
                  <a:cubicBezTo>
                    <a:pt x="480" y="240"/>
                    <a:pt x="544" y="64"/>
                    <a:pt x="576" y="0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9" name="Freeform 15"/>
            <p:cNvSpPr>
              <a:spLocks/>
            </p:cNvSpPr>
            <p:nvPr/>
          </p:nvSpPr>
          <p:spPr bwMode="auto">
            <a:xfrm>
              <a:off x="4997" y="682"/>
              <a:ext cx="301" cy="482"/>
            </a:xfrm>
            <a:custGeom>
              <a:avLst/>
              <a:gdLst>
                <a:gd name="T0" fmla="*/ 187 w 301"/>
                <a:gd name="T1" fmla="*/ 482 h 482"/>
                <a:gd name="T2" fmla="*/ 270 w 301"/>
                <a:gd name="T3" fmla="*/ 211 h 482"/>
                <a:gd name="T4" fmla="*/ 0 w 301"/>
                <a:gd name="T5" fmla="*/ 0 h 482"/>
                <a:gd name="T6" fmla="*/ 0 60000 65536"/>
                <a:gd name="T7" fmla="*/ 0 60000 65536"/>
                <a:gd name="T8" fmla="*/ 0 60000 65536"/>
                <a:gd name="T9" fmla="*/ 0 w 301"/>
                <a:gd name="T10" fmla="*/ 0 h 482"/>
                <a:gd name="T11" fmla="*/ 301 w 301"/>
                <a:gd name="T12" fmla="*/ 482 h 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482">
                  <a:moveTo>
                    <a:pt x="187" y="482"/>
                  </a:moveTo>
                  <a:cubicBezTo>
                    <a:pt x="201" y="438"/>
                    <a:pt x="301" y="291"/>
                    <a:pt x="270" y="211"/>
                  </a:cubicBezTo>
                  <a:cubicBezTo>
                    <a:pt x="239" y="131"/>
                    <a:pt x="117" y="70"/>
                    <a:pt x="0" y="0"/>
                  </a:cubicBezTo>
                </a:path>
              </a:pathLst>
            </a:custGeom>
            <a:noFill/>
            <a:ln w="38100">
              <a:solidFill>
                <a:srgbClr val="0000CC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0" name="Oval 16"/>
            <p:cNvSpPr>
              <a:spLocks noChangeArrowheads="1"/>
            </p:cNvSpPr>
            <p:nvPr/>
          </p:nvSpPr>
          <p:spPr bwMode="auto">
            <a:xfrm>
              <a:off x="4727" y="778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CC0000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601" name="Text Box 17"/>
            <p:cNvSpPr txBox="1">
              <a:spLocks noChangeArrowheads="1"/>
            </p:cNvSpPr>
            <p:nvPr/>
          </p:nvSpPr>
          <p:spPr bwMode="auto">
            <a:xfrm>
              <a:off x="4487" y="557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CC0000"/>
                  </a:solidFill>
                  <a:ea typeface="宋体" pitchFamily="2" charset="-122"/>
                </a:rPr>
                <a:t>m</a:t>
              </a:r>
            </a:p>
          </p:txBody>
        </p:sp>
        <p:sp>
          <p:nvSpPr>
            <p:cNvPr id="67602" name="Text Box 18"/>
            <p:cNvSpPr txBox="1">
              <a:spLocks noChangeArrowheads="1"/>
            </p:cNvSpPr>
            <p:nvPr/>
          </p:nvSpPr>
          <p:spPr bwMode="auto">
            <a:xfrm>
              <a:off x="4871" y="39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0" i="1">
                  <a:ea typeface="宋体" pitchFamily="2" charset="-122"/>
                </a:rPr>
                <a:t>b</a:t>
              </a:r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4242" y="874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FF"/>
                  </a:solidFill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rgbClr val="0000FF"/>
                  </a:solidFill>
                  <a:ea typeface="宋体" pitchFamily="2" charset="-122"/>
                </a:rPr>
                <a:t>1</a:t>
              </a:r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4967" y="1354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CC"/>
                  </a:solidFill>
                  <a:ea typeface="宋体" pitchFamily="2" charset="-122"/>
                </a:rPr>
                <a:t>L</a:t>
              </a:r>
              <a:r>
                <a:rPr kumimoji="1" lang="en-US" altLang="zh-CN" sz="2400" baseline="-25000">
                  <a:solidFill>
                    <a:srgbClr val="0000CC"/>
                  </a:solidFill>
                  <a:ea typeface="宋体" pitchFamily="2" charset="-122"/>
                </a:rPr>
                <a:t>2</a:t>
              </a:r>
            </a:p>
          </p:txBody>
        </p:sp>
        <p:sp>
          <p:nvSpPr>
            <p:cNvPr id="67605" name="Line 21"/>
            <p:cNvSpPr>
              <a:spLocks noChangeShapeType="1"/>
            </p:cNvSpPr>
            <p:nvPr/>
          </p:nvSpPr>
          <p:spPr bwMode="auto">
            <a:xfrm>
              <a:off x="4775" y="874"/>
              <a:ext cx="0" cy="48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67588" name="Object 22"/>
            <p:cNvGraphicFramePr>
              <a:graphicFrameLocks noChangeAspect="1"/>
            </p:cNvGraphicFramePr>
            <p:nvPr/>
          </p:nvGraphicFramePr>
          <p:xfrm>
            <a:off x="4535" y="1162"/>
            <a:ext cx="25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76"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1162"/>
                          <a:ext cx="257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8839" name="Object 23"/>
          <p:cNvGraphicFramePr>
            <a:graphicFrameLocks noChangeAspect="1"/>
          </p:cNvGraphicFramePr>
          <p:nvPr/>
        </p:nvGraphicFramePr>
        <p:xfrm>
          <a:off x="684213" y="2816225"/>
          <a:ext cx="50831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公式" r:id="rId10" imgW="2108160" imgH="304560" progId="Equation.3">
                  <p:embed/>
                </p:oleObj>
              </mc:Choice>
              <mc:Fallback>
                <p:oleObj name="公式" r:id="rId10" imgW="21081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16225"/>
                        <a:ext cx="50831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707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 autoUpdateAnimBg="0"/>
      <p:bldP spid="4188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250825" y="368300"/>
            <a:ext cx="67341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CC"/>
                </a:solidFill>
              </a:rPr>
              <a:t>3. </a:t>
            </a:r>
            <a:r>
              <a:rPr kumimoji="1" lang="zh-CN" altLang="en-US" sz="2800">
                <a:solidFill>
                  <a:srgbClr val="0000CC"/>
                </a:solidFill>
              </a:rPr>
              <a:t>势能</a:t>
            </a:r>
            <a:r>
              <a:rPr kumimoji="1" lang="en-US" altLang="zh-CN" sz="2400">
                <a:solidFill>
                  <a:srgbClr val="0000CC"/>
                </a:solidFill>
              </a:rPr>
              <a:t>(potential energy)</a:t>
            </a:r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287338" y="1520825"/>
            <a:ext cx="419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保守力做功只与位置有关</a:t>
            </a:r>
          </a:p>
        </p:txBody>
      </p:sp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250825" y="4365625"/>
            <a:ext cx="419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作功是能量变化的量度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2988" y="2133600"/>
            <a:ext cx="4033837" cy="2089150"/>
            <a:chOff x="657" y="1344"/>
            <a:chExt cx="2541" cy="1316"/>
          </a:xfrm>
        </p:grpSpPr>
        <p:sp>
          <p:nvSpPr>
            <p:cNvPr id="86031" name="Rectangle 6"/>
            <p:cNvSpPr>
              <a:spLocks noChangeArrowheads="1"/>
            </p:cNvSpPr>
            <p:nvPr/>
          </p:nvSpPr>
          <p:spPr bwMode="auto">
            <a:xfrm>
              <a:off x="657" y="1854"/>
              <a:ext cx="6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>
                  <a:solidFill>
                    <a:srgbClr val="0000FF"/>
                  </a:solidFill>
                </a:rPr>
                <a:t>位置</a:t>
              </a:r>
            </a:p>
          </p:txBody>
        </p:sp>
        <p:sp>
          <p:nvSpPr>
            <p:cNvPr id="86032" name="Oval 7"/>
            <p:cNvSpPr>
              <a:spLocks noChangeArrowheads="1"/>
            </p:cNvSpPr>
            <p:nvPr/>
          </p:nvSpPr>
          <p:spPr bwMode="auto">
            <a:xfrm>
              <a:off x="703" y="1769"/>
              <a:ext cx="599" cy="509"/>
            </a:xfrm>
            <a:prstGeom prst="ellipse">
              <a:avLst/>
            </a:prstGeom>
            <a:noFill/>
            <a:ln w="57150" cmpd="thickThin">
              <a:solidFill>
                <a:srgbClr val="FF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/>
              <a:endParaRPr kumimoji="1" lang="zh-CN" altLang="en-US" b="0">
                <a:solidFill>
                  <a:srgbClr val="0000FF"/>
                </a:solidFill>
              </a:endParaRPr>
            </a:p>
          </p:txBody>
        </p:sp>
        <p:sp>
          <p:nvSpPr>
            <p:cNvPr id="86033" name="Rectangle 8"/>
            <p:cNvSpPr>
              <a:spLocks noChangeArrowheads="1"/>
            </p:cNvSpPr>
            <p:nvPr/>
          </p:nvSpPr>
          <p:spPr bwMode="auto">
            <a:xfrm>
              <a:off x="2549" y="1854"/>
              <a:ext cx="64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>
                  <a:solidFill>
                    <a:srgbClr val="0000FF"/>
                  </a:solidFill>
                </a:rPr>
                <a:t>能量</a:t>
              </a:r>
            </a:p>
          </p:txBody>
        </p:sp>
        <p:sp>
          <p:nvSpPr>
            <p:cNvPr id="86034" name="Oval 9"/>
            <p:cNvSpPr>
              <a:spLocks noChangeArrowheads="1"/>
            </p:cNvSpPr>
            <p:nvPr/>
          </p:nvSpPr>
          <p:spPr bwMode="auto">
            <a:xfrm>
              <a:off x="2549" y="1769"/>
              <a:ext cx="649" cy="509"/>
            </a:xfrm>
            <a:prstGeom prst="ellipse">
              <a:avLst/>
            </a:prstGeom>
            <a:noFill/>
            <a:ln w="57150" cmpd="thickThin">
              <a:solidFill>
                <a:srgbClr val="FF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35" name="AutoShape 10"/>
            <p:cNvSpPr>
              <a:spLocks noChangeArrowheads="1"/>
            </p:cNvSpPr>
            <p:nvPr/>
          </p:nvSpPr>
          <p:spPr bwMode="auto">
            <a:xfrm>
              <a:off x="1501" y="1344"/>
              <a:ext cx="899" cy="1316"/>
            </a:xfrm>
            <a:prstGeom prst="leftRightArrowCallout">
              <a:avLst>
                <a:gd name="adj1" fmla="val 36596"/>
                <a:gd name="adj2" fmla="val 36596"/>
                <a:gd name="adj3" fmla="val 12500"/>
                <a:gd name="adj4" fmla="val 500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关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系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kumimoji="1" lang="zh-CN" altLang="en-US">
                  <a:solidFill>
                    <a:srgbClr val="0000FF"/>
                  </a:solidFill>
                </a:rPr>
                <a:t> </a:t>
              </a:r>
              <a:r>
                <a:rPr kumimoji="1" lang="en-US" altLang="zh-CN">
                  <a:solidFill>
                    <a:srgbClr val="0000FF"/>
                  </a:solidFill>
                  <a:cs typeface="Times New Roman" pitchFamily="18" charset="0"/>
                </a:rPr>
                <a:t>?</a:t>
              </a:r>
            </a:p>
          </p:txBody>
        </p:sp>
      </p:grpSp>
      <p:sp>
        <p:nvSpPr>
          <p:cNvPr id="420875" name="Text Box 11"/>
          <p:cNvSpPr txBox="1">
            <a:spLocks noChangeArrowheads="1"/>
          </p:cNvSpPr>
          <p:nvPr/>
        </p:nvSpPr>
        <p:spPr bwMode="auto">
          <a:xfrm>
            <a:off x="323850" y="4854575"/>
            <a:ext cx="8569325" cy="1257909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 lIns="18000" tIns="46800" rIns="18000" bIns="46800" anchor="ctr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sz="2400" dirty="0">
                <a:ea typeface="黑体" pitchFamily="49" charset="-122"/>
              </a:rPr>
              <a:t>    凡保守力的功均可表示为与</a:t>
            </a:r>
            <a:r>
              <a:rPr kumimoji="1" lang="zh-CN" altLang="en-US" sz="2400" dirty="0">
                <a:solidFill>
                  <a:srgbClr val="0000FF"/>
                </a:solidFill>
                <a:ea typeface="黑体" pitchFamily="49" charset="-122"/>
              </a:rPr>
              <a:t>相互作用物体</a:t>
            </a: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相对位置</a:t>
            </a:r>
            <a:r>
              <a:rPr kumimoji="1" lang="zh-CN" altLang="en-US" sz="2400" dirty="0">
                <a:ea typeface="黑体" pitchFamily="49" charset="-122"/>
              </a:rPr>
              <a:t>有关的某函数在始末位置的值之差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 </a:t>
            </a:r>
            <a:r>
              <a:rPr kumimoji="1" lang="zh-CN" altLang="en-US" sz="2400" dirty="0">
                <a:ea typeface="黑体" pitchFamily="49" charset="-122"/>
              </a:rPr>
              <a:t>将该函数定义为此物体系的势能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 </a:t>
            </a:r>
            <a:r>
              <a:rPr kumimoji="1" lang="zh-CN" altLang="en-US" sz="2400" dirty="0">
                <a:ea typeface="黑体" pitchFamily="49" charset="-122"/>
              </a:rPr>
              <a:t>一个</a:t>
            </a:r>
            <a:r>
              <a:rPr kumimoji="1" lang="zh-CN" altLang="en-US" sz="2400" dirty="0">
                <a:solidFill>
                  <a:srgbClr val="0000FF"/>
                </a:solidFill>
                <a:ea typeface="黑体" pitchFamily="49" charset="-122"/>
              </a:rPr>
              <a:t>状态函数</a:t>
            </a:r>
            <a:r>
              <a:rPr kumimoji="1" lang="en-US" altLang="zh-CN" sz="2400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580063" y="1412875"/>
            <a:ext cx="2952750" cy="3744913"/>
            <a:chOff x="3742" y="255"/>
            <a:chExt cx="1791" cy="2223"/>
          </a:xfrm>
        </p:grpSpPr>
        <p:pic>
          <p:nvPicPr>
            <p:cNvPr id="86025" name="Picture 13" descr="W275_P_08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5" r="25989" b="37500"/>
            <a:stretch>
              <a:fillRect/>
            </a:stretch>
          </p:blipFill>
          <p:spPr bwMode="auto">
            <a:xfrm>
              <a:off x="3787" y="300"/>
              <a:ext cx="1622" cy="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6" name="Rectangle 14"/>
            <p:cNvSpPr>
              <a:spLocks noChangeArrowheads="1"/>
            </p:cNvSpPr>
            <p:nvPr/>
          </p:nvSpPr>
          <p:spPr bwMode="auto">
            <a:xfrm>
              <a:off x="3742" y="255"/>
              <a:ext cx="1179" cy="13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7" name="Rectangle 15"/>
            <p:cNvSpPr>
              <a:spLocks noChangeArrowheads="1"/>
            </p:cNvSpPr>
            <p:nvPr/>
          </p:nvSpPr>
          <p:spPr bwMode="auto">
            <a:xfrm>
              <a:off x="5193" y="255"/>
              <a:ext cx="340" cy="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8" name="Rectangle 16"/>
            <p:cNvSpPr>
              <a:spLocks noChangeArrowheads="1"/>
            </p:cNvSpPr>
            <p:nvPr/>
          </p:nvSpPr>
          <p:spPr bwMode="auto">
            <a:xfrm>
              <a:off x="5193" y="1110"/>
              <a:ext cx="318" cy="4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29" name="Rectangle 17"/>
            <p:cNvSpPr>
              <a:spLocks noChangeArrowheads="1"/>
            </p:cNvSpPr>
            <p:nvPr/>
          </p:nvSpPr>
          <p:spPr bwMode="auto">
            <a:xfrm>
              <a:off x="4150" y="355"/>
              <a:ext cx="136" cy="27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6030" name="Rectangle 18"/>
            <p:cNvSpPr>
              <a:spLocks noChangeArrowheads="1"/>
            </p:cNvSpPr>
            <p:nvPr/>
          </p:nvSpPr>
          <p:spPr bwMode="auto">
            <a:xfrm>
              <a:off x="4150" y="657"/>
              <a:ext cx="182" cy="143"/>
            </a:xfrm>
            <a:prstGeom prst="rect">
              <a:avLst/>
            </a:prstGeom>
            <a:solidFill>
              <a:srgbClr val="FEE3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6024" name="Text Box 19"/>
          <p:cNvSpPr txBox="1">
            <a:spLocks noChangeArrowheads="1"/>
          </p:cNvSpPr>
          <p:nvPr/>
        </p:nvSpPr>
        <p:spPr bwMode="auto">
          <a:xfrm>
            <a:off x="287338" y="908050"/>
            <a:ext cx="3816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1) </a:t>
            </a:r>
            <a:r>
              <a:rPr lang="zh-CN" altLang="en-US">
                <a:solidFill>
                  <a:srgbClr val="0000FF"/>
                </a:solidFill>
              </a:rPr>
              <a:t>势能</a:t>
            </a:r>
            <a:endParaRPr kumimoji="1" lang="zh-CN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31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autoUpdateAnimBg="0"/>
      <p:bldP spid="420868" grpId="0" autoUpdateAnimBg="0"/>
      <p:bldP spid="4208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2" name="Group 2"/>
          <p:cNvGrpSpPr>
            <a:grpSpLocks/>
          </p:cNvGrpSpPr>
          <p:nvPr/>
        </p:nvGrpSpPr>
        <p:grpSpPr bwMode="auto">
          <a:xfrm>
            <a:off x="215900" y="1125538"/>
            <a:ext cx="8642350" cy="4897437"/>
            <a:chOff x="249" y="618"/>
            <a:chExt cx="5280" cy="2736"/>
          </a:xfrm>
        </p:grpSpPr>
        <p:sp>
          <p:nvSpPr>
            <p:cNvPr id="68632" name="Line 3"/>
            <p:cNvSpPr>
              <a:spLocks noChangeShapeType="1"/>
            </p:cNvSpPr>
            <p:nvPr/>
          </p:nvSpPr>
          <p:spPr bwMode="auto">
            <a:xfrm>
              <a:off x="249" y="3354"/>
              <a:ext cx="5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3" name="Line 4"/>
            <p:cNvSpPr>
              <a:spLocks noChangeShapeType="1"/>
            </p:cNvSpPr>
            <p:nvPr/>
          </p:nvSpPr>
          <p:spPr bwMode="auto">
            <a:xfrm>
              <a:off x="249" y="1002"/>
              <a:ext cx="5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4" name="Line 5"/>
            <p:cNvSpPr>
              <a:spLocks noChangeShapeType="1"/>
            </p:cNvSpPr>
            <p:nvPr/>
          </p:nvSpPr>
          <p:spPr bwMode="auto">
            <a:xfrm>
              <a:off x="249" y="1842"/>
              <a:ext cx="5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5" name="Line 6"/>
            <p:cNvSpPr>
              <a:spLocks noChangeShapeType="1"/>
            </p:cNvSpPr>
            <p:nvPr/>
          </p:nvSpPr>
          <p:spPr bwMode="auto">
            <a:xfrm>
              <a:off x="249" y="2586"/>
              <a:ext cx="5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6" name="Line 7"/>
            <p:cNvSpPr>
              <a:spLocks noChangeShapeType="1"/>
            </p:cNvSpPr>
            <p:nvPr/>
          </p:nvSpPr>
          <p:spPr bwMode="auto">
            <a:xfrm>
              <a:off x="969" y="618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7" name="Line 8"/>
            <p:cNvSpPr>
              <a:spLocks noChangeShapeType="1"/>
            </p:cNvSpPr>
            <p:nvPr/>
          </p:nvSpPr>
          <p:spPr bwMode="auto">
            <a:xfrm>
              <a:off x="2121" y="618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8" name="Line 9"/>
            <p:cNvSpPr>
              <a:spLocks noChangeShapeType="1"/>
            </p:cNvSpPr>
            <p:nvPr/>
          </p:nvSpPr>
          <p:spPr bwMode="auto">
            <a:xfrm>
              <a:off x="3465" y="618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9" name="Text Box 10"/>
            <p:cNvSpPr txBox="1">
              <a:spLocks noChangeArrowheads="1"/>
            </p:cNvSpPr>
            <p:nvPr/>
          </p:nvSpPr>
          <p:spPr bwMode="auto">
            <a:xfrm>
              <a:off x="307" y="682"/>
              <a:ext cx="67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FF"/>
                  </a:solidFill>
                </a:rPr>
                <a:t>保守力</a:t>
              </a:r>
            </a:p>
          </p:txBody>
        </p:sp>
        <p:sp>
          <p:nvSpPr>
            <p:cNvPr id="68640" name="Text Box 11"/>
            <p:cNvSpPr txBox="1">
              <a:spLocks noChangeArrowheads="1"/>
            </p:cNvSpPr>
            <p:nvPr/>
          </p:nvSpPr>
          <p:spPr bwMode="auto">
            <a:xfrm>
              <a:off x="361" y="1211"/>
              <a:ext cx="4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46800" rIns="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FF"/>
                  </a:solidFill>
                </a:rPr>
                <a:t>重 力</a:t>
              </a:r>
            </a:p>
          </p:txBody>
        </p:sp>
        <p:sp>
          <p:nvSpPr>
            <p:cNvPr id="68641" name="Text Box 12"/>
            <p:cNvSpPr txBox="1">
              <a:spLocks noChangeArrowheads="1"/>
            </p:cNvSpPr>
            <p:nvPr/>
          </p:nvSpPr>
          <p:spPr bwMode="auto">
            <a:xfrm>
              <a:off x="1017" y="682"/>
              <a:ext cx="105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FF"/>
                  </a:solidFill>
                </a:rPr>
                <a:t>势能</a:t>
              </a:r>
              <a:r>
                <a:rPr kumimoji="1" lang="en-US" altLang="zh-CN" sz="2400">
                  <a:solidFill>
                    <a:srgbClr val="0000FF"/>
                  </a:solidFill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</a:rPr>
                <a:t>E</a:t>
              </a:r>
              <a:r>
                <a:rPr kumimoji="1" lang="en-US" altLang="zh-CN" sz="2400" b="0" baseline="-25000">
                  <a:solidFill>
                    <a:srgbClr val="0000FF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>
                  <a:solidFill>
                    <a:srgbClr val="0000FF"/>
                  </a:solidFill>
                </a:rPr>
                <a:t>)</a:t>
              </a:r>
            </a:p>
          </p:txBody>
        </p:sp>
        <p:sp>
          <p:nvSpPr>
            <p:cNvPr id="68642" name="Text Box 13"/>
            <p:cNvSpPr txBox="1">
              <a:spLocks noChangeArrowheads="1"/>
            </p:cNvSpPr>
            <p:nvPr/>
          </p:nvSpPr>
          <p:spPr bwMode="auto">
            <a:xfrm>
              <a:off x="2245" y="679"/>
              <a:ext cx="118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FF"/>
                  </a:solidFill>
                </a:rPr>
                <a:t>势能零点</a:t>
              </a:r>
            </a:p>
          </p:txBody>
        </p:sp>
        <p:sp>
          <p:nvSpPr>
            <p:cNvPr id="68643" name="Text Box 14"/>
            <p:cNvSpPr txBox="1">
              <a:spLocks noChangeArrowheads="1"/>
            </p:cNvSpPr>
            <p:nvPr/>
          </p:nvSpPr>
          <p:spPr bwMode="auto">
            <a:xfrm>
              <a:off x="3969" y="679"/>
              <a:ext cx="1189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FF"/>
                  </a:solidFill>
                </a:rPr>
                <a:t>势能曲线</a:t>
              </a: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1020" y="1225"/>
              <a:ext cx="96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/>
                <a:t>质点</a:t>
              </a:r>
              <a:r>
                <a:rPr kumimoji="1" lang="en-US" altLang="zh-CN" sz="2800" b="0" i="1"/>
                <a:t>mgh</a:t>
              </a:r>
            </a:p>
          </p:txBody>
        </p:sp>
        <p:sp>
          <p:nvSpPr>
            <p:cNvPr id="68645" name="Text Box 16"/>
            <p:cNvSpPr txBox="1">
              <a:spLocks noChangeArrowheads="1"/>
            </p:cNvSpPr>
            <p:nvPr/>
          </p:nvSpPr>
          <p:spPr bwMode="auto">
            <a:xfrm>
              <a:off x="2457" y="1260"/>
              <a:ext cx="64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/>
                <a:t>h</a:t>
              </a:r>
              <a:r>
                <a:rPr kumimoji="1" lang="en-US" altLang="zh-CN" sz="2800" b="0"/>
                <a:t>=0</a:t>
              </a: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>
              <a:off x="3849" y="172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7" name="Line 18"/>
            <p:cNvSpPr>
              <a:spLocks noChangeShapeType="1"/>
            </p:cNvSpPr>
            <p:nvPr/>
          </p:nvSpPr>
          <p:spPr bwMode="auto">
            <a:xfrm flipV="1">
              <a:off x="3849" y="109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8" name="Line 19"/>
            <p:cNvSpPr>
              <a:spLocks noChangeShapeType="1"/>
            </p:cNvSpPr>
            <p:nvPr/>
          </p:nvSpPr>
          <p:spPr bwMode="auto">
            <a:xfrm flipV="1">
              <a:off x="3849" y="1242"/>
              <a:ext cx="864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9" name="Text Box 20"/>
            <p:cNvSpPr txBox="1">
              <a:spLocks noChangeArrowheads="1"/>
            </p:cNvSpPr>
            <p:nvPr/>
          </p:nvSpPr>
          <p:spPr bwMode="auto">
            <a:xfrm>
              <a:off x="4811" y="1546"/>
              <a:ext cx="204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0" i="1"/>
                <a:t>h</a:t>
              </a:r>
              <a:endParaRPr kumimoji="1" lang="en-US" altLang="zh-CN" sz="2400" b="0"/>
            </a:p>
          </p:txBody>
        </p:sp>
        <p:sp>
          <p:nvSpPr>
            <p:cNvPr id="68650" name="Rectangle 21"/>
            <p:cNvSpPr>
              <a:spLocks noChangeArrowheads="1"/>
            </p:cNvSpPr>
            <p:nvPr/>
          </p:nvSpPr>
          <p:spPr bwMode="auto">
            <a:xfrm>
              <a:off x="3513" y="1018"/>
              <a:ext cx="336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/>
                <a:t>E</a:t>
              </a:r>
              <a:r>
                <a:rPr kumimoji="1" lang="en-US" altLang="zh-CN" sz="2400" b="0" baseline="-25000"/>
                <a:t>p</a:t>
              </a:r>
            </a:p>
          </p:txBody>
        </p:sp>
        <p:sp>
          <p:nvSpPr>
            <p:cNvPr id="68651" name="Text Box 22"/>
            <p:cNvSpPr txBox="1">
              <a:spLocks noChangeArrowheads="1"/>
            </p:cNvSpPr>
            <p:nvPr/>
          </p:nvSpPr>
          <p:spPr bwMode="auto">
            <a:xfrm>
              <a:off x="3639" y="1594"/>
              <a:ext cx="245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i="1"/>
                <a:t>O</a:t>
              </a:r>
            </a:p>
          </p:txBody>
        </p:sp>
        <p:sp>
          <p:nvSpPr>
            <p:cNvPr id="68652" name="Line 23"/>
            <p:cNvSpPr>
              <a:spLocks noChangeShapeType="1"/>
            </p:cNvSpPr>
            <p:nvPr/>
          </p:nvSpPr>
          <p:spPr bwMode="auto">
            <a:xfrm>
              <a:off x="249" y="618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3" name="Line 24"/>
            <p:cNvSpPr>
              <a:spLocks noChangeShapeType="1"/>
            </p:cNvSpPr>
            <p:nvPr/>
          </p:nvSpPr>
          <p:spPr bwMode="auto">
            <a:xfrm>
              <a:off x="249" y="618"/>
              <a:ext cx="5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4" name="Line 25"/>
            <p:cNvSpPr>
              <a:spLocks noChangeShapeType="1"/>
            </p:cNvSpPr>
            <p:nvPr/>
          </p:nvSpPr>
          <p:spPr bwMode="auto">
            <a:xfrm>
              <a:off x="5529" y="618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55" name="Text Box 26"/>
            <p:cNvSpPr txBox="1">
              <a:spLocks noChangeArrowheads="1"/>
            </p:cNvSpPr>
            <p:nvPr/>
          </p:nvSpPr>
          <p:spPr bwMode="auto">
            <a:xfrm>
              <a:off x="1017" y="1490"/>
              <a:ext cx="10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0" i="1" baseline="-25000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03238" y="3500438"/>
            <a:ext cx="8051800" cy="2316162"/>
            <a:chOff x="561" y="2525"/>
            <a:chExt cx="4858" cy="1459"/>
          </a:xfrm>
        </p:grpSpPr>
        <p:graphicFrame>
          <p:nvGraphicFramePr>
            <p:cNvPr id="68610" name="Object 28"/>
            <p:cNvGraphicFramePr>
              <a:graphicFrameLocks noChangeAspect="1"/>
            </p:cNvGraphicFramePr>
            <p:nvPr/>
          </p:nvGraphicFramePr>
          <p:xfrm>
            <a:off x="1200" y="3360"/>
            <a:ext cx="912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2" name="Equation" r:id="rId3" imgW="583920" imgH="393480" progId="Equation.3">
                    <p:embed/>
                  </p:oleObj>
                </mc:Choice>
                <mc:Fallback>
                  <p:oleObj name="Equation" r:id="rId3" imgW="5839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60"/>
                          <a:ext cx="912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15" name="Group 29"/>
            <p:cNvGrpSpPr>
              <a:grpSpLocks/>
            </p:cNvGrpSpPr>
            <p:nvPr/>
          </p:nvGrpSpPr>
          <p:grpSpPr bwMode="auto">
            <a:xfrm>
              <a:off x="561" y="2525"/>
              <a:ext cx="4858" cy="1459"/>
              <a:chOff x="472" y="2525"/>
              <a:chExt cx="4858" cy="1459"/>
            </a:xfrm>
          </p:grpSpPr>
          <p:sp>
            <p:nvSpPr>
              <p:cNvPr id="68616" name="Line 30"/>
              <p:cNvSpPr>
                <a:spLocks noChangeShapeType="1"/>
              </p:cNvSpPr>
              <p:nvPr/>
            </p:nvSpPr>
            <p:spPr bwMode="auto">
              <a:xfrm>
                <a:off x="3840" y="3504"/>
                <a:ext cx="1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17" name="Line 31"/>
              <p:cNvSpPr>
                <a:spLocks noChangeShapeType="1"/>
              </p:cNvSpPr>
              <p:nvPr/>
            </p:nvSpPr>
            <p:spPr bwMode="auto">
              <a:xfrm>
                <a:off x="3984" y="3312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18" name="Text Box 32"/>
              <p:cNvSpPr txBox="1">
                <a:spLocks noChangeArrowheads="1"/>
              </p:cNvSpPr>
              <p:nvPr/>
            </p:nvSpPr>
            <p:spPr bwMode="auto">
              <a:xfrm>
                <a:off x="5093" y="3408"/>
                <a:ext cx="18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i="1"/>
                  <a:t>r</a:t>
                </a:r>
                <a:endParaRPr kumimoji="1" lang="en-US" altLang="zh-CN" sz="2400"/>
              </a:p>
            </p:txBody>
          </p:sp>
          <p:sp>
            <p:nvSpPr>
              <p:cNvPr id="68619" name="Rectangle 33"/>
              <p:cNvSpPr>
                <a:spLocks noChangeArrowheads="1"/>
              </p:cNvSpPr>
              <p:nvPr/>
            </p:nvSpPr>
            <p:spPr bwMode="auto">
              <a:xfrm>
                <a:off x="3687" y="3197"/>
                <a:ext cx="2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i="1"/>
                  <a:t>E</a:t>
                </a:r>
                <a:r>
                  <a:rPr kumimoji="1" lang="en-US" altLang="zh-CN" sz="2400" b="0" baseline="-25000"/>
                  <a:t>p</a:t>
                </a:r>
              </a:p>
            </p:txBody>
          </p:sp>
          <p:sp>
            <p:nvSpPr>
              <p:cNvPr id="68620" name="Text Box 34"/>
              <p:cNvSpPr txBox="1">
                <a:spLocks noChangeArrowheads="1"/>
              </p:cNvSpPr>
              <p:nvPr/>
            </p:nvSpPr>
            <p:spPr bwMode="auto">
              <a:xfrm>
                <a:off x="486" y="2717"/>
                <a:ext cx="4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 lIns="0" tIns="46800" rIns="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rgbClr val="0000FF"/>
                    </a:solidFill>
                  </a:rPr>
                  <a:t>弹力</a:t>
                </a:r>
              </a:p>
            </p:txBody>
          </p:sp>
          <p:sp>
            <p:nvSpPr>
              <p:cNvPr id="68621" name="Text Box 35"/>
              <p:cNvSpPr txBox="1">
                <a:spLocks noChangeArrowheads="1"/>
              </p:cNvSpPr>
              <p:nvPr/>
            </p:nvSpPr>
            <p:spPr bwMode="auto">
              <a:xfrm>
                <a:off x="472" y="3485"/>
                <a:ext cx="46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lIns="18000" tIns="46800" rIns="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800">
                    <a:solidFill>
                      <a:srgbClr val="0000FF"/>
                    </a:solidFill>
                  </a:rPr>
                  <a:t>引力</a:t>
                </a:r>
              </a:p>
            </p:txBody>
          </p:sp>
          <p:graphicFrame>
            <p:nvGraphicFramePr>
              <p:cNvPr id="68611" name="Object 36"/>
              <p:cNvGraphicFramePr>
                <a:graphicFrameLocks noChangeAspect="1"/>
              </p:cNvGraphicFramePr>
              <p:nvPr/>
            </p:nvGraphicFramePr>
            <p:xfrm>
              <a:off x="1440" y="2592"/>
              <a:ext cx="526" cy="5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23" name="Equation" r:id="rId5" imgW="355320" imgH="393480" progId="Equation.3">
                      <p:embed/>
                    </p:oleObj>
                  </mc:Choice>
                  <mc:Fallback>
                    <p:oleObj name="Equation" r:id="rId5" imgW="35532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592"/>
                            <a:ext cx="526" cy="5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622" name="Text Box 37"/>
              <p:cNvSpPr txBox="1">
                <a:spLocks noChangeArrowheads="1"/>
              </p:cNvSpPr>
              <p:nvPr/>
            </p:nvSpPr>
            <p:spPr bwMode="auto">
              <a:xfrm>
                <a:off x="2544" y="2717"/>
                <a:ext cx="59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0" i="1"/>
                  <a:t>x</a:t>
                </a:r>
                <a:r>
                  <a:rPr kumimoji="1" lang="en-US" altLang="zh-CN" sz="2800" b="0"/>
                  <a:t>=0</a:t>
                </a:r>
              </a:p>
            </p:txBody>
          </p:sp>
          <p:sp>
            <p:nvSpPr>
              <p:cNvPr id="68623" name="Text Box 38"/>
              <p:cNvSpPr txBox="1">
                <a:spLocks noChangeArrowheads="1"/>
              </p:cNvSpPr>
              <p:nvPr/>
            </p:nvSpPr>
            <p:spPr bwMode="auto">
              <a:xfrm>
                <a:off x="2597" y="3485"/>
                <a:ext cx="5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 b="0" i="1"/>
                  <a:t>r</a:t>
                </a:r>
                <a:r>
                  <a:rPr kumimoji="1" lang="en-US" altLang="zh-CN" sz="2800" b="0">
                    <a:sym typeface="Symbol" pitchFamily="18" charset="2"/>
                  </a:rPr>
                  <a:t></a:t>
                </a:r>
                <a:endParaRPr kumimoji="1" lang="en-US" altLang="zh-CN" sz="2800" b="0"/>
              </a:p>
            </p:txBody>
          </p:sp>
          <p:sp>
            <p:nvSpPr>
              <p:cNvPr id="68624" name="Line 39"/>
              <p:cNvSpPr>
                <a:spLocks noChangeShapeType="1"/>
              </p:cNvSpPr>
              <p:nvPr/>
            </p:nvSpPr>
            <p:spPr bwMode="auto">
              <a:xfrm>
                <a:off x="3744" y="3168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25" name="Text Box 40"/>
              <p:cNvSpPr txBox="1">
                <a:spLocks noChangeArrowheads="1"/>
              </p:cNvSpPr>
              <p:nvPr/>
            </p:nvSpPr>
            <p:spPr bwMode="auto">
              <a:xfrm>
                <a:off x="5140" y="2976"/>
                <a:ext cx="1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0" i="1">
                    <a:solidFill>
                      <a:schemeClr val="accent2"/>
                    </a:solidFill>
                  </a:rPr>
                  <a:t>x</a:t>
                </a:r>
                <a:endParaRPr kumimoji="1" lang="en-US" altLang="zh-CN" sz="2400" b="0" i="1"/>
              </a:p>
            </p:txBody>
          </p:sp>
          <p:sp>
            <p:nvSpPr>
              <p:cNvPr id="68626" name="Rectangle 41"/>
              <p:cNvSpPr>
                <a:spLocks noChangeArrowheads="1"/>
              </p:cNvSpPr>
              <p:nvPr/>
            </p:nvSpPr>
            <p:spPr bwMode="auto">
              <a:xfrm>
                <a:off x="4309" y="2525"/>
                <a:ext cx="3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i="1"/>
                  <a:t>E</a:t>
                </a:r>
                <a:r>
                  <a:rPr kumimoji="1" lang="en-US" altLang="zh-CN" sz="2400" baseline="-25000"/>
                  <a:t>p</a:t>
                </a:r>
              </a:p>
            </p:txBody>
          </p:sp>
          <p:sp>
            <p:nvSpPr>
              <p:cNvPr id="68627" name="Text Box 42"/>
              <p:cNvSpPr txBox="1">
                <a:spLocks noChangeArrowheads="1"/>
              </p:cNvSpPr>
              <p:nvPr/>
            </p:nvSpPr>
            <p:spPr bwMode="auto">
              <a:xfrm>
                <a:off x="4296" y="2909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i="1"/>
                  <a:t>O</a:t>
                </a:r>
              </a:p>
            </p:txBody>
          </p:sp>
          <p:sp>
            <p:nvSpPr>
              <p:cNvPr id="68628" name="Line 43"/>
              <p:cNvSpPr>
                <a:spLocks noChangeShapeType="1"/>
              </p:cNvSpPr>
              <p:nvPr/>
            </p:nvSpPr>
            <p:spPr bwMode="auto">
              <a:xfrm flipV="1">
                <a:off x="4320" y="259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29" name="Rectangle 44"/>
              <p:cNvSpPr>
                <a:spLocks noChangeArrowheads="1"/>
              </p:cNvSpPr>
              <p:nvPr/>
            </p:nvSpPr>
            <p:spPr bwMode="auto">
              <a:xfrm>
                <a:off x="3768" y="3437"/>
                <a:ext cx="2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i="1"/>
                  <a:t>O</a:t>
                </a:r>
              </a:p>
            </p:txBody>
          </p:sp>
          <p:sp>
            <p:nvSpPr>
              <p:cNvPr id="68630" name="Freeform 45"/>
              <p:cNvSpPr>
                <a:spLocks/>
              </p:cNvSpPr>
              <p:nvPr/>
            </p:nvSpPr>
            <p:spPr bwMode="auto">
              <a:xfrm>
                <a:off x="3888" y="2801"/>
                <a:ext cx="881" cy="364"/>
              </a:xfrm>
              <a:custGeom>
                <a:avLst/>
                <a:gdLst>
                  <a:gd name="T0" fmla="*/ 0 w 881"/>
                  <a:gd name="T1" fmla="*/ 31 h 364"/>
                  <a:gd name="T2" fmla="*/ 93 w 881"/>
                  <a:gd name="T3" fmla="*/ 135 h 364"/>
                  <a:gd name="T4" fmla="*/ 169 w 881"/>
                  <a:gd name="T5" fmla="*/ 212 h 364"/>
                  <a:gd name="T6" fmla="*/ 254 w 881"/>
                  <a:gd name="T7" fmla="*/ 288 h 364"/>
                  <a:gd name="T8" fmla="*/ 347 w 881"/>
                  <a:gd name="T9" fmla="*/ 339 h 364"/>
                  <a:gd name="T10" fmla="*/ 432 w 881"/>
                  <a:gd name="T11" fmla="*/ 364 h 364"/>
                  <a:gd name="T12" fmla="*/ 491 w 881"/>
                  <a:gd name="T13" fmla="*/ 356 h 364"/>
                  <a:gd name="T14" fmla="*/ 576 w 881"/>
                  <a:gd name="T15" fmla="*/ 322 h 364"/>
                  <a:gd name="T16" fmla="*/ 661 w 881"/>
                  <a:gd name="T17" fmla="*/ 254 h 364"/>
                  <a:gd name="T18" fmla="*/ 779 w 881"/>
                  <a:gd name="T19" fmla="*/ 135 h 364"/>
                  <a:gd name="T20" fmla="*/ 881 w 881"/>
                  <a:gd name="T21" fmla="*/ 0 h 3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81"/>
                  <a:gd name="T34" fmla="*/ 0 h 364"/>
                  <a:gd name="T35" fmla="*/ 881 w 881"/>
                  <a:gd name="T36" fmla="*/ 364 h 3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81" h="364">
                    <a:moveTo>
                      <a:pt x="0" y="31"/>
                    </a:moveTo>
                    <a:lnTo>
                      <a:pt x="93" y="135"/>
                    </a:lnTo>
                    <a:lnTo>
                      <a:pt x="169" y="212"/>
                    </a:lnTo>
                    <a:lnTo>
                      <a:pt x="254" y="288"/>
                    </a:lnTo>
                    <a:lnTo>
                      <a:pt x="347" y="339"/>
                    </a:lnTo>
                    <a:lnTo>
                      <a:pt x="432" y="364"/>
                    </a:lnTo>
                    <a:lnTo>
                      <a:pt x="491" y="356"/>
                    </a:lnTo>
                    <a:lnTo>
                      <a:pt x="576" y="322"/>
                    </a:lnTo>
                    <a:lnTo>
                      <a:pt x="661" y="254"/>
                    </a:lnTo>
                    <a:lnTo>
                      <a:pt x="779" y="135"/>
                    </a:lnTo>
                    <a:lnTo>
                      <a:pt x="881" y="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8631" name="Freeform 46"/>
              <p:cNvSpPr>
                <a:spLocks/>
              </p:cNvSpPr>
              <p:nvPr/>
            </p:nvSpPr>
            <p:spPr bwMode="auto">
              <a:xfrm>
                <a:off x="4032" y="3552"/>
                <a:ext cx="912" cy="336"/>
              </a:xfrm>
              <a:custGeom>
                <a:avLst/>
                <a:gdLst>
                  <a:gd name="T0" fmla="*/ 0 w 912"/>
                  <a:gd name="T1" fmla="*/ 336 h 336"/>
                  <a:gd name="T2" fmla="*/ 212 w 912"/>
                  <a:gd name="T3" fmla="*/ 65 h 336"/>
                  <a:gd name="T4" fmla="*/ 912 w 912"/>
                  <a:gd name="T5" fmla="*/ 0 h 336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336"/>
                  <a:gd name="T11" fmla="*/ 912 w 91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336">
                    <a:moveTo>
                      <a:pt x="0" y="336"/>
                    </a:moveTo>
                    <a:cubicBezTo>
                      <a:pt x="35" y="291"/>
                      <a:pt x="60" y="121"/>
                      <a:pt x="212" y="65"/>
                    </a:cubicBezTo>
                    <a:cubicBezTo>
                      <a:pt x="364" y="9"/>
                      <a:pt x="766" y="14"/>
                      <a:pt x="912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38319" name="Text Box 47"/>
          <p:cNvSpPr txBox="1">
            <a:spLocks noChangeArrowheads="1"/>
          </p:cNvSpPr>
          <p:nvPr/>
        </p:nvSpPr>
        <p:spPr bwMode="auto">
          <a:xfrm>
            <a:off x="2268538" y="476250"/>
            <a:ext cx="4608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几种常见的势能和势能曲线</a:t>
            </a:r>
          </a:p>
        </p:txBody>
      </p:sp>
    </p:spTree>
    <p:extLst>
      <p:ext uri="{BB962C8B-B14F-4D97-AF65-F5344CB8AC3E}">
        <p14:creationId xmlns:p14="http://schemas.microsoft.com/office/powerpoint/2010/main" val="2804382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6" name="Text Box 4"/>
          <p:cNvSpPr txBox="1">
            <a:spLocks noChangeArrowheads="1"/>
          </p:cNvSpPr>
          <p:nvPr/>
        </p:nvSpPr>
        <p:spPr bwMode="auto">
          <a:xfrm>
            <a:off x="287338" y="341313"/>
            <a:ext cx="871378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/>
              <a:t>    </a:t>
            </a:r>
            <a:r>
              <a:rPr kumimoji="1" lang="en-US" altLang="zh-CN">
                <a:solidFill>
                  <a:srgbClr val="0000CC"/>
                </a:solidFill>
              </a:rPr>
              <a:t>1) </a:t>
            </a:r>
            <a:r>
              <a:rPr kumimoji="1" lang="zh-CN" altLang="en-US">
                <a:solidFill>
                  <a:srgbClr val="0000CC"/>
                </a:solidFill>
              </a:rPr>
              <a:t>功</a:t>
            </a:r>
            <a:r>
              <a:rPr kumimoji="1" lang="en-US" altLang="zh-CN">
                <a:solidFill>
                  <a:srgbClr val="0000CC"/>
                </a:solidFill>
              </a:rPr>
              <a:t>(work)</a:t>
            </a:r>
            <a:r>
              <a:rPr kumimoji="1" lang="en-US" altLang="zh-CN"/>
              <a:t> </a:t>
            </a:r>
            <a:r>
              <a:rPr kumimoji="1" lang="zh-CN" altLang="en-US"/>
              <a:t>度量能量转换的基本物理量</a:t>
            </a:r>
            <a:r>
              <a:rPr kumimoji="1" lang="en-US" altLang="zh-CN"/>
              <a:t>, </a:t>
            </a:r>
            <a:r>
              <a:rPr kumimoji="1" lang="zh-CN" altLang="en-US"/>
              <a:t>描述力对空间积累作用</a:t>
            </a:r>
            <a:r>
              <a:rPr kumimoji="1" lang="en-US" altLang="zh-CN"/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72113" y="1376363"/>
            <a:ext cx="3121025" cy="2351087"/>
            <a:chOff x="3470" y="1389"/>
            <a:chExt cx="1966" cy="1481"/>
          </a:xfrm>
        </p:grpSpPr>
        <p:sp>
          <p:nvSpPr>
            <p:cNvPr id="402438" name="Rectangle 6"/>
            <p:cNvSpPr>
              <a:spLocks noChangeArrowheads="1"/>
            </p:cNvSpPr>
            <p:nvPr/>
          </p:nvSpPr>
          <p:spPr bwMode="auto">
            <a:xfrm>
              <a:off x="3851" y="2024"/>
              <a:ext cx="1468" cy="115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49" charset="-122"/>
              </a:endParaRPr>
            </a:p>
          </p:txBody>
        </p:sp>
        <p:sp>
          <p:nvSpPr>
            <p:cNvPr id="52269" name="Line 7"/>
            <p:cNvSpPr>
              <a:spLocks noChangeShapeType="1"/>
            </p:cNvSpPr>
            <p:nvPr/>
          </p:nvSpPr>
          <p:spPr bwMode="auto">
            <a:xfrm flipV="1">
              <a:off x="3851" y="1480"/>
              <a:ext cx="0" cy="1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Rectangle 8" descr="水滴"/>
            <p:cNvSpPr>
              <a:spLocks noChangeArrowheads="1"/>
            </p:cNvSpPr>
            <p:nvPr/>
          </p:nvSpPr>
          <p:spPr bwMode="auto">
            <a:xfrm>
              <a:off x="3977" y="1801"/>
              <a:ext cx="267" cy="230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71" name="Rectangle 9" descr="蓝色面巾纸"/>
            <p:cNvSpPr>
              <a:spLocks noChangeArrowheads="1"/>
            </p:cNvSpPr>
            <p:nvPr/>
          </p:nvSpPr>
          <p:spPr bwMode="auto">
            <a:xfrm>
              <a:off x="4596" y="1797"/>
              <a:ext cx="267" cy="230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9525">
              <a:solidFill>
                <a:srgbClr val="66CCFF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72" name="Line 10"/>
            <p:cNvSpPr>
              <a:spLocks noChangeShapeType="1"/>
            </p:cNvSpPr>
            <p:nvPr/>
          </p:nvSpPr>
          <p:spPr bwMode="auto">
            <a:xfrm>
              <a:off x="4131" y="1937"/>
              <a:ext cx="6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Line 11"/>
            <p:cNvSpPr>
              <a:spLocks noChangeShapeType="1"/>
            </p:cNvSpPr>
            <p:nvPr/>
          </p:nvSpPr>
          <p:spPr bwMode="auto">
            <a:xfrm>
              <a:off x="4798" y="1937"/>
              <a:ext cx="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Arc 12"/>
            <p:cNvSpPr>
              <a:spLocks/>
            </p:cNvSpPr>
            <p:nvPr/>
          </p:nvSpPr>
          <p:spPr bwMode="auto">
            <a:xfrm>
              <a:off x="4798" y="1796"/>
              <a:ext cx="200" cy="141"/>
            </a:xfrm>
            <a:custGeom>
              <a:avLst/>
              <a:gdLst>
                <a:gd name="T0" fmla="*/ 157 w 21578"/>
                <a:gd name="T1" fmla="*/ 0 h 13434"/>
                <a:gd name="T2" fmla="*/ 200 w 21578"/>
                <a:gd name="T3" fmla="*/ 131 h 13434"/>
                <a:gd name="T4" fmla="*/ 0 w 21578"/>
                <a:gd name="T5" fmla="*/ 141 h 13434"/>
                <a:gd name="T6" fmla="*/ 0 60000 65536"/>
                <a:gd name="T7" fmla="*/ 0 60000 65536"/>
                <a:gd name="T8" fmla="*/ 0 60000 65536"/>
                <a:gd name="T9" fmla="*/ 0 w 21578"/>
                <a:gd name="T10" fmla="*/ 0 h 13434"/>
                <a:gd name="T11" fmla="*/ 21578 w 21578"/>
                <a:gd name="T12" fmla="*/ 13434 h 13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8" h="13434" fill="none" extrusionOk="0">
                  <a:moveTo>
                    <a:pt x="16914" y="-1"/>
                  </a:moveTo>
                  <a:cubicBezTo>
                    <a:pt x="19741" y="3559"/>
                    <a:pt x="21373" y="7921"/>
                    <a:pt x="21578" y="12462"/>
                  </a:cubicBezTo>
                </a:path>
                <a:path w="21578" h="13434" stroke="0" extrusionOk="0">
                  <a:moveTo>
                    <a:pt x="16914" y="-1"/>
                  </a:moveTo>
                  <a:cubicBezTo>
                    <a:pt x="19741" y="3559"/>
                    <a:pt x="21373" y="7921"/>
                    <a:pt x="21578" y="12462"/>
                  </a:cubicBezTo>
                  <a:lnTo>
                    <a:pt x="0" y="1343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75" name="Line 13"/>
            <p:cNvSpPr>
              <a:spLocks noChangeShapeType="1"/>
            </p:cNvSpPr>
            <p:nvPr/>
          </p:nvSpPr>
          <p:spPr bwMode="auto">
            <a:xfrm flipV="1">
              <a:off x="4118" y="1577"/>
              <a:ext cx="46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2276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2" y="1707"/>
              <a:ext cx="12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77" name="Line 15"/>
            <p:cNvSpPr>
              <a:spLocks noChangeShapeType="1"/>
            </p:cNvSpPr>
            <p:nvPr/>
          </p:nvSpPr>
          <p:spPr bwMode="auto">
            <a:xfrm flipV="1">
              <a:off x="4777" y="1587"/>
              <a:ext cx="467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16"/>
            <p:cNvSpPr>
              <a:spLocks noChangeShapeType="1"/>
            </p:cNvSpPr>
            <p:nvPr/>
          </p:nvSpPr>
          <p:spPr bwMode="auto">
            <a:xfrm flipV="1">
              <a:off x="3850" y="1902"/>
              <a:ext cx="304" cy="61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17"/>
            <p:cNvSpPr>
              <a:spLocks noChangeShapeType="1"/>
            </p:cNvSpPr>
            <p:nvPr/>
          </p:nvSpPr>
          <p:spPr bwMode="auto">
            <a:xfrm flipV="1">
              <a:off x="3832" y="1933"/>
              <a:ext cx="953" cy="5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38" name="Object 18"/>
            <p:cNvGraphicFramePr>
              <a:graphicFrameLocks noChangeAspect="1"/>
            </p:cNvGraphicFramePr>
            <p:nvPr/>
          </p:nvGraphicFramePr>
          <p:xfrm>
            <a:off x="3470" y="2659"/>
            <a:ext cx="19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6" name="公式" r:id="rId6" imgW="126720" imgH="139680" progId="Equation.3">
                    <p:embed/>
                  </p:oleObj>
                </mc:Choice>
                <mc:Fallback>
                  <p:oleObj name="公式" r:id="rId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659"/>
                          <a:ext cx="192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9" name="Object 19"/>
            <p:cNvGraphicFramePr>
              <a:graphicFrameLocks noChangeAspect="1"/>
            </p:cNvGraphicFramePr>
            <p:nvPr/>
          </p:nvGraphicFramePr>
          <p:xfrm>
            <a:off x="5239" y="2523"/>
            <a:ext cx="197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7" name="公式" r:id="rId8" imgW="139680" imgH="164880" progId="Equation.3">
                    <p:embed/>
                  </p:oleObj>
                </mc:Choice>
                <mc:Fallback>
                  <p:oleObj name="公式" r:id="rId8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2523"/>
                          <a:ext cx="197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0" name="Object 20"/>
            <p:cNvGraphicFramePr>
              <a:graphicFrameLocks noChangeAspect="1"/>
            </p:cNvGraphicFramePr>
            <p:nvPr/>
          </p:nvGraphicFramePr>
          <p:xfrm>
            <a:off x="3651" y="1389"/>
            <a:ext cx="1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" name="公式" r:id="rId10" imgW="126720" imgH="126720" progId="Equation.3">
                    <p:embed/>
                  </p:oleObj>
                </mc:Choice>
                <mc:Fallback>
                  <p:oleObj name="公式" r:id="rId10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389"/>
                          <a:ext cx="1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1" name="Object 21"/>
            <p:cNvGraphicFramePr>
              <a:graphicFrameLocks noChangeAspect="1"/>
            </p:cNvGraphicFramePr>
            <p:nvPr/>
          </p:nvGraphicFramePr>
          <p:xfrm>
            <a:off x="3651" y="2393"/>
            <a:ext cx="19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" name="公式" r:id="rId12" imgW="152280" imgH="177480" progId="Equation.3">
                    <p:embed/>
                  </p:oleObj>
                </mc:Choice>
                <mc:Fallback>
                  <p:oleObj name="公式" r:id="rId12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393"/>
                          <a:ext cx="19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2" name="Object 22"/>
            <p:cNvGraphicFramePr>
              <a:graphicFrameLocks noChangeAspect="1"/>
            </p:cNvGraphicFramePr>
            <p:nvPr/>
          </p:nvGraphicFramePr>
          <p:xfrm>
            <a:off x="4014" y="2114"/>
            <a:ext cx="18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0" name="公式" r:id="rId14" imgW="126720" imgH="215640" progId="Equation.3">
                    <p:embed/>
                  </p:oleObj>
                </mc:Choice>
                <mc:Fallback>
                  <p:oleObj name="公式" r:id="rId14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114"/>
                          <a:ext cx="18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3" name="Object 23"/>
            <p:cNvGraphicFramePr>
              <a:graphicFrameLocks noChangeAspect="1"/>
            </p:cNvGraphicFramePr>
            <p:nvPr/>
          </p:nvGraphicFramePr>
          <p:xfrm>
            <a:off x="4286" y="1734"/>
            <a:ext cx="2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1" name="公式" r:id="rId16" imgW="215640" imgH="164880" progId="Equation.3">
                    <p:embed/>
                  </p:oleObj>
                </mc:Choice>
                <mc:Fallback>
                  <p:oleObj name="公式" r:id="rId16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734"/>
                          <a:ext cx="2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4" name="Object 24"/>
            <p:cNvGraphicFramePr>
              <a:graphicFrameLocks noChangeAspect="1"/>
            </p:cNvGraphicFramePr>
            <p:nvPr/>
          </p:nvGraphicFramePr>
          <p:xfrm>
            <a:off x="4876" y="1434"/>
            <a:ext cx="21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2" name="公式" r:id="rId18" imgW="164880" imgH="190440" progId="Equation.3">
                    <p:embed/>
                  </p:oleObj>
                </mc:Choice>
                <mc:Fallback>
                  <p:oleObj name="公式" r:id="rId18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434"/>
                          <a:ext cx="21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80" name="Line 25"/>
            <p:cNvSpPr>
              <a:spLocks noChangeShapeType="1"/>
            </p:cNvSpPr>
            <p:nvPr/>
          </p:nvSpPr>
          <p:spPr bwMode="auto">
            <a:xfrm>
              <a:off x="3851" y="2512"/>
              <a:ext cx="14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Line 26"/>
            <p:cNvSpPr>
              <a:spLocks noChangeShapeType="1"/>
            </p:cNvSpPr>
            <p:nvPr/>
          </p:nvSpPr>
          <p:spPr bwMode="auto">
            <a:xfrm flipH="1">
              <a:off x="3651" y="2512"/>
              <a:ext cx="200" cy="2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45" name="Object 27"/>
            <p:cNvGraphicFramePr>
              <a:graphicFrameLocks noChangeAspect="1"/>
            </p:cNvGraphicFramePr>
            <p:nvPr/>
          </p:nvGraphicFramePr>
          <p:xfrm>
            <a:off x="4377" y="2115"/>
            <a:ext cx="20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3" name="公式" r:id="rId20" imgW="139680" imgH="215640" progId="Equation.3">
                    <p:embed/>
                  </p:oleObj>
                </mc:Choice>
                <mc:Fallback>
                  <p:oleObj name="公式" r:id="rId20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115"/>
                          <a:ext cx="20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2465" name="Object 33"/>
          <p:cNvGraphicFramePr>
            <a:graphicFrameLocks noChangeAspect="1"/>
          </p:cNvGraphicFramePr>
          <p:nvPr/>
        </p:nvGraphicFramePr>
        <p:xfrm>
          <a:off x="1079500" y="2708275"/>
          <a:ext cx="3276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" name="公式" r:id="rId22" imgW="1511280" imgH="279360" progId="Equation.3">
                  <p:embed/>
                </p:oleObj>
              </mc:Choice>
              <mc:Fallback>
                <p:oleObj name="公式" r:id="rId22" imgW="1511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708275"/>
                        <a:ext cx="32766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6" name="Text Box 34"/>
          <p:cNvSpPr txBox="1">
            <a:spLocks noChangeArrowheads="1"/>
          </p:cNvSpPr>
          <p:nvPr/>
        </p:nvSpPr>
        <p:spPr bwMode="auto">
          <a:xfrm>
            <a:off x="287338" y="3392488"/>
            <a:ext cx="45354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国际单位</a:t>
            </a:r>
            <a:r>
              <a:rPr lang="en-US" altLang="zh-CN"/>
              <a:t>: </a:t>
            </a:r>
            <a:r>
              <a:rPr lang="zh-CN" altLang="en-US"/>
              <a:t>焦耳</a:t>
            </a:r>
            <a:r>
              <a:rPr lang="en-US" altLang="zh-CN"/>
              <a:t>(J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/>
              <a:t>) N·m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832475" y="4076700"/>
            <a:ext cx="2578100" cy="2200275"/>
            <a:chOff x="3524" y="2679"/>
            <a:chExt cx="1624" cy="1386"/>
          </a:xfrm>
        </p:grpSpPr>
        <p:sp>
          <p:nvSpPr>
            <p:cNvPr id="52255" name="Oval 36"/>
            <p:cNvSpPr>
              <a:spLocks noChangeArrowheads="1"/>
            </p:cNvSpPr>
            <p:nvPr/>
          </p:nvSpPr>
          <p:spPr bwMode="auto">
            <a:xfrm flipH="1" flipV="1">
              <a:off x="4794" y="3821"/>
              <a:ext cx="45" cy="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6" name="Freeform 37"/>
            <p:cNvSpPr>
              <a:spLocks/>
            </p:cNvSpPr>
            <p:nvPr/>
          </p:nvSpPr>
          <p:spPr bwMode="auto">
            <a:xfrm>
              <a:off x="4005" y="3302"/>
              <a:ext cx="797" cy="533"/>
            </a:xfrm>
            <a:custGeom>
              <a:avLst/>
              <a:gdLst>
                <a:gd name="T0" fmla="*/ 0 w 797"/>
                <a:gd name="T1" fmla="*/ 0 h 533"/>
                <a:gd name="T2" fmla="*/ 797 w 797"/>
                <a:gd name="T3" fmla="*/ 533 h 533"/>
                <a:gd name="T4" fmla="*/ 0 60000 65536"/>
                <a:gd name="T5" fmla="*/ 0 60000 65536"/>
                <a:gd name="T6" fmla="*/ 0 w 797"/>
                <a:gd name="T7" fmla="*/ 0 h 533"/>
                <a:gd name="T8" fmla="*/ 797 w 797"/>
                <a:gd name="T9" fmla="*/ 533 h 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7" h="533">
                  <a:moveTo>
                    <a:pt x="0" y="0"/>
                  </a:moveTo>
                  <a:lnTo>
                    <a:pt x="797" y="533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7" name="Freeform 38"/>
            <p:cNvSpPr>
              <a:spLocks/>
            </p:cNvSpPr>
            <p:nvPr/>
          </p:nvSpPr>
          <p:spPr bwMode="auto">
            <a:xfrm>
              <a:off x="4340" y="2959"/>
              <a:ext cx="474" cy="864"/>
            </a:xfrm>
            <a:custGeom>
              <a:avLst/>
              <a:gdLst>
                <a:gd name="T0" fmla="*/ 0 w 383"/>
                <a:gd name="T1" fmla="*/ 0 h 864"/>
                <a:gd name="T2" fmla="*/ 383 w 383"/>
                <a:gd name="T3" fmla="*/ 864 h 864"/>
                <a:gd name="T4" fmla="*/ 0 60000 65536"/>
                <a:gd name="T5" fmla="*/ 0 60000 65536"/>
                <a:gd name="T6" fmla="*/ 0 w 383"/>
                <a:gd name="T7" fmla="*/ 0 h 864"/>
                <a:gd name="T8" fmla="*/ 383 w 383"/>
                <a:gd name="T9" fmla="*/ 864 h 8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" h="864">
                  <a:moveTo>
                    <a:pt x="0" y="0"/>
                  </a:moveTo>
                  <a:lnTo>
                    <a:pt x="383" y="864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8" name="Text Box 39"/>
            <p:cNvSpPr txBox="1">
              <a:spLocks noChangeArrowheads="1"/>
            </p:cNvSpPr>
            <p:nvPr/>
          </p:nvSpPr>
          <p:spPr bwMode="auto">
            <a:xfrm>
              <a:off x="3524" y="3458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52259" name="Text Box 40"/>
            <p:cNvSpPr txBox="1">
              <a:spLocks noChangeArrowheads="1"/>
            </p:cNvSpPr>
            <p:nvPr/>
          </p:nvSpPr>
          <p:spPr bwMode="auto">
            <a:xfrm>
              <a:off x="4922" y="2679"/>
              <a:ext cx="2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b="0" i="1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52260" name="Freeform 41"/>
            <p:cNvSpPr>
              <a:spLocks/>
            </p:cNvSpPr>
            <p:nvPr/>
          </p:nvSpPr>
          <p:spPr bwMode="auto">
            <a:xfrm>
              <a:off x="4005" y="3302"/>
              <a:ext cx="698" cy="110"/>
            </a:xfrm>
            <a:custGeom>
              <a:avLst/>
              <a:gdLst>
                <a:gd name="T0" fmla="*/ 0 w 490"/>
                <a:gd name="T1" fmla="*/ 0 h 62"/>
                <a:gd name="T2" fmla="*/ 490 w 490"/>
                <a:gd name="T3" fmla="*/ 62 h 62"/>
                <a:gd name="T4" fmla="*/ 0 60000 65536"/>
                <a:gd name="T5" fmla="*/ 0 60000 65536"/>
                <a:gd name="T6" fmla="*/ 0 w 490"/>
                <a:gd name="T7" fmla="*/ 0 h 62"/>
                <a:gd name="T8" fmla="*/ 490 w 490"/>
                <a:gd name="T9" fmla="*/ 62 h 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0" h="62">
                  <a:moveTo>
                    <a:pt x="0" y="0"/>
                  </a:moveTo>
                  <a:lnTo>
                    <a:pt x="490" y="62"/>
                  </a:lnTo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1" name="Freeform 42"/>
            <p:cNvSpPr>
              <a:spLocks/>
            </p:cNvSpPr>
            <p:nvPr/>
          </p:nvSpPr>
          <p:spPr bwMode="auto">
            <a:xfrm>
              <a:off x="4005" y="2959"/>
              <a:ext cx="351" cy="337"/>
            </a:xfrm>
            <a:custGeom>
              <a:avLst/>
              <a:gdLst>
                <a:gd name="T0" fmla="*/ 0 w 351"/>
                <a:gd name="T1" fmla="*/ 337 h 337"/>
                <a:gd name="T2" fmla="*/ 351 w 351"/>
                <a:gd name="T3" fmla="*/ 0 h 337"/>
                <a:gd name="T4" fmla="*/ 0 60000 65536"/>
                <a:gd name="T5" fmla="*/ 0 60000 65536"/>
                <a:gd name="T6" fmla="*/ 0 w 351"/>
                <a:gd name="T7" fmla="*/ 0 h 337"/>
                <a:gd name="T8" fmla="*/ 351 w 351"/>
                <a:gd name="T9" fmla="*/ 337 h 3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7">
                  <a:moveTo>
                    <a:pt x="0" y="337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2" name="Freeform 43"/>
            <p:cNvSpPr>
              <a:spLocks/>
            </p:cNvSpPr>
            <p:nvPr/>
          </p:nvSpPr>
          <p:spPr bwMode="auto">
            <a:xfrm>
              <a:off x="4084" y="3209"/>
              <a:ext cx="26" cy="104"/>
            </a:xfrm>
            <a:custGeom>
              <a:avLst/>
              <a:gdLst>
                <a:gd name="T0" fmla="*/ 0 w 26"/>
                <a:gd name="T1" fmla="*/ 18 h 104"/>
                <a:gd name="T2" fmla="*/ 24 w 26"/>
                <a:gd name="T3" fmla="*/ 56 h 104"/>
                <a:gd name="T4" fmla="*/ 15 w 26"/>
                <a:gd name="T5" fmla="*/ 104 h 104"/>
                <a:gd name="T6" fmla="*/ 0 60000 65536"/>
                <a:gd name="T7" fmla="*/ 0 60000 65536"/>
                <a:gd name="T8" fmla="*/ 0 60000 65536"/>
                <a:gd name="T9" fmla="*/ 0 w 26"/>
                <a:gd name="T10" fmla="*/ 0 h 104"/>
                <a:gd name="T11" fmla="*/ 26 w 26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104">
                  <a:moveTo>
                    <a:pt x="0" y="18"/>
                  </a:moveTo>
                  <a:cubicBezTo>
                    <a:pt x="0" y="0"/>
                    <a:pt x="22" y="42"/>
                    <a:pt x="24" y="56"/>
                  </a:cubicBezTo>
                  <a:cubicBezTo>
                    <a:pt x="26" y="70"/>
                    <a:pt x="17" y="94"/>
                    <a:pt x="15" y="1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3" name="Text Box 44"/>
            <p:cNvSpPr txBox="1">
              <a:spLocks noChangeArrowheads="1"/>
            </p:cNvSpPr>
            <p:nvPr/>
          </p:nvSpPr>
          <p:spPr bwMode="auto">
            <a:xfrm>
              <a:off x="4748" y="3821"/>
              <a:ext cx="1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0" i="1"/>
                <a:t>O</a:t>
              </a:r>
            </a:p>
          </p:txBody>
        </p:sp>
        <p:graphicFrame>
          <p:nvGraphicFramePr>
            <p:cNvPr id="52232" name="Object 45"/>
            <p:cNvGraphicFramePr>
              <a:graphicFrameLocks noChangeAspect="1"/>
            </p:cNvGraphicFramePr>
            <p:nvPr/>
          </p:nvGraphicFramePr>
          <p:xfrm>
            <a:off x="4703" y="3374"/>
            <a:ext cx="19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5" name="公式" r:id="rId24" imgW="164880" imgH="190440" progId="Equation.3">
                    <p:embed/>
                  </p:oleObj>
                </mc:Choice>
                <mc:Fallback>
                  <p:oleObj name="公式" r:id="rId24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3374"/>
                          <a:ext cx="19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46"/>
            <p:cNvGraphicFramePr>
              <a:graphicFrameLocks noChangeAspect="1"/>
            </p:cNvGraphicFramePr>
            <p:nvPr/>
          </p:nvGraphicFramePr>
          <p:xfrm>
            <a:off x="4204" y="3031"/>
            <a:ext cx="26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6" name="公式" r:id="rId26" imgW="203040" imgH="177480" progId="Equation.3">
                    <p:embed/>
                  </p:oleObj>
                </mc:Choice>
                <mc:Fallback>
                  <p:oleObj name="公式" r:id="rId26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3031"/>
                          <a:ext cx="26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47"/>
            <p:cNvGraphicFramePr>
              <a:graphicFrameLocks noChangeAspect="1"/>
            </p:cNvGraphicFramePr>
            <p:nvPr/>
          </p:nvGraphicFramePr>
          <p:xfrm>
            <a:off x="3887" y="2868"/>
            <a:ext cx="2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7" name="公式" r:id="rId28" imgW="190440" imgH="177480" progId="Equation.3">
                    <p:embed/>
                  </p:oleObj>
                </mc:Choice>
                <mc:Fallback>
                  <p:oleObj name="公式" r:id="rId28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868"/>
                          <a:ext cx="2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4" name="Line 48"/>
            <p:cNvSpPr>
              <a:spLocks noChangeShapeType="1"/>
            </p:cNvSpPr>
            <p:nvPr/>
          </p:nvSpPr>
          <p:spPr bwMode="auto">
            <a:xfrm>
              <a:off x="3792" y="3652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2235" name="Object 49"/>
            <p:cNvGraphicFramePr>
              <a:graphicFrameLocks noChangeAspect="1"/>
            </p:cNvGraphicFramePr>
            <p:nvPr/>
          </p:nvGraphicFramePr>
          <p:xfrm>
            <a:off x="4113" y="3412"/>
            <a:ext cx="25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8" name="公式" r:id="rId30" imgW="126720" imgH="215640" progId="Equation.3">
                    <p:embed/>
                  </p:oleObj>
                </mc:Choice>
                <mc:Fallback>
                  <p:oleObj name="公式" r:id="rId30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412"/>
                          <a:ext cx="25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50"/>
            <p:cNvGraphicFramePr>
              <a:graphicFrameLocks noChangeAspect="1"/>
            </p:cNvGraphicFramePr>
            <p:nvPr/>
          </p:nvGraphicFramePr>
          <p:xfrm>
            <a:off x="4522" y="3049"/>
            <a:ext cx="19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9" name="公式" r:id="rId32" imgW="139680" imgH="215640" progId="Equation.3">
                    <p:embed/>
                  </p:oleObj>
                </mc:Choice>
                <mc:Fallback>
                  <p:oleObj name="公式" r:id="rId32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049"/>
                          <a:ext cx="19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" name="Object 51"/>
            <p:cNvGraphicFramePr>
              <a:graphicFrameLocks noChangeAspect="1"/>
            </p:cNvGraphicFramePr>
            <p:nvPr/>
          </p:nvGraphicFramePr>
          <p:xfrm>
            <a:off x="4113" y="3140"/>
            <a:ext cx="1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" name="Equation" r:id="rId34" imgW="139680" imgH="177480" progId="Equation.3">
                    <p:embed/>
                  </p:oleObj>
                </mc:Choice>
                <mc:Fallback>
                  <p:oleObj name="Equation" r:id="rId34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140"/>
                          <a:ext cx="14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65" name="Oval 52"/>
            <p:cNvSpPr>
              <a:spLocks noChangeArrowheads="1"/>
            </p:cNvSpPr>
            <p:nvPr/>
          </p:nvSpPr>
          <p:spPr bwMode="auto">
            <a:xfrm>
              <a:off x="3614" y="3548"/>
              <a:ext cx="33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6" name="Oval 53"/>
            <p:cNvSpPr>
              <a:spLocks noChangeArrowheads="1"/>
            </p:cNvSpPr>
            <p:nvPr/>
          </p:nvSpPr>
          <p:spPr bwMode="auto">
            <a:xfrm>
              <a:off x="4929" y="2848"/>
              <a:ext cx="33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7" name="Freeform 54"/>
            <p:cNvSpPr>
              <a:spLocks/>
            </p:cNvSpPr>
            <p:nvPr/>
          </p:nvSpPr>
          <p:spPr bwMode="auto">
            <a:xfrm>
              <a:off x="3634" y="2862"/>
              <a:ext cx="1311" cy="704"/>
            </a:xfrm>
            <a:custGeom>
              <a:avLst/>
              <a:gdLst>
                <a:gd name="T0" fmla="*/ 0 w 1311"/>
                <a:gd name="T1" fmla="*/ 704 h 704"/>
                <a:gd name="T2" fmla="*/ 167 w 1311"/>
                <a:gd name="T3" fmla="*/ 662 h 704"/>
                <a:gd name="T4" fmla="*/ 278 w 1311"/>
                <a:gd name="T5" fmla="*/ 564 h 704"/>
                <a:gd name="T6" fmla="*/ 366 w 1311"/>
                <a:gd name="T7" fmla="*/ 421 h 704"/>
                <a:gd name="T8" fmla="*/ 468 w 1311"/>
                <a:gd name="T9" fmla="*/ 239 h 704"/>
                <a:gd name="T10" fmla="*/ 615 w 1311"/>
                <a:gd name="T11" fmla="*/ 135 h 704"/>
                <a:gd name="T12" fmla="*/ 817 w 1311"/>
                <a:gd name="T13" fmla="*/ 92 h 704"/>
                <a:gd name="T14" fmla="*/ 1146 w 1311"/>
                <a:gd name="T15" fmla="*/ 67 h 704"/>
                <a:gd name="T16" fmla="*/ 1311 w 1311"/>
                <a:gd name="T17" fmla="*/ 0 h 7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1"/>
                <a:gd name="T28" fmla="*/ 0 h 704"/>
                <a:gd name="T29" fmla="*/ 1311 w 1311"/>
                <a:gd name="T30" fmla="*/ 704 h 7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1" h="704">
                  <a:moveTo>
                    <a:pt x="0" y="704"/>
                  </a:moveTo>
                  <a:cubicBezTo>
                    <a:pt x="27" y="697"/>
                    <a:pt x="121" y="685"/>
                    <a:pt x="167" y="662"/>
                  </a:cubicBezTo>
                  <a:cubicBezTo>
                    <a:pt x="213" y="639"/>
                    <a:pt x="245" y="604"/>
                    <a:pt x="278" y="564"/>
                  </a:cubicBezTo>
                  <a:cubicBezTo>
                    <a:pt x="311" y="524"/>
                    <a:pt x="334" y="475"/>
                    <a:pt x="366" y="421"/>
                  </a:cubicBezTo>
                  <a:cubicBezTo>
                    <a:pt x="398" y="367"/>
                    <a:pt x="427" y="287"/>
                    <a:pt x="468" y="239"/>
                  </a:cubicBezTo>
                  <a:cubicBezTo>
                    <a:pt x="509" y="191"/>
                    <a:pt x="557" y="159"/>
                    <a:pt x="615" y="135"/>
                  </a:cubicBezTo>
                  <a:cubicBezTo>
                    <a:pt x="673" y="111"/>
                    <a:pt x="729" y="103"/>
                    <a:pt x="817" y="92"/>
                  </a:cubicBezTo>
                  <a:cubicBezTo>
                    <a:pt x="905" y="81"/>
                    <a:pt x="1064" y="82"/>
                    <a:pt x="1146" y="67"/>
                  </a:cubicBezTo>
                  <a:cubicBezTo>
                    <a:pt x="1228" y="52"/>
                    <a:pt x="1277" y="14"/>
                    <a:pt x="131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2487" name="Text Box 55"/>
          <p:cNvSpPr txBox="1">
            <a:spLocks noChangeArrowheads="1"/>
          </p:cNvSpPr>
          <p:nvPr/>
        </p:nvSpPr>
        <p:spPr bwMode="auto">
          <a:xfrm>
            <a:off x="395288" y="4005263"/>
            <a:ext cx="44640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en-US" altLang="zh-CN" i="1">
                <a:solidFill>
                  <a:srgbClr val="0000CC"/>
                </a:solidFill>
              </a:rPr>
              <a:t>a</a:t>
            </a:r>
            <a:r>
              <a:rPr kumimoji="1" lang="en-US" altLang="zh-CN">
                <a:solidFill>
                  <a:srgbClr val="0000CC"/>
                </a:solidFill>
                <a:sym typeface="Symbol" pitchFamily="18" charset="2"/>
              </a:rPr>
              <a:t></a:t>
            </a:r>
            <a:r>
              <a:rPr kumimoji="1" lang="en-US" altLang="zh-CN" i="1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kumimoji="1" lang="zh-CN" altLang="en-US">
                <a:solidFill>
                  <a:srgbClr val="0000CC"/>
                </a:solidFill>
                <a:sym typeface="Symbol" pitchFamily="18" charset="2"/>
              </a:rPr>
              <a:t>变</a:t>
            </a:r>
            <a:r>
              <a:rPr kumimoji="1" lang="zh-CN" altLang="en-US">
                <a:solidFill>
                  <a:srgbClr val="0000CC"/>
                </a:solidFill>
              </a:rPr>
              <a:t>力的功</a:t>
            </a:r>
            <a:r>
              <a:rPr kumimoji="1" lang="en-US" altLang="zh-CN">
                <a:solidFill>
                  <a:srgbClr val="0000CC"/>
                </a:solidFill>
              </a:rPr>
              <a:t>:</a:t>
            </a:r>
            <a:endParaRPr kumimoji="1" lang="zh-CN" altLang="en-US"/>
          </a:p>
        </p:txBody>
      </p:sp>
      <p:graphicFrame>
        <p:nvGraphicFramePr>
          <p:cNvPr id="402488" name="Object 56"/>
          <p:cNvGraphicFramePr>
            <a:graphicFrameLocks noChangeAspect="1"/>
          </p:cNvGraphicFramePr>
          <p:nvPr/>
        </p:nvGraphicFramePr>
        <p:xfrm>
          <a:off x="2268538" y="4689475"/>
          <a:ext cx="1584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1" name="公式" r:id="rId36" imgW="711000" imgH="203040" progId="Equation.3">
                  <p:embed/>
                </p:oleObj>
              </mc:Choice>
              <mc:Fallback>
                <p:oleObj name="公式" r:id="rId36" imgW="711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89475"/>
                        <a:ext cx="1584325" cy="4476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23850" y="1268413"/>
            <a:ext cx="5148263" cy="1344612"/>
            <a:chOff x="204" y="799"/>
            <a:chExt cx="3243" cy="847"/>
          </a:xfrm>
        </p:grpSpPr>
        <p:sp>
          <p:nvSpPr>
            <p:cNvPr id="52254" name="Text Box 29"/>
            <p:cNvSpPr txBox="1">
              <a:spLocks noChangeArrowheads="1"/>
            </p:cNvSpPr>
            <p:nvPr/>
          </p:nvSpPr>
          <p:spPr bwMode="auto">
            <a:xfrm>
              <a:off x="204" y="799"/>
              <a:ext cx="3243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</a:pPr>
              <a:r>
                <a:rPr kumimoji="1" lang="zh-CN" altLang="en-US">
                  <a:solidFill>
                    <a:srgbClr val="0000FF"/>
                  </a:solidFill>
                  <a:latin typeface="黑体" pitchFamily="2" charset="-122"/>
                </a:rPr>
                <a:t>  </a:t>
              </a:r>
              <a:r>
                <a:rPr kumimoji="1" lang="zh-CN" altLang="en-US">
                  <a:solidFill>
                    <a:srgbClr val="0000CC"/>
                  </a:solidFill>
                  <a:latin typeface="黑体" pitchFamily="2" charset="-122"/>
                </a:rPr>
                <a:t>定义</a:t>
              </a:r>
              <a:r>
                <a:rPr kumimoji="1" lang="en-US" altLang="zh-CN">
                  <a:solidFill>
                    <a:srgbClr val="0000CC"/>
                  </a:solidFill>
                </a:rPr>
                <a:t>: </a:t>
              </a:r>
              <a:r>
                <a:rPr kumimoji="1" lang="zh-CN" altLang="en-US">
                  <a:latin typeface="黑体" pitchFamily="2" charset="-122"/>
                </a:rPr>
                <a:t>力  在物体发生位移方向的分力与位移   的乘积称为力  对物体所作的功</a:t>
              </a:r>
              <a:r>
                <a:rPr kumimoji="1" lang="en-US" altLang="zh-CN" i="1"/>
                <a:t>A</a:t>
              </a:r>
              <a:r>
                <a:rPr kumimoji="1" lang="en-US" altLang="zh-CN"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52229" name="Object 30"/>
            <p:cNvGraphicFramePr>
              <a:graphicFrameLocks noChangeAspect="1"/>
            </p:cNvGraphicFramePr>
            <p:nvPr/>
          </p:nvGraphicFramePr>
          <p:xfrm>
            <a:off x="1179" y="845"/>
            <a:ext cx="21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2" name="公式" r:id="rId38" imgW="164880" imgH="190440" progId="Equation.3">
                    <p:embed/>
                  </p:oleObj>
                </mc:Choice>
                <mc:Fallback>
                  <p:oleObj name="公式" r:id="rId38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845"/>
                          <a:ext cx="21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0" name="Object 31"/>
            <p:cNvGraphicFramePr>
              <a:graphicFrameLocks noChangeAspect="1"/>
            </p:cNvGraphicFramePr>
            <p:nvPr/>
          </p:nvGraphicFramePr>
          <p:xfrm>
            <a:off x="1497" y="1094"/>
            <a:ext cx="31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3" name="公式" r:id="rId40" imgW="215640" imgH="164880" progId="Equation.3">
                    <p:embed/>
                  </p:oleObj>
                </mc:Choice>
                <mc:Fallback>
                  <p:oleObj name="公式" r:id="rId40" imgW="2156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094"/>
                          <a:ext cx="31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1" name="Object 57"/>
            <p:cNvGraphicFramePr>
              <a:graphicFrameLocks noChangeAspect="1"/>
            </p:cNvGraphicFramePr>
            <p:nvPr/>
          </p:nvGraphicFramePr>
          <p:xfrm>
            <a:off x="3061" y="1117"/>
            <a:ext cx="21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4" name="公式" r:id="rId42" imgW="164880" imgH="190440" progId="Equation.3">
                    <p:embed/>
                  </p:oleObj>
                </mc:Choice>
                <mc:Fallback>
                  <p:oleObj name="公式" r:id="rId42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117"/>
                          <a:ext cx="213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93" name="Text Box 61"/>
          <p:cNvSpPr txBox="1">
            <a:spLocks noChangeArrowheads="1"/>
          </p:cNvSpPr>
          <p:nvPr/>
        </p:nvSpPr>
        <p:spPr bwMode="auto">
          <a:xfrm>
            <a:off x="395288" y="4616450"/>
            <a:ext cx="1763712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/>
              <a:t>元功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58775" y="5445125"/>
            <a:ext cx="3738563" cy="730250"/>
            <a:chOff x="358775" y="5445125"/>
            <a:chExt cx="3738563" cy="730250"/>
          </a:xfrm>
        </p:grpSpPr>
        <p:sp>
          <p:nvSpPr>
            <p:cNvPr id="402494" name="Text Box 62"/>
            <p:cNvSpPr txBox="1">
              <a:spLocks noChangeArrowheads="1"/>
            </p:cNvSpPr>
            <p:nvPr/>
          </p:nvSpPr>
          <p:spPr bwMode="auto">
            <a:xfrm>
              <a:off x="358775" y="5553075"/>
              <a:ext cx="1150938" cy="5191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46800" anchor="ctr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8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总功</a:t>
              </a:r>
              <a:r>
                <a:rPr kumimoji="1" lang="en-US" altLang="zh-CN" sz="2800" dirty="0">
                  <a:solidFill>
                    <a:srgbClr val="0000FF"/>
                  </a:solidFill>
                  <a:ea typeface="黑体" pitchFamily="49" charset="-122"/>
                </a:rPr>
                <a:t>:</a:t>
              </a:r>
            </a:p>
          </p:txBody>
        </p:sp>
        <p:graphicFrame>
          <p:nvGraphicFramePr>
            <p:cNvPr id="52228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806417"/>
                </p:ext>
              </p:extLst>
            </p:nvPr>
          </p:nvGraphicFramePr>
          <p:xfrm>
            <a:off x="1368425" y="5445125"/>
            <a:ext cx="2728913" cy="73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5" name="公式" r:id="rId44" imgW="1231560" imgH="330120" progId="Equation.3">
                    <p:embed/>
                  </p:oleObj>
                </mc:Choice>
                <mc:Fallback>
                  <p:oleObj name="公式" r:id="rId44" imgW="1231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8425" y="5445125"/>
                          <a:ext cx="2728913" cy="730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67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0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0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0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6" grpId="0"/>
      <p:bldP spid="402487" grpId="0"/>
      <p:bldP spid="4024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Text Box 2"/>
          <p:cNvSpPr txBox="1">
            <a:spLocks noChangeArrowheads="1"/>
          </p:cNvSpPr>
          <p:nvPr/>
        </p:nvSpPr>
        <p:spPr bwMode="auto">
          <a:xfrm>
            <a:off x="215900" y="333375"/>
            <a:ext cx="669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00CC"/>
                </a:solidFill>
              </a:rPr>
              <a:t>2) </a:t>
            </a:r>
            <a:r>
              <a:rPr kumimoji="1" lang="zh-CN" altLang="en-US" sz="2800">
                <a:solidFill>
                  <a:srgbClr val="0000CC"/>
                </a:solidFill>
              </a:rPr>
              <a:t>势能差</a:t>
            </a:r>
          </a:p>
        </p:txBody>
      </p:sp>
      <p:graphicFrame>
        <p:nvGraphicFramePr>
          <p:cNvPr id="696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06122"/>
              </p:ext>
            </p:extLst>
          </p:nvPr>
        </p:nvGraphicFramePr>
        <p:xfrm>
          <a:off x="400050" y="852488"/>
          <a:ext cx="84137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4" imgW="3784320" imgH="533160" progId="Equation.DSMT4">
                  <p:embed/>
                </p:oleObj>
              </mc:Choice>
              <mc:Fallback>
                <p:oleObj name="Equation" r:id="rId4" imgW="378432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852488"/>
                        <a:ext cx="84137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4"/>
          <p:cNvGraphicFramePr>
            <a:graphicFrameLocks noChangeAspect="1"/>
          </p:cNvGraphicFramePr>
          <p:nvPr/>
        </p:nvGraphicFramePr>
        <p:xfrm>
          <a:off x="2771775" y="2081213"/>
          <a:ext cx="28781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公式" r:id="rId6" imgW="1231560" imgH="330120" progId="Equation.3">
                  <p:embed/>
                </p:oleObj>
              </mc:Choice>
              <mc:Fallback>
                <p:oleObj name="公式" r:id="rId6" imgW="1231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081213"/>
                        <a:ext cx="2878138" cy="7715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250825" y="3105150"/>
          <a:ext cx="82089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0" name="公式" r:id="rId8" imgW="3797280" imgH="457200" progId="Equation.3">
                  <p:embed/>
                </p:oleObj>
              </mc:Choice>
              <mc:Fallback>
                <p:oleObj name="公式" r:id="rId8" imgW="3797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105150"/>
                        <a:ext cx="82089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2519363" y="4149725"/>
          <a:ext cx="3643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1" name="公式" r:id="rId10" imgW="1600200" imgH="355320" progId="Equation.3">
                  <p:embed/>
                </p:oleObj>
              </mc:Choice>
              <mc:Fallback>
                <p:oleObj name="公式" r:id="rId10" imgW="16002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149725"/>
                        <a:ext cx="3643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250825" y="5073650"/>
            <a:ext cx="8713788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kumimoji="1" lang="zh-CN" altLang="en-US" b="0"/>
              <a:t>     </a:t>
            </a:r>
            <a:r>
              <a:rPr kumimoji="1" lang="zh-CN" altLang="en-US"/>
              <a:t>势能为状态量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/>
              <a:t>是状态</a:t>
            </a:r>
            <a:r>
              <a:rPr kumimoji="1" lang="en-US" altLang="zh-CN"/>
              <a:t>(</a:t>
            </a:r>
            <a:r>
              <a:rPr kumimoji="1" lang="zh-CN" altLang="en-US"/>
              <a:t>位置</a:t>
            </a:r>
            <a:r>
              <a:rPr kumimoji="1" lang="en-US" altLang="zh-CN"/>
              <a:t>)</a:t>
            </a:r>
            <a:r>
              <a:rPr kumimoji="1" lang="zh-CN" altLang="en-US"/>
              <a:t>的单值函数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/>
              <a:t>其数值还与零势能点的选取有关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/>
              <a:t>    </a:t>
            </a:r>
            <a:r>
              <a:rPr kumimoji="1" lang="zh-CN" altLang="en-US"/>
              <a:t>只有保守力场才能引入势能的概念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026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38" name="Object 2"/>
          <p:cNvGraphicFramePr>
            <a:graphicFrameLocks noChangeAspect="1"/>
          </p:cNvGraphicFramePr>
          <p:nvPr/>
        </p:nvGraphicFramePr>
        <p:xfrm>
          <a:off x="2246313" y="1520825"/>
          <a:ext cx="39719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8" name="公式" r:id="rId3" imgW="1638000" imgH="241200" progId="Equation.3">
                  <p:embed/>
                </p:oleObj>
              </mc:Choice>
              <mc:Fallback>
                <p:oleObj name="公式" r:id="rId3" imgW="1638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520825"/>
                        <a:ext cx="3971925" cy="5730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50825" y="908050"/>
            <a:ext cx="5867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保守力做的功等于势能增量的负值</a:t>
            </a:r>
          </a:p>
        </p:txBody>
      </p:sp>
      <p:sp>
        <p:nvSpPr>
          <p:cNvPr id="70664" name="Text Box 4"/>
          <p:cNvSpPr txBox="1">
            <a:spLocks noChangeArrowheads="1"/>
          </p:cNvSpPr>
          <p:nvPr/>
        </p:nvSpPr>
        <p:spPr bwMode="auto">
          <a:xfrm>
            <a:off x="287338" y="333375"/>
            <a:ext cx="67691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3) </a:t>
            </a:r>
            <a:r>
              <a:rPr kumimoji="1" lang="zh-CN" altLang="en-US">
                <a:solidFill>
                  <a:srgbClr val="0000CC"/>
                </a:solidFill>
              </a:rPr>
              <a:t>保守力的功与势能的关系</a:t>
            </a:r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107504" y="2039938"/>
            <a:ext cx="33845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/>
              <a:t>由势函数求保守力</a:t>
            </a:r>
            <a:endParaRPr kumimoji="1" lang="zh-CN" altLang="en-US" b="0" dirty="0"/>
          </a:p>
        </p:txBody>
      </p:sp>
      <p:graphicFrame>
        <p:nvGraphicFramePr>
          <p:cNvPr id="423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76276"/>
              </p:ext>
            </p:extLst>
          </p:nvPr>
        </p:nvGraphicFramePr>
        <p:xfrm>
          <a:off x="1475656" y="2613016"/>
          <a:ext cx="19446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9" name="公式" r:id="rId5" imgW="672840" imgH="241200" progId="Equation.3">
                  <p:embed/>
                </p:oleObj>
              </mc:Choice>
              <mc:Fallback>
                <p:oleObj name="公式" r:id="rId5" imgW="672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613016"/>
                        <a:ext cx="19446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67544" y="3294062"/>
            <a:ext cx="4492625" cy="1601788"/>
            <a:chOff x="1022" y="2296"/>
            <a:chExt cx="2830" cy="1009"/>
          </a:xfrm>
        </p:grpSpPr>
        <p:graphicFrame>
          <p:nvGraphicFramePr>
            <p:cNvPr id="70661" name="Object 8"/>
            <p:cNvGraphicFramePr>
              <a:graphicFrameLocks noChangeAspect="1"/>
            </p:cNvGraphicFramePr>
            <p:nvPr/>
          </p:nvGraphicFramePr>
          <p:xfrm>
            <a:off x="1022" y="2296"/>
            <a:ext cx="276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0" name="公式" r:id="rId7" imgW="2006280" imgH="253800" progId="Equation.3">
                    <p:embed/>
                  </p:oleObj>
                </mc:Choice>
                <mc:Fallback>
                  <p:oleObj name="公式" r:id="rId7" imgW="20062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2296"/>
                          <a:ext cx="2764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9"/>
            <p:cNvGraphicFramePr>
              <a:graphicFrameLocks noChangeAspect="1"/>
            </p:cNvGraphicFramePr>
            <p:nvPr/>
          </p:nvGraphicFramePr>
          <p:xfrm>
            <a:off x="1045" y="2687"/>
            <a:ext cx="2807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91" name="公式" r:id="rId9" imgW="2108160" imgH="419040" progId="Equation.3">
                    <p:embed/>
                  </p:oleObj>
                </mc:Choice>
                <mc:Fallback>
                  <p:oleObj name="公式" r:id="rId9" imgW="2108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" y="2687"/>
                          <a:ext cx="2807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39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679869"/>
              </p:ext>
            </p:extLst>
          </p:nvPr>
        </p:nvGraphicFramePr>
        <p:xfrm>
          <a:off x="514598" y="5013176"/>
          <a:ext cx="51482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公式" r:id="rId11" imgW="2412720" imgH="457200" progId="Equation.3">
                  <p:embed/>
                </p:oleObj>
              </mc:Choice>
              <mc:Fallback>
                <p:oleObj name="公式" r:id="rId11" imgW="2412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98" y="5013176"/>
                        <a:ext cx="51482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cmpd="thinThick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702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  <p:bldP spid="42394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Text Box 2"/>
          <p:cNvSpPr txBox="1">
            <a:spLocks noChangeArrowheads="1"/>
          </p:cNvSpPr>
          <p:nvPr/>
        </p:nvSpPr>
        <p:spPr bwMode="auto">
          <a:xfrm>
            <a:off x="1066800" y="2797175"/>
            <a:ext cx="69357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引力势能以无穷远为零势能点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； </a:t>
            </a:r>
          </a:p>
        </p:txBody>
      </p:sp>
      <p:sp>
        <p:nvSpPr>
          <p:cNvPr id="350211" name="Text Box 3"/>
          <p:cNvSpPr txBox="1">
            <a:spLocks noChangeArrowheads="1"/>
          </p:cNvSpPr>
          <p:nvPr/>
        </p:nvSpPr>
        <p:spPr bwMode="auto">
          <a:xfrm>
            <a:off x="990600" y="3713163"/>
            <a:ext cx="6399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弹性势能以弹簧原长为零势能点。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1144588" y="1884363"/>
            <a:ext cx="601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重力势能以地面为零势能点</a:t>
            </a:r>
            <a:r>
              <a:rPr kumimoji="1" lang="zh-CN" altLang="en-US" sz="3200">
                <a:latin typeface="楷体_GB2312" pitchFamily="49" charset="-122"/>
                <a:ea typeface="楷体_GB2312" pitchFamily="49" charset="-122"/>
              </a:rPr>
              <a:t>； </a:t>
            </a:r>
            <a:endParaRPr kumimoji="1"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81000" y="1096963"/>
            <a:ext cx="3857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势能零点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默认值） </a:t>
            </a:r>
          </a:p>
        </p:txBody>
      </p:sp>
    </p:spTree>
    <p:extLst>
      <p:ext uri="{BB962C8B-B14F-4D97-AF65-F5344CB8AC3E}">
        <p14:creationId xmlns:p14="http://schemas.microsoft.com/office/powerpoint/2010/main" val="12331392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utoUpdateAnimBg="0"/>
      <p:bldP spid="350211" grpId="0" autoUpdateAnimBg="0"/>
      <p:bldP spid="3502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79388" y="620713"/>
            <a:ext cx="8382000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小结：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、只要有保守力，就可引入相应的势能。</a:t>
            </a:r>
          </a:p>
        </p:txBody>
      </p:sp>
      <p:grpSp>
        <p:nvGrpSpPr>
          <p:cNvPr id="351240" name="Group 8"/>
          <p:cNvGrpSpPr>
            <a:grpSpLocks/>
          </p:cNvGrpSpPr>
          <p:nvPr/>
        </p:nvGrpSpPr>
        <p:grpSpPr bwMode="auto">
          <a:xfrm>
            <a:off x="179388" y="1773238"/>
            <a:ext cx="8424862" cy="2219325"/>
            <a:chOff x="113" y="1253"/>
            <a:chExt cx="5307" cy="1398"/>
          </a:xfrm>
        </p:grpSpPr>
        <p:graphicFrame>
          <p:nvGraphicFramePr>
            <p:cNvPr id="35846" name="Object 3"/>
            <p:cNvGraphicFramePr>
              <a:graphicFrameLocks noChangeAspect="1"/>
            </p:cNvGraphicFramePr>
            <p:nvPr/>
          </p:nvGraphicFramePr>
          <p:xfrm>
            <a:off x="1610" y="2205"/>
            <a:ext cx="1909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1" name="公式" r:id="rId3" imgW="1409088" imgH="330057" progId="Equation.3">
                    <p:embed/>
                  </p:oleObj>
                </mc:Choice>
                <mc:Fallback>
                  <p:oleObj name="公式" r:id="rId3" imgW="1409088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205"/>
                          <a:ext cx="1909" cy="446"/>
                        </a:xfrm>
                        <a:prstGeom prst="rect">
                          <a:avLst/>
                        </a:prstGeom>
                        <a:solidFill>
                          <a:srgbClr val="00FFFF"/>
                        </a:solidFill>
                        <a:ln w="9525">
                          <a:solidFill>
                            <a:srgbClr val="FFFF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113" y="1253"/>
              <a:ext cx="530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、计算势能必须规定零势能参考点。质点在某一点的势能大小等于在相应的保守力的作用下，由所在点移动到零势能点时保守力所做的功。</a:t>
              </a:r>
            </a:p>
          </p:txBody>
        </p:sp>
      </p:grp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250825" y="4005263"/>
            <a:ext cx="86423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、势能仅有相对意义，所以必须指出零势能参考点。两点间的势能差是绝对的，即势能是质点间相对位置的单值函数。</a:t>
            </a:r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179388" y="5661025"/>
            <a:ext cx="882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、势能是属于具有保守力相互作用的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质点系统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24456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  <p:bldP spid="3512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250825" y="368300"/>
            <a:ext cx="8280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 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系统的功能原理 </a:t>
            </a:r>
            <a:r>
              <a:rPr kumimoji="1" lang="en-US" altLang="zh-CN" sz="2400" dirty="0">
                <a:solidFill>
                  <a:srgbClr val="0000CC"/>
                </a:solidFill>
                <a:ea typeface="黑体" pitchFamily="49" charset="-122"/>
              </a:rPr>
              <a:t>(principle of work and energy)</a:t>
            </a:r>
          </a:p>
        </p:txBody>
      </p:sp>
      <p:graphicFrame>
        <p:nvGraphicFramePr>
          <p:cNvPr id="425987" name="Object 3"/>
          <p:cNvGraphicFramePr>
            <a:graphicFrameLocks noChangeAspect="1"/>
          </p:cNvGraphicFramePr>
          <p:nvPr/>
        </p:nvGraphicFramePr>
        <p:xfrm>
          <a:off x="1835150" y="4113213"/>
          <a:ext cx="5184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2" name="公式" r:id="rId3" imgW="1955520" imgH="228600" progId="Equation.3">
                  <p:embed/>
                </p:oleObj>
              </mc:Choice>
              <mc:Fallback>
                <p:oleObj name="公式" r:id="rId3" imgW="1955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13213"/>
                        <a:ext cx="5184775" cy="603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1800" y="1052513"/>
            <a:ext cx="6300788" cy="1350962"/>
            <a:chOff x="384" y="772"/>
            <a:chExt cx="4176" cy="967"/>
          </a:xfrm>
        </p:grpSpPr>
        <p:sp>
          <p:nvSpPr>
            <p:cNvPr id="71693" name="AutoShape 5"/>
            <p:cNvSpPr>
              <a:spLocks noChangeArrowheads="1"/>
            </p:cNvSpPr>
            <p:nvPr/>
          </p:nvSpPr>
          <p:spPr bwMode="auto">
            <a:xfrm>
              <a:off x="4320" y="818"/>
              <a:ext cx="240" cy="624"/>
            </a:xfrm>
            <a:prstGeom prst="curvedLeftArrow">
              <a:avLst>
                <a:gd name="adj1" fmla="val 52000"/>
                <a:gd name="adj2" fmla="val 104000"/>
                <a:gd name="adj3" fmla="val 33333"/>
              </a:avLst>
            </a:prstGeom>
            <a:solidFill>
              <a:schemeClr val="accent1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685" name="Object 6"/>
            <p:cNvGraphicFramePr>
              <a:graphicFrameLocks noChangeAspect="1"/>
            </p:cNvGraphicFramePr>
            <p:nvPr/>
          </p:nvGraphicFramePr>
          <p:xfrm>
            <a:off x="1458" y="1344"/>
            <a:ext cx="271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3" name="公式" r:id="rId5" imgW="1574640" imgH="228600" progId="Equation.3">
                    <p:embed/>
                  </p:oleObj>
                </mc:Choice>
                <mc:Fallback>
                  <p:oleObj name="公式" r:id="rId5" imgW="1574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344"/>
                          <a:ext cx="271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694" name="Group 7"/>
            <p:cNvGrpSpPr>
              <a:grpSpLocks/>
            </p:cNvGrpSpPr>
            <p:nvPr/>
          </p:nvGrpSpPr>
          <p:grpSpPr bwMode="auto">
            <a:xfrm>
              <a:off x="384" y="772"/>
              <a:ext cx="3825" cy="417"/>
              <a:chOff x="384" y="772"/>
              <a:chExt cx="3825" cy="417"/>
            </a:xfrm>
          </p:grpSpPr>
          <p:sp>
            <p:nvSpPr>
              <p:cNvPr id="71695" name="Text Box 8"/>
              <p:cNvSpPr txBox="1">
                <a:spLocks noChangeArrowheads="1"/>
              </p:cNvSpPr>
              <p:nvPr/>
            </p:nvSpPr>
            <p:spPr bwMode="auto">
              <a:xfrm>
                <a:off x="384" y="772"/>
                <a:ext cx="2112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/>
                  <a:t>质点系的动能定理</a:t>
                </a:r>
              </a:p>
            </p:txBody>
          </p:sp>
          <p:graphicFrame>
            <p:nvGraphicFramePr>
              <p:cNvPr id="71686" name="Object 9"/>
              <p:cNvGraphicFramePr>
                <a:graphicFrameLocks noChangeAspect="1"/>
              </p:cNvGraphicFramePr>
              <p:nvPr/>
            </p:nvGraphicFramePr>
            <p:xfrm>
              <a:off x="2544" y="794"/>
              <a:ext cx="1665" cy="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4" name="公式" r:id="rId7" imgW="965160" imgH="228600" progId="Equation.3">
                      <p:embed/>
                    </p:oleObj>
                  </mc:Choice>
                  <mc:Fallback>
                    <p:oleObj name="公式" r:id="rId7" imgW="96516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794"/>
                            <a:ext cx="1665" cy="3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059113" y="2852738"/>
            <a:ext cx="5167312" cy="1081087"/>
            <a:chOff x="1973" y="1525"/>
            <a:chExt cx="3255" cy="681"/>
          </a:xfrm>
        </p:grpSpPr>
        <p:sp>
          <p:nvSpPr>
            <p:cNvPr id="71691" name="Line 11"/>
            <p:cNvSpPr>
              <a:spLocks noChangeShapeType="1"/>
            </p:cNvSpPr>
            <p:nvPr/>
          </p:nvSpPr>
          <p:spPr bwMode="auto">
            <a:xfrm>
              <a:off x="2290" y="1525"/>
              <a:ext cx="0" cy="3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1683" name="Object 12"/>
            <p:cNvGraphicFramePr>
              <a:graphicFrameLocks noChangeAspect="1"/>
            </p:cNvGraphicFramePr>
            <p:nvPr/>
          </p:nvGraphicFramePr>
          <p:xfrm>
            <a:off x="1973" y="1842"/>
            <a:ext cx="63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5" name="Equation" r:id="rId9" imgW="393480" imgH="215640" progId="Equation.3">
                    <p:embed/>
                  </p:oleObj>
                </mc:Choice>
                <mc:Fallback>
                  <p:oleObj name="Equation" r:id="rId9" imgW="393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842"/>
                          <a:ext cx="635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2" name="Text Box 13"/>
            <p:cNvSpPr txBox="1">
              <a:spLocks noChangeArrowheads="1"/>
            </p:cNvSpPr>
            <p:nvPr/>
          </p:nvSpPr>
          <p:spPr bwMode="auto">
            <a:xfrm>
              <a:off x="2699" y="1616"/>
              <a:ext cx="15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/>
                <a:t>定义机械能</a:t>
              </a:r>
            </a:p>
          </p:txBody>
        </p:sp>
        <p:graphicFrame>
          <p:nvGraphicFramePr>
            <p:cNvPr id="71684" name="Object 14"/>
            <p:cNvGraphicFramePr>
              <a:graphicFrameLocks noChangeAspect="1"/>
            </p:cNvGraphicFramePr>
            <p:nvPr/>
          </p:nvGraphicFramePr>
          <p:xfrm>
            <a:off x="3933" y="1661"/>
            <a:ext cx="129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6" name="公式" r:id="rId11" imgW="774360" imgH="215640" progId="Equation.3">
                    <p:embed/>
                  </p:oleObj>
                </mc:Choice>
                <mc:Fallback>
                  <p:oleObj name="公式" r:id="rId11" imgW="774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1661"/>
                          <a:ext cx="129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5999" name="Text Box 15"/>
          <p:cNvSpPr txBox="1">
            <a:spLocks noChangeArrowheads="1"/>
          </p:cNvSpPr>
          <p:nvPr/>
        </p:nvSpPr>
        <p:spPr bwMode="auto">
          <a:xfrm>
            <a:off x="287338" y="5165725"/>
            <a:ext cx="853281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/>
              <a:t>    质点系所受外力和非保守内力做功的总和等于质点系机械能的增量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69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250825" y="354013"/>
            <a:ext cx="6697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2.3.3 </a:t>
            </a:r>
            <a:r>
              <a:rPr kumimoji="1"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机械能守恒定律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87338" y="908050"/>
            <a:ext cx="8001000" cy="1108075"/>
            <a:chOff x="181" y="572"/>
            <a:chExt cx="5040" cy="698"/>
          </a:xfrm>
        </p:grpSpPr>
        <p:sp>
          <p:nvSpPr>
            <p:cNvPr id="72717" name="Text Box 4"/>
            <p:cNvSpPr txBox="1">
              <a:spLocks noChangeArrowheads="1"/>
            </p:cNvSpPr>
            <p:nvPr/>
          </p:nvSpPr>
          <p:spPr bwMode="auto">
            <a:xfrm>
              <a:off x="181" y="587"/>
              <a:ext cx="5040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/>
                <a:t>1. </a:t>
              </a:r>
              <a:r>
                <a:rPr kumimoji="1" lang="zh-CN" altLang="en-US"/>
                <a:t>当各微元过程都满足                                    时</a:t>
              </a:r>
              <a:r>
                <a:rPr kumimoji="1" lang="en-US" altLang="zh-CN"/>
                <a:t>,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/>
                <a:t>                                        </a:t>
              </a:r>
              <a:r>
                <a:rPr kumimoji="1" lang="en-US" altLang="zh-CN">
                  <a:latin typeface="宋体" pitchFamily="2" charset="-122"/>
                  <a:ea typeface="宋体" pitchFamily="2" charset="-122"/>
                </a:rPr>
                <a:t>,</a:t>
              </a:r>
              <a:r>
                <a:rPr kumimoji="1" lang="zh-CN" altLang="en-US"/>
                <a:t>系统机械能守恒</a:t>
              </a:r>
              <a:r>
                <a:rPr kumimoji="1" lang="en-US" altLang="zh-CN"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72708" name="Object 5"/>
            <p:cNvGraphicFramePr>
              <a:graphicFrameLocks noChangeAspect="1"/>
            </p:cNvGraphicFramePr>
            <p:nvPr/>
          </p:nvGraphicFramePr>
          <p:xfrm>
            <a:off x="2381" y="572"/>
            <a:ext cx="181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0" name="公式" r:id="rId3" imgW="1104840" imgH="228600" progId="Equation.3">
                    <p:embed/>
                  </p:oleObj>
                </mc:Choice>
                <mc:Fallback>
                  <p:oleObj name="公式" r:id="rId3" imgW="11048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572"/>
                          <a:ext cx="181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9" name="Object 6"/>
            <p:cNvGraphicFramePr>
              <a:graphicFrameLocks noChangeAspect="1"/>
            </p:cNvGraphicFramePr>
            <p:nvPr/>
          </p:nvGraphicFramePr>
          <p:xfrm>
            <a:off x="635" y="935"/>
            <a:ext cx="165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1" name="公式" r:id="rId5" imgW="1130040" imgH="190440" progId="Equation.3">
                    <p:embed/>
                  </p:oleObj>
                </mc:Choice>
                <mc:Fallback>
                  <p:oleObj name="公式" r:id="rId5" imgW="11300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935"/>
                          <a:ext cx="1655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7338" y="2097088"/>
            <a:ext cx="6300787" cy="1136650"/>
            <a:chOff x="181" y="1321"/>
            <a:chExt cx="3969" cy="716"/>
          </a:xfrm>
        </p:grpSpPr>
        <p:sp>
          <p:nvSpPr>
            <p:cNvPr id="72715" name="Text Box 8"/>
            <p:cNvSpPr txBox="1">
              <a:spLocks noChangeArrowheads="1"/>
            </p:cNvSpPr>
            <p:nvPr/>
          </p:nvSpPr>
          <p:spPr bwMode="auto">
            <a:xfrm>
              <a:off x="181" y="1321"/>
              <a:ext cx="31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/>
                <a:t>2. </a:t>
              </a:r>
              <a:r>
                <a:rPr kumimoji="1" lang="zh-CN" altLang="en-US"/>
                <a:t>当过程满足                              时</a:t>
              </a:r>
              <a:r>
                <a:rPr kumimoji="1" lang="en-US" altLang="zh-CN"/>
                <a:t>,</a:t>
              </a:r>
            </a:p>
          </p:txBody>
        </p:sp>
        <p:sp>
          <p:nvSpPr>
            <p:cNvPr id="72716" name="Text Box 9"/>
            <p:cNvSpPr txBox="1">
              <a:spLocks noChangeArrowheads="1"/>
            </p:cNvSpPr>
            <p:nvPr/>
          </p:nvSpPr>
          <p:spPr bwMode="auto">
            <a:xfrm>
              <a:off x="340" y="1729"/>
              <a:ext cx="269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/>
                <a:t>系统初</a:t>
              </a:r>
              <a:r>
                <a:rPr kumimoji="1" lang="zh-CN" altLang="en-US">
                  <a:ea typeface="宋体" pitchFamily="2" charset="-122"/>
                </a:rPr>
                <a:t>、</a:t>
              </a:r>
              <a:r>
                <a:rPr kumimoji="1" lang="zh-CN" altLang="en-US"/>
                <a:t>末态机械能相等</a:t>
              </a:r>
              <a:r>
                <a:rPr kumimoji="1" lang="en-US" altLang="zh-CN">
                  <a:latin typeface="宋体" pitchFamily="2" charset="-122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72706" name="Object 10"/>
            <p:cNvGraphicFramePr>
              <a:graphicFrameLocks noChangeAspect="1"/>
            </p:cNvGraphicFramePr>
            <p:nvPr/>
          </p:nvGraphicFramePr>
          <p:xfrm>
            <a:off x="1519" y="1321"/>
            <a:ext cx="145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2" name="公式" r:id="rId7" imgW="977760" imgH="228600" progId="Equation.3">
                    <p:embed/>
                  </p:oleObj>
                </mc:Choice>
                <mc:Fallback>
                  <p:oleObj name="公式" r:id="rId7" imgW="9777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321"/>
                          <a:ext cx="145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7" name="Object 11"/>
            <p:cNvGraphicFramePr>
              <a:graphicFrameLocks noChangeAspect="1"/>
            </p:cNvGraphicFramePr>
            <p:nvPr/>
          </p:nvGraphicFramePr>
          <p:xfrm>
            <a:off x="3379" y="1327"/>
            <a:ext cx="77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3" name="公式" r:id="rId9" imgW="533160" imgH="215640" progId="Equation.3">
                    <p:embed/>
                  </p:oleObj>
                </mc:Choice>
                <mc:Fallback>
                  <p:oleObj name="公式" r:id="rId9" imgW="533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327"/>
                          <a:ext cx="77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7020" name="Text Box 12"/>
          <p:cNvSpPr txBox="1">
            <a:spLocks noChangeArrowheads="1"/>
          </p:cNvSpPr>
          <p:nvPr/>
        </p:nvSpPr>
        <p:spPr bwMode="auto">
          <a:xfrm>
            <a:off x="250825" y="3429000"/>
            <a:ext cx="8713788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    机械能守恒定律</a:t>
            </a:r>
            <a:r>
              <a:rPr kumimoji="1" lang="en-US" altLang="zh-CN">
                <a:solidFill>
                  <a:srgbClr val="0000FF"/>
                </a:solidFill>
              </a:rPr>
              <a:t>(</a:t>
            </a:r>
            <a:r>
              <a:rPr kumimoji="1" lang="en-US" altLang="zh-CN" sz="2500">
                <a:solidFill>
                  <a:srgbClr val="0000FF"/>
                </a:solidFill>
              </a:rPr>
              <a:t>law of conservation of mechanical energy</a:t>
            </a:r>
            <a:r>
              <a:rPr kumimoji="1" lang="en-US" altLang="zh-CN">
                <a:solidFill>
                  <a:srgbClr val="0000FF"/>
                </a:solidFill>
              </a:rPr>
              <a:t>): </a:t>
            </a:r>
            <a:r>
              <a:rPr kumimoji="1" lang="zh-CN" altLang="en-US"/>
              <a:t>当作用于质点系的外力和非保守内力不作功时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/>
              <a:t>质点系的总机械能守恒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427021" name="Text Box 13"/>
          <p:cNvSpPr txBox="1">
            <a:spLocks noChangeArrowheads="1"/>
          </p:cNvSpPr>
          <p:nvPr/>
        </p:nvSpPr>
        <p:spPr bwMode="auto">
          <a:xfrm>
            <a:off x="323850" y="4892675"/>
            <a:ext cx="853281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dirty="0">
                <a:solidFill>
                  <a:srgbClr val="0000FF"/>
                </a:solidFill>
              </a:rPr>
              <a:t>    能量守恒定律</a:t>
            </a:r>
            <a:r>
              <a:rPr kumimoji="1" lang="en-US" altLang="zh-CN" dirty="0">
                <a:solidFill>
                  <a:srgbClr val="0000FF"/>
                </a:solidFill>
              </a:rPr>
              <a:t>(law of energy): </a:t>
            </a:r>
            <a:r>
              <a:rPr kumimoji="1" lang="zh-CN" altLang="en-US" dirty="0"/>
              <a:t>在孤立系统内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dirty="0"/>
              <a:t>无论发生什么变化过程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dirty="0"/>
              <a:t>各种形式的能量可以互相转换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dirty="0"/>
              <a:t>但系统的总能量保持不变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602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427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427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0" grpId="0" build="p" autoUpdateAnimBg="0"/>
      <p:bldP spid="42702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444500"/>
            <a:ext cx="8534400" cy="120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、一固定的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1/4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圆弧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半径为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R,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一质量为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的物体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自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静止下滑到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B,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物体在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点速度为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v,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求物体从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的过程中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摩擦力所做的功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试用多种方法求解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6596063" y="1196975"/>
            <a:ext cx="2547937" cy="1568450"/>
            <a:chOff x="3552" y="984"/>
            <a:chExt cx="1993" cy="1224"/>
          </a:xfrm>
        </p:grpSpPr>
        <p:sp>
          <p:nvSpPr>
            <p:cNvPr id="46111" name="Arc 4"/>
            <p:cNvSpPr>
              <a:spLocks/>
            </p:cNvSpPr>
            <p:nvPr/>
          </p:nvSpPr>
          <p:spPr bwMode="auto">
            <a:xfrm rot="10668327">
              <a:off x="4176" y="1127"/>
              <a:ext cx="938" cy="839"/>
            </a:xfrm>
            <a:custGeom>
              <a:avLst/>
              <a:gdLst>
                <a:gd name="T0" fmla="*/ 0 w 22226"/>
                <a:gd name="T1" fmla="*/ 0 h 22204"/>
                <a:gd name="T2" fmla="*/ 938 w 22226"/>
                <a:gd name="T3" fmla="*/ 839 h 22204"/>
                <a:gd name="T4" fmla="*/ 26 w 22226"/>
                <a:gd name="T5" fmla="*/ 816 h 22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26" h="22204" fill="none" extrusionOk="0">
                  <a:moveTo>
                    <a:pt x="0" y="9"/>
                  </a:moveTo>
                  <a:cubicBezTo>
                    <a:pt x="208" y="3"/>
                    <a:pt x="417" y="-1"/>
                    <a:pt x="626" y="0"/>
                  </a:cubicBezTo>
                  <a:cubicBezTo>
                    <a:pt x="12555" y="0"/>
                    <a:pt x="22226" y="9670"/>
                    <a:pt x="22226" y="21600"/>
                  </a:cubicBezTo>
                  <a:cubicBezTo>
                    <a:pt x="22226" y="21801"/>
                    <a:pt x="22223" y="22002"/>
                    <a:pt x="22217" y="22203"/>
                  </a:cubicBezTo>
                </a:path>
                <a:path w="22226" h="22204" stroke="0" extrusionOk="0">
                  <a:moveTo>
                    <a:pt x="0" y="9"/>
                  </a:moveTo>
                  <a:cubicBezTo>
                    <a:pt x="208" y="3"/>
                    <a:pt x="417" y="-1"/>
                    <a:pt x="626" y="0"/>
                  </a:cubicBezTo>
                  <a:cubicBezTo>
                    <a:pt x="12555" y="0"/>
                    <a:pt x="22226" y="9670"/>
                    <a:pt x="22226" y="21600"/>
                  </a:cubicBezTo>
                  <a:cubicBezTo>
                    <a:pt x="22226" y="21801"/>
                    <a:pt x="22223" y="22002"/>
                    <a:pt x="22217" y="22203"/>
                  </a:cubicBezTo>
                  <a:lnTo>
                    <a:pt x="626" y="21600"/>
                  </a:lnTo>
                  <a:lnTo>
                    <a:pt x="0" y="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Line 5"/>
            <p:cNvSpPr>
              <a:spLocks noChangeShapeType="1"/>
            </p:cNvSpPr>
            <p:nvPr/>
          </p:nvSpPr>
          <p:spPr bwMode="auto">
            <a:xfrm>
              <a:off x="3888" y="115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6"/>
            <p:cNvSpPr>
              <a:spLocks noChangeShapeType="1"/>
            </p:cNvSpPr>
            <p:nvPr/>
          </p:nvSpPr>
          <p:spPr bwMode="auto">
            <a:xfrm>
              <a:off x="3888" y="1152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7"/>
            <p:cNvSpPr>
              <a:spLocks noChangeShapeType="1"/>
            </p:cNvSpPr>
            <p:nvPr/>
          </p:nvSpPr>
          <p:spPr bwMode="auto">
            <a:xfrm>
              <a:off x="3888" y="220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Line 8"/>
            <p:cNvSpPr>
              <a:spLocks noChangeShapeType="1"/>
            </p:cNvSpPr>
            <p:nvPr/>
          </p:nvSpPr>
          <p:spPr bwMode="auto">
            <a:xfrm>
              <a:off x="5136" y="196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Rectangle 9"/>
            <p:cNvSpPr>
              <a:spLocks noChangeArrowheads="1"/>
            </p:cNvSpPr>
            <p:nvPr/>
          </p:nvSpPr>
          <p:spPr bwMode="auto">
            <a:xfrm>
              <a:off x="4176" y="1152"/>
              <a:ext cx="144" cy="144"/>
            </a:xfrm>
            <a:prstGeom prst="rect">
              <a:avLst/>
            </a:prstGeom>
            <a:solidFill>
              <a:srgbClr val="0FD96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17" name="Rectangle 10"/>
            <p:cNvSpPr>
              <a:spLocks noChangeArrowheads="1"/>
            </p:cNvSpPr>
            <p:nvPr/>
          </p:nvSpPr>
          <p:spPr bwMode="auto">
            <a:xfrm>
              <a:off x="4464" y="984"/>
              <a:ext cx="26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m</a:t>
              </a:r>
            </a:p>
          </p:txBody>
        </p:sp>
        <p:sp>
          <p:nvSpPr>
            <p:cNvPr id="46118" name="Rectangle 11"/>
            <p:cNvSpPr>
              <a:spLocks noChangeArrowheads="1"/>
            </p:cNvSpPr>
            <p:nvPr/>
          </p:nvSpPr>
          <p:spPr bwMode="auto">
            <a:xfrm>
              <a:off x="3552" y="984"/>
              <a:ext cx="264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46119" name="Rectangle 12"/>
            <p:cNvSpPr>
              <a:spLocks noChangeArrowheads="1"/>
            </p:cNvSpPr>
            <p:nvPr/>
          </p:nvSpPr>
          <p:spPr bwMode="auto">
            <a:xfrm>
              <a:off x="5280" y="1800"/>
              <a:ext cx="26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323850" y="2349500"/>
            <a:ext cx="4954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法一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牛顿运动定律  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</a:p>
        </p:txBody>
      </p:sp>
      <p:grpSp>
        <p:nvGrpSpPr>
          <p:cNvPr id="363560" name="Group 40"/>
          <p:cNvGrpSpPr>
            <a:grpSpLocks/>
          </p:cNvGrpSpPr>
          <p:nvPr/>
        </p:nvGrpSpPr>
        <p:grpSpPr bwMode="auto">
          <a:xfrm>
            <a:off x="0" y="1643063"/>
            <a:ext cx="5148263" cy="457200"/>
            <a:chOff x="0" y="1035"/>
            <a:chExt cx="3243" cy="288"/>
          </a:xfrm>
        </p:grpSpPr>
        <p:sp>
          <p:nvSpPr>
            <p:cNvPr id="46109" name="Rectangle 15"/>
            <p:cNvSpPr>
              <a:spLocks noChangeArrowheads="1"/>
            </p:cNvSpPr>
            <p:nvPr/>
          </p:nvSpPr>
          <p:spPr bwMode="auto">
            <a:xfrm>
              <a:off x="0" y="1035"/>
              <a:ext cx="3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受力分析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:mg,N,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三个力</a:t>
              </a:r>
            </a:p>
          </p:txBody>
        </p:sp>
        <p:graphicFrame>
          <p:nvGraphicFramePr>
            <p:cNvPr id="46110" name="Object 16"/>
            <p:cNvGraphicFramePr>
              <a:graphicFrameLocks noChangeAspect="1"/>
            </p:cNvGraphicFramePr>
            <p:nvPr/>
          </p:nvGraphicFramePr>
          <p:xfrm>
            <a:off x="1701" y="1071"/>
            <a:ext cx="33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82" name="Equation" r:id="rId3" imgW="190417" imgH="241195" progId="Equation.3">
                    <p:embed/>
                  </p:oleObj>
                </mc:Choice>
                <mc:Fallback>
                  <p:oleObj name="Equation" r:id="rId3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071"/>
                          <a:ext cx="33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4284663" y="16287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建自然坐标</a:t>
            </a: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346075" y="2854325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切向力</a:t>
            </a:r>
          </a:p>
        </p:txBody>
      </p:sp>
      <p:graphicFrame>
        <p:nvGraphicFramePr>
          <p:cNvPr id="363539" name="Object 19"/>
          <p:cNvGraphicFramePr>
            <a:graphicFrameLocks noChangeAspect="1"/>
          </p:cNvGraphicFramePr>
          <p:nvPr/>
        </p:nvGraphicFramePr>
        <p:xfrm>
          <a:off x="1908175" y="2781300"/>
          <a:ext cx="30940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3" name="Equation" r:id="rId5" imgW="1778000" imgH="419100" progId="Equation.3">
                  <p:embed/>
                </p:oleObj>
              </mc:Choice>
              <mc:Fallback>
                <p:oleObj name="Equation" r:id="rId5" imgW="1778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81300"/>
                        <a:ext cx="30940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468313" y="3644900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摩擦力</a:t>
            </a:r>
          </a:p>
        </p:txBody>
      </p:sp>
      <p:graphicFrame>
        <p:nvGraphicFramePr>
          <p:cNvPr id="363541" name="Object 21"/>
          <p:cNvGraphicFramePr>
            <a:graphicFrameLocks noChangeAspect="1"/>
          </p:cNvGraphicFramePr>
          <p:nvPr/>
        </p:nvGraphicFramePr>
        <p:xfrm>
          <a:off x="2036763" y="3532188"/>
          <a:ext cx="26797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4" name="公式" r:id="rId7" imgW="1371600" imgH="406080" progId="Equation.3">
                  <p:embed/>
                </p:oleObj>
              </mc:Choice>
              <mc:Fallback>
                <p:oleObj name="公式" r:id="rId7" imgW="13716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532188"/>
                        <a:ext cx="26797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228600" y="4418013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摩擦力的功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363543" name="Object 23"/>
          <p:cNvGraphicFramePr>
            <a:graphicFrameLocks noChangeAspect="1"/>
          </p:cNvGraphicFramePr>
          <p:nvPr/>
        </p:nvGraphicFramePr>
        <p:xfrm>
          <a:off x="1908175" y="4652963"/>
          <a:ext cx="6653213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5" name="公式" r:id="rId9" imgW="3047910" imgH="400140" progId="Equation.3">
                  <p:embed/>
                </p:oleObj>
              </mc:Choice>
              <mc:Fallback>
                <p:oleObj name="公式" r:id="rId9" imgW="3047910" imgH="400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2963"/>
                        <a:ext cx="6653213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4" name="Object 24"/>
          <p:cNvGraphicFramePr>
            <a:graphicFrameLocks noChangeAspect="1"/>
          </p:cNvGraphicFramePr>
          <p:nvPr/>
        </p:nvGraphicFramePr>
        <p:xfrm>
          <a:off x="395288" y="5157788"/>
          <a:ext cx="11747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6" name="Equation" r:id="rId11" imgW="621760" imgH="177646" progId="Equation.3">
                  <p:embed/>
                </p:oleObj>
              </mc:Choice>
              <mc:Fallback>
                <p:oleObj name="Equation" r:id="rId11" imgW="62176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11747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5" name="Object 25"/>
          <p:cNvGraphicFramePr>
            <a:graphicFrameLocks noChangeAspect="1"/>
          </p:cNvGraphicFramePr>
          <p:nvPr/>
        </p:nvGraphicFramePr>
        <p:xfrm>
          <a:off x="611188" y="5589588"/>
          <a:ext cx="7889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7" name="公式" r:id="rId13" imgW="431613" imgH="393529" progId="Equation.3">
                  <p:embed/>
                </p:oleObj>
              </mc:Choice>
              <mc:Fallback>
                <p:oleObj name="公式" r:id="rId13" imgW="4316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89588"/>
                        <a:ext cx="7889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6" name="Object 26"/>
          <p:cNvGraphicFramePr>
            <a:graphicFrameLocks noChangeAspect="1"/>
          </p:cNvGraphicFramePr>
          <p:nvPr/>
        </p:nvGraphicFramePr>
        <p:xfrm>
          <a:off x="2339975" y="5445125"/>
          <a:ext cx="5256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8" name="公式" r:id="rId15" imgW="2809923" imgH="457110" progId="Equation.3">
                  <p:embed/>
                </p:oleObj>
              </mc:Choice>
              <mc:Fallback>
                <p:oleObj name="公式" r:id="rId15" imgW="2809923" imgH="4571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525621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3547" name="Group 27"/>
          <p:cNvGrpSpPr>
            <a:grpSpLocks/>
          </p:cNvGrpSpPr>
          <p:nvPr/>
        </p:nvGrpSpPr>
        <p:grpSpPr bwMode="auto">
          <a:xfrm>
            <a:off x="6877050" y="2781300"/>
            <a:ext cx="1930400" cy="1927225"/>
            <a:chOff x="3744" y="1968"/>
            <a:chExt cx="1248" cy="1248"/>
          </a:xfrm>
        </p:grpSpPr>
        <p:sp>
          <p:nvSpPr>
            <p:cNvPr id="46097" name="Rectangle 28"/>
            <p:cNvSpPr>
              <a:spLocks noChangeArrowheads="1"/>
            </p:cNvSpPr>
            <p:nvPr/>
          </p:nvSpPr>
          <p:spPr bwMode="auto">
            <a:xfrm rot="-2109982">
              <a:off x="4176" y="2496"/>
              <a:ext cx="192" cy="192"/>
            </a:xfrm>
            <a:prstGeom prst="rect">
              <a:avLst/>
            </a:prstGeom>
            <a:solidFill>
              <a:srgbClr val="0FD96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098" name="Line 29"/>
            <p:cNvSpPr>
              <a:spLocks noChangeShapeType="1"/>
            </p:cNvSpPr>
            <p:nvPr/>
          </p:nvSpPr>
          <p:spPr bwMode="auto">
            <a:xfrm>
              <a:off x="4224" y="26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Arc 30"/>
            <p:cNvSpPr>
              <a:spLocks/>
            </p:cNvSpPr>
            <p:nvPr/>
          </p:nvSpPr>
          <p:spPr bwMode="auto">
            <a:xfrm rot="10668327">
              <a:off x="4032" y="2135"/>
              <a:ext cx="938" cy="839"/>
            </a:xfrm>
            <a:custGeom>
              <a:avLst/>
              <a:gdLst>
                <a:gd name="T0" fmla="*/ 0 w 22226"/>
                <a:gd name="T1" fmla="*/ 0 h 22204"/>
                <a:gd name="T2" fmla="*/ 938 w 22226"/>
                <a:gd name="T3" fmla="*/ 839 h 22204"/>
                <a:gd name="T4" fmla="*/ 26 w 22226"/>
                <a:gd name="T5" fmla="*/ 816 h 22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26" h="22204" fill="none" extrusionOk="0">
                  <a:moveTo>
                    <a:pt x="0" y="9"/>
                  </a:moveTo>
                  <a:cubicBezTo>
                    <a:pt x="208" y="3"/>
                    <a:pt x="417" y="-1"/>
                    <a:pt x="626" y="0"/>
                  </a:cubicBezTo>
                  <a:cubicBezTo>
                    <a:pt x="12555" y="0"/>
                    <a:pt x="22226" y="9670"/>
                    <a:pt x="22226" y="21600"/>
                  </a:cubicBezTo>
                  <a:cubicBezTo>
                    <a:pt x="22226" y="21801"/>
                    <a:pt x="22223" y="22002"/>
                    <a:pt x="22217" y="22203"/>
                  </a:cubicBezTo>
                </a:path>
                <a:path w="22226" h="22204" stroke="0" extrusionOk="0">
                  <a:moveTo>
                    <a:pt x="0" y="9"/>
                  </a:moveTo>
                  <a:cubicBezTo>
                    <a:pt x="208" y="3"/>
                    <a:pt x="417" y="-1"/>
                    <a:pt x="626" y="0"/>
                  </a:cubicBezTo>
                  <a:cubicBezTo>
                    <a:pt x="12555" y="0"/>
                    <a:pt x="22226" y="9670"/>
                    <a:pt x="22226" y="21600"/>
                  </a:cubicBezTo>
                  <a:cubicBezTo>
                    <a:pt x="22226" y="21801"/>
                    <a:pt x="22223" y="22002"/>
                    <a:pt x="22217" y="22203"/>
                  </a:cubicBezTo>
                  <a:lnTo>
                    <a:pt x="626" y="21600"/>
                  </a:lnTo>
                  <a:lnTo>
                    <a:pt x="0" y="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00" name="Line 31"/>
            <p:cNvSpPr>
              <a:spLocks noChangeShapeType="1"/>
            </p:cNvSpPr>
            <p:nvPr/>
          </p:nvSpPr>
          <p:spPr bwMode="auto">
            <a:xfrm>
              <a:off x="3744" y="21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32"/>
            <p:cNvSpPr>
              <a:spLocks noChangeShapeType="1"/>
            </p:cNvSpPr>
            <p:nvPr/>
          </p:nvSpPr>
          <p:spPr bwMode="auto">
            <a:xfrm>
              <a:off x="3744" y="216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33"/>
            <p:cNvSpPr>
              <a:spLocks noChangeShapeType="1"/>
            </p:cNvSpPr>
            <p:nvPr/>
          </p:nvSpPr>
          <p:spPr bwMode="auto">
            <a:xfrm>
              <a:off x="3744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34"/>
            <p:cNvSpPr>
              <a:spLocks noChangeShapeType="1"/>
            </p:cNvSpPr>
            <p:nvPr/>
          </p:nvSpPr>
          <p:spPr bwMode="auto">
            <a:xfrm>
              <a:off x="4992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Rectangle 35"/>
            <p:cNvSpPr>
              <a:spLocks noChangeArrowheads="1"/>
            </p:cNvSpPr>
            <p:nvPr/>
          </p:nvSpPr>
          <p:spPr bwMode="auto">
            <a:xfrm>
              <a:off x="4655" y="2420"/>
              <a:ext cx="21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6105" name="Rectangle 36"/>
            <p:cNvSpPr>
              <a:spLocks noChangeArrowheads="1"/>
            </p:cNvSpPr>
            <p:nvPr/>
          </p:nvSpPr>
          <p:spPr bwMode="auto">
            <a:xfrm>
              <a:off x="3888" y="2803"/>
              <a:ext cx="318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mg</a:t>
              </a:r>
            </a:p>
          </p:txBody>
        </p:sp>
        <p:sp>
          <p:nvSpPr>
            <p:cNvPr id="46106" name="Line 37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38"/>
            <p:cNvSpPr>
              <a:spLocks noChangeShapeType="1"/>
            </p:cNvSpPr>
            <p:nvPr/>
          </p:nvSpPr>
          <p:spPr bwMode="auto">
            <a:xfrm flipH="1" flipV="1">
              <a:off x="4080" y="230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108" name="Object 39"/>
            <p:cNvGraphicFramePr>
              <a:graphicFrameLocks noChangeAspect="1"/>
            </p:cNvGraphicFramePr>
            <p:nvPr/>
          </p:nvGraphicFramePr>
          <p:xfrm>
            <a:off x="3984" y="1968"/>
            <a:ext cx="2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89" name="Equation" r:id="rId17" imgW="190417" imgH="241195" progId="Equation.3">
                    <p:embed/>
                  </p:oleObj>
                </mc:Choice>
                <mc:Fallback>
                  <p:oleObj name="Equation" r:id="rId17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68"/>
                          <a:ext cx="2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913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33" grpId="0" autoUpdateAnimBg="0"/>
      <p:bldP spid="363537" grpId="0" autoUpdateAnimBg="0"/>
      <p:bldP spid="363538" grpId="0" autoUpdateAnimBg="0"/>
      <p:bldP spid="363540" grpId="0" autoUpdateAnimBg="0"/>
      <p:bldP spid="36354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ChangeArrowheads="1"/>
          </p:cNvSpPr>
          <p:nvPr/>
        </p:nvSpPr>
        <p:spPr bwMode="auto">
          <a:xfrm>
            <a:off x="0" y="45085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法二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动能定理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m</a:t>
            </a:r>
          </a:p>
        </p:txBody>
      </p:sp>
      <p:graphicFrame>
        <p:nvGraphicFramePr>
          <p:cNvPr id="364547" name="Object 3"/>
          <p:cNvGraphicFramePr>
            <a:graphicFrameLocks noChangeAspect="1"/>
          </p:cNvGraphicFramePr>
          <p:nvPr/>
        </p:nvGraphicFramePr>
        <p:xfrm>
          <a:off x="1979613" y="765175"/>
          <a:ext cx="26431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3" name="公式" r:id="rId3" imgW="1459866" imgH="406224" progId="Equation.3">
                  <p:embed/>
                </p:oleObj>
              </mc:Choice>
              <mc:Fallback>
                <p:oleObj name="公式" r:id="rId3" imgW="1459866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765175"/>
                        <a:ext cx="264318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4548" name="Group 4"/>
          <p:cNvGrpSpPr>
            <a:grpSpLocks/>
          </p:cNvGrpSpPr>
          <p:nvPr/>
        </p:nvGrpSpPr>
        <p:grpSpPr bwMode="auto">
          <a:xfrm>
            <a:off x="6443663" y="620713"/>
            <a:ext cx="1979612" cy="1979612"/>
            <a:chOff x="3744" y="1968"/>
            <a:chExt cx="1248" cy="1248"/>
          </a:xfrm>
        </p:grpSpPr>
        <p:sp>
          <p:nvSpPr>
            <p:cNvPr id="47119" name="Rectangle 5"/>
            <p:cNvSpPr>
              <a:spLocks noChangeArrowheads="1"/>
            </p:cNvSpPr>
            <p:nvPr/>
          </p:nvSpPr>
          <p:spPr bwMode="auto">
            <a:xfrm rot="-2109982">
              <a:off x="4176" y="2496"/>
              <a:ext cx="192" cy="192"/>
            </a:xfrm>
            <a:prstGeom prst="rect">
              <a:avLst/>
            </a:prstGeom>
            <a:solidFill>
              <a:srgbClr val="0FD96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20" name="Line 6"/>
            <p:cNvSpPr>
              <a:spLocks noChangeShapeType="1"/>
            </p:cNvSpPr>
            <p:nvPr/>
          </p:nvSpPr>
          <p:spPr bwMode="auto">
            <a:xfrm>
              <a:off x="4224" y="26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Arc 7"/>
            <p:cNvSpPr>
              <a:spLocks/>
            </p:cNvSpPr>
            <p:nvPr/>
          </p:nvSpPr>
          <p:spPr bwMode="auto">
            <a:xfrm rot="10668327">
              <a:off x="4032" y="2135"/>
              <a:ext cx="938" cy="839"/>
            </a:xfrm>
            <a:custGeom>
              <a:avLst/>
              <a:gdLst>
                <a:gd name="T0" fmla="*/ 0 w 22226"/>
                <a:gd name="T1" fmla="*/ 0 h 22204"/>
                <a:gd name="T2" fmla="*/ 938 w 22226"/>
                <a:gd name="T3" fmla="*/ 839 h 22204"/>
                <a:gd name="T4" fmla="*/ 26 w 22226"/>
                <a:gd name="T5" fmla="*/ 816 h 222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26" h="22204" fill="none" extrusionOk="0">
                  <a:moveTo>
                    <a:pt x="0" y="9"/>
                  </a:moveTo>
                  <a:cubicBezTo>
                    <a:pt x="208" y="3"/>
                    <a:pt x="417" y="-1"/>
                    <a:pt x="626" y="0"/>
                  </a:cubicBezTo>
                  <a:cubicBezTo>
                    <a:pt x="12555" y="0"/>
                    <a:pt x="22226" y="9670"/>
                    <a:pt x="22226" y="21600"/>
                  </a:cubicBezTo>
                  <a:cubicBezTo>
                    <a:pt x="22226" y="21801"/>
                    <a:pt x="22223" y="22002"/>
                    <a:pt x="22217" y="22203"/>
                  </a:cubicBezTo>
                </a:path>
                <a:path w="22226" h="22204" stroke="0" extrusionOk="0">
                  <a:moveTo>
                    <a:pt x="0" y="9"/>
                  </a:moveTo>
                  <a:cubicBezTo>
                    <a:pt x="208" y="3"/>
                    <a:pt x="417" y="-1"/>
                    <a:pt x="626" y="0"/>
                  </a:cubicBezTo>
                  <a:cubicBezTo>
                    <a:pt x="12555" y="0"/>
                    <a:pt x="22226" y="9670"/>
                    <a:pt x="22226" y="21600"/>
                  </a:cubicBezTo>
                  <a:cubicBezTo>
                    <a:pt x="22226" y="21801"/>
                    <a:pt x="22223" y="22002"/>
                    <a:pt x="22217" y="22203"/>
                  </a:cubicBezTo>
                  <a:lnTo>
                    <a:pt x="626" y="21600"/>
                  </a:lnTo>
                  <a:lnTo>
                    <a:pt x="0" y="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8"/>
            <p:cNvSpPr>
              <a:spLocks noChangeShapeType="1"/>
            </p:cNvSpPr>
            <p:nvPr/>
          </p:nvSpPr>
          <p:spPr bwMode="auto">
            <a:xfrm>
              <a:off x="3744" y="216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9"/>
            <p:cNvSpPr>
              <a:spLocks noChangeShapeType="1"/>
            </p:cNvSpPr>
            <p:nvPr/>
          </p:nvSpPr>
          <p:spPr bwMode="auto">
            <a:xfrm>
              <a:off x="3744" y="2160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10"/>
            <p:cNvSpPr>
              <a:spLocks noChangeShapeType="1"/>
            </p:cNvSpPr>
            <p:nvPr/>
          </p:nvSpPr>
          <p:spPr bwMode="auto">
            <a:xfrm>
              <a:off x="3744" y="321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11"/>
            <p:cNvSpPr>
              <a:spLocks noChangeShapeType="1"/>
            </p:cNvSpPr>
            <p:nvPr/>
          </p:nvSpPr>
          <p:spPr bwMode="auto">
            <a:xfrm>
              <a:off x="4992" y="2976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12"/>
            <p:cNvSpPr>
              <a:spLocks noChangeArrowheads="1"/>
            </p:cNvSpPr>
            <p:nvPr/>
          </p:nvSpPr>
          <p:spPr bwMode="auto">
            <a:xfrm>
              <a:off x="4656" y="2420"/>
              <a:ext cx="21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47127" name="Rectangle 13"/>
            <p:cNvSpPr>
              <a:spLocks noChangeArrowheads="1"/>
            </p:cNvSpPr>
            <p:nvPr/>
          </p:nvSpPr>
          <p:spPr bwMode="auto">
            <a:xfrm>
              <a:off x="3888" y="280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mg</a:t>
              </a:r>
            </a:p>
          </p:txBody>
        </p:sp>
        <p:sp>
          <p:nvSpPr>
            <p:cNvPr id="47128" name="Line 14"/>
            <p:cNvSpPr>
              <a:spLocks noChangeShapeType="1"/>
            </p:cNvSpPr>
            <p:nvPr/>
          </p:nvSpPr>
          <p:spPr bwMode="auto">
            <a:xfrm flipV="1">
              <a:off x="4320" y="2352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15"/>
            <p:cNvSpPr>
              <a:spLocks noChangeShapeType="1"/>
            </p:cNvSpPr>
            <p:nvPr/>
          </p:nvSpPr>
          <p:spPr bwMode="auto">
            <a:xfrm flipH="1" flipV="1">
              <a:off x="4080" y="230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130" name="Object 16"/>
            <p:cNvGraphicFramePr>
              <a:graphicFrameLocks noChangeAspect="1"/>
            </p:cNvGraphicFramePr>
            <p:nvPr/>
          </p:nvGraphicFramePr>
          <p:xfrm>
            <a:off x="3984" y="1968"/>
            <a:ext cx="24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074" name="Equation" r:id="rId5" imgW="190417" imgH="241195" progId="Equation.3">
                    <p:embed/>
                  </p:oleObj>
                </mc:Choice>
                <mc:Fallback>
                  <p:oleObj name="Equation" r:id="rId5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68"/>
                          <a:ext cx="24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4561" name="Object 17"/>
          <p:cNvGraphicFramePr>
            <a:graphicFrameLocks noChangeAspect="1"/>
          </p:cNvGraphicFramePr>
          <p:nvPr/>
        </p:nvGraphicFramePr>
        <p:xfrm>
          <a:off x="1403350" y="1484313"/>
          <a:ext cx="37814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5" name="公式" r:id="rId7" imgW="1930400" imgH="292100" progId="Equation.3">
                  <p:embed/>
                </p:oleObj>
              </mc:Choice>
              <mc:Fallback>
                <p:oleObj name="公式" r:id="rId7" imgW="1930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37814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2" name="Object 18"/>
          <p:cNvGraphicFramePr>
            <a:graphicFrameLocks noChangeAspect="1"/>
          </p:cNvGraphicFramePr>
          <p:nvPr/>
        </p:nvGraphicFramePr>
        <p:xfrm>
          <a:off x="755650" y="2060575"/>
          <a:ext cx="51149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6" name="公式" r:id="rId9" imgW="2730500" imgH="469900" progId="Equation.3">
                  <p:embed/>
                </p:oleObj>
              </mc:Choice>
              <mc:Fallback>
                <p:oleObj name="公式" r:id="rId9" imgW="2730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0575"/>
                        <a:ext cx="511492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3" name="Rectangle 19"/>
          <p:cNvSpPr>
            <a:spLocks noChangeArrowheads="1"/>
          </p:cNvSpPr>
          <p:nvPr/>
        </p:nvSpPr>
        <p:spPr bwMode="auto">
          <a:xfrm>
            <a:off x="34925" y="2997200"/>
            <a:ext cx="929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法三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功能原理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m+1/4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圆弧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地球  外力为零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内力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重力为保守力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395288" y="3644900"/>
            <a:ext cx="556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规定势能零点  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点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Ep=0</a:t>
            </a:r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762000" y="4221163"/>
            <a:ext cx="100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初态</a:t>
            </a:r>
          </a:p>
        </p:txBody>
      </p:sp>
      <p:graphicFrame>
        <p:nvGraphicFramePr>
          <p:cNvPr id="364566" name="Object 22"/>
          <p:cNvGraphicFramePr>
            <a:graphicFrameLocks noChangeAspect="1"/>
          </p:cNvGraphicFramePr>
          <p:nvPr/>
        </p:nvGraphicFramePr>
        <p:xfrm>
          <a:off x="2286000" y="4244975"/>
          <a:ext cx="1957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7" name="Equation" r:id="rId11" imgW="837836" imgH="215806" progId="Equation.3">
                  <p:embed/>
                </p:oleObj>
              </mc:Choice>
              <mc:Fallback>
                <p:oleObj name="Equation" r:id="rId11" imgW="8378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44975"/>
                        <a:ext cx="19573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762000" y="4752975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末态</a:t>
            </a:r>
          </a:p>
        </p:txBody>
      </p:sp>
      <p:graphicFrame>
        <p:nvGraphicFramePr>
          <p:cNvPr id="364568" name="Object 24"/>
          <p:cNvGraphicFramePr>
            <a:graphicFrameLocks noChangeAspect="1"/>
          </p:cNvGraphicFramePr>
          <p:nvPr/>
        </p:nvGraphicFramePr>
        <p:xfrm>
          <a:off x="2286000" y="4625975"/>
          <a:ext cx="21685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8" name="Equation" r:id="rId13" imgW="926698" imgH="393529" progId="Equation.3">
                  <p:embed/>
                </p:oleObj>
              </mc:Choice>
              <mc:Fallback>
                <p:oleObj name="Equation" r:id="rId13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25975"/>
                        <a:ext cx="21685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9" name="Object 25"/>
          <p:cNvGraphicFramePr>
            <a:graphicFrameLocks noChangeAspect="1"/>
          </p:cNvGraphicFramePr>
          <p:nvPr/>
        </p:nvGraphicFramePr>
        <p:xfrm>
          <a:off x="2298700" y="5387975"/>
          <a:ext cx="40989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9" name="Equation" r:id="rId15" imgW="1752600" imgH="393700" progId="Equation.3">
                  <p:embed/>
                </p:oleObj>
              </mc:Choice>
              <mc:Fallback>
                <p:oleObj name="Equation" r:id="rId15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387975"/>
                        <a:ext cx="40989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70" name="Rectangle 26"/>
          <p:cNvSpPr>
            <a:spLocks noChangeArrowheads="1"/>
          </p:cNvSpPr>
          <p:nvPr/>
        </p:nvSpPr>
        <p:spPr bwMode="auto">
          <a:xfrm>
            <a:off x="457200" y="5591175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功能原理</a:t>
            </a:r>
          </a:p>
        </p:txBody>
      </p:sp>
    </p:spTree>
    <p:extLst>
      <p:ext uri="{BB962C8B-B14F-4D97-AF65-F5344CB8AC3E}">
        <p14:creationId xmlns:p14="http://schemas.microsoft.com/office/powerpoint/2010/main" val="157747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utoUpdateAnimBg="0"/>
      <p:bldP spid="364563" grpId="0" autoUpdateAnimBg="0"/>
      <p:bldP spid="364564" grpId="0" autoUpdateAnimBg="0"/>
      <p:bldP spid="364565" grpId="0" autoUpdateAnimBg="0"/>
      <p:bldP spid="364567" grpId="0" autoUpdateAnimBg="0"/>
      <p:bldP spid="3645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48263" y="3716338"/>
            <a:ext cx="3600450" cy="2216150"/>
            <a:chOff x="1764" y="1835"/>
            <a:chExt cx="3450" cy="2183"/>
          </a:xfrm>
        </p:grpSpPr>
        <p:graphicFrame>
          <p:nvGraphicFramePr>
            <p:cNvPr id="53261" name="Object 3"/>
            <p:cNvGraphicFramePr>
              <a:graphicFrameLocks noChangeAspect="1"/>
            </p:cNvGraphicFramePr>
            <p:nvPr/>
          </p:nvGraphicFramePr>
          <p:xfrm>
            <a:off x="1764" y="3600"/>
            <a:ext cx="2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02" name="公式" r:id="rId3" imgW="152280" imgH="177480" progId="Equation.3">
                    <p:embed/>
                  </p:oleObj>
                </mc:Choice>
                <mc:Fallback>
                  <p:oleObj name="公式" r:id="rId3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3600"/>
                          <a:ext cx="28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316" name="Group 4"/>
            <p:cNvGrpSpPr>
              <a:grpSpLocks/>
            </p:cNvGrpSpPr>
            <p:nvPr/>
          </p:nvGrpSpPr>
          <p:grpSpPr bwMode="auto">
            <a:xfrm>
              <a:off x="2052" y="1835"/>
              <a:ext cx="3162" cy="2183"/>
              <a:chOff x="2052" y="1835"/>
              <a:chExt cx="3162" cy="2183"/>
            </a:xfrm>
          </p:grpSpPr>
          <p:grpSp>
            <p:nvGrpSpPr>
              <p:cNvPr id="53317" name="Group 5"/>
              <p:cNvGrpSpPr>
                <a:grpSpLocks/>
              </p:cNvGrpSpPr>
              <p:nvPr/>
            </p:nvGrpSpPr>
            <p:grpSpPr bwMode="auto">
              <a:xfrm>
                <a:off x="2052" y="1920"/>
                <a:ext cx="2880" cy="1680"/>
                <a:chOff x="1248" y="1056"/>
                <a:chExt cx="2880" cy="1680"/>
              </a:xfrm>
            </p:grpSpPr>
            <p:sp>
              <p:nvSpPr>
                <p:cNvPr id="53327" name="Line 6"/>
                <p:cNvSpPr>
                  <a:spLocks noChangeShapeType="1"/>
                </p:cNvSpPr>
                <p:nvPr/>
              </p:nvSpPr>
              <p:spPr bwMode="auto">
                <a:xfrm>
                  <a:off x="1248" y="2736"/>
                  <a:ext cx="28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2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248" y="1056"/>
                  <a:ext cx="0" cy="16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3262" name="Object 8"/>
              <p:cNvGraphicFramePr>
                <a:graphicFrameLocks noChangeAspect="1"/>
              </p:cNvGraphicFramePr>
              <p:nvPr/>
            </p:nvGraphicFramePr>
            <p:xfrm>
              <a:off x="4913" y="3408"/>
              <a:ext cx="30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03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3" y="3408"/>
                            <a:ext cx="301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63" name="Object 9"/>
              <p:cNvGraphicFramePr>
                <a:graphicFrameLocks noChangeAspect="1"/>
              </p:cNvGraphicFramePr>
              <p:nvPr/>
            </p:nvGraphicFramePr>
            <p:xfrm>
              <a:off x="2172" y="1835"/>
              <a:ext cx="32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04" name="公式" r:id="rId7" imgW="164880" imgH="152280" progId="Equation.3">
                      <p:embed/>
                    </p:oleObj>
                  </mc:Choice>
                  <mc:Fallback>
                    <p:oleObj name="公式" r:id="rId7" imgW="16488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2" y="1835"/>
                            <a:ext cx="32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3318" name="Group 10"/>
              <p:cNvGrpSpPr>
                <a:grpSpLocks/>
              </p:cNvGrpSpPr>
              <p:nvPr/>
            </p:nvGrpSpPr>
            <p:grpSpPr bwMode="auto">
              <a:xfrm>
                <a:off x="2375" y="2400"/>
                <a:ext cx="2185" cy="1618"/>
                <a:chOff x="2375" y="2400"/>
                <a:chExt cx="2185" cy="1618"/>
              </a:xfrm>
            </p:grpSpPr>
            <p:grpSp>
              <p:nvGrpSpPr>
                <p:cNvPr id="53319" name="Group 11"/>
                <p:cNvGrpSpPr>
                  <a:grpSpLocks/>
                </p:cNvGrpSpPr>
                <p:nvPr/>
              </p:nvGrpSpPr>
              <p:grpSpPr bwMode="auto">
                <a:xfrm>
                  <a:off x="2436" y="2400"/>
                  <a:ext cx="1920" cy="1200"/>
                  <a:chOff x="1632" y="1536"/>
                  <a:chExt cx="1920" cy="1200"/>
                </a:xfrm>
              </p:grpSpPr>
              <p:grpSp>
                <p:nvGrpSpPr>
                  <p:cNvPr id="53321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1632" y="1536"/>
                    <a:ext cx="1920" cy="1200"/>
                    <a:chOff x="1728" y="1536"/>
                    <a:chExt cx="1920" cy="1200"/>
                  </a:xfrm>
                </p:grpSpPr>
                <p:sp>
                  <p:nvSpPr>
                    <p:cNvPr id="53323" name="Rectangle 13" descr="深色下对角线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4" y="2208"/>
                      <a:ext cx="1824" cy="528"/>
                    </a:xfrm>
                    <a:prstGeom prst="rect">
                      <a:avLst/>
                    </a:prstGeom>
                    <a:pattFill prst="dkDnDiag">
                      <a:fgClr>
                        <a:srgbClr val="0000FF"/>
                      </a:fgClr>
                      <a:bgClr>
                        <a:srgbClr val="FFFFFF"/>
                      </a:bgClr>
                    </a:patt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53324" name="AutoShape 14" descr="深色下对角线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1824" y="1680"/>
                      <a:ext cx="1824" cy="528"/>
                    </a:xfrm>
                    <a:prstGeom prst="rtTriangle">
                      <a:avLst/>
                    </a:prstGeom>
                    <a:pattFill prst="dkDnDiag">
                      <a:fgClr>
                        <a:srgbClr val="0000FF"/>
                      </a:fgClr>
                      <a:bgClr>
                        <a:srgbClr val="FFFFFF"/>
                      </a:bgClr>
                    </a:patt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53325" name="Freeform 15" descr="深色下对角线"/>
                    <p:cNvSpPr>
                      <a:spLocks/>
                    </p:cNvSpPr>
                    <p:nvPr/>
                  </p:nvSpPr>
                  <p:spPr bwMode="auto">
                    <a:xfrm>
                      <a:off x="1728" y="1536"/>
                      <a:ext cx="1920" cy="680"/>
                    </a:xfrm>
                    <a:custGeom>
                      <a:avLst/>
                      <a:gdLst>
                        <a:gd name="T0" fmla="*/ 0 w 1920"/>
                        <a:gd name="T1" fmla="*/ 680 h 680"/>
                        <a:gd name="T2" fmla="*/ 336 w 1920"/>
                        <a:gd name="T3" fmla="*/ 632 h 680"/>
                        <a:gd name="T4" fmla="*/ 624 w 1920"/>
                        <a:gd name="T5" fmla="*/ 440 h 680"/>
                        <a:gd name="T6" fmla="*/ 912 w 1920"/>
                        <a:gd name="T7" fmla="*/ 152 h 680"/>
                        <a:gd name="T8" fmla="*/ 1488 w 1920"/>
                        <a:gd name="T9" fmla="*/ 8 h 680"/>
                        <a:gd name="T10" fmla="*/ 1920 w 1920"/>
                        <a:gd name="T11" fmla="*/ 200 h 68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920"/>
                        <a:gd name="T19" fmla="*/ 0 h 680"/>
                        <a:gd name="T20" fmla="*/ 1920 w 1920"/>
                        <a:gd name="T21" fmla="*/ 680 h 680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920" h="680">
                          <a:moveTo>
                            <a:pt x="0" y="680"/>
                          </a:moveTo>
                          <a:cubicBezTo>
                            <a:pt x="116" y="676"/>
                            <a:pt x="232" y="672"/>
                            <a:pt x="336" y="632"/>
                          </a:cubicBezTo>
                          <a:cubicBezTo>
                            <a:pt x="440" y="592"/>
                            <a:pt x="528" y="520"/>
                            <a:pt x="624" y="440"/>
                          </a:cubicBezTo>
                          <a:cubicBezTo>
                            <a:pt x="720" y="360"/>
                            <a:pt x="768" y="224"/>
                            <a:pt x="912" y="152"/>
                          </a:cubicBezTo>
                          <a:cubicBezTo>
                            <a:pt x="1056" y="80"/>
                            <a:pt x="1320" y="0"/>
                            <a:pt x="1488" y="8"/>
                          </a:cubicBezTo>
                          <a:cubicBezTo>
                            <a:pt x="1656" y="16"/>
                            <a:pt x="1788" y="108"/>
                            <a:pt x="1920" y="200"/>
                          </a:cubicBezTo>
                        </a:path>
                      </a:pathLst>
                    </a:custGeom>
                    <a:pattFill prst="dkDnDiag">
                      <a:fgClr>
                        <a:srgbClr val="0000FF"/>
                      </a:fgClr>
                      <a:bgClr>
                        <a:srgbClr val="FFFFFF"/>
                      </a:bgClr>
                    </a:pattFill>
                    <a:ln w="38100">
                      <a:solidFill>
                        <a:schemeClr val="hlink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2pPr>
                      <a:lvl3pPr marL="11430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3pPr>
                      <a:lvl4pPr marL="16002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黑体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5332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1728"/>
                      <a:ext cx="0" cy="100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332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208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53265" name="Object 18"/>
                <p:cNvGraphicFramePr>
                  <a:graphicFrameLocks noChangeAspect="1"/>
                </p:cNvGraphicFramePr>
                <p:nvPr/>
              </p:nvGraphicFramePr>
              <p:xfrm>
                <a:off x="2375" y="3565"/>
                <a:ext cx="370" cy="4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05" name="Equation" r:id="rId9" imgW="177480" imgH="215640" progId="Equation.3">
                        <p:embed/>
                      </p:oleObj>
                    </mc:Choice>
                    <mc:Fallback>
                      <p:oleObj name="Equation" r:id="rId9" imgW="1774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75" y="3565"/>
                              <a:ext cx="370" cy="4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266" name="Object 19"/>
                <p:cNvGraphicFramePr>
                  <a:graphicFrameLocks noChangeAspect="1"/>
                </p:cNvGraphicFramePr>
                <p:nvPr/>
              </p:nvGraphicFramePr>
              <p:xfrm>
                <a:off x="4163" y="3565"/>
                <a:ext cx="343" cy="4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906" name="Equation" r:id="rId11" imgW="164880" imgH="215640" progId="Equation.3">
                        <p:embed/>
                      </p:oleObj>
                    </mc:Choice>
                    <mc:Fallback>
                      <p:oleObj name="Equation" r:id="rId11" imgW="1648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63" y="3565"/>
                              <a:ext cx="343" cy="4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3320" name="Line 20"/>
                <p:cNvSpPr>
                  <a:spLocks noChangeShapeType="1"/>
                </p:cNvSpPr>
                <p:nvPr/>
              </p:nvSpPr>
              <p:spPr bwMode="auto">
                <a:xfrm>
                  <a:off x="4320" y="259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3264" name="Object 21"/>
              <p:cNvGraphicFramePr>
                <a:graphicFrameLocks noChangeAspect="1"/>
              </p:cNvGraphicFramePr>
              <p:nvPr/>
            </p:nvGraphicFramePr>
            <p:xfrm>
              <a:off x="3518" y="1885"/>
              <a:ext cx="1364" cy="5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07" name="公式" r:id="rId13" imgW="736560" imgH="304560" progId="Equation.3">
                      <p:embed/>
                    </p:oleObj>
                  </mc:Choice>
                  <mc:Fallback>
                    <p:oleObj name="公式" r:id="rId13" imgW="73656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8" y="1885"/>
                            <a:ext cx="1364" cy="5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250" name="Object 23"/>
          <p:cNvGraphicFramePr>
            <a:graphicFrameLocks noChangeAspect="1"/>
          </p:cNvGraphicFramePr>
          <p:nvPr/>
        </p:nvGraphicFramePr>
        <p:xfrm>
          <a:off x="1403350" y="296863"/>
          <a:ext cx="282733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" name="公式" r:id="rId15" imgW="1231560" imgH="330120" progId="Equation.3">
                  <p:embed/>
                </p:oleObj>
              </mc:Choice>
              <mc:Fallback>
                <p:oleObj name="公式" r:id="rId15" imgW="1231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6863"/>
                        <a:ext cx="282733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80" name="Object 24"/>
          <p:cNvGraphicFramePr>
            <a:graphicFrameLocks noChangeAspect="1"/>
          </p:cNvGraphicFramePr>
          <p:nvPr/>
        </p:nvGraphicFramePr>
        <p:xfrm>
          <a:off x="2411413" y="2384425"/>
          <a:ext cx="40671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" name="公式" r:id="rId17" imgW="1650960" imgH="330120" progId="Equation.3">
                  <p:embed/>
                </p:oleObj>
              </mc:Choice>
              <mc:Fallback>
                <p:oleObj name="公式" r:id="rId17" imgW="1650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84425"/>
                        <a:ext cx="4067175" cy="7508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81" name="Text Box 25"/>
          <p:cNvSpPr txBox="1">
            <a:spLocks noChangeArrowheads="1"/>
          </p:cNvSpPr>
          <p:nvPr/>
        </p:nvSpPr>
        <p:spPr bwMode="auto">
          <a:xfrm>
            <a:off x="468313" y="3227388"/>
            <a:ext cx="3600450" cy="488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>
                <a:solidFill>
                  <a:srgbClr val="0000CC"/>
                </a:solidFill>
                <a:ea typeface="黑体" pitchFamily="49" charset="-122"/>
              </a:rPr>
              <a:t>示功图</a:t>
            </a:r>
            <a:r>
              <a:rPr kumimoji="1" lang="en-US" altLang="zh-CN">
                <a:ea typeface="黑体" pitchFamily="49" charset="-122"/>
              </a:rPr>
              <a:t>(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功的图示法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)</a:t>
            </a: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835150" y="4329113"/>
            <a:ext cx="942975" cy="1270000"/>
            <a:chOff x="3552" y="2400"/>
            <a:chExt cx="624" cy="912"/>
          </a:xfrm>
        </p:grpSpPr>
        <p:sp>
          <p:nvSpPr>
            <p:cNvPr id="53314" name="Rectangle 27"/>
            <p:cNvSpPr>
              <a:spLocks noChangeArrowheads="1"/>
            </p:cNvSpPr>
            <p:nvPr/>
          </p:nvSpPr>
          <p:spPr bwMode="auto">
            <a:xfrm>
              <a:off x="3552" y="2400"/>
              <a:ext cx="179" cy="91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315" name="Text Box 28"/>
            <p:cNvSpPr txBox="1">
              <a:spLocks noChangeArrowheads="1"/>
            </p:cNvSpPr>
            <p:nvPr/>
          </p:nvSpPr>
          <p:spPr bwMode="auto">
            <a:xfrm>
              <a:off x="3744" y="2689"/>
              <a:ext cx="432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chemeClr val="hlink"/>
                  </a:solidFill>
                </a:rPr>
                <a:t>d</a:t>
              </a:r>
              <a:r>
                <a:rPr kumimoji="1" lang="en-US" altLang="zh-CN" i="1">
                  <a:solidFill>
                    <a:schemeClr val="hlink"/>
                  </a:solidFill>
                </a:rPr>
                <a:t>A</a:t>
              </a:r>
              <a:endParaRPr kumimoji="1" lang="en-US" altLang="zh-CN">
                <a:solidFill>
                  <a:schemeClr val="hlink"/>
                </a:solidFill>
              </a:endParaRP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684213" y="3716338"/>
            <a:ext cx="3311525" cy="2178050"/>
            <a:chOff x="2640" y="1776"/>
            <a:chExt cx="2208" cy="1548"/>
          </a:xfrm>
        </p:grpSpPr>
        <p:sp>
          <p:nvSpPr>
            <p:cNvPr id="53304" name="Line 30"/>
            <p:cNvSpPr>
              <a:spLocks noChangeShapeType="1"/>
            </p:cNvSpPr>
            <p:nvPr/>
          </p:nvSpPr>
          <p:spPr bwMode="auto">
            <a:xfrm>
              <a:off x="2880" y="312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5" name="Line 31"/>
            <p:cNvSpPr>
              <a:spLocks noChangeShapeType="1"/>
            </p:cNvSpPr>
            <p:nvPr/>
          </p:nvSpPr>
          <p:spPr bwMode="auto">
            <a:xfrm flipV="1">
              <a:off x="2880" y="1968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6" name="Text Box 32"/>
            <p:cNvSpPr txBox="1">
              <a:spLocks noChangeArrowheads="1"/>
            </p:cNvSpPr>
            <p:nvPr/>
          </p:nvSpPr>
          <p:spPr bwMode="auto">
            <a:xfrm>
              <a:off x="2928" y="1776"/>
              <a:ext cx="672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F</a:t>
              </a:r>
              <a:r>
                <a:rPr kumimoji="1" lang="en-US" altLang="zh-CN" b="0"/>
                <a:t>cos</a:t>
              </a:r>
              <a:r>
                <a:rPr kumimoji="1" lang="en-US" altLang="zh-CN" b="0" i="1">
                  <a:sym typeface="Symbol" pitchFamily="18" charset="2"/>
                </a:rPr>
                <a:t></a:t>
              </a:r>
            </a:p>
          </p:txBody>
        </p:sp>
        <p:sp>
          <p:nvSpPr>
            <p:cNvPr id="53307" name="Text Box 33"/>
            <p:cNvSpPr txBox="1">
              <a:spLocks noChangeArrowheads="1"/>
            </p:cNvSpPr>
            <p:nvPr/>
          </p:nvSpPr>
          <p:spPr bwMode="auto">
            <a:xfrm>
              <a:off x="4657" y="2976"/>
              <a:ext cx="191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53308" name="Freeform 34"/>
            <p:cNvSpPr>
              <a:spLocks/>
            </p:cNvSpPr>
            <p:nvPr/>
          </p:nvSpPr>
          <p:spPr bwMode="auto">
            <a:xfrm>
              <a:off x="3264" y="2008"/>
              <a:ext cx="1120" cy="392"/>
            </a:xfrm>
            <a:custGeom>
              <a:avLst/>
              <a:gdLst>
                <a:gd name="T0" fmla="*/ 0 w 1120"/>
                <a:gd name="T1" fmla="*/ 392 h 392"/>
                <a:gd name="T2" fmla="*/ 192 w 1120"/>
                <a:gd name="T3" fmla="*/ 208 h 392"/>
                <a:gd name="T4" fmla="*/ 515 w 1120"/>
                <a:gd name="T5" fmla="*/ 220 h 392"/>
                <a:gd name="T6" fmla="*/ 761 w 1120"/>
                <a:gd name="T7" fmla="*/ 175 h 392"/>
                <a:gd name="T8" fmla="*/ 1008 w 1120"/>
                <a:gd name="T9" fmla="*/ 56 h 392"/>
                <a:gd name="T10" fmla="*/ 1056 w 1120"/>
                <a:gd name="T11" fmla="*/ 8 h 3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20"/>
                <a:gd name="T19" fmla="*/ 0 h 392"/>
                <a:gd name="T20" fmla="*/ 1120 w 1120"/>
                <a:gd name="T21" fmla="*/ 392 h 3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20" h="392">
                  <a:moveTo>
                    <a:pt x="0" y="392"/>
                  </a:moveTo>
                  <a:cubicBezTo>
                    <a:pt x="32" y="361"/>
                    <a:pt x="106" y="237"/>
                    <a:pt x="192" y="208"/>
                  </a:cubicBezTo>
                  <a:cubicBezTo>
                    <a:pt x="278" y="179"/>
                    <a:pt x="420" y="225"/>
                    <a:pt x="515" y="220"/>
                  </a:cubicBezTo>
                  <a:cubicBezTo>
                    <a:pt x="610" y="215"/>
                    <a:pt x="679" y="202"/>
                    <a:pt x="761" y="175"/>
                  </a:cubicBezTo>
                  <a:cubicBezTo>
                    <a:pt x="843" y="148"/>
                    <a:pt x="959" y="84"/>
                    <a:pt x="1008" y="56"/>
                  </a:cubicBezTo>
                  <a:cubicBezTo>
                    <a:pt x="1057" y="28"/>
                    <a:pt x="1120" y="0"/>
                    <a:pt x="1056" y="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309" name="Text Box 35"/>
            <p:cNvSpPr txBox="1">
              <a:spLocks noChangeArrowheads="1"/>
            </p:cNvSpPr>
            <p:nvPr/>
          </p:nvSpPr>
          <p:spPr bwMode="auto">
            <a:xfrm>
              <a:off x="3024" y="2257"/>
              <a:ext cx="24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25000"/>
                </a:spcBef>
              </a:pPr>
              <a:r>
                <a:rPr kumimoji="1" lang="en-US" altLang="zh-CN" i="1">
                  <a:solidFill>
                    <a:schemeClr val="tx2"/>
                  </a:solidFill>
                </a:rPr>
                <a:t>a</a:t>
              </a:r>
              <a:endParaRPr kumimoji="1" lang="en-US" altLang="zh-CN">
                <a:solidFill>
                  <a:schemeClr val="tx2"/>
                </a:solidFill>
              </a:endParaRPr>
            </a:p>
          </p:txBody>
        </p:sp>
        <p:sp>
          <p:nvSpPr>
            <p:cNvPr id="53310" name="Text Box 36"/>
            <p:cNvSpPr txBox="1">
              <a:spLocks noChangeArrowheads="1"/>
            </p:cNvSpPr>
            <p:nvPr/>
          </p:nvSpPr>
          <p:spPr bwMode="auto">
            <a:xfrm>
              <a:off x="4321" y="1776"/>
              <a:ext cx="239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/>
                <a:t>b</a:t>
              </a:r>
              <a:endParaRPr kumimoji="1" lang="en-US" altLang="zh-CN"/>
            </a:p>
          </p:txBody>
        </p:sp>
        <p:sp>
          <p:nvSpPr>
            <p:cNvPr id="53311" name="Line 37"/>
            <p:cNvSpPr>
              <a:spLocks noChangeShapeType="1"/>
            </p:cNvSpPr>
            <p:nvPr/>
          </p:nvSpPr>
          <p:spPr bwMode="auto">
            <a:xfrm>
              <a:off x="3264" y="2400"/>
              <a:ext cx="0" cy="7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2" name="Line 38"/>
            <p:cNvSpPr>
              <a:spLocks noChangeShapeType="1"/>
            </p:cNvSpPr>
            <p:nvPr/>
          </p:nvSpPr>
          <p:spPr bwMode="auto">
            <a:xfrm>
              <a:off x="4368" y="2064"/>
              <a:ext cx="0" cy="10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13" name="Text Box 39"/>
            <p:cNvSpPr txBox="1">
              <a:spLocks noChangeArrowheads="1"/>
            </p:cNvSpPr>
            <p:nvPr/>
          </p:nvSpPr>
          <p:spPr bwMode="auto">
            <a:xfrm>
              <a:off x="2640" y="2976"/>
              <a:ext cx="240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/>
                <a:t>O</a:t>
              </a:r>
              <a:endParaRPr kumimoji="1" lang="en-US" altLang="zh-CN"/>
            </a:p>
          </p:txBody>
        </p: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1619250" y="4113213"/>
            <a:ext cx="1692275" cy="1439862"/>
            <a:chOff x="3264" y="2064"/>
            <a:chExt cx="1104" cy="1056"/>
          </a:xfrm>
        </p:grpSpPr>
        <p:sp>
          <p:nvSpPr>
            <p:cNvPr id="53291" name="Line 41"/>
            <p:cNvSpPr>
              <a:spLocks noChangeShapeType="1"/>
            </p:cNvSpPr>
            <p:nvPr/>
          </p:nvSpPr>
          <p:spPr bwMode="auto">
            <a:xfrm>
              <a:off x="3360" y="2304"/>
              <a:ext cx="816" cy="8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Line 42"/>
            <p:cNvSpPr>
              <a:spLocks noChangeShapeType="1"/>
            </p:cNvSpPr>
            <p:nvPr/>
          </p:nvSpPr>
          <p:spPr bwMode="auto">
            <a:xfrm>
              <a:off x="3456" y="2256"/>
              <a:ext cx="864" cy="86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Line 43"/>
            <p:cNvSpPr>
              <a:spLocks noChangeShapeType="1"/>
            </p:cNvSpPr>
            <p:nvPr/>
          </p:nvSpPr>
          <p:spPr bwMode="auto">
            <a:xfrm>
              <a:off x="3264" y="2400"/>
              <a:ext cx="720" cy="7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4" name="Line 44"/>
            <p:cNvSpPr>
              <a:spLocks noChangeShapeType="1"/>
            </p:cNvSpPr>
            <p:nvPr/>
          </p:nvSpPr>
          <p:spPr bwMode="auto">
            <a:xfrm>
              <a:off x="3264" y="2544"/>
              <a:ext cx="576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5" name="Line 45"/>
            <p:cNvSpPr>
              <a:spLocks noChangeShapeType="1"/>
            </p:cNvSpPr>
            <p:nvPr/>
          </p:nvSpPr>
          <p:spPr bwMode="auto">
            <a:xfrm>
              <a:off x="3264" y="2688"/>
              <a:ext cx="432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6" name="Line 46"/>
            <p:cNvSpPr>
              <a:spLocks noChangeShapeType="1"/>
            </p:cNvSpPr>
            <p:nvPr/>
          </p:nvSpPr>
          <p:spPr bwMode="auto">
            <a:xfrm>
              <a:off x="3264" y="2832"/>
              <a:ext cx="288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7" name="Line 47"/>
            <p:cNvSpPr>
              <a:spLocks noChangeShapeType="1"/>
            </p:cNvSpPr>
            <p:nvPr/>
          </p:nvSpPr>
          <p:spPr bwMode="auto">
            <a:xfrm>
              <a:off x="3264" y="2976"/>
              <a:ext cx="144" cy="1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8" name="Line 48"/>
            <p:cNvSpPr>
              <a:spLocks noChangeShapeType="1"/>
            </p:cNvSpPr>
            <p:nvPr/>
          </p:nvSpPr>
          <p:spPr bwMode="auto">
            <a:xfrm>
              <a:off x="3600" y="2208"/>
              <a:ext cx="768" cy="7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9" name="Line 49"/>
            <p:cNvSpPr>
              <a:spLocks noChangeShapeType="1"/>
            </p:cNvSpPr>
            <p:nvPr/>
          </p:nvSpPr>
          <p:spPr bwMode="auto">
            <a:xfrm>
              <a:off x="3792" y="2208"/>
              <a:ext cx="576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0" name="Line 50"/>
            <p:cNvSpPr>
              <a:spLocks noChangeShapeType="1"/>
            </p:cNvSpPr>
            <p:nvPr/>
          </p:nvSpPr>
          <p:spPr bwMode="auto">
            <a:xfrm>
              <a:off x="3984" y="2208"/>
              <a:ext cx="384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Line 51"/>
            <p:cNvSpPr>
              <a:spLocks noChangeShapeType="1"/>
            </p:cNvSpPr>
            <p:nvPr/>
          </p:nvSpPr>
          <p:spPr bwMode="auto">
            <a:xfrm>
              <a:off x="4080" y="2160"/>
              <a:ext cx="288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Line 52"/>
            <p:cNvSpPr>
              <a:spLocks noChangeShapeType="1"/>
            </p:cNvSpPr>
            <p:nvPr/>
          </p:nvSpPr>
          <p:spPr bwMode="auto">
            <a:xfrm>
              <a:off x="4176" y="2112"/>
              <a:ext cx="192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3" name="Line 53"/>
            <p:cNvSpPr>
              <a:spLocks noChangeShapeType="1"/>
            </p:cNvSpPr>
            <p:nvPr/>
          </p:nvSpPr>
          <p:spPr bwMode="auto">
            <a:xfrm>
              <a:off x="4272" y="2064"/>
              <a:ext cx="96" cy="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3510" name="Text Box 54"/>
          <p:cNvSpPr txBox="1">
            <a:spLocks noChangeArrowheads="1"/>
          </p:cNvSpPr>
          <p:nvPr/>
        </p:nvSpPr>
        <p:spPr bwMode="auto">
          <a:xfrm>
            <a:off x="539750" y="5949950"/>
            <a:ext cx="7848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>
                <a:sym typeface="Symbol" pitchFamily="18" charset="2"/>
              </a:rPr>
              <a:t>力 </a:t>
            </a:r>
            <a:r>
              <a:rPr kumimoji="1" lang="zh-CN" altLang="en-US">
                <a:sym typeface="Symbol" pitchFamily="18" charset="2"/>
              </a:rPr>
              <a:t></a:t>
            </a:r>
            <a:r>
              <a:rPr kumimoji="1" lang="zh-CN" altLang="en-US" b="0">
                <a:sym typeface="Symbol" pitchFamily="18" charset="2"/>
              </a:rPr>
              <a:t> </a:t>
            </a:r>
            <a:r>
              <a:rPr kumimoji="1" lang="zh-CN" altLang="en-US"/>
              <a:t>位移曲线下的面积表示力</a:t>
            </a:r>
            <a:r>
              <a:rPr kumimoji="1" lang="en-US" altLang="zh-CN" i="1"/>
              <a:t>F</a:t>
            </a:r>
            <a:r>
              <a:rPr kumimoji="1" lang="zh-CN" altLang="en-US"/>
              <a:t>所作的功的大小 </a:t>
            </a:r>
          </a:p>
        </p:txBody>
      </p:sp>
      <p:grpSp>
        <p:nvGrpSpPr>
          <p:cNvPr id="53274" name="Group 55"/>
          <p:cNvGrpSpPr>
            <a:grpSpLocks/>
          </p:cNvGrpSpPr>
          <p:nvPr/>
        </p:nvGrpSpPr>
        <p:grpSpPr bwMode="auto">
          <a:xfrm>
            <a:off x="6018213" y="419100"/>
            <a:ext cx="2565400" cy="2201863"/>
            <a:chOff x="3528" y="2688"/>
            <a:chExt cx="1616" cy="1387"/>
          </a:xfrm>
        </p:grpSpPr>
        <p:sp>
          <p:nvSpPr>
            <p:cNvPr id="53278" name="Oval 56"/>
            <p:cNvSpPr>
              <a:spLocks noChangeArrowheads="1"/>
            </p:cNvSpPr>
            <p:nvPr/>
          </p:nvSpPr>
          <p:spPr bwMode="auto">
            <a:xfrm flipH="1" flipV="1">
              <a:off x="4794" y="3821"/>
              <a:ext cx="45" cy="4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9" name="Freeform 57"/>
            <p:cNvSpPr>
              <a:spLocks/>
            </p:cNvSpPr>
            <p:nvPr/>
          </p:nvSpPr>
          <p:spPr bwMode="auto">
            <a:xfrm>
              <a:off x="4005" y="3302"/>
              <a:ext cx="797" cy="533"/>
            </a:xfrm>
            <a:custGeom>
              <a:avLst/>
              <a:gdLst>
                <a:gd name="T0" fmla="*/ 0 w 797"/>
                <a:gd name="T1" fmla="*/ 0 h 533"/>
                <a:gd name="T2" fmla="*/ 797 w 797"/>
                <a:gd name="T3" fmla="*/ 533 h 533"/>
                <a:gd name="T4" fmla="*/ 0 60000 65536"/>
                <a:gd name="T5" fmla="*/ 0 60000 65536"/>
                <a:gd name="T6" fmla="*/ 0 w 797"/>
                <a:gd name="T7" fmla="*/ 0 h 533"/>
                <a:gd name="T8" fmla="*/ 797 w 797"/>
                <a:gd name="T9" fmla="*/ 533 h 5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7" h="533">
                  <a:moveTo>
                    <a:pt x="0" y="0"/>
                  </a:moveTo>
                  <a:lnTo>
                    <a:pt x="797" y="533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0" name="Freeform 58"/>
            <p:cNvSpPr>
              <a:spLocks/>
            </p:cNvSpPr>
            <p:nvPr/>
          </p:nvSpPr>
          <p:spPr bwMode="auto">
            <a:xfrm>
              <a:off x="4340" y="2959"/>
              <a:ext cx="474" cy="864"/>
            </a:xfrm>
            <a:custGeom>
              <a:avLst/>
              <a:gdLst>
                <a:gd name="T0" fmla="*/ 0 w 383"/>
                <a:gd name="T1" fmla="*/ 0 h 864"/>
                <a:gd name="T2" fmla="*/ 383 w 383"/>
                <a:gd name="T3" fmla="*/ 864 h 864"/>
                <a:gd name="T4" fmla="*/ 0 60000 65536"/>
                <a:gd name="T5" fmla="*/ 0 60000 65536"/>
                <a:gd name="T6" fmla="*/ 0 w 383"/>
                <a:gd name="T7" fmla="*/ 0 h 864"/>
                <a:gd name="T8" fmla="*/ 383 w 383"/>
                <a:gd name="T9" fmla="*/ 864 h 8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3" h="864">
                  <a:moveTo>
                    <a:pt x="0" y="0"/>
                  </a:moveTo>
                  <a:lnTo>
                    <a:pt x="383" y="864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1" name="Text Box 59"/>
            <p:cNvSpPr txBox="1">
              <a:spLocks noChangeArrowheads="1"/>
            </p:cNvSpPr>
            <p:nvPr/>
          </p:nvSpPr>
          <p:spPr bwMode="auto">
            <a:xfrm>
              <a:off x="3528" y="3467"/>
              <a:ext cx="21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53282" name="Text Box 60"/>
            <p:cNvSpPr txBox="1">
              <a:spLocks noChangeArrowheads="1"/>
            </p:cNvSpPr>
            <p:nvPr/>
          </p:nvSpPr>
          <p:spPr bwMode="auto">
            <a:xfrm>
              <a:off x="4926" y="2688"/>
              <a:ext cx="21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53283" name="Freeform 61"/>
            <p:cNvSpPr>
              <a:spLocks/>
            </p:cNvSpPr>
            <p:nvPr/>
          </p:nvSpPr>
          <p:spPr bwMode="auto">
            <a:xfrm>
              <a:off x="4005" y="3302"/>
              <a:ext cx="698" cy="110"/>
            </a:xfrm>
            <a:custGeom>
              <a:avLst/>
              <a:gdLst>
                <a:gd name="T0" fmla="*/ 0 w 490"/>
                <a:gd name="T1" fmla="*/ 0 h 62"/>
                <a:gd name="T2" fmla="*/ 490 w 490"/>
                <a:gd name="T3" fmla="*/ 62 h 62"/>
                <a:gd name="T4" fmla="*/ 0 60000 65536"/>
                <a:gd name="T5" fmla="*/ 0 60000 65536"/>
                <a:gd name="T6" fmla="*/ 0 w 490"/>
                <a:gd name="T7" fmla="*/ 0 h 62"/>
                <a:gd name="T8" fmla="*/ 490 w 490"/>
                <a:gd name="T9" fmla="*/ 62 h 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90" h="62">
                  <a:moveTo>
                    <a:pt x="0" y="0"/>
                  </a:moveTo>
                  <a:lnTo>
                    <a:pt x="490" y="62"/>
                  </a:lnTo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4" name="Freeform 62"/>
            <p:cNvSpPr>
              <a:spLocks/>
            </p:cNvSpPr>
            <p:nvPr/>
          </p:nvSpPr>
          <p:spPr bwMode="auto">
            <a:xfrm>
              <a:off x="4005" y="2959"/>
              <a:ext cx="351" cy="337"/>
            </a:xfrm>
            <a:custGeom>
              <a:avLst/>
              <a:gdLst>
                <a:gd name="T0" fmla="*/ 0 w 351"/>
                <a:gd name="T1" fmla="*/ 337 h 337"/>
                <a:gd name="T2" fmla="*/ 351 w 351"/>
                <a:gd name="T3" fmla="*/ 0 h 337"/>
                <a:gd name="T4" fmla="*/ 0 60000 65536"/>
                <a:gd name="T5" fmla="*/ 0 60000 65536"/>
                <a:gd name="T6" fmla="*/ 0 w 351"/>
                <a:gd name="T7" fmla="*/ 0 h 337"/>
                <a:gd name="T8" fmla="*/ 351 w 351"/>
                <a:gd name="T9" fmla="*/ 337 h 3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51" h="337">
                  <a:moveTo>
                    <a:pt x="0" y="337"/>
                  </a:moveTo>
                  <a:lnTo>
                    <a:pt x="351" y="0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5" name="Freeform 63"/>
            <p:cNvSpPr>
              <a:spLocks/>
            </p:cNvSpPr>
            <p:nvPr/>
          </p:nvSpPr>
          <p:spPr bwMode="auto">
            <a:xfrm>
              <a:off x="4084" y="3209"/>
              <a:ext cx="26" cy="104"/>
            </a:xfrm>
            <a:custGeom>
              <a:avLst/>
              <a:gdLst>
                <a:gd name="T0" fmla="*/ 0 w 26"/>
                <a:gd name="T1" fmla="*/ 18 h 104"/>
                <a:gd name="T2" fmla="*/ 24 w 26"/>
                <a:gd name="T3" fmla="*/ 56 h 104"/>
                <a:gd name="T4" fmla="*/ 15 w 26"/>
                <a:gd name="T5" fmla="*/ 104 h 104"/>
                <a:gd name="T6" fmla="*/ 0 60000 65536"/>
                <a:gd name="T7" fmla="*/ 0 60000 65536"/>
                <a:gd name="T8" fmla="*/ 0 60000 65536"/>
                <a:gd name="T9" fmla="*/ 0 w 26"/>
                <a:gd name="T10" fmla="*/ 0 h 104"/>
                <a:gd name="T11" fmla="*/ 26 w 26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104">
                  <a:moveTo>
                    <a:pt x="0" y="18"/>
                  </a:moveTo>
                  <a:cubicBezTo>
                    <a:pt x="0" y="0"/>
                    <a:pt x="22" y="42"/>
                    <a:pt x="24" y="56"/>
                  </a:cubicBezTo>
                  <a:cubicBezTo>
                    <a:pt x="26" y="70"/>
                    <a:pt x="17" y="94"/>
                    <a:pt x="15" y="10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6" name="Text Box 64"/>
            <p:cNvSpPr txBox="1">
              <a:spLocks noChangeArrowheads="1"/>
            </p:cNvSpPr>
            <p:nvPr/>
          </p:nvSpPr>
          <p:spPr bwMode="auto">
            <a:xfrm>
              <a:off x="4748" y="3811"/>
              <a:ext cx="15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O</a:t>
              </a:r>
            </a:p>
          </p:txBody>
        </p:sp>
        <p:graphicFrame>
          <p:nvGraphicFramePr>
            <p:cNvPr id="53255" name="Object 65"/>
            <p:cNvGraphicFramePr>
              <a:graphicFrameLocks noChangeAspect="1"/>
            </p:cNvGraphicFramePr>
            <p:nvPr/>
          </p:nvGraphicFramePr>
          <p:xfrm>
            <a:off x="4703" y="3374"/>
            <a:ext cx="19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0" name="公式" r:id="rId19" imgW="164880" imgH="190440" progId="Equation.3">
                    <p:embed/>
                  </p:oleObj>
                </mc:Choice>
                <mc:Fallback>
                  <p:oleObj name="公式" r:id="rId19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3" y="3374"/>
                          <a:ext cx="198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66"/>
            <p:cNvGraphicFramePr>
              <a:graphicFrameLocks noChangeAspect="1"/>
            </p:cNvGraphicFramePr>
            <p:nvPr/>
          </p:nvGraphicFramePr>
          <p:xfrm>
            <a:off x="4204" y="3031"/>
            <a:ext cx="26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1" name="公式" r:id="rId21" imgW="203040" imgH="177480" progId="Equation.3">
                    <p:embed/>
                  </p:oleObj>
                </mc:Choice>
                <mc:Fallback>
                  <p:oleObj name="公式" r:id="rId21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3031"/>
                          <a:ext cx="26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67"/>
            <p:cNvGraphicFramePr>
              <a:graphicFrameLocks noChangeAspect="1"/>
            </p:cNvGraphicFramePr>
            <p:nvPr/>
          </p:nvGraphicFramePr>
          <p:xfrm>
            <a:off x="3887" y="2868"/>
            <a:ext cx="2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2" name="公式" r:id="rId23" imgW="190440" imgH="177480" progId="Equation.3">
                    <p:embed/>
                  </p:oleObj>
                </mc:Choice>
                <mc:Fallback>
                  <p:oleObj name="公式" r:id="rId23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868"/>
                          <a:ext cx="2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7" name="Line 68"/>
            <p:cNvSpPr>
              <a:spLocks noChangeShapeType="1"/>
            </p:cNvSpPr>
            <p:nvPr/>
          </p:nvSpPr>
          <p:spPr bwMode="auto">
            <a:xfrm>
              <a:off x="3792" y="3652"/>
              <a:ext cx="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3258" name="Object 69"/>
            <p:cNvGraphicFramePr>
              <a:graphicFrameLocks noChangeAspect="1"/>
            </p:cNvGraphicFramePr>
            <p:nvPr/>
          </p:nvGraphicFramePr>
          <p:xfrm>
            <a:off x="4113" y="3412"/>
            <a:ext cx="25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3" name="公式" r:id="rId25" imgW="126720" imgH="215640" progId="Equation.3">
                    <p:embed/>
                  </p:oleObj>
                </mc:Choice>
                <mc:Fallback>
                  <p:oleObj name="公式" r:id="rId25" imgW="126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412"/>
                          <a:ext cx="25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9" name="Object 70"/>
            <p:cNvGraphicFramePr>
              <a:graphicFrameLocks noChangeAspect="1"/>
            </p:cNvGraphicFramePr>
            <p:nvPr/>
          </p:nvGraphicFramePr>
          <p:xfrm>
            <a:off x="4522" y="3049"/>
            <a:ext cx="19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4" name="公式" r:id="rId27" imgW="139680" imgH="215640" progId="Equation.3">
                    <p:embed/>
                  </p:oleObj>
                </mc:Choice>
                <mc:Fallback>
                  <p:oleObj name="公式" r:id="rId27" imgW="1396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049"/>
                          <a:ext cx="19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0" name="Object 71"/>
            <p:cNvGraphicFramePr>
              <a:graphicFrameLocks noChangeAspect="1"/>
            </p:cNvGraphicFramePr>
            <p:nvPr/>
          </p:nvGraphicFramePr>
          <p:xfrm>
            <a:off x="4113" y="3140"/>
            <a:ext cx="146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5" name="Equation" r:id="rId29" imgW="139680" imgH="177480" progId="Equation.3">
                    <p:embed/>
                  </p:oleObj>
                </mc:Choice>
                <mc:Fallback>
                  <p:oleObj name="Equation" r:id="rId29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140"/>
                          <a:ext cx="146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8" name="Oval 72"/>
            <p:cNvSpPr>
              <a:spLocks noChangeArrowheads="1"/>
            </p:cNvSpPr>
            <p:nvPr/>
          </p:nvSpPr>
          <p:spPr bwMode="auto">
            <a:xfrm>
              <a:off x="3614" y="3548"/>
              <a:ext cx="33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9" name="Oval 73"/>
            <p:cNvSpPr>
              <a:spLocks noChangeArrowheads="1"/>
            </p:cNvSpPr>
            <p:nvPr/>
          </p:nvSpPr>
          <p:spPr bwMode="auto">
            <a:xfrm>
              <a:off x="4929" y="2848"/>
              <a:ext cx="33" cy="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0" name="Freeform 74"/>
            <p:cNvSpPr>
              <a:spLocks/>
            </p:cNvSpPr>
            <p:nvPr/>
          </p:nvSpPr>
          <p:spPr bwMode="auto">
            <a:xfrm>
              <a:off x="3634" y="2862"/>
              <a:ext cx="1311" cy="704"/>
            </a:xfrm>
            <a:custGeom>
              <a:avLst/>
              <a:gdLst>
                <a:gd name="T0" fmla="*/ 0 w 1311"/>
                <a:gd name="T1" fmla="*/ 704 h 704"/>
                <a:gd name="T2" fmla="*/ 167 w 1311"/>
                <a:gd name="T3" fmla="*/ 662 h 704"/>
                <a:gd name="T4" fmla="*/ 278 w 1311"/>
                <a:gd name="T5" fmla="*/ 564 h 704"/>
                <a:gd name="T6" fmla="*/ 366 w 1311"/>
                <a:gd name="T7" fmla="*/ 421 h 704"/>
                <a:gd name="T8" fmla="*/ 468 w 1311"/>
                <a:gd name="T9" fmla="*/ 239 h 704"/>
                <a:gd name="T10" fmla="*/ 615 w 1311"/>
                <a:gd name="T11" fmla="*/ 135 h 704"/>
                <a:gd name="T12" fmla="*/ 817 w 1311"/>
                <a:gd name="T13" fmla="*/ 92 h 704"/>
                <a:gd name="T14" fmla="*/ 1146 w 1311"/>
                <a:gd name="T15" fmla="*/ 67 h 704"/>
                <a:gd name="T16" fmla="*/ 1311 w 1311"/>
                <a:gd name="T17" fmla="*/ 0 h 7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11"/>
                <a:gd name="T28" fmla="*/ 0 h 704"/>
                <a:gd name="T29" fmla="*/ 1311 w 1311"/>
                <a:gd name="T30" fmla="*/ 704 h 70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11" h="704">
                  <a:moveTo>
                    <a:pt x="0" y="704"/>
                  </a:moveTo>
                  <a:cubicBezTo>
                    <a:pt x="27" y="697"/>
                    <a:pt x="121" y="685"/>
                    <a:pt x="167" y="662"/>
                  </a:cubicBezTo>
                  <a:cubicBezTo>
                    <a:pt x="213" y="639"/>
                    <a:pt x="245" y="604"/>
                    <a:pt x="278" y="564"/>
                  </a:cubicBezTo>
                  <a:cubicBezTo>
                    <a:pt x="311" y="524"/>
                    <a:pt x="334" y="475"/>
                    <a:pt x="366" y="421"/>
                  </a:cubicBezTo>
                  <a:cubicBezTo>
                    <a:pt x="398" y="367"/>
                    <a:pt x="427" y="287"/>
                    <a:pt x="468" y="239"/>
                  </a:cubicBezTo>
                  <a:cubicBezTo>
                    <a:pt x="509" y="191"/>
                    <a:pt x="557" y="159"/>
                    <a:pt x="615" y="135"/>
                  </a:cubicBezTo>
                  <a:cubicBezTo>
                    <a:pt x="673" y="111"/>
                    <a:pt x="729" y="103"/>
                    <a:pt x="817" y="92"/>
                  </a:cubicBezTo>
                  <a:cubicBezTo>
                    <a:pt x="905" y="81"/>
                    <a:pt x="1064" y="82"/>
                    <a:pt x="1146" y="67"/>
                  </a:cubicBezTo>
                  <a:cubicBezTo>
                    <a:pt x="1228" y="52"/>
                    <a:pt x="1277" y="14"/>
                    <a:pt x="1311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323850" y="1125538"/>
            <a:ext cx="5356225" cy="1260475"/>
            <a:chOff x="388" y="710"/>
            <a:chExt cx="3374" cy="794"/>
          </a:xfrm>
        </p:grpSpPr>
        <p:sp>
          <p:nvSpPr>
            <p:cNvPr id="53277" name="Text Box 76"/>
            <p:cNvSpPr txBox="1">
              <a:spLocks noChangeArrowheads="1"/>
            </p:cNvSpPr>
            <p:nvPr/>
          </p:nvSpPr>
          <p:spPr bwMode="auto">
            <a:xfrm>
              <a:off x="388" y="718"/>
              <a:ext cx="127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46800" rIns="18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CC"/>
                  </a:solidFill>
                </a:rPr>
                <a:t>直角坐标系中</a:t>
              </a:r>
            </a:p>
          </p:txBody>
        </p:sp>
        <p:graphicFrame>
          <p:nvGraphicFramePr>
            <p:cNvPr id="53253" name="Object 77"/>
            <p:cNvGraphicFramePr>
              <a:graphicFrameLocks noChangeAspect="1"/>
            </p:cNvGraphicFramePr>
            <p:nvPr/>
          </p:nvGraphicFramePr>
          <p:xfrm>
            <a:off x="1746" y="710"/>
            <a:ext cx="1996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6" name="公式" r:id="rId31" imgW="1269720" imgH="253800" progId="Equation.3">
                    <p:embed/>
                  </p:oleObj>
                </mc:Choice>
                <mc:Fallback>
                  <p:oleObj name="公式" r:id="rId31" imgW="12697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710"/>
                          <a:ext cx="1996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4" name="Object 78"/>
            <p:cNvGraphicFramePr>
              <a:graphicFrameLocks noChangeAspect="1"/>
            </p:cNvGraphicFramePr>
            <p:nvPr/>
          </p:nvGraphicFramePr>
          <p:xfrm>
            <a:off x="1634" y="1127"/>
            <a:ext cx="212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17" name="公式" r:id="rId33" imgW="1282680" imgH="228600" progId="Equation.3">
                    <p:embed/>
                  </p:oleObj>
                </mc:Choice>
                <mc:Fallback>
                  <p:oleObj name="公式" r:id="rId33" imgW="1282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127"/>
                          <a:ext cx="212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2" name="Object 7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8" name="公式" r:id="rId35" imgW="114120" imgH="215640" progId="Equation.3">
                  <p:embed/>
                </p:oleObj>
              </mc:Choice>
              <mc:Fallback>
                <p:oleObj name="公式" r:id="rId3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536" name="Text Box 80"/>
          <p:cNvSpPr txBox="1">
            <a:spLocks noChangeArrowheads="1"/>
          </p:cNvSpPr>
          <p:nvPr/>
        </p:nvSpPr>
        <p:spPr bwMode="auto">
          <a:xfrm>
            <a:off x="283906" y="431652"/>
            <a:ext cx="1150937" cy="46384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46800" rIns="18000" bIns="468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总功</a:t>
            </a:r>
            <a:r>
              <a:rPr kumimoji="1" lang="en-US" altLang="zh-CN" sz="2400" dirty="0">
                <a:solidFill>
                  <a:srgbClr val="0000FF"/>
                </a:solidFill>
                <a:ea typeface="黑体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05220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81" grpId="0" autoUpdateAnimBg="0"/>
      <p:bldP spid="4035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ext Box 2"/>
          <p:cNvSpPr txBox="1">
            <a:spLocks noChangeArrowheads="1"/>
          </p:cNvSpPr>
          <p:nvPr/>
        </p:nvSpPr>
        <p:spPr bwMode="auto">
          <a:xfrm>
            <a:off x="539750" y="1196975"/>
            <a:ext cx="4716463" cy="52322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功与参考系有关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具有相对性</a:t>
            </a: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!</a:t>
            </a:r>
            <a:endParaRPr kumimoji="1" lang="en-US" altLang="zh-CN" sz="2800" dirty="0">
              <a:ea typeface="黑体" pitchFamily="49" charset="-122"/>
            </a:endParaRPr>
          </a:p>
        </p:txBody>
      </p:sp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举例</a:t>
            </a:r>
            <a:endParaRPr kumimoji="1" lang="zh-CN" altLang="en-US" sz="2800" dirty="0">
              <a:solidFill>
                <a:srgbClr val="0000FF"/>
              </a:solidFill>
              <a:ea typeface="隶书" pitchFamily="49" charset="-122"/>
            </a:endParaRPr>
          </a:p>
        </p:txBody>
      </p:sp>
      <p:sp>
        <p:nvSpPr>
          <p:cNvPr id="404484" name="Text Box 4" descr="花束"/>
          <p:cNvSpPr txBox="1">
            <a:spLocks noChangeArrowheads="1"/>
          </p:cNvSpPr>
          <p:nvPr/>
        </p:nvSpPr>
        <p:spPr bwMode="auto">
          <a:xfrm>
            <a:off x="250825" y="5229225"/>
            <a:ext cx="86423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b="0">
                <a:cs typeface="Times New Roman" pitchFamily="18" charset="0"/>
              </a:rPr>
              <a:t>    </a:t>
            </a:r>
            <a:r>
              <a:rPr kumimoji="1" lang="zh-CN" altLang="en-US">
                <a:cs typeface="Times New Roman" pitchFamily="18" charset="0"/>
              </a:rPr>
              <a:t>以车厢为参考系</a:t>
            </a:r>
            <a:r>
              <a:rPr kumimoji="1" lang="en-US" altLang="zh-CN">
                <a:cs typeface="Times New Roman" pitchFamily="18" charset="0"/>
              </a:rPr>
              <a:t>, </a:t>
            </a:r>
            <a:r>
              <a:rPr kumimoji="1" lang="zh-CN" altLang="en-US">
                <a:cs typeface="Times New Roman" pitchFamily="18" charset="0"/>
              </a:rPr>
              <a:t>摩擦力不作功</a:t>
            </a:r>
            <a:r>
              <a:rPr kumimoji="1" lang="en-US" altLang="zh-CN">
                <a:cs typeface="Times New Roman" pitchFamily="18" charset="0"/>
              </a:rPr>
              <a:t>. </a:t>
            </a:r>
            <a:r>
              <a:rPr kumimoji="1" lang="zh-CN" altLang="en-US">
                <a:cs typeface="Times New Roman" pitchFamily="18" charset="0"/>
              </a:rPr>
              <a:t>以地面为参考系</a:t>
            </a:r>
            <a:r>
              <a:rPr kumimoji="1" lang="en-US" altLang="zh-CN">
                <a:cs typeface="Times New Roman" pitchFamily="18" charset="0"/>
              </a:rPr>
              <a:t>, </a:t>
            </a:r>
            <a:r>
              <a:rPr kumimoji="1" lang="zh-CN" altLang="en-US">
                <a:cs typeface="Times New Roman" pitchFamily="18" charset="0"/>
              </a:rPr>
              <a:t>摩擦力作功</a:t>
            </a:r>
            <a:r>
              <a:rPr kumimoji="1" lang="en-US" altLang="zh-CN">
                <a:cs typeface="Times New Roman" pitchFamily="18" charset="0"/>
              </a:rPr>
              <a:t>. </a:t>
            </a:r>
            <a:r>
              <a:rPr kumimoji="1" lang="zh-CN" altLang="en-US">
                <a:cs typeface="Times New Roman" pitchFamily="18" charset="0"/>
              </a:rPr>
              <a:t>通常约定以地面为参考系</a:t>
            </a:r>
            <a:r>
              <a:rPr kumimoji="1" lang="en-US" altLang="zh-CN">
                <a:cs typeface="Times New Roman" pitchFamily="18" charset="0"/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50938" y="2673350"/>
            <a:ext cx="6769100" cy="2133600"/>
            <a:chOff x="1344" y="1584"/>
            <a:chExt cx="3608" cy="1344"/>
          </a:xfrm>
        </p:grpSpPr>
        <p:graphicFrame>
          <p:nvGraphicFramePr>
            <p:cNvPr id="54276" name="Object 6"/>
            <p:cNvGraphicFramePr>
              <a:graphicFrameLocks noChangeAspect="1"/>
            </p:cNvGraphicFramePr>
            <p:nvPr/>
          </p:nvGraphicFramePr>
          <p:xfrm>
            <a:off x="1344" y="1584"/>
            <a:ext cx="3608" cy="1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8" name="剪辑" r:id="rId3" imgW="7033680" imgH="2111040" progId="MS_ClipArt_Gallery.2">
                    <p:embed/>
                  </p:oleObj>
                </mc:Choice>
                <mc:Fallback>
                  <p:oleObj name="剪辑" r:id="rId3" imgW="7033680" imgH="2111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84"/>
                          <a:ext cx="3608" cy="1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77" name="Object 7"/>
            <p:cNvGraphicFramePr>
              <a:graphicFrameLocks noChangeAspect="1"/>
            </p:cNvGraphicFramePr>
            <p:nvPr/>
          </p:nvGraphicFramePr>
          <p:xfrm>
            <a:off x="3264" y="1824"/>
            <a:ext cx="57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9" name="剪辑" r:id="rId5" imgW="724680" imgH="848160" progId="MS_ClipArt_Gallery.2">
                    <p:embed/>
                  </p:oleObj>
                </mc:Choice>
                <mc:Fallback>
                  <p:oleObj name="剪辑" r:id="rId5" imgW="724680" imgH="84816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824"/>
                          <a:ext cx="574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00450" y="3213100"/>
            <a:ext cx="1295400" cy="914400"/>
            <a:chOff x="2688" y="1920"/>
            <a:chExt cx="816" cy="576"/>
          </a:xfrm>
        </p:grpSpPr>
        <p:sp>
          <p:nvSpPr>
            <p:cNvPr id="54284" name="Line 9"/>
            <p:cNvSpPr>
              <a:spLocks noChangeShapeType="1"/>
            </p:cNvSpPr>
            <p:nvPr/>
          </p:nvSpPr>
          <p:spPr bwMode="auto">
            <a:xfrm flipH="1">
              <a:off x="2688" y="2496"/>
              <a:ext cx="816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75" name="Object 10"/>
            <p:cNvGraphicFramePr>
              <a:graphicFrameLocks noChangeAspect="1"/>
            </p:cNvGraphicFramePr>
            <p:nvPr/>
          </p:nvGraphicFramePr>
          <p:xfrm>
            <a:off x="2688" y="1920"/>
            <a:ext cx="34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0" name="公式" r:id="rId7" imgW="152280" imgH="228600" progId="Equation.3">
                    <p:embed/>
                  </p:oleObj>
                </mc:Choice>
                <mc:Fallback>
                  <p:oleObj name="公式" r:id="rId7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920"/>
                          <a:ext cx="34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74" name="Object 11"/>
          <p:cNvGraphicFramePr>
            <a:graphicFrameLocks noChangeAspect="1"/>
          </p:cNvGraphicFramePr>
          <p:nvPr/>
        </p:nvGraphicFramePr>
        <p:xfrm>
          <a:off x="5562600" y="457200"/>
          <a:ext cx="31242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1" name="剪辑" r:id="rId9" imgW="1623600" imgH="842040" progId="MS_ClipArt_Gallery.2">
                  <p:embed/>
                </p:oleObj>
              </mc:Choice>
              <mc:Fallback>
                <p:oleObj name="剪辑" r:id="rId9" imgW="1623600" imgH="842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"/>
                        <a:ext cx="31242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189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250825" y="260350"/>
            <a:ext cx="8229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914400" indent="-9144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0000FF"/>
                </a:solidFill>
                <a:latin typeface="Calibri" pitchFamily="34" charset="0"/>
                <a:ea typeface="隶书" pitchFamily="49" charset="-122"/>
                <a:sym typeface="Calibri" pitchFamily="34" charset="0"/>
              </a:rPr>
              <a:t>功和参考系</a:t>
            </a:r>
          </a:p>
        </p:txBody>
      </p:sp>
    </p:spTree>
    <p:extLst>
      <p:ext uri="{BB962C8B-B14F-4D97-AF65-F5344CB8AC3E}">
        <p14:creationId xmlns:p14="http://schemas.microsoft.com/office/powerpoint/2010/main" val="34546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 autoUpdateAnimBg="0"/>
      <p:bldP spid="4044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blackWhite">
          <a:xfrm>
            <a:off x="196850" y="660400"/>
            <a:ext cx="4564054" cy="523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例  、  作用在质点上的力为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49797"/>
              </p:ext>
            </p:extLst>
          </p:nvPr>
        </p:nvGraphicFramePr>
        <p:xfrm>
          <a:off x="5270123" y="636284"/>
          <a:ext cx="27670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2" name="Equation" r:id="rId3" imgW="1104844" imgH="228690" progId="Equation.3">
                  <p:embed/>
                </p:oleObj>
              </mc:Choice>
              <mc:Fallback>
                <p:oleObj name="Equation" r:id="rId3" imgW="1104844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270123" y="636284"/>
                        <a:ext cx="27670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blackWhite">
          <a:xfrm>
            <a:off x="196850" y="1273175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在下列情况下求质点从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794125" y="1303338"/>
          <a:ext cx="185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3" name="Equation" r:id="rId5" imgW="742866" imgH="209520" progId="Equation.3">
                  <p:embed/>
                </p:oleObj>
              </mc:Choice>
              <mc:Fallback>
                <p:oleObj name="Equation" r:id="rId5" imgW="742866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794125" y="1303338"/>
                        <a:ext cx="18510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blackWhite">
          <a:xfrm>
            <a:off x="5532438" y="1273175"/>
            <a:ext cx="1919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处运动到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17500" y="1973263"/>
          <a:ext cx="16668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4" name="Equation" r:id="rId7" imgW="666688" imgH="209520" progId="Equation.3">
                  <p:embed/>
                </p:oleObj>
              </mc:Choice>
              <mc:Fallback>
                <p:oleObj name="Equation" r:id="rId7" imgW="666688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17500" y="1973263"/>
                        <a:ext cx="16668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blackWhite">
          <a:xfrm>
            <a:off x="1965325" y="1912938"/>
            <a:ext cx="303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处该力作的功：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blackWhite">
          <a:xfrm>
            <a:off x="212725" y="2576513"/>
            <a:ext cx="483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1.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质点的运动轨道为抛物线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600450" y="3490913"/>
          <a:ext cx="1127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5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600450" y="3490913"/>
                        <a:ext cx="11271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4721225" y="2532063"/>
          <a:ext cx="13223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6" name="Equation" r:id="rId11" imgW="533169" imgH="228501" progId="Equation.3">
                  <p:embed/>
                </p:oleObj>
              </mc:Choice>
              <mc:Fallback>
                <p:oleObj name="Equation" r:id="rId11" imgW="53316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721225" y="2532063"/>
                        <a:ext cx="13223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12"/>
          <p:cNvSpPr txBox="1">
            <a:spLocks noChangeArrowheads="1"/>
          </p:cNvSpPr>
          <p:nvPr/>
        </p:nvSpPr>
        <p:spPr bwMode="blackWhite">
          <a:xfrm>
            <a:off x="212725" y="3262313"/>
            <a:ext cx="447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2.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质点的运动轨道为直线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79931"/>
              </p:ext>
            </p:extLst>
          </p:nvPr>
        </p:nvGraphicFramePr>
        <p:xfrm>
          <a:off x="5183188" y="2528888"/>
          <a:ext cx="13223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7" name="Equation" r:id="rId13" imgW="523788" imgH="218970" progId="Equation.3">
                  <p:embed/>
                </p:oleObj>
              </mc:Choice>
              <mc:Fallback>
                <p:oleObj name="Equation" r:id="rId13" imgW="523788" imgH="218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183188" y="2528888"/>
                        <a:ext cx="13223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4572000" y="3292475"/>
          <a:ext cx="1695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8" name="Equation" r:id="rId15" imgW="676143" imgH="190620" progId="Equation.3">
                  <p:embed/>
                </p:oleObj>
              </mc:Choice>
              <mc:Fallback>
                <p:oleObj name="Equation" r:id="rId15" imgW="676143" imgH="1906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572000" y="3292475"/>
                        <a:ext cx="16954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4114800" y="3751263"/>
            <a:ext cx="4519613" cy="2341562"/>
            <a:chOff x="2592" y="2064"/>
            <a:chExt cx="2846" cy="1476"/>
          </a:xfrm>
        </p:grpSpPr>
        <p:sp>
          <p:nvSpPr>
            <p:cNvPr id="10256" name="Arc 16"/>
            <p:cNvSpPr>
              <a:spLocks/>
            </p:cNvSpPr>
            <p:nvPr/>
          </p:nvSpPr>
          <p:spPr bwMode="blackWhite">
            <a:xfrm rot="5400000">
              <a:off x="4008" y="2376"/>
              <a:ext cx="1120" cy="687"/>
            </a:xfrm>
            <a:custGeom>
              <a:avLst/>
              <a:gdLst>
                <a:gd name="T0" fmla="*/ 295 w 21600"/>
                <a:gd name="T1" fmla="*/ 0 h 20838"/>
                <a:gd name="T2" fmla="*/ 1120 w 21600"/>
                <a:gd name="T3" fmla="*/ 687 h 20838"/>
                <a:gd name="T4" fmla="*/ 0 w 21600"/>
                <a:gd name="T5" fmla="*/ 687 h 208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838" fill="none" extrusionOk="0">
                  <a:moveTo>
                    <a:pt x="5685" y="-1"/>
                  </a:moveTo>
                  <a:cubicBezTo>
                    <a:pt x="15081" y="2563"/>
                    <a:pt x="21600" y="11098"/>
                    <a:pt x="21600" y="20838"/>
                  </a:cubicBezTo>
                </a:path>
                <a:path w="21600" h="20838" stroke="0" extrusionOk="0">
                  <a:moveTo>
                    <a:pt x="5685" y="-1"/>
                  </a:moveTo>
                  <a:cubicBezTo>
                    <a:pt x="15081" y="2563"/>
                    <a:pt x="21600" y="11098"/>
                    <a:pt x="21600" y="20838"/>
                  </a:cubicBezTo>
                  <a:lnTo>
                    <a:pt x="0" y="20838"/>
                  </a:lnTo>
                  <a:lnTo>
                    <a:pt x="5685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Arc 17"/>
            <p:cNvSpPr>
              <a:spLocks/>
            </p:cNvSpPr>
            <p:nvPr/>
          </p:nvSpPr>
          <p:spPr bwMode="blackWhite">
            <a:xfrm rot="16200000" flipH="1">
              <a:off x="3379" y="2381"/>
              <a:ext cx="1120" cy="678"/>
            </a:xfrm>
            <a:custGeom>
              <a:avLst/>
              <a:gdLst>
                <a:gd name="T0" fmla="*/ 342 w 21600"/>
                <a:gd name="T1" fmla="*/ 0 h 20566"/>
                <a:gd name="T2" fmla="*/ 1120 w 21600"/>
                <a:gd name="T3" fmla="*/ 678 h 20566"/>
                <a:gd name="T4" fmla="*/ 0 w 21600"/>
                <a:gd name="T5" fmla="*/ 678 h 205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566" fill="none" extrusionOk="0">
                  <a:moveTo>
                    <a:pt x="6602" y="-1"/>
                  </a:moveTo>
                  <a:cubicBezTo>
                    <a:pt x="15538" y="2868"/>
                    <a:pt x="21600" y="11180"/>
                    <a:pt x="21600" y="20566"/>
                  </a:cubicBezTo>
                </a:path>
                <a:path w="21600" h="20566" stroke="0" extrusionOk="0">
                  <a:moveTo>
                    <a:pt x="6602" y="-1"/>
                  </a:moveTo>
                  <a:cubicBezTo>
                    <a:pt x="15538" y="2868"/>
                    <a:pt x="21600" y="11180"/>
                    <a:pt x="21600" y="20566"/>
                  </a:cubicBezTo>
                  <a:lnTo>
                    <a:pt x="0" y="20566"/>
                  </a:lnTo>
                  <a:lnTo>
                    <a:pt x="6602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blackWhite">
            <a:xfrm>
              <a:off x="3504" y="3264"/>
              <a:ext cx="16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blackWhite">
            <a:xfrm flipV="1">
              <a:off x="4272" y="2112"/>
              <a:ext cx="0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blackWhite">
            <a:xfrm>
              <a:off x="5088" y="3312"/>
              <a:ext cx="25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i="1">
                  <a:latin typeface="楷体_GB2312" pitchFamily="49" charset="-122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0261" name="Text Box 21"/>
            <p:cNvSpPr txBox="1">
              <a:spLocks noChangeArrowheads="1"/>
            </p:cNvSpPr>
            <p:nvPr/>
          </p:nvSpPr>
          <p:spPr bwMode="blackWhite">
            <a:xfrm>
              <a:off x="4368" y="20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i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blackWhite">
            <a:xfrm>
              <a:off x="4302" y="3326"/>
              <a:ext cx="25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i="1">
                  <a:latin typeface="楷体_GB2312" pitchFamily="49" charset="-122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0263" name="Line 23"/>
            <p:cNvSpPr>
              <a:spLocks noChangeShapeType="1"/>
            </p:cNvSpPr>
            <p:nvPr/>
          </p:nvSpPr>
          <p:spPr bwMode="blackWhite">
            <a:xfrm flipV="1">
              <a:off x="3600" y="2640"/>
              <a:ext cx="15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4" name="Line 24"/>
            <p:cNvSpPr>
              <a:spLocks noChangeShapeType="1"/>
            </p:cNvSpPr>
            <p:nvPr/>
          </p:nvSpPr>
          <p:spPr bwMode="blackWhite">
            <a:xfrm>
              <a:off x="384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5" name="Line 25"/>
            <p:cNvSpPr>
              <a:spLocks noChangeShapeType="1"/>
            </p:cNvSpPr>
            <p:nvPr/>
          </p:nvSpPr>
          <p:spPr bwMode="blackWhite">
            <a:xfrm>
              <a:off x="4848" y="273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blackWhite">
            <a:xfrm>
              <a:off x="3840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67" name="Line 27"/>
            <p:cNvSpPr>
              <a:spLocks noChangeShapeType="1"/>
            </p:cNvSpPr>
            <p:nvPr/>
          </p:nvSpPr>
          <p:spPr bwMode="blackWhite">
            <a:xfrm flipH="1">
              <a:off x="42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268" name="Object 28"/>
            <p:cNvGraphicFramePr>
              <a:graphicFrameLocks noChangeAspect="1"/>
            </p:cNvGraphicFramePr>
            <p:nvPr/>
          </p:nvGraphicFramePr>
          <p:xfrm>
            <a:off x="3696" y="3312"/>
            <a:ext cx="29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59" name="Equation" r:id="rId17" imgW="219078" imgH="152280" progId="Equation.3">
                    <p:embed/>
                  </p:oleObj>
                </mc:Choice>
                <mc:Fallback>
                  <p:oleObj name="Equation" r:id="rId17" imgW="219078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696" y="3312"/>
                          <a:ext cx="29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29"/>
            <p:cNvGraphicFramePr>
              <a:graphicFrameLocks noChangeAspect="1"/>
            </p:cNvGraphicFramePr>
            <p:nvPr/>
          </p:nvGraphicFramePr>
          <p:xfrm>
            <a:off x="4800" y="3312"/>
            <a:ext cx="14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0" name="Equation" r:id="rId19" imgW="104812" imgH="171450" progId="Equation.3">
                    <p:embed/>
                  </p:oleObj>
                </mc:Choice>
                <mc:Fallback>
                  <p:oleObj name="Equation" r:id="rId19" imgW="104812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4800" y="3312"/>
                          <a:ext cx="14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30"/>
            <p:cNvGraphicFramePr>
              <a:graphicFrameLocks noChangeAspect="1"/>
            </p:cNvGraphicFramePr>
            <p:nvPr/>
          </p:nvGraphicFramePr>
          <p:xfrm>
            <a:off x="4336" y="2936"/>
            <a:ext cx="11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1" name="Equation" r:id="rId21" imgW="76177" imgH="152280" progId="Equation.3">
                    <p:embed/>
                  </p:oleObj>
                </mc:Choice>
                <mc:Fallback>
                  <p:oleObj name="Equation" r:id="rId21" imgW="76177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4336" y="2936"/>
                          <a:ext cx="11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31"/>
            <p:cNvGraphicFramePr>
              <a:graphicFrameLocks noChangeAspect="1"/>
            </p:cNvGraphicFramePr>
            <p:nvPr/>
          </p:nvGraphicFramePr>
          <p:xfrm>
            <a:off x="3888" y="2536"/>
            <a:ext cx="4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2" name="Equation" r:id="rId23" imgW="304710" imgH="171450" progId="Equation.3">
                    <p:embed/>
                  </p:oleObj>
                </mc:Choice>
                <mc:Fallback>
                  <p:oleObj name="Equation" r:id="rId23" imgW="30471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888" y="2536"/>
                          <a:ext cx="4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32"/>
            <p:cNvGraphicFramePr>
              <a:graphicFrameLocks noChangeAspect="1"/>
            </p:cNvGraphicFramePr>
            <p:nvPr/>
          </p:nvGraphicFramePr>
          <p:xfrm>
            <a:off x="4608" y="2064"/>
            <a:ext cx="83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3" name="Equation" r:id="rId25" imgW="523788" imgH="218970" progId="Equation.3">
                    <p:embed/>
                  </p:oleObj>
                </mc:Choice>
                <mc:Fallback>
                  <p:oleObj name="Equation" r:id="rId25" imgW="523788" imgH="2189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4608" y="2064"/>
                          <a:ext cx="830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33"/>
            <p:cNvGraphicFramePr>
              <a:graphicFrameLocks noChangeAspect="1"/>
            </p:cNvGraphicFramePr>
            <p:nvPr/>
          </p:nvGraphicFramePr>
          <p:xfrm>
            <a:off x="2592" y="2784"/>
            <a:ext cx="106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4" name="Equation" r:id="rId27" imgW="676143" imgH="190620" progId="Equation.3">
                    <p:embed/>
                  </p:oleObj>
                </mc:Choice>
                <mc:Fallback>
                  <p:oleObj name="Equation" r:id="rId27" imgW="676143" imgH="1906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2592" y="2784"/>
                          <a:ext cx="106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528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754" name="Object 2"/>
          <p:cNvGraphicFramePr>
            <a:graphicFrameLocks noChangeAspect="1"/>
          </p:cNvGraphicFramePr>
          <p:nvPr/>
        </p:nvGraphicFramePr>
        <p:xfrm>
          <a:off x="611188" y="908050"/>
          <a:ext cx="6497637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6" name="Equation" r:id="rId3" imgW="2619479" imgH="781110" progId="Equation.3">
                  <p:embed/>
                </p:oleObj>
              </mc:Choice>
              <mc:Fallback>
                <p:oleObj name="Equation" r:id="rId3" imgW="2619479" imgH="7811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11188" y="908050"/>
                        <a:ext cx="6497637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179388" y="2997200"/>
          <a:ext cx="6497637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7" name="Equation" r:id="rId5" imgW="2619479" imgH="752490" progId="Equation.3">
                  <p:embed/>
                </p:oleObj>
              </mc:Choice>
              <mc:Fallback>
                <p:oleObj name="Equation" r:id="rId5" imgW="2619479" imgH="7524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79388" y="2997200"/>
                        <a:ext cx="6497637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6" name="Text Box 4"/>
          <p:cNvSpPr txBox="1">
            <a:spLocks noChangeArrowheads="1"/>
          </p:cNvSpPr>
          <p:nvPr/>
        </p:nvSpPr>
        <p:spPr bwMode="blackWhite">
          <a:xfrm>
            <a:off x="755650" y="5300663"/>
            <a:ext cx="3024188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latin typeface="Times New Roman" pitchFamily="18" charset="0"/>
              </a:rPr>
              <a:t>做功与路径有关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0" y="765175"/>
            <a:ext cx="900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解</a:t>
            </a:r>
            <a:r>
              <a:rPr kumimoji="1" lang="zh-CN" altLang="en-US" sz="2800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1270" name="Object 25"/>
          <p:cNvGraphicFramePr>
            <a:graphicFrameLocks noChangeAspect="1"/>
          </p:cNvGraphicFramePr>
          <p:nvPr/>
        </p:nvGraphicFramePr>
        <p:xfrm>
          <a:off x="6516688" y="476250"/>
          <a:ext cx="26273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8" name="Equation" r:id="rId7" imgW="1104844" imgH="228690" progId="Equation.3">
                  <p:embed/>
                </p:oleObj>
              </mc:Choice>
              <mc:Fallback>
                <p:oleObj name="Equation" r:id="rId7" imgW="1104844" imgH="2286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516688" y="476250"/>
                        <a:ext cx="2627312" cy="568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26"/>
          <p:cNvGrpSpPr>
            <a:grpSpLocks/>
          </p:cNvGrpSpPr>
          <p:nvPr/>
        </p:nvGrpSpPr>
        <p:grpSpPr bwMode="auto">
          <a:xfrm>
            <a:off x="4572000" y="4076700"/>
            <a:ext cx="4062413" cy="2016125"/>
            <a:chOff x="2592" y="2064"/>
            <a:chExt cx="2846" cy="1476"/>
          </a:xfrm>
        </p:grpSpPr>
        <p:sp>
          <p:nvSpPr>
            <p:cNvPr id="11272" name="Arc 27"/>
            <p:cNvSpPr>
              <a:spLocks/>
            </p:cNvSpPr>
            <p:nvPr/>
          </p:nvSpPr>
          <p:spPr bwMode="blackWhite">
            <a:xfrm rot="5400000">
              <a:off x="4008" y="2376"/>
              <a:ext cx="1120" cy="687"/>
            </a:xfrm>
            <a:custGeom>
              <a:avLst/>
              <a:gdLst>
                <a:gd name="T0" fmla="*/ 295 w 21600"/>
                <a:gd name="T1" fmla="*/ 0 h 20838"/>
                <a:gd name="T2" fmla="*/ 1120 w 21600"/>
                <a:gd name="T3" fmla="*/ 687 h 20838"/>
                <a:gd name="T4" fmla="*/ 0 w 21600"/>
                <a:gd name="T5" fmla="*/ 687 h 208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838" fill="none" extrusionOk="0">
                  <a:moveTo>
                    <a:pt x="5685" y="-1"/>
                  </a:moveTo>
                  <a:cubicBezTo>
                    <a:pt x="15081" y="2563"/>
                    <a:pt x="21600" y="11098"/>
                    <a:pt x="21600" y="20838"/>
                  </a:cubicBezTo>
                </a:path>
                <a:path w="21600" h="20838" stroke="0" extrusionOk="0">
                  <a:moveTo>
                    <a:pt x="5685" y="-1"/>
                  </a:moveTo>
                  <a:cubicBezTo>
                    <a:pt x="15081" y="2563"/>
                    <a:pt x="21600" y="11098"/>
                    <a:pt x="21600" y="20838"/>
                  </a:cubicBezTo>
                  <a:lnTo>
                    <a:pt x="0" y="20838"/>
                  </a:lnTo>
                  <a:lnTo>
                    <a:pt x="5685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Arc 28"/>
            <p:cNvSpPr>
              <a:spLocks/>
            </p:cNvSpPr>
            <p:nvPr/>
          </p:nvSpPr>
          <p:spPr bwMode="blackWhite">
            <a:xfrm rot="16200000" flipH="1">
              <a:off x="3379" y="2381"/>
              <a:ext cx="1120" cy="678"/>
            </a:xfrm>
            <a:custGeom>
              <a:avLst/>
              <a:gdLst>
                <a:gd name="T0" fmla="*/ 342 w 21600"/>
                <a:gd name="T1" fmla="*/ 0 h 20566"/>
                <a:gd name="T2" fmla="*/ 1120 w 21600"/>
                <a:gd name="T3" fmla="*/ 678 h 20566"/>
                <a:gd name="T4" fmla="*/ 0 w 21600"/>
                <a:gd name="T5" fmla="*/ 678 h 205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566" fill="none" extrusionOk="0">
                  <a:moveTo>
                    <a:pt x="6602" y="-1"/>
                  </a:moveTo>
                  <a:cubicBezTo>
                    <a:pt x="15538" y="2868"/>
                    <a:pt x="21600" y="11180"/>
                    <a:pt x="21600" y="20566"/>
                  </a:cubicBezTo>
                </a:path>
                <a:path w="21600" h="20566" stroke="0" extrusionOk="0">
                  <a:moveTo>
                    <a:pt x="6602" y="-1"/>
                  </a:moveTo>
                  <a:cubicBezTo>
                    <a:pt x="15538" y="2868"/>
                    <a:pt x="21600" y="11180"/>
                    <a:pt x="21600" y="20566"/>
                  </a:cubicBezTo>
                  <a:lnTo>
                    <a:pt x="0" y="20566"/>
                  </a:lnTo>
                  <a:lnTo>
                    <a:pt x="6602" y="-1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29"/>
            <p:cNvSpPr>
              <a:spLocks noChangeShapeType="1"/>
            </p:cNvSpPr>
            <p:nvPr/>
          </p:nvSpPr>
          <p:spPr bwMode="blackWhite">
            <a:xfrm>
              <a:off x="3504" y="3264"/>
              <a:ext cx="166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30"/>
            <p:cNvSpPr>
              <a:spLocks noChangeShapeType="1"/>
            </p:cNvSpPr>
            <p:nvPr/>
          </p:nvSpPr>
          <p:spPr bwMode="blackWhite">
            <a:xfrm flipV="1">
              <a:off x="4272" y="2112"/>
              <a:ext cx="0" cy="1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Text Box 31"/>
            <p:cNvSpPr txBox="1">
              <a:spLocks noChangeArrowheads="1"/>
            </p:cNvSpPr>
            <p:nvPr/>
          </p:nvSpPr>
          <p:spPr bwMode="blackWhite">
            <a:xfrm>
              <a:off x="5088" y="3312"/>
              <a:ext cx="25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i="1">
                  <a:latin typeface="楷体_GB2312" pitchFamily="49" charset="-122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1277" name="Text Box 32"/>
            <p:cNvSpPr txBox="1">
              <a:spLocks noChangeArrowheads="1"/>
            </p:cNvSpPr>
            <p:nvPr/>
          </p:nvSpPr>
          <p:spPr bwMode="blackWhite">
            <a:xfrm>
              <a:off x="4368" y="206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i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11278" name="Text Box 33"/>
            <p:cNvSpPr txBox="1">
              <a:spLocks noChangeArrowheads="1"/>
            </p:cNvSpPr>
            <p:nvPr/>
          </p:nvSpPr>
          <p:spPr bwMode="blackWhite">
            <a:xfrm>
              <a:off x="4302" y="3326"/>
              <a:ext cx="25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2800" i="1">
                  <a:latin typeface="楷体_GB2312" pitchFamily="49" charset="-122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1279" name="Line 34"/>
            <p:cNvSpPr>
              <a:spLocks noChangeShapeType="1"/>
            </p:cNvSpPr>
            <p:nvPr/>
          </p:nvSpPr>
          <p:spPr bwMode="blackWhite">
            <a:xfrm flipV="1">
              <a:off x="3600" y="2640"/>
              <a:ext cx="15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0" name="Line 35"/>
            <p:cNvSpPr>
              <a:spLocks noChangeShapeType="1"/>
            </p:cNvSpPr>
            <p:nvPr/>
          </p:nvSpPr>
          <p:spPr bwMode="blackWhite">
            <a:xfrm>
              <a:off x="384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1" name="Line 36"/>
            <p:cNvSpPr>
              <a:spLocks noChangeShapeType="1"/>
            </p:cNvSpPr>
            <p:nvPr/>
          </p:nvSpPr>
          <p:spPr bwMode="blackWhite">
            <a:xfrm>
              <a:off x="4848" y="273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Line 37"/>
            <p:cNvSpPr>
              <a:spLocks noChangeShapeType="1"/>
            </p:cNvSpPr>
            <p:nvPr/>
          </p:nvSpPr>
          <p:spPr bwMode="blackWhite">
            <a:xfrm>
              <a:off x="3840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3" name="Line 38"/>
            <p:cNvSpPr>
              <a:spLocks noChangeShapeType="1"/>
            </p:cNvSpPr>
            <p:nvPr/>
          </p:nvSpPr>
          <p:spPr bwMode="blackWhite">
            <a:xfrm flipH="1">
              <a:off x="4272" y="27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284" name="Object 39"/>
            <p:cNvGraphicFramePr>
              <a:graphicFrameLocks noChangeAspect="1"/>
            </p:cNvGraphicFramePr>
            <p:nvPr/>
          </p:nvGraphicFramePr>
          <p:xfrm>
            <a:off x="3696" y="3312"/>
            <a:ext cx="29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9" name="Equation" r:id="rId9" imgW="219078" imgH="152280" progId="Equation.3">
                    <p:embed/>
                  </p:oleObj>
                </mc:Choice>
                <mc:Fallback>
                  <p:oleObj name="Equation" r:id="rId9" imgW="219078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696" y="3312"/>
                          <a:ext cx="29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40"/>
            <p:cNvGraphicFramePr>
              <a:graphicFrameLocks noChangeAspect="1"/>
            </p:cNvGraphicFramePr>
            <p:nvPr/>
          </p:nvGraphicFramePr>
          <p:xfrm>
            <a:off x="4800" y="3312"/>
            <a:ext cx="14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0" name="Equation" r:id="rId11" imgW="104812" imgH="171450" progId="Equation.3">
                    <p:embed/>
                  </p:oleObj>
                </mc:Choice>
                <mc:Fallback>
                  <p:oleObj name="Equation" r:id="rId11" imgW="104812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4800" y="3312"/>
                          <a:ext cx="14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41"/>
            <p:cNvGraphicFramePr>
              <a:graphicFrameLocks noChangeAspect="1"/>
            </p:cNvGraphicFramePr>
            <p:nvPr/>
          </p:nvGraphicFramePr>
          <p:xfrm>
            <a:off x="4336" y="2936"/>
            <a:ext cx="11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1" name="Equation" r:id="rId13" imgW="76177" imgH="152280" progId="Equation.3">
                    <p:embed/>
                  </p:oleObj>
                </mc:Choice>
                <mc:Fallback>
                  <p:oleObj name="Equation" r:id="rId13" imgW="76177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4336" y="2936"/>
                          <a:ext cx="11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42"/>
            <p:cNvGraphicFramePr>
              <a:graphicFrameLocks noChangeAspect="1"/>
            </p:cNvGraphicFramePr>
            <p:nvPr/>
          </p:nvGraphicFramePr>
          <p:xfrm>
            <a:off x="3888" y="2536"/>
            <a:ext cx="40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2" name="Equation" r:id="rId15" imgW="304710" imgH="171450" progId="Equation.3">
                    <p:embed/>
                  </p:oleObj>
                </mc:Choice>
                <mc:Fallback>
                  <p:oleObj name="Equation" r:id="rId15" imgW="30471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3888" y="2536"/>
                          <a:ext cx="40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43"/>
            <p:cNvGraphicFramePr>
              <a:graphicFrameLocks noChangeAspect="1"/>
            </p:cNvGraphicFramePr>
            <p:nvPr/>
          </p:nvGraphicFramePr>
          <p:xfrm>
            <a:off x="4608" y="2064"/>
            <a:ext cx="83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3" name="Equation" r:id="rId17" imgW="523788" imgH="218970" progId="Equation.3">
                    <p:embed/>
                  </p:oleObj>
                </mc:Choice>
                <mc:Fallback>
                  <p:oleObj name="Equation" r:id="rId17" imgW="523788" imgH="2189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4608" y="2064"/>
                          <a:ext cx="830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44"/>
            <p:cNvGraphicFramePr>
              <a:graphicFrameLocks noChangeAspect="1"/>
            </p:cNvGraphicFramePr>
            <p:nvPr/>
          </p:nvGraphicFramePr>
          <p:xfrm>
            <a:off x="2592" y="2784"/>
            <a:ext cx="106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4" name="Equation" r:id="rId19" imgW="676143" imgH="190620" progId="Equation.3">
                    <p:embed/>
                  </p:oleObj>
                </mc:Choice>
                <mc:Fallback>
                  <p:oleObj name="Equation" r:id="rId19" imgW="676143" imgH="1906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2592" y="2784"/>
                          <a:ext cx="106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42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Text Box 2"/>
          <p:cNvSpPr txBox="1">
            <a:spLocks noChangeArrowheads="1"/>
          </p:cNvSpPr>
          <p:nvPr/>
        </p:nvSpPr>
        <p:spPr bwMode="auto">
          <a:xfrm>
            <a:off x="647700" y="417513"/>
            <a:ext cx="8509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一条长为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、质量为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的均质柔绳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AB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端挂在天花板的钩上，自然下垂。现将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端沿铅垂方向提高到与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端同一高度处。</a:t>
            </a:r>
          </a:p>
        </p:txBody>
      </p:sp>
      <p:sp>
        <p:nvSpPr>
          <p:cNvPr id="447491" name="Text Box 3"/>
          <p:cNvSpPr txBox="1">
            <a:spLocks noChangeArrowheads="1"/>
          </p:cNvSpPr>
          <p:nvPr/>
        </p:nvSpPr>
        <p:spPr bwMode="auto">
          <a:xfrm>
            <a:off x="665163" y="1816100"/>
            <a:ext cx="5359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取绳自然下垂时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端位置为坐标原点，铅垂向上为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Oy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轴正方向。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655638" y="2636838"/>
            <a:ext cx="5711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端提升过程中的某一时刻坐标为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y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7493" name="Object 5"/>
          <p:cNvGraphicFramePr>
            <a:graphicFrameLocks noChangeAspect="1"/>
          </p:cNvGraphicFramePr>
          <p:nvPr/>
        </p:nvGraphicFramePr>
        <p:xfrm>
          <a:off x="4329113" y="3141663"/>
          <a:ext cx="939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7" name="公式" r:id="rId4" imgW="933579" imgH="714420" progId="Equation.3">
                  <p:embed/>
                </p:oleObj>
              </mc:Choice>
              <mc:Fallback>
                <p:oleObj name="公式" r:id="rId4" imgW="933579" imgH="7144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141663"/>
                        <a:ext cx="939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494" name="Object 6"/>
          <p:cNvGraphicFramePr>
            <a:graphicFrameLocks noChangeAspect="1"/>
          </p:cNvGraphicFramePr>
          <p:nvPr/>
        </p:nvGraphicFramePr>
        <p:xfrm>
          <a:off x="2268538" y="45815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8" name="公式" r:id="rId6" imgW="1247744" imgH="409590" progId="Equation.3">
                  <p:embed/>
                </p:oleObj>
              </mc:Choice>
              <mc:Fallback>
                <p:oleObj name="公式" r:id="rId6" imgW="1247744" imgH="4095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495" name="Text Box 7"/>
          <p:cNvSpPr txBox="1">
            <a:spLocks noChangeArrowheads="1"/>
          </p:cNvSpPr>
          <p:nvPr/>
        </p:nvSpPr>
        <p:spPr bwMode="auto">
          <a:xfrm>
            <a:off x="654050" y="1306513"/>
            <a:ext cx="4622800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该过程中重力所作的功。</a:t>
            </a:r>
          </a:p>
        </p:txBody>
      </p:sp>
      <p:sp>
        <p:nvSpPr>
          <p:cNvPr id="447496" name="Rectangle 8"/>
          <p:cNvSpPr>
            <a:spLocks noChangeArrowheads="1"/>
          </p:cNvSpPr>
          <p:nvPr/>
        </p:nvSpPr>
        <p:spPr bwMode="auto">
          <a:xfrm>
            <a:off x="0" y="4540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298450" y="18621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298450" y="13541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</a:t>
            </a:r>
          </a:p>
        </p:txBody>
      </p:sp>
      <p:grpSp>
        <p:nvGrpSpPr>
          <p:cNvPr id="447499" name="Group 11"/>
          <p:cNvGrpSpPr>
            <a:grpSpLocks/>
          </p:cNvGrpSpPr>
          <p:nvPr/>
        </p:nvGrpSpPr>
        <p:grpSpPr bwMode="auto">
          <a:xfrm>
            <a:off x="7134225" y="2025650"/>
            <a:ext cx="1012825" cy="2857500"/>
            <a:chOff x="4512" y="1136"/>
            <a:chExt cx="638" cy="1800"/>
          </a:xfrm>
        </p:grpSpPr>
        <p:grpSp>
          <p:nvGrpSpPr>
            <p:cNvPr id="13340" name="Group 12"/>
            <p:cNvGrpSpPr>
              <a:grpSpLocks/>
            </p:cNvGrpSpPr>
            <p:nvPr/>
          </p:nvGrpSpPr>
          <p:grpSpPr bwMode="auto">
            <a:xfrm>
              <a:off x="4512" y="1136"/>
              <a:ext cx="638" cy="1800"/>
              <a:chOff x="4328" y="936"/>
              <a:chExt cx="638" cy="1800"/>
            </a:xfrm>
          </p:grpSpPr>
          <p:grpSp>
            <p:nvGrpSpPr>
              <p:cNvPr id="13343" name="Group 13"/>
              <p:cNvGrpSpPr>
                <a:grpSpLocks noChangeAspect="1"/>
              </p:cNvGrpSpPr>
              <p:nvPr/>
            </p:nvGrpSpPr>
            <p:grpSpPr bwMode="auto">
              <a:xfrm>
                <a:off x="4328" y="936"/>
                <a:ext cx="638" cy="1360"/>
                <a:chOff x="2936" y="1184"/>
                <a:chExt cx="728" cy="1552"/>
              </a:xfrm>
            </p:grpSpPr>
            <p:sp>
              <p:nvSpPr>
                <p:cNvPr id="13345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2936" y="1248"/>
                  <a:ext cx="728" cy="0"/>
                </a:xfrm>
                <a:prstGeom prst="line">
                  <a:avLst/>
                </a:prstGeom>
                <a:noFill/>
                <a:ln w="38100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6" name="Line 1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976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7" name="Line 1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032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8" name="Line 1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088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9" name="Line 1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144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0" name="Line 1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8" y="1192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1" name="Line 2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64" y="1192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2" name="Line 21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20" y="1192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3" name="Line 2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376" y="1192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4" name="Line 23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440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5" name="Line 2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496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6" name="Line 2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552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7" name="Line 2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608" y="1184"/>
                  <a:ext cx="32" cy="64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3358" name="Object 27"/>
                <p:cNvGraphicFramePr>
                  <a:graphicFrameLocks noChangeAspect="1"/>
                </p:cNvGraphicFramePr>
                <p:nvPr/>
              </p:nvGraphicFramePr>
              <p:xfrm>
                <a:off x="3210" y="1242"/>
                <a:ext cx="150" cy="2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439" name="CorelDRAW" r:id="rId8" imgW="96962" imgH="148025" progId="CorelDRAW.Graphic.11">
                        <p:embed/>
                      </p:oleObj>
                    </mc:Choice>
                    <mc:Fallback>
                      <p:oleObj name="CorelDRAW" r:id="rId8" imgW="96962" imgH="148025" progId="CorelDRAW.Graphic.11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0" y="1242"/>
                              <a:ext cx="150" cy="229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 algn="ctr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9" name="Object 28"/>
                <p:cNvGraphicFramePr>
                  <a:graphicFrameLocks noChangeAspect="1"/>
                </p:cNvGraphicFramePr>
                <p:nvPr/>
              </p:nvGraphicFramePr>
              <p:xfrm>
                <a:off x="3239" y="1383"/>
                <a:ext cx="197" cy="13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440" name="CorelDRAW" r:id="rId10" imgW="234086" imgH="1604180" progId="CorelDRAW.Graphic.11">
                        <p:embed/>
                      </p:oleObj>
                    </mc:Choice>
                    <mc:Fallback>
                      <p:oleObj name="CorelDRAW" r:id="rId10" imgW="234086" imgH="1604180" progId="CorelDRAW.Graphic.11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39" y="1383"/>
                              <a:ext cx="197" cy="1353"/>
                            </a:xfrm>
                            <a:prstGeom prst="rect">
                              <a:avLst/>
                            </a:prstGeom>
                            <a:solidFill>
                              <a:schemeClr val="accent1"/>
                            </a:solidFill>
                            <a:ln w="38100" algn="ctr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44" name="Line 29"/>
              <p:cNvSpPr>
                <a:spLocks noChangeShapeType="1"/>
              </p:cNvSpPr>
              <p:nvPr/>
            </p:nvSpPr>
            <p:spPr bwMode="auto">
              <a:xfrm>
                <a:off x="4624" y="2248"/>
                <a:ext cx="0" cy="488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41" name="Object 30"/>
            <p:cNvGraphicFramePr>
              <a:graphicFrameLocks noChangeAspect="1"/>
            </p:cNvGraphicFramePr>
            <p:nvPr/>
          </p:nvGraphicFramePr>
          <p:xfrm>
            <a:off x="4556" y="1267"/>
            <a:ext cx="16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1" name="公式" r:id="rId12" imgW="285801" imgH="304830" progId="Equation.3">
                    <p:embed/>
                  </p:oleObj>
                </mc:Choice>
                <mc:Fallback>
                  <p:oleObj name="公式" r:id="rId12" imgW="285801" imgH="3048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6" y="1267"/>
                          <a:ext cx="162" cy="17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31"/>
            <p:cNvGraphicFramePr>
              <a:graphicFrameLocks noChangeAspect="1"/>
            </p:cNvGraphicFramePr>
            <p:nvPr/>
          </p:nvGraphicFramePr>
          <p:xfrm>
            <a:off x="4914" y="1891"/>
            <a:ext cx="14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2" name="公式" r:id="rId14" imgW="285801" imgH="304830" progId="Equation.3">
                    <p:embed/>
                  </p:oleObj>
                </mc:Choice>
                <mc:Fallback>
                  <p:oleObj name="公式" r:id="rId14" imgW="285801" imgH="3048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891"/>
                          <a:ext cx="140" cy="15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rgbClr val="0000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7520" name="Group 32"/>
          <p:cNvGrpSpPr>
            <a:grpSpLocks/>
          </p:cNvGrpSpPr>
          <p:nvPr/>
        </p:nvGrpSpPr>
        <p:grpSpPr bwMode="auto">
          <a:xfrm>
            <a:off x="7273925" y="2433638"/>
            <a:ext cx="1311275" cy="2462212"/>
            <a:chOff x="4416" y="1193"/>
            <a:chExt cx="826" cy="1551"/>
          </a:xfrm>
        </p:grpSpPr>
        <p:graphicFrame>
          <p:nvGraphicFramePr>
            <p:cNvPr id="13336" name="Object 33"/>
            <p:cNvGraphicFramePr>
              <a:graphicFrameLocks noChangeAspect="1"/>
            </p:cNvGraphicFramePr>
            <p:nvPr/>
          </p:nvGraphicFramePr>
          <p:xfrm>
            <a:off x="5090" y="1193"/>
            <a:ext cx="136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3" name="公式" r:id="rId16" imgW="247712" imgH="304830" progId="Equation.3">
                    <p:embed/>
                  </p:oleObj>
                </mc:Choice>
                <mc:Fallback>
                  <p:oleObj name="公式" r:id="rId16" imgW="247712" imgH="3048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1193"/>
                          <a:ext cx="136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7" name="Line 34"/>
            <p:cNvSpPr>
              <a:spLocks noChangeShapeType="1"/>
            </p:cNvSpPr>
            <p:nvPr/>
          </p:nvSpPr>
          <p:spPr bwMode="auto">
            <a:xfrm>
              <a:off x="4416" y="2744"/>
              <a:ext cx="728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8" name="Object 35"/>
            <p:cNvGraphicFramePr>
              <a:graphicFrameLocks noChangeAspect="1"/>
            </p:cNvGraphicFramePr>
            <p:nvPr/>
          </p:nvGraphicFramePr>
          <p:xfrm>
            <a:off x="5087" y="2543"/>
            <a:ext cx="155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4" name="公式" r:id="rId18" imgW="295255" imgH="323730" progId="Equation.3">
                    <p:embed/>
                  </p:oleObj>
                </mc:Choice>
                <mc:Fallback>
                  <p:oleObj name="公式" r:id="rId18" imgW="295255" imgH="3237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" y="2543"/>
                          <a:ext cx="155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Line 36"/>
            <p:cNvSpPr>
              <a:spLocks noChangeShapeType="1"/>
            </p:cNvSpPr>
            <p:nvPr/>
          </p:nvSpPr>
          <p:spPr bwMode="auto">
            <a:xfrm flipV="1">
              <a:off x="5032" y="1208"/>
              <a:ext cx="0" cy="15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525" name="Group 37"/>
          <p:cNvGrpSpPr>
            <a:grpSpLocks/>
          </p:cNvGrpSpPr>
          <p:nvPr/>
        </p:nvGrpSpPr>
        <p:grpSpPr bwMode="auto">
          <a:xfrm>
            <a:off x="7756525" y="3411538"/>
            <a:ext cx="803275" cy="269875"/>
            <a:chOff x="4720" y="1809"/>
            <a:chExt cx="506" cy="170"/>
          </a:xfrm>
        </p:grpSpPr>
        <p:sp>
          <p:nvSpPr>
            <p:cNvPr id="13334" name="Line 38"/>
            <p:cNvSpPr>
              <a:spLocks noChangeShapeType="1"/>
            </p:cNvSpPr>
            <p:nvPr/>
          </p:nvSpPr>
          <p:spPr bwMode="auto">
            <a:xfrm>
              <a:off x="4720" y="1896"/>
              <a:ext cx="312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35" name="Object 39"/>
            <p:cNvGraphicFramePr>
              <a:graphicFrameLocks noChangeAspect="1"/>
            </p:cNvGraphicFramePr>
            <p:nvPr/>
          </p:nvGraphicFramePr>
          <p:xfrm>
            <a:off x="5090" y="1809"/>
            <a:ext cx="136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5" name="公式" r:id="rId20" imgW="247712" imgH="304830" progId="Equation.3">
                    <p:embed/>
                  </p:oleObj>
                </mc:Choice>
                <mc:Fallback>
                  <p:oleObj name="公式" r:id="rId20" imgW="247712" imgH="3048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1809"/>
                          <a:ext cx="136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28" name="Text Box 40"/>
          <p:cNvSpPr txBox="1">
            <a:spLocks noChangeArrowheads="1"/>
          </p:cNvSpPr>
          <p:nvPr/>
        </p:nvSpPr>
        <p:spPr bwMode="auto">
          <a:xfrm>
            <a:off x="684213" y="3860800"/>
            <a:ext cx="26003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取重力元位移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y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7529" name="Text Box 41"/>
          <p:cNvSpPr txBox="1">
            <a:spLocks noChangeArrowheads="1"/>
          </p:cNvSpPr>
          <p:nvPr/>
        </p:nvSpPr>
        <p:spPr bwMode="auto">
          <a:xfrm>
            <a:off x="696913" y="3213100"/>
            <a:ext cx="3984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绳提起部分所受重力为</a:t>
            </a:r>
          </a:p>
        </p:txBody>
      </p:sp>
      <p:sp>
        <p:nvSpPr>
          <p:cNvPr id="447530" name="Text Box 42"/>
          <p:cNvSpPr txBox="1">
            <a:spLocks noChangeArrowheads="1"/>
          </p:cNvSpPr>
          <p:nvPr/>
        </p:nvSpPr>
        <p:spPr bwMode="auto">
          <a:xfrm>
            <a:off x="2843213" y="3860800"/>
            <a:ext cx="4622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，则重力在元位移上的元功为</a:t>
            </a:r>
          </a:p>
        </p:txBody>
      </p:sp>
      <p:graphicFrame>
        <p:nvGraphicFramePr>
          <p:cNvPr id="447531" name="Object 43"/>
          <p:cNvGraphicFramePr>
            <a:graphicFrameLocks noChangeAspect="1"/>
          </p:cNvGraphicFramePr>
          <p:nvPr/>
        </p:nvGraphicFramePr>
        <p:xfrm>
          <a:off x="3563938" y="4365625"/>
          <a:ext cx="15732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6" name="公式" r:id="rId22" imgW="1924157" imgH="876420" progId="Equation.3">
                  <p:embed/>
                </p:oleObj>
              </mc:Choice>
              <mc:Fallback>
                <p:oleObj name="公式" r:id="rId22" imgW="1924157" imgH="8764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365625"/>
                        <a:ext cx="15732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611188" y="5084763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该过程中重力所作的总功为</a:t>
            </a:r>
          </a:p>
        </p:txBody>
      </p:sp>
      <p:graphicFrame>
        <p:nvGraphicFramePr>
          <p:cNvPr id="447533" name="Object 45"/>
          <p:cNvGraphicFramePr>
            <a:graphicFrameLocks noChangeAspect="1"/>
          </p:cNvGraphicFramePr>
          <p:nvPr/>
        </p:nvGraphicFramePr>
        <p:xfrm>
          <a:off x="2411413" y="5805488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" name="公式" r:id="rId24" imgW="1047846" imgH="495180" progId="Equation.3">
                  <p:embed/>
                </p:oleObj>
              </mc:Choice>
              <mc:Fallback>
                <p:oleObj name="公式" r:id="rId24" imgW="1047846" imgH="4951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805488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34" name="Object 46"/>
          <p:cNvGraphicFramePr>
            <a:graphicFrameLocks noChangeAspect="1"/>
          </p:cNvGraphicFramePr>
          <p:nvPr/>
        </p:nvGraphicFramePr>
        <p:xfrm>
          <a:off x="3492500" y="5657850"/>
          <a:ext cx="2043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" name="公式" r:id="rId26" imgW="2038423" imgH="714420" progId="Equation.3">
                  <p:embed/>
                </p:oleObj>
              </mc:Choice>
              <mc:Fallback>
                <p:oleObj name="公式" r:id="rId26" imgW="2038423" imgH="7144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57850"/>
                        <a:ext cx="20431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7535" name="Object 47"/>
          <p:cNvGraphicFramePr>
            <a:graphicFrameLocks noChangeAspect="1"/>
          </p:cNvGraphicFramePr>
          <p:nvPr/>
        </p:nvGraphicFramePr>
        <p:xfrm>
          <a:off x="5551488" y="5657850"/>
          <a:ext cx="118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9" name="公式" r:id="rId28" imgW="1171567" imgH="714420" progId="Equation.3">
                  <p:embed/>
                </p:oleObj>
              </mc:Choice>
              <mc:Fallback>
                <p:oleObj name="公式" r:id="rId28" imgW="1171567" imgH="7144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5657850"/>
                        <a:ext cx="1181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94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/>
      <p:bldP spid="447491" grpId="0"/>
      <p:bldP spid="447492" grpId="0"/>
      <p:bldP spid="447495" grpId="0"/>
      <p:bldP spid="447496" grpId="0"/>
      <p:bldP spid="447497" grpId="0"/>
      <p:bldP spid="447498" grpId="0"/>
      <p:bldP spid="447528" grpId="0"/>
      <p:bldP spid="447529" grpId="0"/>
      <p:bldP spid="447530" grpId="0"/>
      <p:bldP spid="4475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287338" y="1484313"/>
            <a:ext cx="5127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hlink"/>
                </a:solidFill>
              </a:rPr>
              <a:t>解</a:t>
            </a:r>
            <a:endParaRPr kumimoji="1" lang="en-US" altLang="zh-CN">
              <a:solidFill>
                <a:schemeClr val="hlink"/>
              </a:solidFill>
            </a:endParaRPr>
          </a:p>
        </p:txBody>
      </p:sp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1042988" y="1520825"/>
          <a:ext cx="26654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" name="公式" r:id="rId3" imgW="1028520" imgH="241200" progId="Equation.3">
                  <p:embed/>
                </p:oleObj>
              </mc:Choice>
              <mc:Fallback>
                <p:oleObj name="公式" r:id="rId3" imgW="1028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20825"/>
                        <a:ext cx="26654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09" name="Object 5"/>
          <p:cNvGraphicFramePr>
            <a:graphicFrameLocks noChangeAspect="1"/>
          </p:cNvGraphicFramePr>
          <p:nvPr/>
        </p:nvGraphicFramePr>
        <p:xfrm>
          <a:off x="1042988" y="2168525"/>
          <a:ext cx="24114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9" name="公式" r:id="rId5" imgW="723600" imgH="228600" progId="Equation.3">
                  <p:embed/>
                </p:oleObj>
              </mc:Choice>
              <mc:Fallback>
                <p:oleObj name="公式" r:id="rId5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68525"/>
                        <a:ext cx="24114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0" name="Object 6"/>
          <p:cNvGraphicFramePr>
            <a:graphicFrameLocks noChangeAspect="1"/>
          </p:cNvGraphicFramePr>
          <p:nvPr/>
        </p:nvGraphicFramePr>
        <p:xfrm>
          <a:off x="935038" y="2852738"/>
          <a:ext cx="25558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公式" r:id="rId7" imgW="914400" imgH="228600" progId="Equation.3">
                  <p:embed/>
                </p:oleObj>
              </mc:Choice>
              <mc:Fallback>
                <p:oleObj name="公式" r:id="rId7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852738"/>
                        <a:ext cx="25558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1" name="Object 7"/>
          <p:cNvGraphicFramePr>
            <a:graphicFrameLocks noChangeAspect="1"/>
          </p:cNvGraphicFramePr>
          <p:nvPr/>
        </p:nvGraphicFramePr>
        <p:xfrm>
          <a:off x="827088" y="4349750"/>
          <a:ext cx="14763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1" name="公式" r:id="rId9" imgW="761760" imgH="304560" progId="Equation.3">
                  <p:embed/>
                </p:oleObj>
              </mc:Choice>
              <mc:Fallback>
                <p:oleObj name="公式" r:id="rId9" imgW="7617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49750"/>
                        <a:ext cx="14763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9" name="Group 33"/>
          <p:cNvGrpSpPr>
            <a:grpSpLocks/>
          </p:cNvGrpSpPr>
          <p:nvPr/>
        </p:nvGrpSpPr>
        <p:grpSpPr bwMode="auto">
          <a:xfrm>
            <a:off x="250825" y="361950"/>
            <a:ext cx="8713788" cy="906463"/>
            <a:chOff x="158" y="205"/>
            <a:chExt cx="5489" cy="571"/>
          </a:xfrm>
        </p:grpSpPr>
        <p:sp>
          <p:nvSpPr>
            <p:cNvPr id="405532" name="Text Box 28"/>
            <p:cNvSpPr txBox="1">
              <a:spLocks noChangeArrowheads="1"/>
            </p:cNvSpPr>
            <p:nvPr/>
          </p:nvSpPr>
          <p:spPr bwMode="auto">
            <a:xfrm>
              <a:off x="158" y="205"/>
              <a:ext cx="5489" cy="5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kumimoji="1" lang="zh-CN" altLang="en-US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例</a:t>
              </a:r>
              <a:r>
                <a:rPr kumimoji="1" lang="en-US" altLang="zh-CN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49" charset="-122"/>
                </a:rPr>
                <a:t>2-9  </a:t>
              </a:r>
              <a:r>
                <a:rPr kumimoji="1" lang="zh-CN" altLang="en-US" sz="2400" dirty="0">
                  <a:ea typeface="黑体" pitchFamily="49" charset="-122"/>
                </a:rPr>
                <a:t>一质点做圆周运动</a:t>
              </a:r>
              <a:r>
                <a:rPr kumimoji="1" lang="en-US" altLang="zh-CN" sz="2400" dirty="0">
                  <a:ea typeface="黑体" pitchFamily="49" charset="-122"/>
                </a:rPr>
                <a:t>, </a:t>
              </a:r>
              <a:r>
                <a:rPr kumimoji="1" lang="zh-CN" altLang="en-US" sz="2400" dirty="0">
                  <a:ea typeface="黑体" pitchFamily="49" charset="-122"/>
                </a:rPr>
                <a:t>有一力                        作用于质点</a:t>
              </a:r>
              <a:r>
                <a:rPr kumimoji="1" lang="en-US" altLang="zh-CN" sz="2400" dirty="0">
                  <a:ea typeface="黑体" pitchFamily="49" charset="-122"/>
                </a:rPr>
                <a:t>. </a:t>
              </a:r>
              <a:r>
                <a:rPr kumimoji="1" lang="zh-CN" altLang="en-US" sz="2400" dirty="0">
                  <a:ea typeface="黑体" pitchFamily="49" charset="-122"/>
                </a:rPr>
                <a:t>在质点由原点至</a:t>
              </a:r>
              <a:r>
                <a:rPr kumimoji="1" lang="en-US" altLang="zh-CN" sz="2400" i="1" dirty="0">
                  <a:ea typeface="黑体" pitchFamily="49" charset="-122"/>
                </a:rPr>
                <a:t>P</a:t>
              </a:r>
              <a:r>
                <a:rPr kumimoji="1" lang="en-US" altLang="zh-CN" sz="2400" dirty="0">
                  <a:ea typeface="黑体" pitchFamily="49" charset="-122"/>
                </a:rPr>
                <a:t>(0, 2</a:t>
              </a:r>
              <a:r>
                <a:rPr kumimoji="1" lang="en-US" altLang="zh-CN" sz="2400" i="1" dirty="0">
                  <a:ea typeface="黑体" pitchFamily="49" charset="-122"/>
                </a:rPr>
                <a:t>R</a:t>
              </a:r>
              <a:r>
                <a:rPr kumimoji="1" lang="en-US" altLang="zh-CN" sz="2400" dirty="0">
                  <a:ea typeface="黑体" pitchFamily="49" charset="-122"/>
                </a:rPr>
                <a:t>)</a:t>
              </a:r>
              <a:r>
                <a:rPr kumimoji="1" lang="zh-CN" altLang="en-US" sz="2400" dirty="0">
                  <a:ea typeface="黑体" pitchFamily="49" charset="-122"/>
                </a:rPr>
                <a:t>点过程中</a:t>
              </a:r>
              <a:r>
                <a:rPr kumimoji="1" lang="en-US" altLang="zh-CN" sz="2400" dirty="0">
                  <a:ea typeface="黑体" pitchFamily="49" charset="-122"/>
                </a:rPr>
                <a:t>, </a:t>
              </a:r>
              <a:r>
                <a:rPr kumimoji="1" lang="zh-CN" altLang="en-US" sz="2400" dirty="0">
                  <a:ea typeface="黑体" pitchFamily="49" charset="-122"/>
                </a:rPr>
                <a:t>力    作的功 </a:t>
              </a:r>
              <a:r>
                <a:rPr kumimoji="1" lang="en-US" altLang="zh-CN" sz="2400" i="1" dirty="0">
                  <a:ea typeface="黑体" pitchFamily="49" charset="-122"/>
                </a:rPr>
                <a:t>A </a:t>
              </a:r>
              <a:r>
                <a:rPr kumimoji="1" lang="en-US" altLang="zh-CN" sz="2400" dirty="0">
                  <a:ea typeface="黑体" pitchFamily="49" charset="-122"/>
                </a:rPr>
                <a:t>= ?</a:t>
              </a:r>
            </a:p>
          </p:txBody>
        </p:sp>
        <p:graphicFrame>
          <p:nvGraphicFramePr>
            <p:cNvPr id="55306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865117"/>
                </p:ext>
              </p:extLst>
            </p:nvPr>
          </p:nvGraphicFramePr>
          <p:xfrm>
            <a:off x="3050" y="220"/>
            <a:ext cx="1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2" name="公式" r:id="rId11" imgW="977760" imgH="241200" progId="Equation.3">
                    <p:embed/>
                  </p:oleObj>
                </mc:Choice>
                <mc:Fallback>
                  <p:oleObj name="公式" r:id="rId11" imgW="9777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220"/>
                          <a:ext cx="1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7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6453753"/>
                </p:ext>
              </p:extLst>
            </p:nvPr>
          </p:nvGraphicFramePr>
          <p:xfrm>
            <a:off x="3152" y="490"/>
            <a:ext cx="2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3" name="公式" r:id="rId13" imgW="164880" imgH="190440" progId="Equation.3">
                    <p:embed/>
                  </p:oleObj>
                </mc:Choice>
                <mc:Fallback>
                  <p:oleObj name="公式" r:id="rId13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490"/>
                          <a:ext cx="2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5535" name="Object 31"/>
          <p:cNvGraphicFramePr>
            <a:graphicFrameLocks noChangeAspect="1"/>
          </p:cNvGraphicFramePr>
          <p:nvPr/>
        </p:nvGraphicFramePr>
        <p:xfrm>
          <a:off x="2303463" y="4149725"/>
          <a:ext cx="28813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" name="公式" r:id="rId15" imgW="1358640" imgH="482400" progId="Equation.3">
                  <p:embed/>
                </p:oleObj>
              </mc:Choice>
              <mc:Fallback>
                <p:oleObj name="公式" r:id="rId15" imgW="13586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4149725"/>
                        <a:ext cx="28813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6" name="Object 32"/>
          <p:cNvGraphicFramePr>
            <a:graphicFrameLocks noChangeAspect="1"/>
          </p:cNvGraphicFramePr>
          <p:nvPr/>
        </p:nvGraphicFramePr>
        <p:xfrm>
          <a:off x="5219700" y="4437063"/>
          <a:ext cx="12239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5" name="Equation" r:id="rId17" imgW="533160" imgH="241200" progId="Equation.3">
                  <p:embed/>
                </p:oleObj>
              </mc:Choice>
              <mc:Fallback>
                <p:oleObj name="Equation" r:id="rId17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37063"/>
                        <a:ext cx="122396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10" name="Group 35"/>
          <p:cNvGrpSpPr>
            <a:grpSpLocks/>
          </p:cNvGrpSpPr>
          <p:nvPr/>
        </p:nvGrpSpPr>
        <p:grpSpPr bwMode="auto">
          <a:xfrm>
            <a:off x="5003800" y="1449388"/>
            <a:ext cx="3505200" cy="2774950"/>
            <a:chOff x="3084" y="922"/>
            <a:chExt cx="2208" cy="1748"/>
          </a:xfrm>
        </p:grpSpPr>
        <p:sp>
          <p:nvSpPr>
            <p:cNvPr id="55311" name="Rectangle 9"/>
            <p:cNvSpPr>
              <a:spLocks noChangeArrowheads="1"/>
            </p:cNvSpPr>
            <p:nvPr/>
          </p:nvSpPr>
          <p:spPr bwMode="auto">
            <a:xfrm>
              <a:off x="3084" y="958"/>
              <a:ext cx="2208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2" name="Line 10"/>
            <p:cNvSpPr>
              <a:spLocks noChangeShapeType="1"/>
            </p:cNvSpPr>
            <p:nvPr/>
          </p:nvSpPr>
          <p:spPr bwMode="auto">
            <a:xfrm>
              <a:off x="3228" y="2424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3" name="Line 12"/>
            <p:cNvSpPr>
              <a:spLocks noChangeShapeType="1"/>
            </p:cNvSpPr>
            <p:nvPr/>
          </p:nvSpPr>
          <p:spPr bwMode="auto">
            <a:xfrm flipV="1">
              <a:off x="4044" y="1057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4" name="Text Box 13"/>
            <p:cNvSpPr txBox="1">
              <a:spLocks noChangeArrowheads="1"/>
            </p:cNvSpPr>
            <p:nvPr/>
          </p:nvSpPr>
          <p:spPr bwMode="auto">
            <a:xfrm>
              <a:off x="3761" y="1662"/>
              <a:ext cx="36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700" b="0" i="1">
                  <a:ea typeface="宋体" pitchFamily="2" charset="-122"/>
                </a:rPr>
                <a:t>C</a:t>
              </a:r>
              <a:r>
                <a:rPr kumimoji="1" lang="en-US" altLang="zh-CN" sz="2700">
                  <a:ea typeface="宋体" pitchFamily="2" charset="-122"/>
                </a:rPr>
                <a:t> .</a:t>
              </a:r>
            </a:p>
          </p:txBody>
        </p:sp>
        <p:sp>
          <p:nvSpPr>
            <p:cNvPr id="55315" name="Text Box 14"/>
            <p:cNvSpPr txBox="1">
              <a:spLocks noChangeArrowheads="1"/>
            </p:cNvSpPr>
            <p:nvPr/>
          </p:nvSpPr>
          <p:spPr bwMode="auto">
            <a:xfrm>
              <a:off x="5007" y="2266"/>
              <a:ext cx="2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ea typeface="宋体" pitchFamily="2" charset="-122"/>
                </a:rPr>
                <a:t>x</a:t>
              </a:r>
              <a:endParaRPr kumimoji="1" lang="en-US" altLang="zh-CN" b="0">
                <a:ea typeface="宋体" pitchFamily="2" charset="-122"/>
              </a:endParaRPr>
            </a:p>
          </p:txBody>
        </p:sp>
        <p:sp>
          <p:nvSpPr>
            <p:cNvPr id="55316" name="Text Box 15"/>
            <p:cNvSpPr txBox="1">
              <a:spLocks noChangeArrowheads="1"/>
            </p:cNvSpPr>
            <p:nvPr/>
          </p:nvSpPr>
          <p:spPr bwMode="auto">
            <a:xfrm>
              <a:off x="3996" y="922"/>
              <a:ext cx="34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y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55317" name="Text Box 16"/>
            <p:cNvSpPr txBox="1">
              <a:spLocks noChangeArrowheads="1"/>
            </p:cNvSpPr>
            <p:nvPr/>
          </p:nvSpPr>
          <p:spPr bwMode="auto">
            <a:xfrm>
              <a:off x="3858" y="2362"/>
              <a:ext cx="26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ea typeface="宋体" pitchFamily="2" charset="-122"/>
                </a:rPr>
                <a:t>O</a:t>
              </a:r>
            </a:p>
          </p:txBody>
        </p:sp>
        <p:sp>
          <p:nvSpPr>
            <p:cNvPr id="55318" name="Oval 17"/>
            <p:cNvSpPr>
              <a:spLocks noChangeArrowheads="1"/>
            </p:cNvSpPr>
            <p:nvPr/>
          </p:nvSpPr>
          <p:spPr bwMode="auto">
            <a:xfrm flipH="1">
              <a:off x="4003" y="135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9" name="Text Box 18"/>
            <p:cNvSpPr txBox="1">
              <a:spLocks noChangeArrowheads="1"/>
            </p:cNvSpPr>
            <p:nvPr/>
          </p:nvSpPr>
          <p:spPr bwMode="auto">
            <a:xfrm>
              <a:off x="3818" y="1094"/>
              <a:ext cx="2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i="1">
                  <a:ea typeface="宋体" pitchFamily="2" charset="-122"/>
                </a:rPr>
                <a:t>P</a:t>
              </a:r>
            </a:p>
          </p:txBody>
        </p:sp>
        <p:sp>
          <p:nvSpPr>
            <p:cNvPr id="55320" name="Oval 19"/>
            <p:cNvSpPr>
              <a:spLocks noChangeArrowheads="1"/>
            </p:cNvSpPr>
            <p:nvPr/>
          </p:nvSpPr>
          <p:spPr bwMode="auto">
            <a:xfrm flipH="1">
              <a:off x="4380" y="1489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21" name="Line 20"/>
            <p:cNvSpPr>
              <a:spLocks noChangeShapeType="1"/>
            </p:cNvSpPr>
            <p:nvPr/>
          </p:nvSpPr>
          <p:spPr bwMode="auto">
            <a:xfrm flipV="1">
              <a:off x="4037" y="1502"/>
              <a:ext cx="385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5304" name="Object 21"/>
            <p:cNvGraphicFramePr>
              <a:graphicFrameLocks noChangeAspect="1"/>
            </p:cNvGraphicFramePr>
            <p:nvPr/>
          </p:nvGraphicFramePr>
          <p:xfrm>
            <a:off x="4218" y="1888"/>
            <a:ext cx="17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6" name="公式" r:id="rId19" imgW="126720" imgH="152280" progId="Equation.3">
                    <p:embed/>
                  </p:oleObj>
                </mc:Choice>
                <mc:Fallback>
                  <p:oleObj name="公式" r:id="rId19" imgW="1267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1888"/>
                          <a:ext cx="17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2" name="Text Box 22"/>
            <p:cNvSpPr txBox="1">
              <a:spLocks noChangeArrowheads="1"/>
            </p:cNvSpPr>
            <p:nvPr/>
          </p:nvSpPr>
          <p:spPr bwMode="auto">
            <a:xfrm>
              <a:off x="4082" y="1480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0" i="1">
                  <a:ea typeface="宋体" pitchFamily="2" charset="-122"/>
                </a:rPr>
                <a:t>R</a:t>
              </a:r>
              <a:endParaRPr kumimoji="1" lang="en-US" altLang="zh-CN" sz="2800" b="0" i="1">
                <a:ea typeface="宋体" pitchFamily="2" charset="-122"/>
              </a:endParaRPr>
            </a:p>
          </p:txBody>
        </p:sp>
        <p:sp>
          <p:nvSpPr>
            <p:cNvPr id="55323" name="Line 23"/>
            <p:cNvSpPr>
              <a:spLocks noChangeShapeType="1"/>
            </p:cNvSpPr>
            <p:nvPr/>
          </p:nvSpPr>
          <p:spPr bwMode="auto">
            <a:xfrm flipV="1">
              <a:off x="4059" y="1525"/>
              <a:ext cx="34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4" name="Text Box 24"/>
            <p:cNvSpPr txBox="1">
              <a:spLocks noChangeArrowheads="1"/>
            </p:cNvSpPr>
            <p:nvPr/>
          </p:nvSpPr>
          <p:spPr bwMode="auto">
            <a:xfrm>
              <a:off x="4445" y="1389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0" i="1">
                  <a:ea typeface="宋体" pitchFamily="2" charset="-122"/>
                </a:rPr>
                <a:t>m</a:t>
              </a:r>
            </a:p>
          </p:txBody>
        </p:sp>
        <p:sp>
          <p:nvSpPr>
            <p:cNvPr id="55325" name="Line 25"/>
            <p:cNvSpPr>
              <a:spLocks noChangeShapeType="1"/>
            </p:cNvSpPr>
            <p:nvPr/>
          </p:nvSpPr>
          <p:spPr bwMode="auto">
            <a:xfrm flipV="1">
              <a:off x="4428" y="1153"/>
              <a:ext cx="336" cy="33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05" name="Object 26"/>
            <p:cNvGraphicFramePr>
              <a:graphicFrameLocks noChangeAspect="1"/>
            </p:cNvGraphicFramePr>
            <p:nvPr/>
          </p:nvGraphicFramePr>
          <p:xfrm>
            <a:off x="4764" y="1115"/>
            <a:ext cx="273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7" name="公式" r:id="rId21" imgW="164880" imgH="190440" progId="Equation.3">
                    <p:embed/>
                  </p:oleObj>
                </mc:Choice>
                <mc:Fallback>
                  <p:oleObj name="公式" r:id="rId21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1115"/>
                          <a:ext cx="273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6" name="Oval 34"/>
            <p:cNvSpPr>
              <a:spLocks noChangeArrowheads="1"/>
            </p:cNvSpPr>
            <p:nvPr/>
          </p:nvSpPr>
          <p:spPr bwMode="auto">
            <a:xfrm>
              <a:off x="3515" y="1366"/>
              <a:ext cx="1044" cy="104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75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250825" y="873125"/>
            <a:ext cx="35814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Symbol" pitchFamily="18" charset="2"/>
              <a:buNone/>
            </a:pPr>
            <a:r>
              <a:rPr kumimoji="1" lang="zh-CN" altLang="en-US">
                <a:solidFill>
                  <a:srgbClr val="0000CC"/>
                </a:solidFill>
              </a:rPr>
              <a:t>① 功是标量</a:t>
            </a:r>
            <a:r>
              <a:rPr kumimoji="1" lang="en-US" altLang="zh-CN">
                <a:solidFill>
                  <a:srgbClr val="0000CC"/>
                </a:solidFill>
              </a:rPr>
              <a:t>(</a:t>
            </a:r>
            <a:r>
              <a:rPr kumimoji="1" lang="zh-CN" altLang="en-US">
                <a:solidFill>
                  <a:srgbClr val="0000CC"/>
                </a:solidFill>
              </a:rPr>
              <a:t>代数量</a:t>
            </a:r>
            <a:r>
              <a:rPr kumimoji="1" lang="en-US" altLang="zh-CN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3384550" y="528638"/>
            <a:ext cx="4873625" cy="1639887"/>
            <a:chOff x="2441" y="383"/>
            <a:chExt cx="3070" cy="1033"/>
          </a:xfrm>
        </p:grpSpPr>
        <p:sp>
          <p:nvSpPr>
            <p:cNvPr id="57372" name="Text Box 4"/>
            <p:cNvSpPr txBox="1">
              <a:spLocks noChangeArrowheads="1"/>
            </p:cNvSpPr>
            <p:nvPr/>
          </p:nvSpPr>
          <p:spPr bwMode="auto">
            <a:xfrm>
              <a:off x="2562" y="383"/>
              <a:ext cx="2949" cy="1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b="0" i="1"/>
                <a:t>A </a:t>
              </a:r>
              <a:r>
                <a:rPr kumimoji="1" lang="en-US" altLang="zh-CN" b="0"/>
                <a:t>&gt; 0</a:t>
              </a:r>
              <a:r>
                <a:rPr kumimoji="1" lang="en-US" altLang="zh-CN"/>
                <a:t>     </a:t>
              </a:r>
              <a:r>
                <a:rPr kumimoji="1" lang="zh-CN" altLang="en-US"/>
                <a:t>力对物体做功</a:t>
              </a:r>
            </a:p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b="0" i="1"/>
                <a:t>A</a:t>
              </a:r>
              <a:r>
                <a:rPr kumimoji="1" lang="en-US" altLang="zh-CN" b="0"/>
                <a:t> &lt; 0</a:t>
              </a:r>
              <a:r>
                <a:rPr kumimoji="1" lang="en-US" altLang="zh-CN"/>
                <a:t>     </a:t>
              </a:r>
              <a:r>
                <a:rPr kumimoji="1" lang="zh-CN" altLang="en-US"/>
                <a:t>物体反抗阻力做功</a:t>
              </a:r>
            </a:p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en-US" altLang="zh-CN" b="0" i="1"/>
                <a:t>A</a:t>
              </a:r>
              <a:r>
                <a:rPr kumimoji="1" lang="en-US" altLang="zh-CN" b="0"/>
                <a:t> = 0</a:t>
              </a:r>
              <a:r>
                <a:rPr kumimoji="1" lang="en-US" altLang="zh-CN"/>
                <a:t>     </a:t>
              </a:r>
              <a:r>
                <a:rPr kumimoji="1" lang="zh-CN" altLang="en-US"/>
                <a:t>力作用点无位移</a:t>
              </a:r>
            </a:p>
            <a:p>
              <a:pPr eaLnBrk="1" hangingPunct="1">
                <a:lnSpc>
                  <a:spcPct val="90000"/>
                </a:lnSpc>
                <a:spcBef>
                  <a:spcPct val="10000"/>
                </a:spcBef>
              </a:pPr>
              <a:r>
                <a:rPr kumimoji="1" lang="zh-CN" altLang="en-US"/>
                <a:t>              力与位移相互垂直   </a:t>
              </a:r>
            </a:p>
          </p:txBody>
        </p:sp>
        <p:sp>
          <p:nvSpPr>
            <p:cNvPr id="57373" name="AutoShape 5"/>
            <p:cNvSpPr>
              <a:spLocks/>
            </p:cNvSpPr>
            <p:nvPr/>
          </p:nvSpPr>
          <p:spPr bwMode="auto">
            <a:xfrm>
              <a:off x="2441" y="436"/>
              <a:ext cx="121" cy="635"/>
            </a:xfrm>
            <a:prstGeom prst="leftBrace">
              <a:avLst>
                <a:gd name="adj1" fmla="val 437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287338" y="311150"/>
            <a:ext cx="135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注意</a:t>
            </a:r>
            <a:r>
              <a:rPr kumimoji="1" lang="en-US" altLang="zh-CN" sz="2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: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7338" y="3933825"/>
            <a:ext cx="8480425" cy="2484438"/>
            <a:chOff x="370" y="2064"/>
            <a:chExt cx="5342" cy="1565"/>
          </a:xfrm>
        </p:grpSpPr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370" y="2073"/>
              <a:ext cx="164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CC"/>
                  </a:solidFill>
                </a:rPr>
                <a:t>② 功是过程量</a:t>
              </a: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384" y="2505"/>
              <a:ext cx="251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/>
                <a:t>与力作用点的</a:t>
              </a:r>
              <a:r>
                <a:rPr kumimoji="1" lang="zh-CN" altLang="en-US">
                  <a:solidFill>
                    <a:schemeClr val="hlink"/>
                  </a:solidFill>
                </a:rPr>
                <a:t>位移</a:t>
              </a:r>
              <a:r>
                <a:rPr kumimoji="1" lang="zh-CN" altLang="en-US"/>
                <a:t>相关</a:t>
              </a:r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514" y="3321"/>
              <a:ext cx="222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/>
                <a:t>与参考系的选择相关</a:t>
              </a:r>
            </a:p>
          </p:txBody>
        </p:sp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>
              <a:off x="2002" y="2832"/>
              <a:ext cx="0" cy="43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7356" name="Group 12"/>
            <p:cNvGrpSpPr>
              <a:grpSpLocks/>
            </p:cNvGrpSpPr>
            <p:nvPr/>
          </p:nvGrpSpPr>
          <p:grpSpPr bwMode="auto">
            <a:xfrm>
              <a:off x="2736" y="2064"/>
              <a:ext cx="1392" cy="1555"/>
              <a:chOff x="4032" y="144"/>
              <a:chExt cx="1440" cy="1555"/>
            </a:xfrm>
          </p:grpSpPr>
          <p:sp>
            <p:nvSpPr>
              <p:cNvPr id="57358" name="Rectangle 13"/>
              <p:cNvSpPr>
                <a:spLocks noChangeArrowheads="1"/>
              </p:cNvSpPr>
              <p:nvPr/>
            </p:nvSpPr>
            <p:spPr bwMode="auto">
              <a:xfrm>
                <a:off x="4032" y="144"/>
                <a:ext cx="1440" cy="15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59" name="Text Box 14"/>
              <p:cNvSpPr txBox="1">
                <a:spLocks noChangeArrowheads="1"/>
              </p:cNvSpPr>
              <p:nvPr/>
            </p:nvSpPr>
            <p:spPr bwMode="auto">
              <a:xfrm>
                <a:off x="4750" y="1303"/>
                <a:ext cx="39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CC0000"/>
                    </a:solidFill>
                  </a:rPr>
                  <a:t>mg</a:t>
                </a:r>
              </a:p>
            </p:txBody>
          </p:sp>
          <p:sp>
            <p:nvSpPr>
              <p:cNvPr id="57360" name="Rectangle 15"/>
              <p:cNvSpPr>
                <a:spLocks noChangeArrowheads="1"/>
              </p:cNvSpPr>
              <p:nvPr/>
            </p:nvSpPr>
            <p:spPr bwMode="auto">
              <a:xfrm>
                <a:off x="4498" y="607"/>
                <a:ext cx="436" cy="7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1" name="Line 16"/>
              <p:cNvSpPr>
                <a:spLocks noChangeShapeType="1"/>
              </p:cNvSpPr>
              <p:nvPr/>
            </p:nvSpPr>
            <p:spPr bwMode="auto">
              <a:xfrm flipV="1">
                <a:off x="4281" y="273"/>
                <a:ext cx="0" cy="133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2" name="Oval 17"/>
              <p:cNvSpPr>
                <a:spLocks noChangeArrowheads="1"/>
              </p:cNvSpPr>
              <p:nvPr/>
            </p:nvSpPr>
            <p:spPr bwMode="auto">
              <a:xfrm>
                <a:off x="4680" y="942"/>
                <a:ext cx="72" cy="125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363" name="Line 18"/>
              <p:cNvSpPr>
                <a:spLocks noChangeShapeType="1"/>
              </p:cNvSpPr>
              <p:nvPr/>
            </p:nvSpPr>
            <p:spPr bwMode="auto">
              <a:xfrm>
                <a:off x="4716" y="1067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4" name="Line 19"/>
              <p:cNvSpPr>
                <a:spLocks noChangeShapeType="1"/>
              </p:cNvSpPr>
              <p:nvPr/>
            </p:nvSpPr>
            <p:spPr bwMode="auto">
              <a:xfrm flipH="1">
                <a:off x="4644" y="1194"/>
                <a:ext cx="72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5" name="Line 20"/>
              <p:cNvSpPr>
                <a:spLocks noChangeShapeType="1"/>
              </p:cNvSpPr>
              <p:nvPr/>
            </p:nvSpPr>
            <p:spPr bwMode="auto">
              <a:xfrm>
                <a:off x="4716" y="1194"/>
                <a:ext cx="73" cy="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6" name="Line 21"/>
              <p:cNvSpPr>
                <a:spLocks noChangeShapeType="1"/>
              </p:cNvSpPr>
              <p:nvPr/>
            </p:nvSpPr>
            <p:spPr bwMode="auto">
              <a:xfrm flipH="1">
                <a:off x="4644" y="1110"/>
                <a:ext cx="72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7" name="Line 22"/>
              <p:cNvSpPr>
                <a:spLocks noChangeShapeType="1"/>
              </p:cNvSpPr>
              <p:nvPr/>
            </p:nvSpPr>
            <p:spPr bwMode="auto">
              <a:xfrm>
                <a:off x="4716" y="1110"/>
                <a:ext cx="73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8" name="Line 23"/>
              <p:cNvSpPr>
                <a:spLocks noChangeShapeType="1"/>
              </p:cNvSpPr>
              <p:nvPr/>
            </p:nvSpPr>
            <p:spPr bwMode="auto">
              <a:xfrm>
                <a:off x="4715" y="1137"/>
                <a:ext cx="0" cy="389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9" name="Text Box 24"/>
              <p:cNvSpPr txBox="1">
                <a:spLocks noChangeArrowheads="1"/>
              </p:cNvSpPr>
              <p:nvPr/>
            </p:nvSpPr>
            <p:spPr bwMode="auto">
              <a:xfrm>
                <a:off x="4321" y="181"/>
                <a:ext cx="227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0" i="1"/>
                  <a:t>h</a:t>
                </a:r>
              </a:p>
            </p:txBody>
          </p:sp>
          <p:sp>
            <p:nvSpPr>
              <p:cNvPr id="57370" name="Line 25"/>
              <p:cNvSpPr>
                <a:spLocks noChangeShapeType="1"/>
              </p:cNvSpPr>
              <p:nvPr/>
            </p:nvSpPr>
            <p:spPr bwMode="auto">
              <a:xfrm flipV="1">
                <a:off x="5088" y="662"/>
                <a:ext cx="0" cy="3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71" name="Text Box 26"/>
              <p:cNvSpPr txBox="1">
                <a:spLocks noChangeArrowheads="1"/>
              </p:cNvSpPr>
              <p:nvPr/>
            </p:nvSpPr>
            <p:spPr bwMode="auto">
              <a:xfrm>
                <a:off x="5124" y="613"/>
                <a:ext cx="24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i="1">
                    <a:latin typeface="Book Antiqua" pitchFamily="18" charset="0"/>
                  </a:rPr>
                  <a:t>v</a:t>
                </a:r>
              </a:p>
            </p:txBody>
          </p:sp>
        </p:grpSp>
        <p:sp>
          <p:nvSpPr>
            <p:cNvPr id="57357" name="Text Box 27"/>
            <p:cNvSpPr txBox="1">
              <a:spLocks noChangeArrowheads="1"/>
            </p:cNvSpPr>
            <p:nvPr/>
          </p:nvSpPr>
          <p:spPr bwMode="auto">
            <a:xfrm>
              <a:off x="4176" y="2762"/>
              <a:ext cx="1536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chemeClr val="hlink"/>
                  </a:solidFill>
                </a:rPr>
                <a:t>地面系 </a:t>
              </a:r>
              <a:r>
                <a:rPr kumimoji="1" lang="en-US" altLang="zh-CN" b="0" i="1">
                  <a:solidFill>
                    <a:schemeClr val="hlink"/>
                  </a:solidFill>
                </a:rPr>
                <a:t>W</a:t>
              </a:r>
              <a:r>
                <a:rPr kumimoji="1" lang="en-US" altLang="zh-CN" baseline="-25000">
                  <a:solidFill>
                    <a:schemeClr val="hlink"/>
                  </a:solidFill>
                </a:rPr>
                <a:t>G</a:t>
              </a:r>
              <a:r>
                <a:rPr kumimoji="1" lang="en-US" altLang="zh-CN" b="0">
                  <a:solidFill>
                    <a:schemeClr val="hlink"/>
                  </a:solidFill>
                </a:rPr>
                <a:t>≠0</a:t>
              </a:r>
            </a:p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chemeClr val="hlink"/>
                  </a:solidFill>
                </a:rPr>
                <a:t>电梯系 </a:t>
              </a:r>
              <a:r>
                <a:rPr kumimoji="1" lang="en-US" altLang="zh-CN" b="0" i="1">
                  <a:solidFill>
                    <a:schemeClr val="hlink"/>
                  </a:solidFill>
                </a:rPr>
                <a:t>W</a:t>
              </a:r>
              <a:r>
                <a:rPr kumimoji="1" lang="en-US" altLang="zh-CN" baseline="-25000">
                  <a:solidFill>
                    <a:schemeClr val="hlink"/>
                  </a:solidFill>
                </a:rPr>
                <a:t>G </a:t>
              </a:r>
              <a:r>
                <a:rPr kumimoji="1" lang="en-US" altLang="zh-CN" b="0">
                  <a:solidFill>
                    <a:schemeClr val="hlink"/>
                  </a:solidFill>
                </a:rPr>
                <a:t>= 0</a:t>
              </a:r>
              <a:endParaRPr kumimoji="1" lang="en-US" altLang="zh-CN" b="0" baseline="-25000">
                <a:solidFill>
                  <a:schemeClr val="hlink"/>
                </a:solidFill>
              </a:endParaRPr>
            </a:p>
          </p:txBody>
        </p:sp>
      </p:grpSp>
      <p:sp>
        <p:nvSpPr>
          <p:cNvPr id="407580" name="Text Box 28"/>
          <p:cNvSpPr txBox="1">
            <a:spLocks noChangeArrowheads="1"/>
          </p:cNvSpPr>
          <p:nvPr/>
        </p:nvSpPr>
        <p:spPr bwMode="auto">
          <a:xfrm>
            <a:off x="287338" y="2097088"/>
            <a:ext cx="6553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当质点受几个力作用时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/>
              <a:t>其</a:t>
            </a:r>
            <a:r>
              <a:rPr kumimoji="1" lang="zh-CN" altLang="en-US">
                <a:solidFill>
                  <a:srgbClr val="0000CC"/>
                </a:solidFill>
              </a:rPr>
              <a:t>合力的功</a:t>
            </a:r>
            <a:r>
              <a:rPr kumimoji="1" lang="zh-CN" altLang="en-US"/>
              <a:t>为</a:t>
            </a:r>
          </a:p>
        </p:txBody>
      </p:sp>
      <p:graphicFrame>
        <p:nvGraphicFramePr>
          <p:cNvPr id="407581" name="Object 29"/>
          <p:cNvGraphicFramePr>
            <a:graphicFrameLocks noChangeAspect="1"/>
          </p:cNvGraphicFramePr>
          <p:nvPr/>
        </p:nvGraphicFramePr>
        <p:xfrm>
          <a:off x="1042988" y="2565400"/>
          <a:ext cx="6805612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公式" r:id="rId3" imgW="3009600" imgH="558720" progId="Equation.3">
                  <p:embed/>
                </p:oleObj>
              </mc:Choice>
              <mc:Fallback>
                <p:oleObj name="公式" r:id="rId3" imgW="3009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65400"/>
                        <a:ext cx="6805612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3F4F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01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07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0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0033CC"/>
      </a:accent1>
      <a:accent2>
        <a:srgbClr val="003399"/>
      </a:accent2>
      <a:accent3>
        <a:srgbClr val="FFFFE9"/>
      </a:accent3>
      <a:accent4>
        <a:srgbClr val="000000"/>
      </a:accent4>
      <a:accent5>
        <a:srgbClr val="AAADE2"/>
      </a:accent5>
      <a:accent6>
        <a:srgbClr val="002D8A"/>
      </a:accent6>
      <a:hlink>
        <a:srgbClr val="0000FF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0000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</TotalTime>
  <Words>1507</Words>
  <Application>Microsoft Office PowerPoint</Application>
  <PresentationFormat>全屏显示(4:3)</PresentationFormat>
  <Paragraphs>232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黑体</vt:lpstr>
      <vt:lpstr>楷体_GB2312</vt:lpstr>
      <vt:lpstr>隶书</vt:lpstr>
      <vt:lpstr>宋体</vt:lpstr>
      <vt:lpstr>Arial</vt:lpstr>
      <vt:lpstr>Book Antiqua</vt:lpstr>
      <vt:lpstr>Calibri</vt:lpstr>
      <vt:lpstr>Symbol</vt:lpstr>
      <vt:lpstr>Times New Roman</vt:lpstr>
      <vt:lpstr>默认设计模板</vt:lpstr>
      <vt:lpstr>公式</vt:lpstr>
      <vt:lpstr>Equation</vt:lpstr>
      <vt:lpstr>剪辑</vt:lpstr>
      <vt:lpstr>CorelDRAW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lenovo</cp:lastModifiedBy>
  <cp:revision>30</cp:revision>
  <dcterms:created xsi:type="dcterms:W3CDTF">2017-02-04T02:36:05Z</dcterms:created>
  <dcterms:modified xsi:type="dcterms:W3CDTF">2020-03-09T06:44:59Z</dcterms:modified>
</cp:coreProperties>
</file>