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58" autoAdjust="0"/>
  </p:normalViewPr>
  <p:slideViewPr>
    <p:cSldViewPr>
      <p:cViewPr varScale="1">
        <p:scale>
          <a:sx n="64" d="100"/>
          <a:sy n="64" d="100"/>
        </p:scale>
        <p:origin x="53" y="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wmf"/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5.w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19.wmf"/><Relationship Id="rId5" Type="http://schemas.openxmlformats.org/officeDocument/2006/relationships/image" Target="../media/image24.wmf"/><Relationship Id="rId4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3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2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34.wmf"/><Relationship Id="rId11" Type="http://schemas.openxmlformats.org/officeDocument/2006/relationships/image" Target="../media/image41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4AA2F-E19E-4EC2-BEFA-DA2E71F2786E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1E47A-C9A9-4959-8A38-C889BC563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7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0AE6DF15-775C-4349-86A0-937EE77BB91F}" type="datetime1">
              <a:rPr lang="zh-CN" altLang="en-US" sz="1800" b="0">
                <a:latin typeface="Arial" charset="0"/>
                <a:ea typeface="宋体" charset="-122"/>
              </a:rPr>
              <a:pPr eaLnBrk="1" hangingPunct="1"/>
              <a:t>2020/3/20</a:t>
            </a:fld>
            <a:endParaRPr lang="en-US" altLang="zh-CN" sz="1800" b="0">
              <a:latin typeface="Arial" charset="0"/>
              <a:ea typeface="宋体" charset="-122"/>
            </a:endParaRPr>
          </a:p>
        </p:txBody>
      </p:sp>
      <p:sp>
        <p:nvSpPr>
          <p:cNvPr id="95235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AD33FA0B-1996-4133-880E-313DA99050A0}" type="slidenum">
              <a:rPr lang="zh-CN" altLang="en-US" sz="1800" b="0">
                <a:latin typeface="Arial" charset="0"/>
                <a:ea typeface="宋体" charset="-122"/>
              </a:rPr>
              <a:pPr eaLnBrk="1" hangingPunct="1"/>
              <a:t>1</a:t>
            </a:fld>
            <a:endParaRPr lang="en-US" altLang="zh-CN" sz="1800" b="0">
              <a:latin typeface="Arial" charset="0"/>
              <a:ea typeface="宋体" charset="-122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</p:spPr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88C85D65-FBD7-4C30-AFBA-4FA11F5C9A82}" type="datetime1">
              <a:rPr lang="zh-CN" altLang="en-US" sz="1800" b="0">
                <a:latin typeface="Arial" charset="0"/>
                <a:ea typeface="宋体" charset="-122"/>
              </a:rPr>
              <a:pPr eaLnBrk="1" hangingPunct="1"/>
              <a:t>2020/3/20</a:t>
            </a:fld>
            <a:endParaRPr lang="en-US" altLang="zh-CN" sz="1800" b="0">
              <a:latin typeface="Arial" charset="0"/>
              <a:ea typeface="宋体" charset="-122"/>
            </a:endParaRPr>
          </a:p>
        </p:txBody>
      </p:sp>
      <p:sp>
        <p:nvSpPr>
          <p:cNvPr id="96259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32C16B2C-16EA-4F9D-8228-0C192DF8A33E}" type="slidenum">
              <a:rPr lang="zh-CN" altLang="en-US" sz="1800" b="0">
                <a:latin typeface="Arial" charset="0"/>
                <a:ea typeface="宋体" charset="-122"/>
              </a:rPr>
              <a:pPr eaLnBrk="1" hangingPunct="1"/>
              <a:t>4</a:t>
            </a:fld>
            <a:endParaRPr lang="en-US" altLang="zh-CN" sz="1800" b="0">
              <a:latin typeface="Arial" charset="0"/>
              <a:ea typeface="宋体" charset="-122"/>
            </a:endParaRPr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5EB11A51-9293-4B7B-A386-92105094B5CE}" type="datetime1">
              <a:rPr lang="zh-CN" altLang="en-US" sz="1800" b="0">
                <a:latin typeface="Arial" charset="0"/>
                <a:ea typeface="宋体" charset="-122"/>
              </a:rPr>
              <a:pPr eaLnBrk="1" hangingPunct="1"/>
              <a:t>2020/3/20</a:t>
            </a:fld>
            <a:endParaRPr lang="en-US" altLang="zh-CN" sz="1800" b="0">
              <a:latin typeface="Arial" charset="0"/>
              <a:ea typeface="宋体" charset="-122"/>
            </a:endParaRPr>
          </a:p>
        </p:txBody>
      </p:sp>
      <p:sp>
        <p:nvSpPr>
          <p:cNvPr id="97283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8112B7B0-2661-4B05-BBFC-3B703667BBE0}" type="slidenum">
              <a:rPr lang="zh-CN" altLang="en-US" sz="1800" b="0">
                <a:latin typeface="Arial" charset="0"/>
                <a:ea typeface="宋体" charset="-122"/>
              </a:rPr>
              <a:pPr eaLnBrk="1" hangingPunct="1"/>
              <a:t>5</a:t>
            </a:fld>
            <a:endParaRPr lang="en-US" altLang="zh-CN" sz="1800" b="0">
              <a:latin typeface="Arial" charset="0"/>
              <a:ea typeface="宋体" charset="-122"/>
            </a:endParaRP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874C7A59-24D8-4CF3-A122-7F1766245CFA}" type="datetime1">
              <a:rPr lang="zh-CN" altLang="en-US" sz="1800" b="0">
                <a:latin typeface="Arial" charset="0"/>
                <a:ea typeface="宋体" charset="-122"/>
              </a:rPr>
              <a:pPr eaLnBrk="1" hangingPunct="1"/>
              <a:t>2020/3/20</a:t>
            </a:fld>
            <a:endParaRPr lang="en-US" altLang="zh-CN" sz="1800" b="0">
              <a:latin typeface="Arial" charset="0"/>
              <a:ea typeface="宋体" charset="-122"/>
            </a:endParaRPr>
          </a:p>
        </p:txBody>
      </p:sp>
      <p:sp>
        <p:nvSpPr>
          <p:cNvPr id="98307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C204A612-E7CB-408B-B7C1-6314A14F5072}" type="slidenum">
              <a:rPr lang="zh-CN" altLang="en-US" sz="1800" b="0">
                <a:latin typeface="Arial" charset="0"/>
                <a:ea typeface="宋体" charset="-122"/>
              </a:rPr>
              <a:pPr eaLnBrk="1" hangingPunct="1"/>
              <a:t>6</a:t>
            </a:fld>
            <a:endParaRPr lang="en-US" altLang="zh-CN" sz="1800" b="0">
              <a:latin typeface="Arial" charset="0"/>
              <a:ea typeface="宋体" charset="-122"/>
            </a:endParaRPr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A49F4782-E446-4686-A97D-C24E4F0F9903}" type="datetime1">
              <a:rPr lang="zh-CN" altLang="en-US" sz="1800" b="0">
                <a:latin typeface="Arial" charset="0"/>
                <a:ea typeface="宋体" charset="-122"/>
              </a:rPr>
              <a:pPr eaLnBrk="1" hangingPunct="1"/>
              <a:t>2020/3/20</a:t>
            </a:fld>
            <a:endParaRPr lang="en-US" altLang="zh-CN" sz="1800" b="0">
              <a:latin typeface="Arial" charset="0"/>
              <a:ea typeface="宋体" charset="-122"/>
            </a:endParaRPr>
          </a:p>
        </p:txBody>
      </p:sp>
      <p:sp>
        <p:nvSpPr>
          <p:cNvPr id="99331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2669EB3A-A1C5-4922-BECD-82B83237ECE7}" type="slidenum">
              <a:rPr lang="zh-CN" altLang="en-US" sz="1800" b="0">
                <a:latin typeface="Arial" charset="0"/>
                <a:ea typeface="宋体" charset="-122"/>
              </a:rPr>
              <a:pPr eaLnBrk="1" hangingPunct="1"/>
              <a:t>7</a:t>
            </a:fld>
            <a:endParaRPr lang="en-US" altLang="zh-CN" sz="1800" b="0">
              <a:latin typeface="Arial" charset="0"/>
              <a:ea typeface="宋体" charset="-122"/>
            </a:endParaRPr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0747F845-E452-425A-A336-4E8FD5821725}" type="datetime1">
              <a:rPr lang="zh-CN" altLang="en-US" sz="1800" b="0">
                <a:latin typeface="Arial" charset="0"/>
                <a:ea typeface="宋体" charset="-122"/>
              </a:rPr>
              <a:pPr eaLnBrk="1" hangingPunct="1"/>
              <a:t>2020/3/20</a:t>
            </a:fld>
            <a:endParaRPr lang="en-US" altLang="zh-CN" sz="1800" b="0">
              <a:latin typeface="Arial" charset="0"/>
              <a:ea typeface="宋体" charset="-122"/>
            </a:endParaRPr>
          </a:p>
        </p:txBody>
      </p:sp>
      <p:sp>
        <p:nvSpPr>
          <p:cNvPr id="100355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F1C750F4-B648-4BBC-AFD7-6374BA2D0B98}" type="slidenum">
              <a:rPr lang="zh-CN" altLang="en-US" sz="1800" b="0">
                <a:latin typeface="Arial" charset="0"/>
                <a:ea typeface="宋体" charset="-122"/>
              </a:rPr>
              <a:pPr eaLnBrk="1" hangingPunct="1"/>
              <a:t>8</a:t>
            </a:fld>
            <a:endParaRPr lang="en-US" altLang="zh-CN" sz="1800" b="0">
              <a:latin typeface="Arial" charset="0"/>
              <a:ea typeface="宋体" charset="-122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1251DF41-2CD6-4D82-99DA-56FAD5D6468A}" type="datetime1">
              <a:rPr lang="zh-CN" altLang="en-US" sz="1800" b="0">
                <a:latin typeface="Arial" charset="0"/>
                <a:ea typeface="宋体" charset="-122"/>
              </a:rPr>
              <a:pPr eaLnBrk="1" hangingPunct="1"/>
              <a:t>2020/3/20</a:t>
            </a:fld>
            <a:endParaRPr lang="en-US" altLang="zh-CN" sz="1800" b="0">
              <a:latin typeface="Arial" charset="0"/>
              <a:ea typeface="宋体" charset="-122"/>
            </a:endParaRPr>
          </a:p>
        </p:txBody>
      </p:sp>
      <p:sp>
        <p:nvSpPr>
          <p:cNvPr id="101379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CE6229F3-66D3-4915-ABFF-2F869AD08F83}" type="slidenum">
              <a:rPr lang="zh-CN" altLang="en-US" sz="1800" b="0">
                <a:latin typeface="Arial" charset="0"/>
                <a:ea typeface="宋体" charset="-122"/>
              </a:rPr>
              <a:pPr eaLnBrk="1" hangingPunct="1"/>
              <a:t>9</a:t>
            </a:fld>
            <a:endParaRPr lang="en-US" altLang="zh-CN" sz="1800" b="0">
              <a:latin typeface="Arial" charset="0"/>
              <a:ea typeface="宋体" charset="-122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A681B296-5C05-40EC-99ED-FB5E07801F8C}" type="datetime1">
              <a:rPr lang="zh-CN" altLang="en-US" sz="1800" b="0">
                <a:latin typeface="Arial" charset="0"/>
                <a:ea typeface="宋体" charset="-122"/>
              </a:rPr>
              <a:pPr eaLnBrk="1" hangingPunct="1"/>
              <a:t>2020/3/20</a:t>
            </a:fld>
            <a:endParaRPr lang="en-US" altLang="zh-CN" sz="1800" b="0">
              <a:latin typeface="Arial" charset="0"/>
              <a:ea typeface="宋体" charset="-122"/>
            </a:endParaRPr>
          </a:p>
        </p:txBody>
      </p:sp>
      <p:sp>
        <p:nvSpPr>
          <p:cNvPr id="102403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20FC7D81-1AE4-4FA2-BA12-B49AE5992223}" type="slidenum">
              <a:rPr lang="zh-CN" altLang="en-US" sz="1800" b="0">
                <a:latin typeface="Arial" charset="0"/>
                <a:ea typeface="宋体" charset="-122"/>
              </a:rPr>
              <a:pPr eaLnBrk="1" hangingPunct="1"/>
              <a:t>11</a:t>
            </a:fld>
            <a:endParaRPr lang="en-US" altLang="zh-CN" sz="1800" b="0">
              <a:latin typeface="Arial" charset="0"/>
              <a:ea typeface="宋体" charset="-122"/>
            </a:endParaRPr>
          </a:p>
        </p:txBody>
      </p:sp>
      <p:sp>
        <p:nvSpPr>
          <p:cNvPr id="102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</p:spPr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A25A4CA8-B8A0-4C9F-B46E-D487B694A4B0}" type="datetime1">
              <a:rPr lang="zh-CN" altLang="en-US" sz="1800" b="0">
                <a:latin typeface="Arial" charset="0"/>
                <a:ea typeface="宋体" charset="-122"/>
              </a:rPr>
              <a:pPr eaLnBrk="1" hangingPunct="1"/>
              <a:t>2020/3/20</a:t>
            </a:fld>
            <a:endParaRPr lang="en-US" altLang="zh-CN" sz="1800" b="0">
              <a:latin typeface="Arial" charset="0"/>
              <a:ea typeface="宋体" charset="-122"/>
            </a:endParaRPr>
          </a:p>
        </p:txBody>
      </p:sp>
      <p:sp>
        <p:nvSpPr>
          <p:cNvPr id="103427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0123EE5C-53CA-45C6-B7B0-40D693F071D3}" type="slidenum">
              <a:rPr lang="zh-CN" altLang="en-US" sz="1800" b="0">
                <a:latin typeface="Arial" charset="0"/>
                <a:ea typeface="宋体" charset="-122"/>
              </a:rPr>
              <a:pPr eaLnBrk="1" hangingPunct="1"/>
              <a:t>12</a:t>
            </a:fld>
            <a:endParaRPr lang="en-US" altLang="zh-CN" sz="1800" b="0">
              <a:latin typeface="Arial" charset="0"/>
              <a:ea typeface="宋体" charset="-122"/>
            </a:endParaRPr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</p:spPr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887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978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3430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479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477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205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3758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0421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4984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6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485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343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234892"/>
          </a:xfrm>
          <a:prstGeom prst="rect">
            <a:avLst/>
          </a:prstGeom>
          <a:gradFill rotWithShape="1">
            <a:gsLst>
              <a:gs pos="0">
                <a:srgbClr val="9E9538"/>
              </a:gs>
              <a:gs pos="50000">
                <a:srgbClr val="49451A"/>
              </a:gs>
              <a:gs pos="100000">
                <a:srgbClr val="9E953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1" name="Picture 8" descr="农大logo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409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9"/>
          <p:cNvSpPr txBox="1">
            <a:spLocks noChangeArrowheads="1"/>
          </p:cNvSpPr>
          <p:nvPr userDrawn="1"/>
        </p:nvSpPr>
        <p:spPr bwMode="auto">
          <a:xfrm>
            <a:off x="6732588" y="-99392"/>
            <a:ext cx="2411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b="1" dirty="0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b="1" dirty="0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章</a:t>
            </a:r>
            <a:r>
              <a:rPr lang="zh-CN" altLang="en-US" b="1" baseline="0" dirty="0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 刚体力学基础</a:t>
            </a:r>
            <a:endParaRPr lang="zh-CN" altLang="en-US" b="1" dirty="0">
              <a:solidFill>
                <a:srgbClr val="CC99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53" name="Rectangle 10"/>
          <p:cNvSpPr>
            <a:spLocks noChangeArrowheads="1"/>
          </p:cNvSpPr>
          <p:nvPr userDrawn="1"/>
        </p:nvSpPr>
        <p:spPr bwMode="auto">
          <a:xfrm>
            <a:off x="-36512" y="6520355"/>
            <a:ext cx="9144000" cy="365029"/>
          </a:xfrm>
          <a:prstGeom prst="rect">
            <a:avLst/>
          </a:prstGeom>
          <a:gradFill rotWithShape="1">
            <a:gsLst>
              <a:gs pos="0">
                <a:srgbClr val="9E9538"/>
              </a:gs>
              <a:gs pos="100000">
                <a:srgbClr val="49451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4" name="Text Box 11"/>
          <p:cNvSpPr txBox="1">
            <a:spLocks noChangeArrowheads="1"/>
          </p:cNvSpPr>
          <p:nvPr userDrawn="1"/>
        </p:nvSpPr>
        <p:spPr bwMode="auto">
          <a:xfrm>
            <a:off x="0" y="6491288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大学物理学</a:t>
            </a:r>
            <a:r>
              <a:rPr lang="en-US" altLang="zh-CN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A</a:t>
            </a:r>
          </a:p>
        </p:txBody>
      </p:sp>
      <p:sp>
        <p:nvSpPr>
          <p:cNvPr id="2055" name="Rectangle 12"/>
          <p:cNvSpPr>
            <a:spLocks noChangeArrowheads="1"/>
          </p:cNvSpPr>
          <p:nvPr userDrawn="1"/>
        </p:nvSpPr>
        <p:spPr bwMode="auto">
          <a:xfrm>
            <a:off x="7232650" y="6491288"/>
            <a:ext cx="19319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    第一篇 力学</a:t>
            </a:r>
          </a:p>
        </p:txBody>
      </p:sp>
    </p:spTree>
    <p:extLst>
      <p:ext uri="{BB962C8B-B14F-4D97-AF65-F5344CB8AC3E}">
        <p14:creationId xmlns:p14="http://schemas.microsoft.com/office/powerpoint/2010/main" val="37610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48.emf"/><Relationship Id="rId10" Type="http://schemas.openxmlformats.org/officeDocument/2006/relationships/image" Target="../media/image50.emf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5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emf"/><Relationship Id="rId5" Type="http://schemas.openxmlformats.org/officeDocument/2006/relationships/image" Target="../media/image11.jpeg"/><Relationship Id="rId10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9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9.w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emf"/><Relationship Id="rId14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0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9.e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45.bin"/><Relationship Id="rId26" Type="http://schemas.openxmlformats.org/officeDocument/2006/relationships/oleObject" Target="../embeddings/oleObject49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37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35.wmf"/><Relationship Id="rId25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29" Type="http://schemas.openxmlformats.org/officeDocument/2006/relationships/image" Target="../media/image43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48.bin"/><Relationship Id="rId5" Type="http://schemas.openxmlformats.org/officeDocument/2006/relationships/image" Target="../media/image3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oleObject" Target="../embeddings/oleObject50.bin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4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5.png"/><Relationship Id="rId4" Type="http://schemas.openxmlformats.org/officeDocument/2006/relationships/hyperlink" Target="../../&#21452;&#35821;/Term_1/3_Rdynamics/&#21018;&#20307;&#30340;&#24179;&#38754;&#36816;&#21160;.sw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41" name="Text Box 5"/>
          <p:cNvSpPr txBox="1">
            <a:spLocks noChangeArrowheads="1"/>
          </p:cNvSpPr>
          <p:nvPr/>
        </p:nvSpPr>
        <p:spPr bwMode="auto">
          <a:xfrm>
            <a:off x="287338" y="1052513"/>
            <a:ext cx="33845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刚体的机械能</a:t>
            </a:r>
            <a:endParaRPr kumimoji="1" lang="zh-CN" altLang="en-US" b="0"/>
          </a:p>
        </p:txBody>
      </p:sp>
      <p:graphicFrame>
        <p:nvGraphicFramePr>
          <p:cNvPr id="423942" name="Object 6"/>
          <p:cNvGraphicFramePr>
            <a:graphicFrameLocks noChangeAspect="1"/>
          </p:cNvGraphicFramePr>
          <p:nvPr/>
        </p:nvGraphicFramePr>
        <p:xfrm>
          <a:off x="2881313" y="908050"/>
          <a:ext cx="22987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2" name="公式" r:id="rId4" imgW="1117440" imgH="393480" progId="Equation.3">
                  <p:embed/>
                </p:oleObj>
              </mc:Choice>
              <mc:Fallback>
                <p:oleObj name="公式" r:id="rId4" imgW="1117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908050"/>
                        <a:ext cx="2298700" cy="8683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60" name="Text Box 24"/>
          <p:cNvSpPr txBox="1">
            <a:spLocks noChangeArrowheads="1"/>
          </p:cNvSpPr>
          <p:nvPr/>
        </p:nvSpPr>
        <p:spPr bwMode="auto">
          <a:xfrm>
            <a:off x="250825" y="333375"/>
            <a:ext cx="71659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3.5.4  </a:t>
            </a: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刚体定轴转动中的机械能守恒定律</a:t>
            </a:r>
          </a:p>
        </p:txBody>
      </p:sp>
      <p:sp>
        <p:nvSpPr>
          <p:cNvPr id="423961" name="Text Box 25"/>
          <p:cNvSpPr txBox="1">
            <a:spLocks noChangeArrowheads="1"/>
          </p:cNvSpPr>
          <p:nvPr/>
        </p:nvSpPr>
        <p:spPr bwMode="auto">
          <a:xfrm>
            <a:off x="287338" y="1881188"/>
            <a:ext cx="51117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由刚体定轴转动的动能定理</a:t>
            </a:r>
            <a:endParaRPr kumimoji="1" lang="zh-CN" altLang="en-US" b="0"/>
          </a:p>
        </p:txBody>
      </p:sp>
      <p:graphicFrame>
        <p:nvGraphicFramePr>
          <p:cNvPr id="423962" name="Object 26"/>
          <p:cNvGraphicFramePr>
            <a:graphicFrameLocks noChangeAspect="1"/>
          </p:cNvGraphicFramePr>
          <p:nvPr/>
        </p:nvGraphicFramePr>
        <p:xfrm>
          <a:off x="2195513" y="2420938"/>
          <a:ext cx="3708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3" name="公式" r:id="rId6" imgW="1854000" imgH="393480" progId="Equation.3">
                  <p:embed/>
                </p:oleObj>
              </mc:Choice>
              <mc:Fallback>
                <p:oleObj name="公式" r:id="rId6" imgW="1854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420938"/>
                        <a:ext cx="37084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3" name="Object 27"/>
          <p:cNvGraphicFramePr>
            <a:graphicFrameLocks noChangeAspect="1"/>
          </p:cNvGraphicFramePr>
          <p:nvPr/>
        </p:nvGraphicFramePr>
        <p:xfrm>
          <a:off x="1258888" y="3321050"/>
          <a:ext cx="57245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4" name="公式" r:id="rId8" imgW="2730240" imgH="393480" progId="Equation.3">
                  <p:embed/>
                </p:oleObj>
              </mc:Choice>
              <mc:Fallback>
                <p:oleObj name="公式" r:id="rId8" imgW="2730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21050"/>
                        <a:ext cx="57245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4" name="Object 28"/>
          <p:cNvGraphicFramePr>
            <a:graphicFrameLocks noChangeAspect="1"/>
          </p:cNvGraphicFramePr>
          <p:nvPr/>
        </p:nvGraphicFramePr>
        <p:xfrm>
          <a:off x="827088" y="4797425"/>
          <a:ext cx="73453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5" name="公式" r:id="rId10" imgW="3619440" imgH="431640" progId="Equation.3">
                  <p:embed/>
                </p:oleObj>
              </mc:Choice>
              <mc:Fallback>
                <p:oleObj name="公式" r:id="rId10" imgW="3619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97425"/>
                        <a:ext cx="7345362" cy="8731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65" name="Text Box 29"/>
          <p:cNvSpPr txBox="1">
            <a:spLocks noChangeArrowheads="1"/>
          </p:cNvSpPr>
          <p:nvPr/>
        </p:nvSpPr>
        <p:spPr bwMode="auto">
          <a:xfrm>
            <a:off x="287338" y="4221163"/>
            <a:ext cx="51117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</a:rPr>
              <a:t>刚体定轴转动的功能原理</a:t>
            </a:r>
            <a:r>
              <a:rPr kumimoji="1" lang="en-US" altLang="zh-CN">
                <a:solidFill>
                  <a:srgbClr val="0000CC"/>
                </a:solidFill>
              </a:rPr>
              <a:t>:</a:t>
            </a:r>
          </a:p>
        </p:txBody>
      </p:sp>
      <p:graphicFrame>
        <p:nvGraphicFramePr>
          <p:cNvPr id="423966" name="Object 30"/>
          <p:cNvGraphicFramePr>
            <a:graphicFrameLocks noChangeAspect="1"/>
          </p:cNvGraphicFramePr>
          <p:nvPr/>
        </p:nvGraphicFramePr>
        <p:xfrm>
          <a:off x="2555875" y="5876925"/>
          <a:ext cx="35067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6" name="公式" r:id="rId12" imgW="1523880" imgH="241200" progId="Equation.3">
                  <p:embed/>
                </p:oleObj>
              </mc:Choice>
              <mc:Fallback>
                <p:oleObj name="公式" r:id="rId12" imgW="1523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876925"/>
                        <a:ext cx="35067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6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2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2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2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42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1" grpId="0"/>
      <p:bldP spid="423961" grpId="0"/>
      <p:bldP spid="42396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2" descr="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04813"/>
            <a:ext cx="7200900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6157" r:id="rId2" imgW="5688724" imgH="3456229"/>
        </mc:Choice>
        <mc:Fallback>
          <p:control r:id="rId2" imgW="5688724" imgH="3456229">
            <p:pic>
              <p:nvPicPr>
                <p:cNvPr id="2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92275" y="2997200"/>
                  <a:ext cx="5688013" cy="34559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8701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Text Box 2"/>
          <p:cNvSpPr txBox="1">
            <a:spLocks noChangeArrowheads="1"/>
          </p:cNvSpPr>
          <p:nvPr/>
        </p:nvSpPr>
        <p:spPr bwMode="auto">
          <a:xfrm>
            <a:off x="250825" y="418455"/>
            <a:ext cx="46085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讨论</a:t>
            </a:r>
            <a:r>
              <a:rPr kumimoji="1" lang="zh-CN" altLang="en-US" sz="2400" b="1" dirty="0"/>
              <a:t>乒乓球的自动回滚问题</a:t>
            </a:r>
            <a:endParaRPr kumimoji="1" lang="en-US" altLang="zh-CN" sz="2400" b="1" dirty="0"/>
          </a:p>
        </p:txBody>
      </p:sp>
      <p:sp>
        <p:nvSpPr>
          <p:cNvPr id="51207" name="Text Box 3"/>
          <p:cNvSpPr txBox="1">
            <a:spLocks noChangeArrowheads="1"/>
          </p:cNvSpPr>
          <p:nvPr/>
        </p:nvSpPr>
        <p:spPr bwMode="auto">
          <a:xfrm>
            <a:off x="544513" y="1054100"/>
            <a:ext cx="7772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>
              <a:lnSpc>
                <a:spcPct val="105000"/>
              </a:lnSpc>
              <a:spcAft>
                <a:spcPct val="20000"/>
              </a:spcAft>
            </a:pPr>
            <a:r>
              <a:rPr kumimoji="1" lang="zh-CN" altLang="en-US">
                <a:solidFill>
                  <a:srgbClr val="0000CC"/>
                </a:solidFill>
              </a:rPr>
              <a:t>现象</a:t>
            </a:r>
            <a:r>
              <a:rPr kumimoji="1" lang="en-US" altLang="zh-CN">
                <a:solidFill>
                  <a:srgbClr val="0000CC"/>
                </a:solidFill>
              </a:rPr>
              <a:t>:</a:t>
            </a:r>
            <a:r>
              <a:rPr kumimoji="1" lang="en-US" altLang="zh-CN">
                <a:solidFill>
                  <a:schemeClr val="accent2"/>
                </a:solidFill>
              </a:rPr>
              <a:t> </a:t>
            </a:r>
            <a:r>
              <a:rPr kumimoji="1" lang="zh-CN" altLang="en-US"/>
              <a:t>使乒乓球向前运动的同时</a:t>
            </a:r>
            <a:r>
              <a:rPr kumimoji="1" lang="en-US" altLang="zh-CN">
                <a:latin typeface="宋体" charset="-122"/>
                <a:ea typeface="宋体" charset="-122"/>
              </a:rPr>
              <a:t>,</a:t>
            </a:r>
            <a:r>
              <a:rPr kumimoji="1" lang="zh-CN" altLang="en-US"/>
              <a:t>以较高的转速</a:t>
            </a:r>
          </a:p>
          <a:p>
            <a:pPr>
              <a:lnSpc>
                <a:spcPct val="105000"/>
              </a:lnSpc>
              <a:spcAft>
                <a:spcPct val="20000"/>
              </a:spcAft>
            </a:pPr>
            <a:r>
              <a:rPr kumimoji="1" lang="zh-CN" altLang="en-US"/>
              <a:t>            “反转”</a:t>
            </a:r>
            <a:r>
              <a:rPr kumimoji="1" lang="en-US" altLang="zh-CN">
                <a:latin typeface="宋体" charset="-122"/>
                <a:ea typeface="宋体" charset="-122"/>
              </a:rPr>
              <a:t>,</a:t>
            </a:r>
            <a:r>
              <a:rPr kumimoji="1" lang="zh-CN" altLang="en-US"/>
              <a:t>则乒乓球过一段时间自动回滚</a:t>
            </a:r>
            <a:r>
              <a:rPr kumimoji="1" lang="en-US" altLang="zh-CN">
                <a:latin typeface="宋体" charset="-122"/>
                <a:ea typeface="宋体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2312988"/>
            <a:ext cx="7639050" cy="1160462"/>
            <a:chOff x="230" y="1368"/>
            <a:chExt cx="4812" cy="731"/>
          </a:xfrm>
        </p:grpSpPr>
        <p:sp>
          <p:nvSpPr>
            <p:cNvPr id="51236" name="Text Box 5"/>
            <p:cNvSpPr txBox="1">
              <a:spLocks noChangeArrowheads="1"/>
            </p:cNvSpPr>
            <p:nvPr/>
          </p:nvSpPr>
          <p:spPr bwMode="auto">
            <a:xfrm>
              <a:off x="230" y="1416"/>
              <a:ext cx="1993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CC"/>
                  </a:solidFill>
                </a:rPr>
                <a:t>原因</a:t>
              </a:r>
              <a:r>
                <a:rPr kumimoji="1" lang="en-US" altLang="zh-CN">
                  <a:solidFill>
                    <a:srgbClr val="0000CC"/>
                  </a:solidFill>
                </a:rPr>
                <a:t>:</a:t>
              </a:r>
              <a:r>
                <a:rPr kumimoji="1" lang="en-US" altLang="zh-CN">
                  <a:solidFill>
                    <a:schemeClr val="accent2"/>
                  </a:solidFill>
                </a:rPr>
                <a:t>      </a:t>
              </a:r>
              <a:r>
                <a:rPr kumimoji="1" lang="zh-CN" altLang="en-US"/>
                <a:t>质心平动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/>
                <a:t>                绕质心转动</a:t>
              </a:r>
            </a:p>
          </p:txBody>
        </p:sp>
        <p:sp>
          <p:nvSpPr>
            <p:cNvPr id="51237" name="AutoShape 6"/>
            <p:cNvSpPr>
              <a:spLocks/>
            </p:cNvSpPr>
            <p:nvPr/>
          </p:nvSpPr>
          <p:spPr bwMode="auto">
            <a:xfrm>
              <a:off x="2448" y="1440"/>
              <a:ext cx="240" cy="576"/>
            </a:xfrm>
            <a:prstGeom prst="rightBrace">
              <a:avLst>
                <a:gd name="adj1" fmla="val 20000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38" name="Text Box 7"/>
            <p:cNvSpPr txBox="1">
              <a:spLocks noChangeArrowheads="1"/>
            </p:cNvSpPr>
            <p:nvPr/>
          </p:nvSpPr>
          <p:spPr bwMode="auto">
            <a:xfrm>
              <a:off x="2784" y="1368"/>
              <a:ext cx="2258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/>
                <a:t>当平动速度减为零时</a:t>
              </a:r>
              <a:r>
                <a:rPr kumimoji="1" lang="en-US" altLang="zh-CN"/>
                <a:t>,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/>
                <a:t>转动角速度尚未减为零</a:t>
              </a:r>
              <a:r>
                <a:rPr kumimoji="1" lang="en-US" altLang="zh-CN"/>
                <a:t>.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35038" y="3803650"/>
            <a:ext cx="6934200" cy="2424113"/>
            <a:chOff x="720" y="2265"/>
            <a:chExt cx="4368" cy="1527"/>
          </a:xfrm>
        </p:grpSpPr>
        <p:sp>
          <p:nvSpPr>
            <p:cNvPr id="51210" name="Rectangle 9"/>
            <p:cNvSpPr>
              <a:spLocks noChangeArrowheads="1"/>
            </p:cNvSpPr>
            <p:nvPr/>
          </p:nvSpPr>
          <p:spPr bwMode="auto">
            <a:xfrm>
              <a:off x="720" y="2304"/>
              <a:ext cx="1968" cy="148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1" name="Text Box 10"/>
            <p:cNvSpPr txBox="1">
              <a:spLocks noChangeArrowheads="1"/>
            </p:cNvSpPr>
            <p:nvPr/>
          </p:nvSpPr>
          <p:spPr bwMode="auto">
            <a:xfrm>
              <a:off x="1782" y="2265"/>
              <a:ext cx="26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FF"/>
                  </a:solidFill>
                </a:rPr>
                <a:t>N</a:t>
              </a:r>
              <a:endParaRPr kumimoji="1"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51212" name="Text Box 11"/>
            <p:cNvSpPr txBox="1">
              <a:spLocks noChangeArrowheads="1"/>
            </p:cNvSpPr>
            <p:nvPr/>
          </p:nvSpPr>
          <p:spPr bwMode="auto">
            <a:xfrm>
              <a:off x="1738" y="3465"/>
              <a:ext cx="38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FF"/>
                  </a:solidFill>
                </a:rPr>
                <a:t>mg</a:t>
              </a:r>
            </a:p>
          </p:txBody>
        </p:sp>
        <p:sp>
          <p:nvSpPr>
            <p:cNvPr id="51213" name="Text Box 12"/>
            <p:cNvSpPr txBox="1">
              <a:spLocks noChangeArrowheads="1"/>
            </p:cNvSpPr>
            <p:nvPr/>
          </p:nvSpPr>
          <p:spPr bwMode="auto">
            <a:xfrm>
              <a:off x="2112" y="2697"/>
              <a:ext cx="39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  <a:latin typeface="Book Antiqua" pitchFamily="18" charset="0"/>
                </a:rPr>
                <a:t>v</a:t>
              </a:r>
              <a:r>
                <a:rPr kumimoji="1" lang="en-US" altLang="zh-CN" b="0" baseline="-25000">
                  <a:solidFill>
                    <a:srgbClr val="FF3300"/>
                  </a:solidFill>
                </a:rPr>
                <a:t>0</a:t>
              </a:r>
              <a:endParaRPr kumimoji="1" lang="en-US" altLang="zh-CN" b="0">
                <a:solidFill>
                  <a:srgbClr val="FF3300"/>
                </a:solidFill>
              </a:endParaRPr>
            </a:p>
          </p:txBody>
        </p:sp>
        <p:graphicFrame>
          <p:nvGraphicFramePr>
            <p:cNvPr id="51202" name="Object 13"/>
            <p:cNvGraphicFramePr>
              <a:graphicFrameLocks noChangeAspect="1"/>
            </p:cNvGraphicFramePr>
            <p:nvPr/>
          </p:nvGraphicFramePr>
          <p:xfrm>
            <a:off x="970" y="2832"/>
            <a:ext cx="320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2" name="Equation" r:id="rId4" imgW="190440" imgH="228600" progId="Equation.3">
                    <p:embed/>
                  </p:oleObj>
                </mc:Choice>
                <mc:Fallback>
                  <p:oleObj name="Equation" r:id="rId4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2832"/>
                          <a:ext cx="320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4" name="Arc 14"/>
            <p:cNvSpPr>
              <a:spLocks/>
            </p:cNvSpPr>
            <p:nvPr/>
          </p:nvSpPr>
          <p:spPr bwMode="auto">
            <a:xfrm rot="-6394554">
              <a:off x="1176" y="2616"/>
              <a:ext cx="240" cy="288"/>
            </a:xfrm>
            <a:custGeom>
              <a:avLst/>
              <a:gdLst>
                <a:gd name="T0" fmla="*/ 0 w 21600"/>
                <a:gd name="T1" fmla="*/ 0 h 21600"/>
                <a:gd name="T2" fmla="*/ 240 w 21600"/>
                <a:gd name="T3" fmla="*/ 288 h 21600"/>
                <a:gd name="T4" fmla="*/ 0 w 21600"/>
                <a:gd name="T5" fmla="*/ 28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3583" name="Oval 15"/>
            <p:cNvSpPr>
              <a:spLocks noChangeArrowheads="1"/>
            </p:cNvSpPr>
            <p:nvPr/>
          </p:nvSpPr>
          <p:spPr bwMode="auto">
            <a:xfrm>
              <a:off x="1296" y="2592"/>
              <a:ext cx="816" cy="81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215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16" name="Text Box 16"/>
            <p:cNvSpPr txBox="1">
              <a:spLocks noChangeArrowheads="1"/>
            </p:cNvSpPr>
            <p:nvPr/>
          </p:nvSpPr>
          <p:spPr bwMode="auto">
            <a:xfrm>
              <a:off x="1635" y="2772"/>
              <a:ext cx="16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/>
                <a:t>.</a:t>
              </a:r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 flipV="1">
              <a:off x="1731" y="2818"/>
              <a:ext cx="327" cy="16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203" name="Object 18"/>
            <p:cNvGraphicFramePr>
              <a:graphicFrameLocks noChangeAspect="1"/>
            </p:cNvGraphicFramePr>
            <p:nvPr/>
          </p:nvGraphicFramePr>
          <p:xfrm>
            <a:off x="1731" y="2646"/>
            <a:ext cx="2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3" name="公式" r:id="rId6" imgW="152280" imgH="164880" progId="Equation.3">
                    <p:embed/>
                  </p:oleObj>
                </mc:Choice>
                <mc:Fallback>
                  <p:oleObj name="公式" r:id="rId6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" y="2646"/>
                          <a:ext cx="25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8" name="Rectangle 19"/>
            <p:cNvSpPr>
              <a:spLocks noChangeArrowheads="1"/>
            </p:cNvSpPr>
            <p:nvPr/>
          </p:nvSpPr>
          <p:spPr bwMode="auto">
            <a:xfrm>
              <a:off x="816" y="3408"/>
              <a:ext cx="1776" cy="96"/>
            </a:xfrm>
            <a:prstGeom prst="rect">
              <a:avLst/>
            </a:prstGeom>
            <a:gradFill rotWithShape="0">
              <a:gsLst>
                <a:gs pos="0">
                  <a:srgbClr val="472F18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19" name="Line 20"/>
            <p:cNvSpPr>
              <a:spLocks noChangeShapeType="1"/>
            </p:cNvSpPr>
            <p:nvPr/>
          </p:nvSpPr>
          <p:spPr bwMode="auto">
            <a:xfrm>
              <a:off x="1728" y="3007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0" name="Text Box 21"/>
            <p:cNvSpPr txBox="1">
              <a:spLocks noChangeArrowheads="1"/>
            </p:cNvSpPr>
            <p:nvPr/>
          </p:nvSpPr>
          <p:spPr bwMode="auto">
            <a:xfrm>
              <a:off x="1440" y="2832"/>
              <a:ext cx="24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fontAlgn="ctr">
                <a:spcBef>
                  <a:spcPct val="50000"/>
                </a:spcBef>
              </a:pPr>
              <a:r>
                <a:rPr kumimoji="1" lang="en-US" altLang="zh-CN" b="0" i="1">
                  <a:solidFill>
                    <a:srgbClr val="FF3300"/>
                  </a:solidFill>
                </a:rPr>
                <a:t>C</a:t>
              </a:r>
            </a:p>
          </p:txBody>
        </p:sp>
        <p:sp>
          <p:nvSpPr>
            <p:cNvPr id="51221" name="Line 22"/>
            <p:cNvSpPr>
              <a:spLocks noChangeShapeType="1"/>
            </p:cNvSpPr>
            <p:nvPr/>
          </p:nvSpPr>
          <p:spPr bwMode="auto">
            <a:xfrm flipH="1">
              <a:off x="1104" y="3408"/>
              <a:ext cx="52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2" name="Text Box 23"/>
            <p:cNvSpPr txBox="1">
              <a:spLocks noChangeArrowheads="1"/>
            </p:cNvSpPr>
            <p:nvPr/>
          </p:nvSpPr>
          <p:spPr bwMode="auto">
            <a:xfrm>
              <a:off x="864" y="3120"/>
              <a:ext cx="33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font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51223" name="Line 24"/>
            <p:cNvSpPr>
              <a:spLocks noChangeShapeType="1"/>
            </p:cNvSpPr>
            <p:nvPr/>
          </p:nvSpPr>
          <p:spPr bwMode="auto">
            <a:xfrm>
              <a:off x="1720" y="2400"/>
              <a:ext cx="0" cy="12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4" name="Rectangle 25"/>
            <p:cNvSpPr>
              <a:spLocks noChangeArrowheads="1"/>
            </p:cNvSpPr>
            <p:nvPr/>
          </p:nvSpPr>
          <p:spPr bwMode="auto">
            <a:xfrm>
              <a:off x="3120" y="2304"/>
              <a:ext cx="1968" cy="148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25" name="Text Box 26"/>
            <p:cNvSpPr txBox="1">
              <a:spLocks noChangeArrowheads="1"/>
            </p:cNvSpPr>
            <p:nvPr/>
          </p:nvSpPr>
          <p:spPr bwMode="auto">
            <a:xfrm>
              <a:off x="4182" y="2265"/>
              <a:ext cx="26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FF"/>
                  </a:solidFill>
                </a:rPr>
                <a:t>N</a:t>
              </a:r>
              <a:endParaRPr kumimoji="1"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51226" name="Text Box 27"/>
            <p:cNvSpPr txBox="1">
              <a:spLocks noChangeArrowheads="1"/>
            </p:cNvSpPr>
            <p:nvPr/>
          </p:nvSpPr>
          <p:spPr bwMode="auto">
            <a:xfrm>
              <a:off x="4138" y="3465"/>
              <a:ext cx="38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FF"/>
                  </a:solidFill>
                </a:rPr>
                <a:t>mg</a:t>
              </a:r>
            </a:p>
          </p:txBody>
        </p:sp>
        <p:sp>
          <p:nvSpPr>
            <p:cNvPr id="51227" name="Arc 28"/>
            <p:cNvSpPr>
              <a:spLocks/>
            </p:cNvSpPr>
            <p:nvPr/>
          </p:nvSpPr>
          <p:spPr bwMode="auto">
            <a:xfrm rot="-6394554">
              <a:off x="3576" y="2616"/>
              <a:ext cx="240" cy="288"/>
            </a:xfrm>
            <a:custGeom>
              <a:avLst/>
              <a:gdLst>
                <a:gd name="T0" fmla="*/ 0 w 21600"/>
                <a:gd name="T1" fmla="*/ 0 h 21600"/>
                <a:gd name="T2" fmla="*/ 240 w 21600"/>
                <a:gd name="T3" fmla="*/ 288 h 21600"/>
                <a:gd name="T4" fmla="*/ 0 w 21600"/>
                <a:gd name="T5" fmla="*/ 28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3597" name="Oval 29"/>
            <p:cNvSpPr>
              <a:spLocks noChangeArrowheads="1"/>
            </p:cNvSpPr>
            <p:nvPr/>
          </p:nvSpPr>
          <p:spPr bwMode="auto">
            <a:xfrm>
              <a:off x="3696" y="2592"/>
              <a:ext cx="816" cy="81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882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29" name="Text Box 30"/>
            <p:cNvSpPr txBox="1">
              <a:spLocks noChangeArrowheads="1"/>
            </p:cNvSpPr>
            <p:nvPr/>
          </p:nvSpPr>
          <p:spPr bwMode="auto">
            <a:xfrm>
              <a:off x="4035" y="2772"/>
              <a:ext cx="16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/>
                <a:t>.</a:t>
              </a:r>
            </a:p>
          </p:txBody>
        </p:sp>
        <p:sp>
          <p:nvSpPr>
            <p:cNvPr id="51230" name="Line 31"/>
            <p:cNvSpPr>
              <a:spLocks noChangeShapeType="1"/>
            </p:cNvSpPr>
            <p:nvPr/>
          </p:nvSpPr>
          <p:spPr bwMode="auto">
            <a:xfrm flipV="1">
              <a:off x="4131" y="2818"/>
              <a:ext cx="327" cy="16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204" name="Object 32"/>
            <p:cNvGraphicFramePr>
              <a:graphicFrameLocks noChangeAspect="1"/>
            </p:cNvGraphicFramePr>
            <p:nvPr/>
          </p:nvGraphicFramePr>
          <p:xfrm>
            <a:off x="4131" y="2646"/>
            <a:ext cx="2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4" name="公式" r:id="rId8" imgW="152280" imgH="164880" progId="Equation.3">
                    <p:embed/>
                  </p:oleObj>
                </mc:Choice>
                <mc:Fallback>
                  <p:oleObj name="公式" r:id="rId8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1" y="2646"/>
                          <a:ext cx="25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1" name="Rectangle 33"/>
            <p:cNvSpPr>
              <a:spLocks noChangeArrowheads="1"/>
            </p:cNvSpPr>
            <p:nvPr/>
          </p:nvSpPr>
          <p:spPr bwMode="auto">
            <a:xfrm>
              <a:off x="3216" y="3408"/>
              <a:ext cx="1776" cy="96"/>
            </a:xfrm>
            <a:prstGeom prst="rect">
              <a:avLst/>
            </a:prstGeom>
            <a:gradFill rotWithShape="0">
              <a:gsLst>
                <a:gs pos="0">
                  <a:srgbClr val="472F18"/>
                </a:gs>
                <a:gs pos="100000">
                  <a:srgbClr val="9966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32" name="Text Box 34"/>
            <p:cNvSpPr txBox="1">
              <a:spLocks noChangeArrowheads="1"/>
            </p:cNvSpPr>
            <p:nvPr/>
          </p:nvSpPr>
          <p:spPr bwMode="auto">
            <a:xfrm>
              <a:off x="3840" y="2880"/>
              <a:ext cx="24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fontAlgn="ctr">
                <a:spcBef>
                  <a:spcPct val="50000"/>
                </a:spcBef>
              </a:pPr>
              <a:r>
                <a:rPr kumimoji="1" lang="en-US" altLang="zh-CN" b="0" i="1">
                  <a:solidFill>
                    <a:srgbClr val="FF3300"/>
                  </a:solidFill>
                </a:rPr>
                <a:t>C</a:t>
              </a:r>
            </a:p>
          </p:txBody>
        </p:sp>
        <p:sp>
          <p:nvSpPr>
            <p:cNvPr id="51233" name="Line 35"/>
            <p:cNvSpPr>
              <a:spLocks noChangeShapeType="1"/>
            </p:cNvSpPr>
            <p:nvPr/>
          </p:nvSpPr>
          <p:spPr bwMode="auto">
            <a:xfrm flipH="1">
              <a:off x="3504" y="3408"/>
              <a:ext cx="52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4" name="Text Box 36"/>
            <p:cNvSpPr txBox="1">
              <a:spLocks noChangeArrowheads="1"/>
            </p:cNvSpPr>
            <p:nvPr/>
          </p:nvSpPr>
          <p:spPr bwMode="auto">
            <a:xfrm>
              <a:off x="3264" y="3120"/>
              <a:ext cx="33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fontAlgn="ctr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FF3300"/>
                  </a:solidFill>
                </a:rPr>
                <a:t>f</a:t>
              </a:r>
            </a:p>
          </p:txBody>
        </p:sp>
        <p:sp>
          <p:nvSpPr>
            <p:cNvPr id="51235" name="Line 37"/>
            <p:cNvSpPr>
              <a:spLocks noChangeShapeType="1"/>
            </p:cNvSpPr>
            <p:nvPr/>
          </p:nvSpPr>
          <p:spPr bwMode="auto">
            <a:xfrm>
              <a:off x="4120" y="2400"/>
              <a:ext cx="0" cy="12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05" name="Object 38"/>
            <p:cNvGraphicFramePr>
              <a:graphicFrameLocks noChangeAspect="1"/>
            </p:cNvGraphicFramePr>
            <p:nvPr/>
          </p:nvGraphicFramePr>
          <p:xfrm>
            <a:off x="3445" y="2928"/>
            <a:ext cx="25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5" name="Equation" r:id="rId9" imgW="152280" imgH="139680" progId="Equation.3">
                    <p:embed/>
                  </p:oleObj>
                </mc:Choice>
                <mc:Fallback>
                  <p:oleObj name="Equation" r:id="rId9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5" y="2928"/>
                          <a:ext cx="25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181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ctangle 2"/>
          <p:cNvSpPr>
            <a:spLocks noChangeArrowheads="1"/>
          </p:cNvSpPr>
          <p:nvPr/>
        </p:nvSpPr>
        <p:spPr bwMode="auto">
          <a:xfrm>
            <a:off x="323850" y="382588"/>
            <a:ext cx="12604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/>
            <a:r>
              <a:rPr kumimoji="1" lang="zh-CN" altLang="en-US">
                <a:solidFill>
                  <a:srgbClr val="0000CC"/>
                </a:solidFill>
              </a:rPr>
              <a:t>条件</a:t>
            </a:r>
            <a:r>
              <a:rPr kumimoji="1" lang="en-US" altLang="zh-CN">
                <a:solidFill>
                  <a:srgbClr val="0000CC"/>
                </a:solidFill>
              </a:rPr>
              <a:t>:</a:t>
            </a:r>
          </a:p>
        </p:txBody>
      </p:sp>
      <p:grpSp>
        <p:nvGrpSpPr>
          <p:cNvPr id="52232" name="Group 3"/>
          <p:cNvGrpSpPr>
            <a:grpSpLocks/>
          </p:cNvGrpSpPr>
          <p:nvPr/>
        </p:nvGrpSpPr>
        <p:grpSpPr bwMode="auto">
          <a:xfrm>
            <a:off x="863600" y="692150"/>
            <a:ext cx="4464050" cy="1873250"/>
            <a:chOff x="657" y="436"/>
            <a:chExt cx="2949" cy="1246"/>
          </a:xfrm>
        </p:grpSpPr>
        <p:graphicFrame>
          <p:nvGraphicFramePr>
            <p:cNvPr id="52230" name="Object 4"/>
            <p:cNvGraphicFramePr>
              <a:graphicFrameLocks noChangeAspect="1"/>
            </p:cNvGraphicFramePr>
            <p:nvPr/>
          </p:nvGraphicFramePr>
          <p:xfrm>
            <a:off x="839" y="436"/>
            <a:ext cx="2767" cy="1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2" name="公式" r:id="rId4" imgW="1841400" imgH="812520" progId="Equation.3">
                    <p:embed/>
                  </p:oleObj>
                </mc:Choice>
                <mc:Fallback>
                  <p:oleObj name="公式" r:id="rId4" imgW="1841400" imgH="8125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436"/>
                          <a:ext cx="2767" cy="1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0" name="AutoShape 5"/>
            <p:cNvSpPr>
              <a:spLocks/>
            </p:cNvSpPr>
            <p:nvPr/>
          </p:nvSpPr>
          <p:spPr bwMode="auto">
            <a:xfrm>
              <a:off x="657" y="709"/>
              <a:ext cx="153" cy="689"/>
            </a:xfrm>
            <a:prstGeom prst="leftBrace">
              <a:avLst>
                <a:gd name="adj1" fmla="val 3752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940425" y="908050"/>
            <a:ext cx="2555875" cy="1476375"/>
            <a:chOff x="3833" y="663"/>
            <a:chExt cx="1776" cy="1014"/>
          </a:xfrm>
        </p:grpSpPr>
        <p:graphicFrame>
          <p:nvGraphicFramePr>
            <p:cNvPr id="52229" name="Object 8"/>
            <p:cNvGraphicFramePr>
              <a:graphicFrameLocks noChangeAspect="1"/>
            </p:cNvGraphicFramePr>
            <p:nvPr/>
          </p:nvGraphicFramePr>
          <p:xfrm>
            <a:off x="4014" y="663"/>
            <a:ext cx="1595" cy="10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3" name="公式" r:id="rId6" imgW="939600" imgH="634680" progId="Equation.3">
                    <p:embed/>
                  </p:oleObj>
                </mc:Choice>
                <mc:Fallback>
                  <p:oleObj name="公式" r:id="rId6" imgW="939600" imgH="634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663"/>
                          <a:ext cx="1595" cy="10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9" name="AutoShape 9"/>
            <p:cNvSpPr>
              <a:spLocks/>
            </p:cNvSpPr>
            <p:nvPr/>
          </p:nvSpPr>
          <p:spPr bwMode="auto">
            <a:xfrm>
              <a:off x="3833" y="799"/>
              <a:ext cx="181" cy="635"/>
            </a:xfrm>
            <a:prstGeom prst="leftBrace">
              <a:avLst>
                <a:gd name="adj1" fmla="val 29236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495626" name="Object 10"/>
          <p:cNvGraphicFramePr>
            <a:graphicFrameLocks noChangeAspect="1"/>
          </p:cNvGraphicFramePr>
          <p:nvPr/>
        </p:nvGraphicFramePr>
        <p:xfrm>
          <a:off x="4572000" y="2889250"/>
          <a:ext cx="352742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4" name="公式" r:id="rId8" imgW="1371600" imgH="419040" progId="Equation.3">
                  <p:embed/>
                </p:oleObj>
              </mc:Choice>
              <mc:Fallback>
                <p:oleObj name="公式" r:id="rId8" imgW="1371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89250"/>
                        <a:ext cx="3527425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92163" y="4976813"/>
            <a:ext cx="2052637" cy="935037"/>
            <a:chOff x="476" y="2405"/>
            <a:chExt cx="1365" cy="662"/>
          </a:xfrm>
        </p:grpSpPr>
        <p:sp>
          <p:nvSpPr>
            <p:cNvPr id="52238" name="Text Box 12"/>
            <p:cNvSpPr txBox="1">
              <a:spLocks noChangeArrowheads="1"/>
            </p:cNvSpPr>
            <p:nvPr/>
          </p:nvSpPr>
          <p:spPr bwMode="auto">
            <a:xfrm>
              <a:off x="476" y="2558"/>
              <a:ext cx="3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/>
                <a:t>得 </a:t>
              </a:r>
            </a:p>
          </p:txBody>
        </p:sp>
        <p:graphicFrame>
          <p:nvGraphicFramePr>
            <p:cNvPr id="52228" name="Object 13"/>
            <p:cNvGraphicFramePr>
              <a:graphicFrameLocks noChangeAspect="1"/>
            </p:cNvGraphicFramePr>
            <p:nvPr/>
          </p:nvGraphicFramePr>
          <p:xfrm>
            <a:off x="839" y="2405"/>
            <a:ext cx="1002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5" name="公式" r:id="rId10" imgW="596880" imgH="393480" progId="Equation.3">
                    <p:embed/>
                  </p:oleObj>
                </mc:Choice>
                <mc:Fallback>
                  <p:oleObj name="公式" r:id="rId10" imgW="5968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405"/>
                          <a:ext cx="1002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5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712200" y="6742113"/>
            <a:ext cx="395288" cy="115887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150938" y="2924175"/>
            <a:ext cx="2376487" cy="990600"/>
            <a:chOff x="816" y="1820"/>
            <a:chExt cx="1497" cy="624"/>
          </a:xfrm>
        </p:grpSpPr>
        <p:graphicFrame>
          <p:nvGraphicFramePr>
            <p:cNvPr id="52227" name="Object 6"/>
            <p:cNvGraphicFramePr>
              <a:graphicFrameLocks noChangeAspect="1"/>
            </p:cNvGraphicFramePr>
            <p:nvPr/>
          </p:nvGraphicFramePr>
          <p:xfrm>
            <a:off x="816" y="1820"/>
            <a:ext cx="1497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6" name="公式" r:id="rId12" imgW="1091880" imgH="419040" progId="Equation.3">
                    <p:embed/>
                  </p:oleObj>
                </mc:Choice>
                <mc:Fallback>
                  <p:oleObj name="公式" r:id="rId12" imgW="10918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820"/>
                          <a:ext cx="1497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7" name="Text Box 17"/>
            <p:cNvSpPr txBox="1">
              <a:spLocks noChangeArrowheads="1"/>
            </p:cNvSpPr>
            <p:nvPr/>
          </p:nvSpPr>
          <p:spPr bwMode="auto">
            <a:xfrm>
              <a:off x="1315" y="1956"/>
              <a:ext cx="47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时</a:t>
              </a:r>
              <a:r>
                <a:rPr lang="en-US" altLang="zh-CN">
                  <a:cs typeface="Times New Roman" pitchFamily="18" charset="0"/>
                </a:rPr>
                <a:t>,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91791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Text Box 2"/>
          <p:cNvSpPr txBox="1">
            <a:spLocks noChangeArrowheads="1"/>
          </p:cNvSpPr>
          <p:nvPr/>
        </p:nvSpPr>
        <p:spPr bwMode="auto">
          <a:xfrm>
            <a:off x="250825" y="2744788"/>
            <a:ext cx="590391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kumimoji="1" lang="zh-CN" altLang="en-US"/>
              <a:t>如果</a:t>
            </a:r>
            <a:r>
              <a:rPr kumimoji="1" lang="zh-CN" altLang="en-US" i="1"/>
              <a:t> </a:t>
            </a:r>
            <a:r>
              <a:rPr kumimoji="1" lang="en-US" altLang="zh-CN" i="1"/>
              <a:t>A</a:t>
            </a:r>
            <a:r>
              <a:rPr kumimoji="1" lang="zh-CN" altLang="en-US" baseline="-25000"/>
              <a:t>合外力</a:t>
            </a:r>
            <a:r>
              <a:rPr kumimoji="1" lang="en-US" altLang="zh-CN"/>
              <a:t>+</a:t>
            </a:r>
            <a:r>
              <a:rPr kumimoji="1" lang="en-US" altLang="zh-CN" i="1"/>
              <a:t>A</a:t>
            </a:r>
            <a:r>
              <a:rPr kumimoji="1" lang="zh-CN" altLang="en-US" baseline="-25000"/>
              <a:t>非保内</a:t>
            </a:r>
            <a:r>
              <a:rPr kumimoji="1" lang="en-US" altLang="zh-CN"/>
              <a:t>+</a:t>
            </a:r>
            <a:r>
              <a:rPr kumimoji="1" lang="en-US" altLang="zh-CN" i="1"/>
              <a:t>A</a:t>
            </a:r>
            <a:r>
              <a:rPr kumimoji="1" lang="zh-CN" altLang="en-US" baseline="-25000"/>
              <a:t>合外力矩</a:t>
            </a:r>
            <a:r>
              <a:rPr kumimoji="1" lang="en-US" altLang="zh-CN"/>
              <a:t>=0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/>
              <a:t>系统机械能守恒定律</a:t>
            </a:r>
          </a:p>
        </p:txBody>
      </p:sp>
      <p:graphicFrame>
        <p:nvGraphicFramePr>
          <p:cNvPr id="428035" name="Object 3"/>
          <p:cNvGraphicFramePr>
            <a:graphicFrameLocks noChangeAspect="1"/>
          </p:cNvGraphicFramePr>
          <p:nvPr/>
        </p:nvGraphicFramePr>
        <p:xfrm>
          <a:off x="1439863" y="3897313"/>
          <a:ext cx="536416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6" name="公式" r:id="rId3" imgW="2768400" imgH="393480" progId="Equation.3">
                  <p:embed/>
                </p:oleObj>
              </mc:Choice>
              <mc:Fallback>
                <p:oleObj name="公式" r:id="rId3" imgW="276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3897313"/>
                        <a:ext cx="5364162" cy="76358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8036" name="Picture 4" descr="W336_P_0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98"/>
          <a:stretch>
            <a:fillRect/>
          </a:stretch>
        </p:blipFill>
        <p:spPr bwMode="auto">
          <a:xfrm>
            <a:off x="4967288" y="4689475"/>
            <a:ext cx="3744912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358775" y="5049838"/>
            <a:ext cx="4681538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zh-CN" altLang="en-US" sz="4400">
                <a:solidFill>
                  <a:schemeClr val="hlink"/>
                </a:solidFill>
                <a:sym typeface="Wingdings 2" pitchFamily="18" charset="2"/>
              </a:rPr>
              <a:t>              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500"/>
              <a:t>需要多大的速度才能滚上斜坡</a:t>
            </a:r>
            <a:r>
              <a:rPr lang="en-US" altLang="zh-CN" sz="2500"/>
              <a:t>?</a:t>
            </a:r>
          </a:p>
        </p:txBody>
      </p:sp>
      <p:graphicFrame>
        <p:nvGraphicFramePr>
          <p:cNvPr id="428038" name="Object 6"/>
          <p:cNvGraphicFramePr>
            <a:graphicFrameLocks noChangeAspect="1"/>
          </p:cNvGraphicFramePr>
          <p:nvPr/>
        </p:nvGraphicFramePr>
        <p:xfrm>
          <a:off x="1368425" y="2205038"/>
          <a:ext cx="41036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7" name="公式" r:id="rId6" imgW="1942920" imgH="241200" progId="Equation.3">
                  <p:embed/>
                </p:oleObj>
              </mc:Choice>
              <mc:Fallback>
                <p:oleObj name="公式" r:id="rId6" imgW="1942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205038"/>
                        <a:ext cx="410368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Text Box 7"/>
          <p:cNvSpPr txBox="1">
            <a:spLocks noChangeArrowheads="1"/>
          </p:cNvSpPr>
          <p:nvPr/>
        </p:nvSpPr>
        <p:spPr bwMode="auto">
          <a:xfrm>
            <a:off x="250825" y="333375"/>
            <a:ext cx="73088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对于含刚体的力学系统</a:t>
            </a:r>
          </a:p>
        </p:txBody>
      </p:sp>
      <p:graphicFrame>
        <p:nvGraphicFramePr>
          <p:cNvPr id="41988" name="Object 8"/>
          <p:cNvGraphicFramePr>
            <a:graphicFrameLocks noChangeAspect="1"/>
          </p:cNvGraphicFramePr>
          <p:nvPr/>
        </p:nvGraphicFramePr>
        <p:xfrm>
          <a:off x="1323975" y="895350"/>
          <a:ext cx="32543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8" name="公式" r:id="rId8" imgW="1600200" imgH="241200" progId="Equation.3">
                  <p:embed/>
                </p:oleObj>
              </mc:Choice>
              <mc:Fallback>
                <p:oleObj name="公式" r:id="rId8" imgW="1600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895350"/>
                        <a:ext cx="325437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1" name="Object 9"/>
          <p:cNvGraphicFramePr>
            <a:graphicFrameLocks noChangeAspect="1"/>
          </p:cNvGraphicFramePr>
          <p:nvPr/>
        </p:nvGraphicFramePr>
        <p:xfrm>
          <a:off x="1331913" y="1412875"/>
          <a:ext cx="5256212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9" name="公式" r:id="rId10" imgW="2768400" imgH="393480" progId="Equation.3">
                  <p:embed/>
                </p:oleObj>
              </mc:Choice>
              <mc:Fallback>
                <p:oleObj name="公式" r:id="rId10" imgW="276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12875"/>
                        <a:ext cx="5256212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09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4" grpId="0"/>
      <p:bldP spid="4280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64235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kumimoji="1"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例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3-10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FFCC00"/>
                </a:solidFill>
                <a:latin typeface="+mn-ea"/>
              </a:rPr>
              <a:t> </a:t>
            </a:r>
            <a:r>
              <a:rPr kumimoji="1" lang="zh-CN" altLang="en-US" sz="2400" b="1" dirty="0">
                <a:latin typeface="+mn-ea"/>
              </a:rPr>
              <a:t>质量为</a:t>
            </a:r>
            <a:r>
              <a:rPr kumimoji="1" lang="en-US" altLang="zh-CN" sz="2400" b="1" i="1" dirty="0">
                <a:latin typeface="+mn-ea"/>
              </a:rPr>
              <a:t>M</a:t>
            </a:r>
            <a:r>
              <a:rPr kumimoji="1" lang="zh-CN" altLang="en-US" sz="2400" b="1" dirty="0">
                <a:latin typeface="+mn-ea"/>
              </a:rPr>
              <a:t>、长为</a:t>
            </a:r>
            <a:r>
              <a:rPr kumimoji="1" lang="en-US" altLang="zh-CN" sz="2400" b="1" dirty="0">
                <a:latin typeface="+mn-ea"/>
              </a:rPr>
              <a:t>2</a:t>
            </a:r>
            <a:r>
              <a:rPr kumimoji="1" lang="en-US" altLang="zh-CN" sz="2400" b="1" i="1" dirty="0">
                <a:latin typeface="+mn-ea"/>
              </a:rPr>
              <a:t>l</a:t>
            </a:r>
            <a:r>
              <a:rPr kumimoji="1" lang="zh-CN" altLang="en-US" sz="2400" b="1" dirty="0">
                <a:latin typeface="+mn-ea"/>
              </a:rPr>
              <a:t>的均质细棒</a:t>
            </a:r>
            <a:r>
              <a:rPr kumimoji="1" lang="en-US" altLang="zh-CN" sz="2400" b="1" dirty="0">
                <a:latin typeface="+mn-ea"/>
              </a:rPr>
              <a:t>, </a:t>
            </a:r>
            <a:r>
              <a:rPr kumimoji="1" lang="zh-CN" altLang="en-US" sz="2400" b="1" dirty="0">
                <a:latin typeface="+mn-ea"/>
              </a:rPr>
              <a:t>在竖直平面内可绕中心轴转动</a:t>
            </a:r>
            <a:r>
              <a:rPr kumimoji="1" lang="en-US" altLang="zh-CN" sz="2400" b="1" dirty="0">
                <a:latin typeface="+mn-ea"/>
              </a:rPr>
              <a:t>. </a:t>
            </a:r>
            <a:r>
              <a:rPr kumimoji="1" lang="zh-CN" altLang="en-US" sz="2400" b="1" dirty="0">
                <a:latin typeface="+mn-ea"/>
              </a:rPr>
              <a:t>开始棒处于水平位置</a:t>
            </a:r>
            <a:r>
              <a:rPr kumimoji="1" lang="en-US" altLang="zh-CN" sz="2400" b="1" dirty="0">
                <a:latin typeface="+mn-ea"/>
              </a:rPr>
              <a:t>, </a:t>
            </a:r>
            <a:r>
              <a:rPr kumimoji="1" lang="zh-CN" altLang="en-US" sz="2400" b="1" dirty="0">
                <a:latin typeface="+mn-ea"/>
              </a:rPr>
              <a:t>一质量为</a:t>
            </a:r>
            <a:r>
              <a:rPr kumimoji="1" lang="en-US" altLang="zh-CN" sz="2400" b="1" i="1" dirty="0">
                <a:latin typeface="+mn-ea"/>
              </a:rPr>
              <a:t>m</a:t>
            </a:r>
            <a:r>
              <a:rPr kumimoji="1" lang="zh-CN" altLang="en-US" sz="2400" b="1" dirty="0">
                <a:latin typeface="+mn-ea"/>
              </a:rPr>
              <a:t>的小球</a:t>
            </a:r>
            <a:r>
              <a:rPr kumimoji="1" lang="en-US" altLang="zh-CN" sz="2400" b="1" dirty="0">
                <a:latin typeface="+mn-ea"/>
              </a:rPr>
              <a:t>(</a:t>
            </a:r>
            <a:r>
              <a:rPr kumimoji="1" lang="en-US" altLang="zh-CN" sz="2400" b="1" i="1" dirty="0">
                <a:latin typeface="+mn-ea"/>
              </a:rPr>
              <a:t>m</a:t>
            </a:r>
            <a:r>
              <a:rPr kumimoji="1" lang="en-US" altLang="zh-CN" sz="2400" b="1" dirty="0">
                <a:latin typeface="+mn-ea"/>
              </a:rPr>
              <a:t>&lt;&lt;</a:t>
            </a:r>
            <a:r>
              <a:rPr kumimoji="1" lang="en-US" altLang="zh-CN" sz="2400" b="1" i="1" dirty="0">
                <a:latin typeface="+mn-ea"/>
              </a:rPr>
              <a:t>M</a:t>
            </a:r>
            <a:r>
              <a:rPr kumimoji="1" lang="en-US" altLang="zh-CN" sz="2400" b="1" dirty="0">
                <a:latin typeface="+mn-ea"/>
              </a:rPr>
              <a:t>)</a:t>
            </a:r>
            <a:r>
              <a:rPr kumimoji="1" lang="zh-CN" altLang="en-US" sz="2400" b="1" dirty="0">
                <a:latin typeface="+mn-ea"/>
              </a:rPr>
              <a:t>以速度</a:t>
            </a:r>
            <a:r>
              <a:rPr kumimoji="1" lang="en-US" altLang="zh-CN" sz="2400" b="1" i="1" dirty="0">
                <a:latin typeface="+mn-ea"/>
              </a:rPr>
              <a:t>u</a:t>
            </a:r>
            <a:r>
              <a:rPr kumimoji="1" lang="zh-CN" altLang="en-US" sz="2400" b="1" dirty="0">
                <a:latin typeface="+mn-ea"/>
              </a:rPr>
              <a:t>垂直落到棒的一端上</a:t>
            </a:r>
            <a:r>
              <a:rPr kumimoji="1" lang="en-US" altLang="zh-CN" sz="2400" b="1" dirty="0">
                <a:latin typeface="+mn-ea"/>
              </a:rPr>
              <a:t>. </a:t>
            </a:r>
            <a:r>
              <a:rPr kumimoji="1" lang="zh-CN" altLang="en-US" sz="2400" b="1" dirty="0">
                <a:latin typeface="+mn-ea"/>
              </a:rPr>
              <a:t>设为弹性碰撞</a:t>
            </a:r>
            <a:r>
              <a:rPr kumimoji="1" lang="en-US" altLang="zh-CN" sz="2400" b="1" dirty="0">
                <a:latin typeface="+mn-ea"/>
              </a:rPr>
              <a:t>, </a:t>
            </a:r>
            <a:r>
              <a:rPr kumimoji="1" lang="zh-CN" altLang="en-US" sz="2400" b="1" dirty="0">
                <a:latin typeface="+mn-ea"/>
              </a:rPr>
              <a:t>求碰后小球的回跳速度</a:t>
            </a:r>
            <a:r>
              <a:rPr kumimoji="1" lang="en-US" altLang="zh-CN" sz="2400" b="1" i="1" dirty="0">
                <a:latin typeface="+mn-ea"/>
              </a:rPr>
              <a:t>v</a:t>
            </a:r>
            <a:r>
              <a:rPr kumimoji="1" lang="zh-CN" altLang="en-US" sz="2400" b="1" dirty="0">
                <a:latin typeface="+mn-ea"/>
              </a:rPr>
              <a:t>以及棒的角速度</a:t>
            </a:r>
            <a:r>
              <a:rPr kumimoji="1" lang="en-US" altLang="zh-CN" sz="2400" b="1" dirty="0">
                <a:latin typeface="+mn-ea"/>
              </a:rPr>
              <a:t>.</a:t>
            </a:r>
          </a:p>
        </p:txBody>
      </p:sp>
      <p:grpSp>
        <p:nvGrpSpPr>
          <p:cNvPr id="43015" name="Group 3"/>
          <p:cNvGrpSpPr>
            <a:grpSpLocks/>
          </p:cNvGrpSpPr>
          <p:nvPr/>
        </p:nvGrpSpPr>
        <p:grpSpPr bwMode="auto">
          <a:xfrm>
            <a:off x="5219700" y="2132013"/>
            <a:ext cx="3276600" cy="990600"/>
            <a:chOff x="3408" y="1296"/>
            <a:chExt cx="2064" cy="624"/>
          </a:xfrm>
        </p:grpSpPr>
        <p:sp>
          <p:nvSpPr>
            <p:cNvPr id="43022" name="Rectangle 4"/>
            <p:cNvSpPr>
              <a:spLocks noChangeArrowheads="1"/>
            </p:cNvSpPr>
            <p:nvPr/>
          </p:nvSpPr>
          <p:spPr bwMode="auto">
            <a:xfrm>
              <a:off x="3408" y="1858"/>
              <a:ext cx="2064" cy="62"/>
            </a:xfrm>
            <a:prstGeom prst="rect">
              <a:avLst/>
            </a:prstGeom>
            <a:gradFill rotWithShape="1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23" name="Oval 5"/>
            <p:cNvSpPr>
              <a:spLocks noChangeArrowheads="1"/>
            </p:cNvSpPr>
            <p:nvPr/>
          </p:nvSpPr>
          <p:spPr bwMode="auto">
            <a:xfrm>
              <a:off x="5369" y="1296"/>
              <a:ext cx="103" cy="10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24" name="Line 6"/>
            <p:cNvSpPr>
              <a:spLocks noChangeShapeType="1"/>
            </p:cNvSpPr>
            <p:nvPr/>
          </p:nvSpPr>
          <p:spPr bwMode="auto">
            <a:xfrm>
              <a:off x="5420" y="1421"/>
              <a:ext cx="0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5" name="Rectangle 7"/>
            <p:cNvSpPr>
              <a:spLocks noChangeArrowheads="1"/>
            </p:cNvSpPr>
            <p:nvPr/>
          </p:nvSpPr>
          <p:spPr bwMode="auto">
            <a:xfrm>
              <a:off x="4298" y="1586"/>
              <a:ext cx="26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en-US" altLang="zh-CN" i="1"/>
                <a:t>O</a:t>
              </a:r>
            </a:p>
          </p:txBody>
        </p:sp>
        <p:sp>
          <p:nvSpPr>
            <p:cNvPr id="43026" name="Rectangle 8"/>
            <p:cNvSpPr>
              <a:spLocks noChangeArrowheads="1"/>
            </p:cNvSpPr>
            <p:nvPr/>
          </p:nvSpPr>
          <p:spPr bwMode="auto">
            <a:xfrm>
              <a:off x="5162" y="1418"/>
              <a:ext cx="2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en-US" altLang="zh-CN" i="1"/>
                <a:t>u</a:t>
              </a:r>
            </a:p>
          </p:txBody>
        </p:sp>
        <p:sp>
          <p:nvSpPr>
            <p:cNvPr id="43027" name="Oval 9"/>
            <p:cNvSpPr>
              <a:spLocks noChangeArrowheads="1"/>
            </p:cNvSpPr>
            <p:nvPr/>
          </p:nvSpPr>
          <p:spPr bwMode="auto">
            <a:xfrm>
              <a:off x="441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422922" name="Object 10"/>
          <p:cNvGraphicFramePr>
            <a:graphicFrameLocks noChangeAspect="1"/>
          </p:cNvGraphicFramePr>
          <p:nvPr/>
        </p:nvGraphicFramePr>
        <p:xfrm>
          <a:off x="1547813" y="3321050"/>
          <a:ext cx="28797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4" name="公式" r:id="rId3" imgW="1193760" imgH="203040" progId="Equation.3">
                  <p:embed/>
                </p:oleObj>
              </mc:Choice>
              <mc:Fallback>
                <p:oleObj name="公式" r:id="rId3" imgW="1193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321050"/>
                        <a:ext cx="28797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23" name="Text Box 11"/>
          <p:cNvSpPr txBox="1">
            <a:spLocks noChangeArrowheads="1"/>
          </p:cNvSpPr>
          <p:nvPr/>
        </p:nvSpPr>
        <p:spPr bwMode="auto">
          <a:xfrm>
            <a:off x="250825" y="2133600"/>
            <a:ext cx="39608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</a:rPr>
              <a:t>解</a:t>
            </a:r>
            <a:r>
              <a:rPr kumimoji="1" lang="en-US" altLang="zh-CN">
                <a:solidFill>
                  <a:srgbClr val="0000CC"/>
                </a:solidFill>
              </a:rPr>
              <a:t>  </a:t>
            </a:r>
            <a:r>
              <a:rPr kumimoji="1" lang="zh-CN" altLang="en-US"/>
              <a:t>建立如图坐标系</a:t>
            </a:r>
          </a:p>
        </p:txBody>
      </p:sp>
      <p:sp>
        <p:nvSpPr>
          <p:cNvPr id="422924" name="Text Box 12"/>
          <p:cNvSpPr txBox="1">
            <a:spLocks noChangeArrowheads="1"/>
          </p:cNvSpPr>
          <p:nvPr/>
        </p:nvSpPr>
        <p:spPr bwMode="auto">
          <a:xfrm>
            <a:off x="250825" y="4149725"/>
            <a:ext cx="2667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机械能守恒</a:t>
            </a:r>
          </a:p>
        </p:txBody>
      </p:sp>
      <p:graphicFrame>
        <p:nvGraphicFramePr>
          <p:cNvPr id="422925" name="Object 13"/>
          <p:cNvGraphicFramePr>
            <a:graphicFrameLocks noChangeAspect="1"/>
          </p:cNvGraphicFramePr>
          <p:nvPr/>
        </p:nvGraphicFramePr>
        <p:xfrm>
          <a:off x="2159000" y="4005263"/>
          <a:ext cx="316865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5" name="公式" r:id="rId5" imgW="1460160" imgH="393480" progId="Equation.3">
                  <p:embed/>
                </p:oleObj>
              </mc:Choice>
              <mc:Fallback>
                <p:oleObj name="公式" r:id="rId5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4005263"/>
                        <a:ext cx="316865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6" name="Object 14"/>
          <p:cNvGraphicFramePr>
            <a:graphicFrameLocks noChangeAspect="1"/>
          </p:cNvGraphicFramePr>
          <p:nvPr/>
        </p:nvGraphicFramePr>
        <p:xfrm>
          <a:off x="1655763" y="5300663"/>
          <a:ext cx="22685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name="公式" r:id="rId7" imgW="965160" imgH="393480" progId="Equation.3">
                  <p:embed/>
                </p:oleObj>
              </mc:Choice>
              <mc:Fallback>
                <p:oleObj name="公式" r:id="rId7" imgW="965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5300663"/>
                        <a:ext cx="2268537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27" name="Object 15"/>
          <p:cNvGraphicFramePr>
            <a:graphicFrameLocks noChangeAspect="1"/>
          </p:cNvGraphicFramePr>
          <p:nvPr/>
        </p:nvGraphicFramePr>
        <p:xfrm>
          <a:off x="4824413" y="5229225"/>
          <a:ext cx="23050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7" name="公式" r:id="rId9" imgW="952200" imgH="419040" progId="Equation.3">
                  <p:embed/>
                </p:oleObj>
              </mc:Choice>
              <mc:Fallback>
                <p:oleObj name="公式" r:id="rId9" imgW="952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5229225"/>
                        <a:ext cx="23050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8375650" y="1498600"/>
            <a:ext cx="336550" cy="1785938"/>
            <a:chOff x="5208" y="854"/>
            <a:chExt cx="212" cy="1125"/>
          </a:xfrm>
        </p:grpSpPr>
        <p:sp>
          <p:nvSpPr>
            <p:cNvPr id="43020" name="Line 17"/>
            <p:cNvSpPr>
              <a:spLocks noChangeShapeType="1"/>
            </p:cNvSpPr>
            <p:nvPr/>
          </p:nvSpPr>
          <p:spPr bwMode="auto">
            <a:xfrm flipV="1">
              <a:off x="5420" y="981"/>
              <a:ext cx="0" cy="99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1" name="Text Box 18"/>
            <p:cNvSpPr txBox="1">
              <a:spLocks noChangeArrowheads="1"/>
            </p:cNvSpPr>
            <p:nvPr/>
          </p:nvSpPr>
          <p:spPr bwMode="auto">
            <a:xfrm>
              <a:off x="5208" y="854"/>
              <a:ext cx="20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rgbClr val="0000CC"/>
                  </a:solidFill>
                  <a:ea typeface="宋体" charset="-122"/>
                </a:rPr>
                <a:t>y</a:t>
              </a:r>
            </a:p>
          </p:txBody>
        </p:sp>
      </p:grpSp>
      <p:sp>
        <p:nvSpPr>
          <p:cNvPr id="422931" name="Rectangle 19"/>
          <p:cNvSpPr>
            <a:spLocks noChangeArrowheads="1"/>
          </p:cNvSpPr>
          <p:nvPr/>
        </p:nvSpPr>
        <p:spPr bwMode="auto">
          <a:xfrm>
            <a:off x="287338" y="2744788"/>
            <a:ext cx="2838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/>
              <a:t>由系统角动量守恒</a:t>
            </a:r>
          </a:p>
        </p:txBody>
      </p:sp>
    </p:spTree>
    <p:extLst>
      <p:ext uri="{BB962C8B-B14F-4D97-AF65-F5344CB8AC3E}">
        <p14:creationId xmlns:p14="http://schemas.microsoft.com/office/powerpoint/2010/main" val="84606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4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4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3" grpId="0" autoUpdateAnimBg="0"/>
      <p:bldP spid="422924" grpId="0" autoUpdateAnimBg="0"/>
      <p:bldP spid="4229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Text Box 2"/>
          <p:cNvSpPr txBox="1">
            <a:spLocks noChangeArrowheads="1"/>
          </p:cNvSpPr>
          <p:nvPr/>
        </p:nvSpPr>
        <p:spPr bwMode="auto">
          <a:xfrm>
            <a:off x="250825" y="1700213"/>
            <a:ext cx="4357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latin typeface="+mn-ea"/>
                <a:ea typeface="+mn-ea"/>
              </a:rPr>
              <a:t>解</a:t>
            </a:r>
            <a:r>
              <a:rPr kumimoji="1" lang="en-US" altLang="zh-CN" sz="2400">
                <a:solidFill>
                  <a:srgbClr val="0000CC"/>
                </a:solidFill>
                <a:latin typeface="+mn-ea"/>
                <a:ea typeface="+mn-ea"/>
              </a:rPr>
              <a:t>   </a:t>
            </a:r>
            <a:r>
              <a:rPr kumimoji="1" lang="zh-CN" altLang="en-US" sz="2400">
                <a:latin typeface="+mn-ea"/>
                <a:ea typeface="+mn-ea"/>
              </a:rPr>
              <a:t>碰撞过程角动量守恒</a:t>
            </a:r>
          </a:p>
        </p:txBody>
      </p:sp>
      <p:graphicFrame>
        <p:nvGraphicFramePr>
          <p:cNvPr id="429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333705"/>
              </p:ext>
            </p:extLst>
          </p:nvPr>
        </p:nvGraphicFramePr>
        <p:xfrm>
          <a:off x="1871663" y="2276475"/>
          <a:ext cx="32766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8" name="公式" r:id="rId4" imgW="1485720" imgH="431640" progId="Equation.3">
                  <p:embed/>
                </p:oleObj>
              </mc:Choice>
              <mc:Fallback>
                <p:oleObj name="公式" r:id="rId4" imgW="1485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2276475"/>
                        <a:ext cx="32766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0" name="Text Box 4"/>
          <p:cNvSpPr txBox="1">
            <a:spLocks noChangeArrowheads="1"/>
          </p:cNvSpPr>
          <p:nvPr/>
        </p:nvSpPr>
        <p:spPr bwMode="auto">
          <a:xfrm>
            <a:off x="287338" y="3392488"/>
            <a:ext cx="4068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+mn-ea"/>
              </a:rPr>
              <a:t>向上偏转过程机械能守恒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  <p:graphicFrame>
        <p:nvGraphicFramePr>
          <p:cNvPr id="429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286919"/>
              </p:ext>
            </p:extLst>
          </p:nvPr>
        </p:nvGraphicFramePr>
        <p:xfrm>
          <a:off x="647700" y="4192588"/>
          <a:ext cx="79930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9" name="公式" r:id="rId6" imgW="3555720" imgH="431640" progId="Equation.3">
                  <p:embed/>
                </p:oleObj>
              </mc:Choice>
              <mc:Fallback>
                <p:oleObj name="公式" r:id="rId6" imgW="3555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192588"/>
                        <a:ext cx="799306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643160"/>
              </p:ext>
            </p:extLst>
          </p:nvPr>
        </p:nvGraphicFramePr>
        <p:xfrm>
          <a:off x="1223963" y="5311775"/>
          <a:ext cx="60848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0" name="公式" r:id="rId8" imgW="2705040" imgH="444240" progId="Equation.3">
                  <p:embed/>
                </p:oleObj>
              </mc:Choice>
              <mc:Fallback>
                <p:oleObj name="公式" r:id="rId8" imgW="2705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311775"/>
                        <a:ext cx="608488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4" name="Text Box 8"/>
          <p:cNvSpPr txBox="1">
            <a:spLocks noChangeArrowheads="1"/>
          </p:cNvSpPr>
          <p:nvPr/>
        </p:nvSpPr>
        <p:spPr bwMode="auto">
          <a:xfrm>
            <a:off x="285750" y="346075"/>
            <a:ext cx="86423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例</a:t>
            </a:r>
            <a:r>
              <a:rPr kumimoji="1"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3-11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</a:t>
            </a:r>
            <a:r>
              <a:rPr kumimoji="1" lang="en-US" altLang="zh-CN" sz="2400" b="1">
                <a:latin typeface="+mn-ea"/>
              </a:rPr>
              <a:t> </a:t>
            </a:r>
            <a:r>
              <a:rPr kumimoji="1" lang="zh-CN" altLang="en-US" sz="2400" b="1">
                <a:latin typeface="+mn-ea"/>
              </a:rPr>
              <a:t>一长为</a:t>
            </a:r>
            <a:r>
              <a:rPr kumimoji="1" lang="en-US" altLang="zh-CN" sz="2400" b="1" i="1">
                <a:latin typeface="+mn-ea"/>
              </a:rPr>
              <a:t>l</a:t>
            </a:r>
            <a:r>
              <a:rPr kumimoji="1" lang="zh-CN" altLang="en-US" sz="2400" b="1">
                <a:latin typeface="+mn-ea"/>
              </a:rPr>
              <a:t>、质量为</a:t>
            </a:r>
            <a:r>
              <a:rPr kumimoji="1" lang="en-US" altLang="zh-CN" sz="2400" b="1" i="1">
                <a:latin typeface="+mn-ea"/>
              </a:rPr>
              <a:t>M</a:t>
            </a:r>
            <a:r>
              <a:rPr kumimoji="1" lang="zh-CN" altLang="en-US" sz="2400" b="1">
                <a:latin typeface="+mn-ea"/>
              </a:rPr>
              <a:t>的杆可绕支点</a:t>
            </a:r>
            <a:r>
              <a:rPr kumimoji="1" lang="en-US" altLang="zh-CN" sz="2400" b="1" i="1">
                <a:latin typeface="+mn-ea"/>
              </a:rPr>
              <a:t>O</a:t>
            </a:r>
            <a:r>
              <a:rPr kumimoji="1" lang="zh-CN" altLang="en-US" sz="2400" b="1">
                <a:latin typeface="+mn-ea"/>
              </a:rPr>
              <a:t>自由转动</a:t>
            </a:r>
            <a:r>
              <a:rPr kumimoji="1" lang="en-US" altLang="zh-CN" sz="2400" b="1">
                <a:latin typeface="+mn-ea"/>
              </a:rPr>
              <a:t>.</a:t>
            </a:r>
            <a:r>
              <a:rPr kumimoji="1" lang="zh-CN" altLang="en-US" sz="2400" b="1">
                <a:latin typeface="+mn-ea"/>
              </a:rPr>
              <a:t>一质量为</a:t>
            </a:r>
            <a:r>
              <a:rPr kumimoji="1" lang="en-US" altLang="zh-CN" sz="2400" b="1" i="1">
                <a:latin typeface="+mn-ea"/>
              </a:rPr>
              <a:t>m</a:t>
            </a:r>
            <a:r>
              <a:rPr kumimoji="1" lang="zh-CN" altLang="en-US" sz="2400" b="1">
                <a:latin typeface="+mn-ea"/>
              </a:rPr>
              <a:t>、速度为</a:t>
            </a:r>
            <a:r>
              <a:rPr kumimoji="1" lang="en-US" altLang="zh-CN" sz="2400" b="1" i="1">
                <a:latin typeface="+mn-ea"/>
              </a:rPr>
              <a:t>v</a:t>
            </a:r>
            <a:r>
              <a:rPr kumimoji="1" lang="zh-CN" altLang="en-US" sz="2400" b="1">
                <a:latin typeface="+mn-ea"/>
              </a:rPr>
              <a:t>的子弹射入距支点为</a:t>
            </a:r>
            <a:r>
              <a:rPr kumimoji="1" lang="en-US" altLang="zh-CN" sz="2400" b="1" i="1">
                <a:latin typeface="+mn-ea"/>
              </a:rPr>
              <a:t>a</a:t>
            </a:r>
            <a:r>
              <a:rPr kumimoji="1" lang="zh-CN" altLang="en-US" sz="2400" b="1">
                <a:latin typeface="+mn-ea"/>
              </a:rPr>
              <a:t>的棒内</a:t>
            </a:r>
            <a:r>
              <a:rPr kumimoji="1" lang="en-US" altLang="zh-CN" sz="2400" b="1">
                <a:latin typeface="+mn-ea"/>
              </a:rPr>
              <a:t>.</a:t>
            </a:r>
            <a:r>
              <a:rPr kumimoji="1" lang="zh-CN" altLang="en-US" sz="2400" b="1">
                <a:latin typeface="+mn-ea"/>
              </a:rPr>
              <a:t>若棒偏转角为</a:t>
            </a:r>
            <a:r>
              <a:rPr kumimoji="1" lang="en-US" altLang="zh-CN" sz="2400" b="1">
                <a:latin typeface="+mn-ea"/>
              </a:rPr>
              <a:t>30</a:t>
            </a:r>
            <a:r>
              <a:rPr kumimoji="1" lang="en-US" altLang="zh-CN" sz="2400" b="1">
                <a:latin typeface="+mn-ea"/>
                <a:sym typeface="Symbol" pitchFamily="18" charset="2"/>
              </a:rPr>
              <a:t></a:t>
            </a:r>
            <a:r>
              <a:rPr kumimoji="1" lang="en-US" altLang="zh-CN" sz="2400" b="1">
                <a:latin typeface="+mn-ea"/>
              </a:rPr>
              <a:t>, </a:t>
            </a:r>
            <a:r>
              <a:rPr kumimoji="1" lang="zh-CN" altLang="en-US" sz="2400" b="1">
                <a:latin typeface="+mn-ea"/>
              </a:rPr>
              <a:t>问子弹的初速度是多少</a:t>
            </a:r>
            <a:r>
              <a:rPr kumimoji="1" lang="en-US" altLang="zh-CN" sz="2400" b="1">
                <a:latin typeface="+mn-ea"/>
              </a:rPr>
              <a:t>? </a:t>
            </a:r>
          </a:p>
        </p:txBody>
      </p:sp>
      <p:grpSp>
        <p:nvGrpSpPr>
          <p:cNvPr id="44041" name="Group 10"/>
          <p:cNvGrpSpPr>
            <a:grpSpLocks/>
          </p:cNvGrpSpPr>
          <p:nvPr/>
        </p:nvGrpSpPr>
        <p:grpSpPr bwMode="auto">
          <a:xfrm>
            <a:off x="6659563" y="1557338"/>
            <a:ext cx="1803400" cy="2573337"/>
            <a:chOff x="4195" y="845"/>
            <a:chExt cx="1136" cy="1621"/>
          </a:xfrm>
        </p:grpSpPr>
        <p:grpSp>
          <p:nvGrpSpPr>
            <p:cNvPr id="44042" name="Group 11"/>
            <p:cNvGrpSpPr>
              <a:grpSpLocks/>
            </p:cNvGrpSpPr>
            <p:nvPr/>
          </p:nvGrpSpPr>
          <p:grpSpPr bwMode="auto">
            <a:xfrm>
              <a:off x="4195" y="845"/>
              <a:ext cx="1136" cy="1621"/>
              <a:chOff x="4150" y="890"/>
              <a:chExt cx="1136" cy="1621"/>
            </a:xfrm>
          </p:grpSpPr>
          <p:grpSp>
            <p:nvGrpSpPr>
              <p:cNvPr id="44043" name="Group 12"/>
              <p:cNvGrpSpPr>
                <a:grpSpLocks/>
              </p:cNvGrpSpPr>
              <p:nvPr/>
            </p:nvGrpSpPr>
            <p:grpSpPr bwMode="auto">
              <a:xfrm>
                <a:off x="4967" y="1026"/>
                <a:ext cx="319" cy="1440"/>
                <a:chOff x="5282" y="1471"/>
                <a:chExt cx="319" cy="1440"/>
              </a:xfrm>
            </p:grpSpPr>
            <p:sp>
              <p:nvSpPr>
                <p:cNvPr id="44058" name="Rectangle 13"/>
                <p:cNvSpPr>
                  <a:spLocks noChangeArrowheads="1"/>
                </p:cNvSpPr>
                <p:nvPr/>
              </p:nvSpPr>
              <p:spPr bwMode="auto">
                <a:xfrm rot="-1406677">
                  <a:off x="5282" y="1471"/>
                  <a:ext cx="91" cy="1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B481"/>
                    </a:gs>
                    <a:gs pos="100000">
                      <a:srgbClr val="FFAF79"/>
                    </a:gs>
                  </a:gsLst>
                  <a:lin ang="18900000" scaled="1"/>
                </a:gradFill>
                <a:ln w="9525">
                  <a:solidFill>
                    <a:srgbClr val="FF66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44059" name="AutoShape 14"/>
                <p:cNvSpPr>
                  <a:spLocks noChangeArrowheads="1"/>
                </p:cNvSpPr>
                <p:nvPr/>
              </p:nvSpPr>
              <p:spPr bwMode="auto">
                <a:xfrm rot="14357921" flipH="1">
                  <a:off x="5468" y="2498"/>
                  <a:ext cx="44" cy="223"/>
                </a:xfrm>
                <a:prstGeom prst="flowChartOffpageConnector">
                  <a:avLst/>
                </a:prstGeom>
                <a:solidFill>
                  <a:schemeClr val="accent1"/>
                </a:solidFill>
                <a:ln w="9525">
                  <a:solidFill>
                    <a:srgbClr val="6666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 sz="240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4044" name="Rectangle 15"/>
              <p:cNvSpPr>
                <a:spLocks noChangeArrowheads="1"/>
              </p:cNvSpPr>
              <p:nvPr/>
            </p:nvSpPr>
            <p:spPr bwMode="auto">
              <a:xfrm>
                <a:off x="4740" y="935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400" i="1">
                    <a:latin typeface="+mn-ea"/>
                    <a:ea typeface="+mn-ea"/>
                  </a:rPr>
                  <a:t>O</a:t>
                </a:r>
              </a:p>
            </p:txBody>
          </p:sp>
          <p:sp>
            <p:nvSpPr>
              <p:cNvPr id="429072" name="AutoShape 16"/>
              <p:cNvSpPr>
                <a:spLocks noChangeArrowheads="1"/>
              </p:cNvSpPr>
              <p:nvPr/>
            </p:nvSpPr>
            <p:spPr bwMode="auto">
              <a:xfrm rot="16200000" flipH="1">
                <a:off x="4332" y="2114"/>
                <a:ext cx="45" cy="227"/>
              </a:xfrm>
              <a:prstGeom prst="flowChartOffpageConnector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rgbClr val="6666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44046" name="Rectangle 17"/>
              <p:cNvSpPr>
                <a:spLocks noChangeArrowheads="1"/>
              </p:cNvSpPr>
              <p:nvPr/>
            </p:nvSpPr>
            <p:spPr bwMode="auto">
              <a:xfrm>
                <a:off x="4694" y="1071"/>
                <a:ext cx="91" cy="1440"/>
              </a:xfrm>
              <a:prstGeom prst="rect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44047" name="Rectangle 18"/>
              <p:cNvSpPr>
                <a:spLocks noChangeArrowheads="1"/>
              </p:cNvSpPr>
              <p:nvPr/>
            </p:nvSpPr>
            <p:spPr bwMode="auto">
              <a:xfrm>
                <a:off x="4289" y="1918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400" i="1">
                    <a:latin typeface="+mn-ea"/>
                    <a:ea typeface="+mn-ea"/>
                  </a:rPr>
                  <a:t>v</a:t>
                </a:r>
              </a:p>
            </p:txBody>
          </p:sp>
          <p:sp>
            <p:nvSpPr>
              <p:cNvPr id="44048" name="Line 19"/>
              <p:cNvSpPr>
                <a:spLocks noChangeShapeType="1"/>
              </p:cNvSpPr>
              <p:nvPr/>
            </p:nvSpPr>
            <p:spPr bwMode="auto">
              <a:xfrm>
                <a:off x="4532" y="2223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44049" name="Line 20"/>
              <p:cNvSpPr>
                <a:spLocks noChangeShapeType="1"/>
              </p:cNvSpPr>
              <p:nvPr/>
            </p:nvSpPr>
            <p:spPr bwMode="auto">
              <a:xfrm>
                <a:off x="4150" y="216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44050" name="Line 21"/>
              <p:cNvSpPr>
                <a:spLocks noChangeShapeType="1"/>
              </p:cNvSpPr>
              <p:nvPr/>
            </p:nvSpPr>
            <p:spPr bwMode="auto">
              <a:xfrm>
                <a:off x="4436" y="2511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44051" name="Line 22"/>
              <p:cNvSpPr>
                <a:spLocks noChangeShapeType="1"/>
              </p:cNvSpPr>
              <p:nvPr/>
            </p:nvSpPr>
            <p:spPr bwMode="auto">
              <a:xfrm>
                <a:off x="4484" y="1071"/>
                <a:ext cx="0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44052" name="Line 23"/>
              <p:cNvSpPr>
                <a:spLocks noChangeShapeType="1"/>
              </p:cNvSpPr>
              <p:nvPr/>
            </p:nvSpPr>
            <p:spPr bwMode="auto">
              <a:xfrm>
                <a:off x="4436" y="1071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44053" name="Line 24"/>
              <p:cNvSpPr>
                <a:spLocks noChangeShapeType="1"/>
              </p:cNvSpPr>
              <p:nvPr/>
            </p:nvSpPr>
            <p:spPr bwMode="auto">
              <a:xfrm>
                <a:off x="4604" y="1071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44054" name="Rectangle 25"/>
              <p:cNvSpPr>
                <a:spLocks noChangeArrowheads="1"/>
              </p:cNvSpPr>
              <p:nvPr/>
            </p:nvSpPr>
            <p:spPr bwMode="auto">
              <a:xfrm>
                <a:off x="4468" y="890"/>
                <a:ext cx="499" cy="90"/>
              </a:xfrm>
              <a:prstGeom prst="rect">
                <a:avLst/>
              </a:prstGeom>
              <a:gradFill rotWithShape="1">
                <a:gsLst>
                  <a:gs pos="0">
                    <a:srgbClr val="CC9900"/>
                  </a:gs>
                  <a:gs pos="100000">
                    <a:srgbClr val="8765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44055" name="AutoShape 26"/>
              <p:cNvSpPr>
                <a:spLocks noChangeArrowheads="1"/>
              </p:cNvSpPr>
              <p:nvPr/>
            </p:nvSpPr>
            <p:spPr bwMode="auto">
              <a:xfrm flipV="1">
                <a:off x="4695" y="980"/>
                <a:ext cx="91" cy="181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429083" name="Oval 27"/>
              <p:cNvSpPr>
                <a:spLocks noChangeArrowheads="1"/>
              </p:cNvSpPr>
              <p:nvPr/>
            </p:nvSpPr>
            <p:spPr bwMode="auto">
              <a:xfrm>
                <a:off x="4717" y="1071"/>
                <a:ext cx="48" cy="4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429084" name="Rectangle 28"/>
              <p:cNvSpPr>
                <a:spLocks noChangeArrowheads="1"/>
              </p:cNvSpPr>
              <p:nvPr/>
            </p:nvSpPr>
            <p:spPr bwMode="auto">
              <a:xfrm>
                <a:off x="4422" y="1525"/>
                <a:ext cx="227" cy="523"/>
              </a:xfrm>
              <a:prstGeom prst="rect">
                <a:avLst/>
              </a:prstGeom>
              <a:solidFill>
                <a:srgbClr val="FF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rIns="1800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ea"/>
                  </a:rPr>
                  <a:t>l </a:t>
                </a:r>
                <a:r>
                  <a:rPr kumimoji="1" lang="en-US" altLang="zh-CN" sz="2400" b="1" i="1">
                    <a:latin typeface="+mn-ea"/>
                  </a:rPr>
                  <a:t>a</a:t>
                </a:r>
              </a:p>
            </p:txBody>
          </p:sp>
        </p:grpSp>
        <p:graphicFrame>
          <p:nvGraphicFramePr>
            <p:cNvPr id="44037" name="Object 29"/>
            <p:cNvGraphicFramePr>
              <a:graphicFrameLocks noChangeAspect="1"/>
            </p:cNvGraphicFramePr>
            <p:nvPr/>
          </p:nvGraphicFramePr>
          <p:xfrm>
            <a:off x="4830" y="1570"/>
            <a:ext cx="22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1" name="公式" r:id="rId10" imgW="241200" imgH="203040" progId="Equation.3">
                    <p:embed/>
                  </p:oleObj>
                </mc:Choice>
                <mc:Fallback>
                  <p:oleObj name="公式" r:id="rId10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570"/>
                          <a:ext cx="22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9007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4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 autoUpdateAnimBg="0"/>
      <p:bldP spid="42906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1106" name="Object 2"/>
          <p:cNvGraphicFramePr>
            <a:graphicFrameLocks noChangeAspect="1"/>
          </p:cNvGraphicFramePr>
          <p:nvPr/>
        </p:nvGraphicFramePr>
        <p:xfrm>
          <a:off x="971550" y="981075"/>
          <a:ext cx="320516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3" name="公式" r:id="rId4" imgW="1396800" imgH="393480" progId="Equation.3">
                  <p:embed/>
                </p:oleObj>
              </mc:Choice>
              <mc:Fallback>
                <p:oleObj name="公式" r:id="rId4" imgW="1396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81075"/>
                        <a:ext cx="3205163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07" name="Object 3"/>
          <p:cNvGraphicFramePr>
            <a:graphicFrameLocks noChangeAspect="1"/>
          </p:cNvGraphicFramePr>
          <p:nvPr/>
        </p:nvGraphicFramePr>
        <p:xfrm>
          <a:off x="827088" y="2024063"/>
          <a:ext cx="4068762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4" name="公式" r:id="rId6" imgW="1942920" imgH="393480" progId="Equation.3">
                  <p:embed/>
                </p:oleObj>
              </mc:Choice>
              <mc:Fallback>
                <p:oleObj name="公式" r:id="rId6" imgW="1942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024063"/>
                        <a:ext cx="4068762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08" name="Object 4"/>
          <p:cNvGraphicFramePr>
            <a:graphicFrameLocks noChangeAspect="1"/>
          </p:cNvGraphicFramePr>
          <p:nvPr/>
        </p:nvGraphicFramePr>
        <p:xfrm>
          <a:off x="3348038" y="4437063"/>
          <a:ext cx="4932362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5" name="公式" r:id="rId8" imgW="2349360" imgH="838080" progId="Equation.3">
                  <p:embed/>
                </p:oleObj>
              </mc:Choice>
              <mc:Fallback>
                <p:oleObj name="公式" r:id="rId8" imgW="2349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437063"/>
                        <a:ext cx="4932362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09" name="Object 5"/>
          <p:cNvGraphicFramePr>
            <a:graphicFrameLocks noChangeAspect="1"/>
          </p:cNvGraphicFramePr>
          <p:nvPr/>
        </p:nvGraphicFramePr>
        <p:xfrm>
          <a:off x="3276600" y="3284538"/>
          <a:ext cx="42830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6" name="公式" r:id="rId10" imgW="1866600" imgH="431640" progId="Equation.3">
                  <p:embed/>
                </p:oleObj>
              </mc:Choice>
              <mc:Fallback>
                <p:oleObj name="公式" r:id="rId10" imgW="1866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84538"/>
                        <a:ext cx="428307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6"/>
          <p:cNvSpPr txBox="1">
            <a:spLocks noChangeArrowheads="1"/>
          </p:cNvSpPr>
          <p:nvPr/>
        </p:nvSpPr>
        <p:spPr bwMode="auto">
          <a:xfrm>
            <a:off x="250825" y="476250"/>
            <a:ext cx="2232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CC"/>
                </a:solidFill>
                <a:latin typeface="Arial" charset="0"/>
              </a:rPr>
              <a:t>变形问题</a:t>
            </a:r>
            <a:r>
              <a:rPr lang="en-US" altLang="zh-CN">
                <a:solidFill>
                  <a:srgbClr val="0000CC"/>
                </a:solidFill>
                <a:cs typeface="Times New Roman" pitchFamily="18" charset="0"/>
              </a:rPr>
              <a:t>:</a:t>
            </a:r>
          </a:p>
        </p:txBody>
      </p:sp>
      <p:grpSp>
        <p:nvGrpSpPr>
          <p:cNvPr id="45066" name="Group 7"/>
          <p:cNvGrpSpPr>
            <a:grpSpLocks/>
          </p:cNvGrpSpPr>
          <p:nvPr/>
        </p:nvGrpSpPr>
        <p:grpSpPr bwMode="auto">
          <a:xfrm>
            <a:off x="5867400" y="476250"/>
            <a:ext cx="1584325" cy="2573338"/>
            <a:chOff x="4105" y="436"/>
            <a:chExt cx="998" cy="1621"/>
          </a:xfrm>
        </p:grpSpPr>
        <p:sp>
          <p:nvSpPr>
            <p:cNvPr id="45087" name="Rectangle 8"/>
            <p:cNvSpPr>
              <a:spLocks noChangeArrowheads="1"/>
            </p:cNvSpPr>
            <p:nvPr/>
          </p:nvSpPr>
          <p:spPr bwMode="auto">
            <a:xfrm rot="-1406677">
              <a:off x="4922" y="572"/>
              <a:ext cx="91" cy="1440"/>
            </a:xfrm>
            <a:prstGeom prst="rect">
              <a:avLst/>
            </a:prstGeom>
            <a:gradFill rotWithShape="0">
              <a:gsLst>
                <a:gs pos="0">
                  <a:srgbClr val="FFB481"/>
                </a:gs>
                <a:gs pos="100000">
                  <a:srgbClr val="FFAF79"/>
                </a:gs>
              </a:gsLst>
              <a:lin ang="18900000" scaled="1"/>
            </a:gradFill>
            <a:ln w="9525">
              <a:solidFill>
                <a:srgbClr val="FF66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88" name="Rectangle 9"/>
            <p:cNvSpPr>
              <a:spLocks noChangeArrowheads="1"/>
            </p:cNvSpPr>
            <p:nvPr/>
          </p:nvSpPr>
          <p:spPr bwMode="auto">
            <a:xfrm>
              <a:off x="4695" y="48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0" i="1">
                  <a:ea typeface="宋体" charset="-122"/>
                </a:rPr>
                <a:t>O</a:t>
              </a:r>
            </a:p>
          </p:txBody>
        </p:sp>
        <p:sp>
          <p:nvSpPr>
            <p:cNvPr id="431114" name="AutoShape 10"/>
            <p:cNvSpPr>
              <a:spLocks noChangeArrowheads="1"/>
            </p:cNvSpPr>
            <p:nvPr/>
          </p:nvSpPr>
          <p:spPr bwMode="auto">
            <a:xfrm rot="16200000" flipH="1">
              <a:off x="4287" y="1660"/>
              <a:ext cx="45" cy="227"/>
            </a:xfrm>
            <a:prstGeom prst="flowChartOffpageConnector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6666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090" name="Rectangle 11"/>
            <p:cNvSpPr>
              <a:spLocks noChangeArrowheads="1"/>
            </p:cNvSpPr>
            <p:nvPr/>
          </p:nvSpPr>
          <p:spPr bwMode="auto">
            <a:xfrm>
              <a:off x="4649" y="617"/>
              <a:ext cx="91" cy="1440"/>
            </a:xfrm>
            <a:prstGeom prst="rect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91" name="Rectangle 12"/>
            <p:cNvSpPr>
              <a:spLocks noChangeArrowheads="1"/>
            </p:cNvSpPr>
            <p:nvPr/>
          </p:nvSpPr>
          <p:spPr bwMode="auto">
            <a:xfrm>
              <a:off x="4241" y="143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Book Antiqua" pitchFamily="18" charset="0"/>
                  <a:ea typeface="宋体" charset="-122"/>
                </a:rPr>
                <a:t>v</a:t>
              </a:r>
              <a:endParaRPr kumimoji="1" lang="en-US" altLang="zh-CN" sz="2400" b="0" i="1">
                <a:latin typeface="Book Antiqua" pitchFamily="18" charset="0"/>
                <a:ea typeface="宋体" charset="-122"/>
              </a:endParaRPr>
            </a:p>
          </p:txBody>
        </p:sp>
        <p:sp>
          <p:nvSpPr>
            <p:cNvPr id="45092" name="Line 13"/>
            <p:cNvSpPr>
              <a:spLocks noChangeShapeType="1"/>
            </p:cNvSpPr>
            <p:nvPr/>
          </p:nvSpPr>
          <p:spPr bwMode="auto">
            <a:xfrm>
              <a:off x="4487" y="176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3" name="Line 14"/>
            <p:cNvSpPr>
              <a:spLocks noChangeShapeType="1"/>
            </p:cNvSpPr>
            <p:nvPr/>
          </p:nvSpPr>
          <p:spPr bwMode="auto">
            <a:xfrm>
              <a:off x="4105" y="1706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4" name="Line 15"/>
            <p:cNvSpPr>
              <a:spLocks noChangeShapeType="1"/>
            </p:cNvSpPr>
            <p:nvPr/>
          </p:nvSpPr>
          <p:spPr bwMode="auto">
            <a:xfrm>
              <a:off x="4391" y="2057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5" name="Line 16"/>
            <p:cNvSpPr>
              <a:spLocks noChangeShapeType="1"/>
            </p:cNvSpPr>
            <p:nvPr/>
          </p:nvSpPr>
          <p:spPr bwMode="auto">
            <a:xfrm>
              <a:off x="4439" y="617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6" name="Line 17"/>
            <p:cNvSpPr>
              <a:spLocks noChangeShapeType="1"/>
            </p:cNvSpPr>
            <p:nvPr/>
          </p:nvSpPr>
          <p:spPr bwMode="auto">
            <a:xfrm>
              <a:off x="4391" y="617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7" name="Line 18"/>
            <p:cNvSpPr>
              <a:spLocks noChangeShapeType="1"/>
            </p:cNvSpPr>
            <p:nvPr/>
          </p:nvSpPr>
          <p:spPr bwMode="auto">
            <a:xfrm>
              <a:off x="4559" y="617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8" name="Rectangle 19"/>
            <p:cNvSpPr>
              <a:spLocks noChangeArrowheads="1"/>
            </p:cNvSpPr>
            <p:nvPr/>
          </p:nvSpPr>
          <p:spPr bwMode="auto">
            <a:xfrm>
              <a:off x="4423" y="436"/>
              <a:ext cx="499" cy="90"/>
            </a:xfrm>
            <a:prstGeom prst="rect">
              <a:avLst/>
            </a:prstGeom>
            <a:gradFill rotWithShape="1">
              <a:gsLst>
                <a:gs pos="0">
                  <a:srgbClr val="CC9900"/>
                </a:gs>
                <a:gs pos="100000">
                  <a:srgbClr val="876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99" name="AutoShape 20"/>
            <p:cNvSpPr>
              <a:spLocks noChangeArrowheads="1"/>
            </p:cNvSpPr>
            <p:nvPr/>
          </p:nvSpPr>
          <p:spPr bwMode="auto">
            <a:xfrm flipV="1">
              <a:off x="4650" y="526"/>
              <a:ext cx="91" cy="18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1125" name="Oval 21"/>
            <p:cNvSpPr>
              <a:spLocks noChangeArrowheads="1"/>
            </p:cNvSpPr>
            <p:nvPr/>
          </p:nvSpPr>
          <p:spPr bwMode="auto">
            <a:xfrm>
              <a:off x="4672" y="617"/>
              <a:ext cx="48" cy="4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1126" name="Rectangle 22"/>
            <p:cNvSpPr>
              <a:spLocks noChangeArrowheads="1"/>
            </p:cNvSpPr>
            <p:nvPr/>
          </p:nvSpPr>
          <p:spPr bwMode="auto">
            <a:xfrm>
              <a:off x="4377" y="1071"/>
              <a:ext cx="227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>
              <a:spAutoFit/>
            </a:bodyPr>
            <a:lstStyle/>
            <a:p>
              <a:pPr>
                <a:defRPr/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l </a:t>
              </a:r>
              <a:r>
                <a:rPr kumimoji="1" lang="en-US" altLang="zh-CN" sz="2400" i="1">
                  <a:ea typeface="宋体" pitchFamily="2" charset="-122"/>
                </a:rPr>
                <a:t>a</a:t>
              </a:r>
            </a:p>
          </p:txBody>
        </p:sp>
        <p:grpSp>
          <p:nvGrpSpPr>
            <p:cNvPr id="45102" name="Group 23"/>
            <p:cNvGrpSpPr>
              <a:grpSpLocks noChangeAspect="1"/>
            </p:cNvGrpSpPr>
            <p:nvPr/>
          </p:nvGrpSpPr>
          <p:grpSpPr bwMode="auto">
            <a:xfrm>
              <a:off x="4740" y="1161"/>
              <a:ext cx="227" cy="223"/>
              <a:chOff x="4740" y="1161"/>
              <a:chExt cx="227" cy="223"/>
            </a:xfrm>
          </p:grpSpPr>
          <p:sp>
            <p:nvSpPr>
              <p:cNvPr id="45104" name="AutoShape 24"/>
              <p:cNvSpPr>
                <a:spLocks noChangeAspect="1" noChangeArrowheads="1" noTextEdit="1"/>
              </p:cNvSpPr>
              <p:nvPr/>
            </p:nvSpPr>
            <p:spPr bwMode="auto">
              <a:xfrm>
                <a:off x="4740" y="1161"/>
                <a:ext cx="22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5" name="Rectangle 25"/>
              <p:cNvSpPr>
                <a:spLocks noChangeArrowheads="1"/>
              </p:cNvSpPr>
              <p:nvPr/>
            </p:nvSpPr>
            <p:spPr bwMode="auto">
              <a:xfrm>
                <a:off x="4906" y="1189"/>
                <a:ext cx="3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1200" b="0">
                    <a:solidFill>
                      <a:srgbClr val="000000"/>
                    </a:solidFill>
                    <a:latin typeface="MT Extra" pitchFamily="18" charset="2"/>
                    <a:ea typeface="宋体" charset="-122"/>
                  </a:rPr>
                  <a:t>o</a:t>
                </a:r>
                <a:endParaRPr lang="en-US" altLang="zh-CN" sz="180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45106" name="Rectangle 26"/>
              <p:cNvSpPr>
                <a:spLocks noChangeArrowheads="1"/>
              </p:cNvSpPr>
              <p:nvPr/>
            </p:nvSpPr>
            <p:spPr bwMode="auto">
              <a:xfrm>
                <a:off x="4759" y="1192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0000"/>
                    </a:solidFill>
                    <a:ea typeface="宋体" charset="-122"/>
                  </a:rPr>
                  <a:t>30</a:t>
                </a:r>
                <a:endParaRPr lang="en-US" altLang="zh-CN" sz="1800"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431131" name="AutoShape 27"/>
            <p:cNvSpPr>
              <a:spLocks noChangeArrowheads="1"/>
            </p:cNvSpPr>
            <p:nvPr/>
          </p:nvSpPr>
          <p:spPr bwMode="auto">
            <a:xfrm rot="16200000" flipH="1">
              <a:off x="4967" y="1661"/>
              <a:ext cx="45" cy="227"/>
            </a:xfrm>
            <a:prstGeom prst="flowChartOffpageConnector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6666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5064" name="Object 28"/>
            <p:cNvGraphicFramePr>
              <a:graphicFrameLocks noChangeAspect="1"/>
            </p:cNvGraphicFramePr>
            <p:nvPr/>
          </p:nvGraphicFramePr>
          <p:xfrm>
            <a:off x="4830" y="1525"/>
            <a:ext cx="2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7" name="公式" r:id="rId12" imgW="164880" imgH="177480" progId="Equation.3">
                    <p:embed/>
                  </p:oleObj>
                </mc:Choice>
                <mc:Fallback>
                  <p:oleObj name="公式" r:id="rId12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525"/>
                          <a:ext cx="2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755650" y="3500438"/>
            <a:ext cx="1946275" cy="2573337"/>
            <a:chOff x="1202" y="1570"/>
            <a:chExt cx="1226" cy="1621"/>
          </a:xfrm>
        </p:grpSpPr>
        <p:grpSp>
          <p:nvGrpSpPr>
            <p:cNvPr id="45068" name="Group 30"/>
            <p:cNvGrpSpPr>
              <a:grpSpLocks/>
            </p:cNvGrpSpPr>
            <p:nvPr/>
          </p:nvGrpSpPr>
          <p:grpSpPr bwMode="auto">
            <a:xfrm>
              <a:off x="2109" y="1706"/>
              <a:ext cx="319" cy="1440"/>
              <a:chOff x="5282" y="1471"/>
              <a:chExt cx="319" cy="1440"/>
            </a:xfrm>
          </p:grpSpPr>
          <p:sp>
            <p:nvSpPr>
              <p:cNvPr id="45085" name="Rectangle 31"/>
              <p:cNvSpPr>
                <a:spLocks noChangeArrowheads="1"/>
              </p:cNvSpPr>
              <p:nvPr/>
            </p:nvSpPr>
            <p:spPr bwMode="auto">
              <a:xfrm rot="-1406677">
                <a:off x="5282" y="1471"/>
                <a:ext cx="91" cy="1440"/>
              </a:xfrm>
              <a:prstGeom prst="rect">
                <a:avLst/>
              </a:prstGeom>
              <a:gradFill rotWithShape="0">
                <a:gsLst>
                  <a:gs pos="0">
                    <a:srgbClr val="FFB481"/>
                  </a:gs>
                  <a:gs pos="100000">
                    <a:srgbClr val="FFAF79"/>
                  </a:gs>
                </a:gsLst>
                <a:lin ang="18900000" scaled="1"/>
              </a:gradFill>
              <a:ln w="9525">
                <a:solidFill>
                  <a:srgbClr val="FF66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86" name="AutoShape 32"/>
              <p:cNvSpPr>
                <a:spLocks noChangeArrowheads="1"/>
              </p:cNvSpPr>
              <p:nvPr/>
            </p:nvSpPr>
            <p:spPr bwMode="auto">
              <a:xfrm rot="14357921" flipH="1">
                <a:off x="5468" y="2498"/>
                <a:ext cx="44" cy="223"/>
              </a:xfrm>
              <a:prstGeom prst="flowChartOffpageConnector">
                <a:avLst/>
              </a:prstGeom>
              <a:solidFill>
                <a:schemeClr val="accent1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5069" name="Rectangle 33"/>
            <p:cNvSpPr>
              <a:spLocks noChangeArrowheads="1"/>
            </p:cNvSpPr>
            <p:nvPr/>
          </p:nvSpPr>
          <p:spPr bwMode="auto">
            <a:xfrm>
              <a:off x="1882" y="161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0" i="1">
                  <a:ea typeface="宋体" charset="-122"/>
                </a:rPr>
                <a:t>O</a:t>
              </a:r>
            </a:p>
          </p:txBody>
        </p:sp>
        <p:sp>
          <p:nvSpPr>
            <p:cNvPr id="431138" name="AutoShape 34"/>
            <p:cNvSpPr>
              <a:spLocks noChangeArrowheads="1"/>
            </p:cNvSpPr>
            <p:nvPr/>
          </p:nvSpPr>
          <p:spPr bwMode="auto">
            <a:xfrm rot="14798229" flipH="1">
              <a:off x="1383" y="2976"/>
              <a:ext cx="45" cy="227"/>
            </a:xfrm>
            <a:prstGeom prst="flowChartOffpageConnector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6666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071" name="Rectangle 35"/>
            <p:cNvSpPr>
              <a:spLocks noChangeArrowheads="1"/>
            </p:cNvSpPr>
            <p:nvPr/>
          </p:nvSpPr>
          <p:spPr bwMode="auto">
            <a:xfrm>
              <a:off x="1836" y="1751"/>
              <a:ext cx="91" cy="1440"/>
            </a:xfrm>
            <a:prstGeom prst="rect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72" name="Rectangle 36"/>
            <p:cNvSpPr>
              <a:spLocks noChangeArrowheads="1"/>
            </p:cNvSpPr>
            <p:nvPr/>
          </p:nvSpPr>
          <p:spPr bwMode="auto">
            <a:xfrm>
              <a:off x="1383" y="256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Book Antiqua" pitchFamily="18" charset="0"/>
                  <a:ea typeface="宋体" charset="-122"/>
                </a:rPr>
                <a:t>v</a:t>
              </a:r>
              <a:endParaRPr kumimoji="1" lang="en-US" altLang="zh-CN" sz="2400" b="0" i="1">
                <a:latin typeface="Book Antiqua" pitchFamily="18" charset="0"/>
                <a:ea typeface="宋体" charset="-122"/>
              </a:endParaRPr>
            </a:p>
          </p:txBody>
        </p:sp>
        <p:sp>
          <p:nvSpPr>
            <p:cNvPr id="45073" name="Line 37"/>
            <p:cNvSpPr>
              <a:spLocks noChangeShapeType="1"/>
            </p:cNvSpPr>
            <p:nvPr/>
          </p:nvSpPr>
          <p:spPr bwMode="auto">
            <a:xfrm>
              <a:off x="1674" y="2903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Line 38"/>
            <p:cNvSpPr>
              <a:spLocks noChangeShapeType="1"/>
            </p:cNvSpPr>
            <p:nvPr/>
          </p:nvSpPr>
          <p:spPr bwMode="auto">
            <a:xfrm flipV="1">
              <a:off x="1202" y="2931"/>
              <a:ext cx="332" cy="1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Line 39"/>
            <p:cNvSpPr>
              <a:spLocks noChangeShapeType="1"/>
            </p:cNvSpPr>
            <p:nvPr/>
          </p:nvSpPr>
          <p:spPr bwMode="auto">
            <a:xfrm>
              <a:off x="1578" y="319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6" name="Line 40"/>
            <p:cNvSpPr>
              <a:spLocks noChangeShapeType="1"/>
            </p:cNvSpPr>
            <p:nvPr/>
          </p:nvSpPr>
          <p:spPr bwMode="auto">
            <a:xfrm>
              <a:off x="1626" y="1751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7" name="Line 41"/>
            <p:cNvSpPr>
              <a:spLocks noChangeShapeType="1"/>
            </p:cNvSpPr>
            <p:nvPr/>
          </p:nvSpPr>
          <p:spPr bwMode="auto">
            <a:xfrm>
              <a:off x="1578" y="175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8" name="Line 42"/>
            <p:cNvSpPr>
              <a:spLocks noChangeShapeType="1"/>
            </p:cNvSpPr>
            <p:nvPr/>
          </p:nvSpPr>
          <p:spPr bwMode="auto">
            <a:xfrm>
              <a:off x="1746" y="1751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9" name="Rectangle 43"/>
            <p:cNvSpPr>
              <a:spLocks noChangeArrowheads="1"/>
            </p:cNvSpPr>
            <p:nvPr/>
          </p:nvSpPr>
          <p:spPr bwMode="auto">
            <a:xfrm>
              <a:off x="1610" y="1570"/>
              <a:ext cx="499" cy="90"/>
            </a:xfrm>
            <a:prstGeom prst="rect">
              <a:avLst/>
            </a:prstGeom>
            <a:gradFill rotWithShape="1">
              <a:gsLst>
                <a:gs pos="0">
                  <a:srgbClr val="CC9900"/>
                </a:gs>
                <a:gs pos="100000">
                  <a:srgbClr val="876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80" name="AutoShape 44"/>
            <p:cNvSpPr>
              <a:spLocks noChangeArrowheads="1"/>
            </p:cNvSpPr>
            <p:nvPr/>
          </p:nvSpPr>
          <p:spPr bwMode="auto">
            <a:xfrm flipV="1">
              <a:off x="1837" y="1660"/>
              <a:ext cx="91" cy="18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1149" name="Oval 45"/>
            <p:cNvSpPr>
              <a:spLocks noChangeArrowheads="1"/>
            </p:cNvSpPr>
            <p:nvPr/>
          </p:nvSpPr>
          <p:spPr bwMode="auto">
            <a:xfrm>
              <a:off x="1859" y="1751"/>
              <a:ext cx="48" cy="4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1150" name="Rectangle 46"/>
            <p:cNvSpPr>
              <a:spLocks noChangeArrowheads="1"/>
            </p:cNvSpPr>
            <p:nvPr/>
          </p:nvSpPr>
          <p:spPr bwMode="auto">
            <a:xfrm>
              <a:off x="1564" y="2205"/>
              <a:ext cx="227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>
              <a:spAutoFit/>
            </a:bodyPr>
            <a:lstStyle/>
            <a:p>
              <a:pPr>
                <a:defRPr/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itchFamily="2" charset="-122"/>
                </a:rPr>
                <a:t>l </a:t>
              </a:r>
              <a:r>
                <a:rPr kumimoji="1" lang="en-US" altLang="zh-CN" sz="2400" i="1">
                  <a:ea typeface="宋体" pitchFamily="2" charset="-122"/>
                </a:rPr>
                <a:t>a</a:t>
              </a:r>
            </a:p>
          </p:txBody>
        </p:sp>
        <p:graphicFrame>
          <p:nvGraphicFramePr>
            <p:cNvPr id="45062" name="Object 47"/>
            <p:cNvGraphicFramePr>
              <a:graphicFrameLocks noChangeAspect="1"/>
            </p:cNvGraphicFramePr>
            <p:nvPr/>
          </p:nvGraphicFramePr>
          <p:xfrm>
            <a:off x="1927" y="2295"/>
            <a:ext cx="22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8" name="公式" r:id="rId14" imgW="241200" imgH="203040" progId="Equation.3">
                    <p:embed/>
                  </p:oleObj>
                </mc:Choice>
                <mc:Fallback>
                  <p:oleObj name="公式" r:id="rId14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295"/>
                          <a:ext cx="22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3" name="Line 48"/>
            <p:cNvSpPr>
              <a:spLocks noChangeShapeType="1"/>
            </p:cNvSpPr>
            <p:nvPr/>
          </p:nvSpPr>
          <p:spPr bwMode="auto">
            <a:xfrm flipH="1">
              <a:off x="1519" y="2908"/>
              <a:ext cx="31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4" name="Line 49"/>
            <p:cNvSpPr>
              <a:spLocks noChangeShapeType="1"/>
            </p:cNvSpPr>
            <p:nvPr/>
          </p:nvSpPr>
          <p:spPr bwMode="auto">
            <a:xfrm>
              <a:off x="1292" y="3158"/>
              <a:ext cx="3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063" name="Object 50"/>
            <p:cNvGraphicFramePr>
              <a:graphicFrameLocks noChangeAspect="1"/>
            </p:cNvGraphicFramePr>
            <p:nvPr/>
          </p:nvGraphicFramePr>
          <p:xfrm>
            <a:off x="1471" y="3044"/>
            <a:ext cx="139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9" name="公式" r:id="rId16" imgW="152280" imgH="139680" progId="Equation.3">
                    <p:embed/>
                  </p:oleObj>
                </mc:Choice>
                <mc:Fallback>
                  <p:oleObj name="公式" r:id="rId16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1" y="3044"/>
                          <a:ext cx="139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729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ext Box 2"/>
          <p:cNvSpPr txBox="1">
            <a:spLocks noChangeArrowheads="1"/>
          </p:cNvSpPr>
          <p:nvPr/>
        </p:nvSpPr>
        <p:spPr bwMode="auto">
          <a:xfrm>
            <a:off x="250825" y="396230"/>
            <a:ext cx="6805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fontAlgn="ctr">
              <a:spcBef>
                <a:spcPct val="50000"/>
              </a:spcBef>
            </a:pPr>
            <a:r>
              <a:rPr kumimoji="1" lang="en-US" altLang="zh-CN" sz="2400">
                <a:solidFill>
                  <a:srgbClr val="0000CC"/>
                </a:solidFill>
                <a:latin typeface="+mn-ea"/>
                <a:ea typeface="+mn-ea"/>
              </a:rPr>
              <a:t>2. </a:t>
            </a:r>
            <a:r>
              <a:rPr kumimoji="1" lang="zh-CN" altLang="en-US" sz="2400">
                <a:solidFill>
                  <a:srgbClr val="0000CC"/>
                </a:solidFill>
                <a:latin typeface="+mn-ea"/>
                <a:ea typeface="+mn-ea"/>
              </a:rPr>
              <a:t>区分两类冲击摆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276600" y="1676401"/>
            <a:ext cx="5615880" cy="1865313"/>
            <a:chOff x="2064" y="1056"/>
            <a:chExt cx="3264" cy="1175"/>
          </a:xfrm>
        </p:grpSpPr>
        <p:sp>
          <p:nvSpPr>
            <p:cNvPr id="433156" name="Text Box 4"/>
            <p:cNvSpPr txBox="1">
              <a:spLocks noChangeArrowheads="1"/>
            </p:cNvSpPr>
            <p:nvPr/>
          </p:nvSpPr>
          <p:spPr bwMode="auto">
            <a:xfrm>
              <a:off x="2064" y="1056"/>
              <a:ext cx="3264" cy="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ctr" hangingPunct="0">
                <a:lnSpc>
                  <a:spcPct val="105000"/>
                </a:lnSpc>
                <a:spcAft>
                  <a:spcPct val="20000"/>
                </a:spcAft>
                <a:defRPr/>
              </a:pPr>
              <a:r>
                <a:rPr kumimoji="1" lang="zh-CN" altLang="en-US" sz="2400" b="1" dirty="0">
                  <a:latin typeface="+mn-ea"/>
                </a:rPr>
                <a:t> </a:t>
              </a:r>
              <a:r>
                <a:rPr kumimoji="1" lang="zh-CN" altLang="en-US" sz="24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sym typeface="Wingdings" pitchFamily="2" charset="2"/>
                </a:rPr>
                <a:t></a:t>
              </a:r>
              <a:r>
                <a:rPr kumimoji="1" lang="zh-CN" altLang="en-US" sz="2400" b="1" dirty="0">
                  <a:solidFill>
                    <a:srgbClr val="FF3300"/>
                  </a:solidFill>
                  <a:latin typeface="+mn-ea"/>
                  <a:sym typeface="Wingdings" pitchFamily="2" charset="2"/>
                </a:rPr>
                <a:t> </a:t>
              </a:r>
              <a:r>
                <a:rPr kumimoji="1" lang="zh-CN" altLang="en-US" sz="2400" b="1" dirty="0">
                  <a:latin typeface="+mn-ea"/>
                </a:rPr>
                <a:t>水平方向</a:t>
              </a:r>
              <a:r>
                <a:rPr kumimoji="1" lang="en-US" altLang="zh-CN" sz="2400" b="1" dirty="0">
                  <a:latin typeface="+mn-ea"/>
                </a:rPr>
                <a:t>: </a:t>
              </a:r>
              <a:r>
                <a:rPr kumimoji="1" lang="en-US" altLang="zh-CN" sz="2400" b="1" i="1" dirty="0" err="1">
                  <a:latin typeface="+mn-ea"/>
                </a:rPr>
                <a:t>F</a:t>
              </a:r>
              <a:r>
                <a:rPr kumimoji="1" lang="en-US" altLang="zh-CN" sz="2400" b="1" i="1" baseline="-25000" dirty="0" err="1">
                  <a:latin typeface="+mn-ea"/>
                </a:rPr>
                <a:t>x</a:t>
              </a:r>
              <a:r>
                <a:rPr kumimoji="1" lang="en-US" altLang="zh-CN" sz="2400" b="1" i="1" dirty="0">
                  <a:latin typeface="+mn-ea"/>
                </a:rPr>
                <a:t> </a:t>
              </a:r>
              <a:r>
                <a:rPr kumimoji="1" lang="en-US" altLang="zh-CN" sz="2400" b="1" dirty="0">
                  <a:latin typeface="+mn-ea"/>
                </a:rPr>
                <a:t>= 0 , </a:t>
              </a:r>
              <a:r>
                <a:rPr kumimoji="1" lang="en-US" altLang="zh-CN" sz="2400" b="1" i="1" dirty="0" err="1">
                  <a:latin typeface="+mn-ea"/>
                </a:rPr>
                <a:t>p</a:t>
              </a:r>
              <a:r>
                <a:rPr kumimoji="1" lang="en-US" altLang="zh-CN" sz="2400" b="1" i="1" baseline="-25000" dirty="0" err="1">
                  <a:latin typeface="+mn-ea"/>
                </a:rPr>
                <a:t>x</a:t>
              </a:r>
              <a:r>
                <a:rPr kumimoji="1" lang="en-US" altLang="zh-CN" sz="2400" b="1" dirty="0">
                  <a:latin typeface="+mn-ea"/>
                </a:rPr>
                <a:t> </a:t>
              </a:r>
              <a:r>
                <a:rPr kumimoji="1" lang="zh-CN" altLang="zh-CN" sz="2400" b="1" dirty="0">
                  <a:latin typeface="+mn-ea"/>
                </a:rPr>
                <a:t>守恒</a:t>
              </a:r>
            </a:p>
            <a:p>
              <a:pPr eaLnBrk="0" fontAlgn="ctr" hangingPunct="0">
                <a:lnSpc>
                  <a:spcPct val="105000"/>
                </a:lnSpc>
                <a:spcAft>
                  <a:spcPct val="20000"/>
                </a:spcAft>
                <a:defRPr/>
              </a:pPr>
              <a:r>
                <a:rPr kumimoji="1" lang="en-US" altLang="en-US" sz="2400" b="1" i="1" dirty="0">
                  <a:latin typeface="+mn-ea"/>
                </a:rPr>
                <a:t>             </a:t>
              </a:r>
              <a:r>
                <a:rPr kumimoji="1" lang="en-US" altLang="zh-CN" sz="2400" b="1" i="1" dirty="0">
                  <a:latin typeface="+mn-ea"/>
                </a:rPr>
                <a:t>mv</a:t>
              </a:r>
              <a:r>
                <a:rPr kumimoji="1" lang="en-US" altLang="zh-CN" sz="2400" b="1" baseline="-25000" dirty="0">
                  <a:latin typeface="+mn-ea"/>
                </a:rPr>
                <a:t>0 </a:t>
              </a:r>
              <a:r>
                <a:rPr kumimoji="1" lang="en-US" altLang="zh-CN" sz="2400" b="1" i="1" dirty="0">
                  <a:latin typeface="+mn-ea"/>
                </a:rPr>
                <a:t>= </a:t>
              </a:r>
              <a:r>
                <a:rPr kumimoji="1" lang="en-US" altLang="zh-CN" sz="2400" b="1" dirty="0">
                  <a:latin typeface="+mn-ea"/>
                </a:rPr>
                <a:t>(</a:t>
              </a:r>
              <a:r>
                <a:rPr kumimoji="1" lang="en-US" altLang="zh-CN" sz="2400" b="1" i="1" dirty="0" err="1">
                  <a:latin typeface="+mn-ea"/>
                </a:rPr>
                <a:t>m+M</a:t>
              </a:r>
              <a:r>
                <a:rPr kumimoji="1" lang="en-US" altLang="zh-CN" sz="2400" b="1" i="1" dirty="0">
                  <a:latin typeface="+mn-ea"/>
                </a:rPr>
                <a:t> </a:t>
              </a:r>
              <a:r>
                <a:rPr kumimoji="1" lang="en-US" altLang="zh-CN" sz="2400" b="1" dirty="0">
                  <a:latin typeface="+mn-ea"/>
                </a:rPr>
                <a:t>)</a:t>
              </a:r>
              <a:r>
                <a:rPr kumimoji="1" lang="en-US" altLang="zh-CN" sz="2400" b="1" i="1" dirty="0">
                  <a:latin typeface="+mn-ea"/>
                </a:rPr>
                <a:t>v</a:t>
              </a:r>
            </a:p>
            <a:p>
              <a:pPr eaLnBrk="0" fontAlgn="ctr" hangingPunct="0">
                <a:lnSpc>
                  <a:spcPct val="105000"/>
                </a:lnSpc>
                <a:spcAft>
                  <a:spcPct val="20000"/>
                </a:spcAft>
                <a:defRPr/>
              </a:pPr>
              <a:r>
                <a:rPr kumimoji="1" lang="en-US" altLang="zh-CN" sz="2400" b="1" dirty="0">
                  <a:latin typeface="+mn-ea"/>
                </a:rPr>
                <a:t> </a:t>
              </a:r>
              <a:r>
                <a:rPr kumimoji="1" lang="en-US" altLang="zh-CN" sz="24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sym typeface="Wingdings" pitchFamily="2" charset="2"/>
                </a:rPr>
                <a:t></a:t>
              </a:r>
              <a:r>
                <a:rPr kumimoji="1" lang="en-US" altLang="zh-CN" sz="2400" b="1" dirty="0">
                  <a:solidFill>
                    <a:srgbClr val="FF3300"/>
                  </a:solidFill>
                  <a:latin typeface="+mn-ea"/>
                  <a:sym typeface="Wingdings" pitchFamily="2" charset="2"/>
                </a:rPr>
                <a:t> </a:t>
              </a:r>
              <a:r>
                <a:rPr kumimoji="1" lang="zh-CN" altLang="en-US" sz="2400" b="1" dirty="0">
                  <a:latin typeface="+mn-ea"/>
                </a:rPr>
                <a:t>对</a:t>
              </a:r>
              <a:r>
                <a:rPr kumimoji="1" lang="zh-CN" altLang="en-US" sz="2400" b="1" i="1" dirty="0">
                  <a:latin typeface="+mn-ea"/>
                </a:rPr>
                <a:t> </a:t>
              </a:r>
              <a:r>
                <a:rPr kumimoji="1" lang="en-US" altLang="zh-CN" sz="2400" b="1" i="1" dirty="0">
                  <a:latin typeface="+mn-ea"/>
                </a:rPr>
                <a:t>O</a:t>
              </a:r>
              <a:r>
                <a:rPr kumimoji="1" lang="en-US" altLang="zh-CN" sz="2400" b="1" dirty="0">
                  <a:latin typeface="+mn-ea"/>
                </a:rPr>
                <a:t> </a:t>
              </a:r>
              <a:r>
                <a:rPr kumimoji="1" lang="zh-CN" altLang="en-US" sz="2400" b="1" dirty="0">
                  <a:latin typeface="+mn-ea"/>
                </a:rPr>
                <a:t>点</a:t>
              </a:r>
              <a:r>
                <a:rPr kumimoji="1" lang="en-US" altLang="zh-CN" sz="2400" b="1" dirty="0">
                  <a:latin typeface="+mn-ea"/>
                </a:rPr>
                <a:t>:           </a:t>
              </a:r>
              <a:r>
                <a:rPr kumimoji="1" lang="zh-CN" altLang="zh-CN" sz="2400" b="1" dirty="0">
                  <a:latin typeface="+mn-ea"/>
                </a:rPr>
                <a:t>守恒</a:t>
              </a:r>
              <a:endParaRPr kumimoji="1" lang="zh-CN" altLang="en-US" sz="2400" b="1" dirty="0">
                <a:latin typeface="+mn-ea"/>
              </a:endParaRPr>
            </a:p>
            <a:p>
              <a:pPr eaLnBrk="0" fontAlgn="ctr" hangingPunct="0">
                <a:lnSpc>
                  <a:spcPct val="105000"/>
                </a:lnSpc>
                <a:spcAft>
                  <a:spcPct val="20000"/>
                </a:spcAft>
                <a:defRPr/>
              </a:pPr>
              <a:r>
                <a:rPr kumimoji="1" lang="zh-CN" altLang="en-US" sz="2400" b="1" i="1" dirty="0">
                  <a:latin typeface="+mn-ea"/>
                </a:rPr>
                <a:t>          </a:t>
              </a:r>
              <a:r>
                <a:rPr kumimoji="1" lang="en-US" altLang="zh-CN" sz="2400" b="1" i="1" dirty="0">
                  <a:latin typeface="+mn-ea"/>
                </a:rPr>
                <a:t>mv</a:t>
              </a:r>
              <a:r>
                <a:rPr kumimoji="1" lang="en-US" altLang="zh-CN" sz="2400" b="1" baseline="-25000" dirty="0">
                  <a:latin typeface="+mn-ea"/>
                </a:rPr>
                <a:t>0 </a:t>
              </a:r>
              <a:r>
                <a:rPr kumimoji="1" lang="en-US" altLang="zh-CN" sz="2400" b="1" i="1" dirty="0">
                  <a:latin typeface="+mn-ea"/>
                </a:rPr>
                <a:t>l = </a:t>
              </a:r>
              <a:r>
                <a:rPr kumimoji="1" lang="en-US" altLang="zh-CN" sz="2400" b="1" dirty="0">
                  <a:latin typeface="+mn-ea"/>
                </a:rPr>
                <a:t>(</a:t>
              </a:r>
              <a:r>
                <a:rPr kumimoji="1" lang="en-US" altLang="zh-CN" sz="2400" b="1" i="1" dirty="0" err="1">
                  <a:latin typeface="+mn-ea"/>
                </a:rPr>
                <a:t>m+M</a:t>
              </a:r>
              <a:r>
                <a:rPr kumimoji="1" lang="en-US" altLang="zh-CN" sz="2400" b="1" i="1" dirty="0">
                  <a:latin typeface="+mn-ea"/>
                </a:rPr>
                <a:t> </a:t>
              </a:r>
              <a:r>
                <a:rPr kumimoji="1" lang="en-US" altLang="zh-CN" sz="2400" b="1" dirty="0">
                  <a:latin typeface="+mn-ea"/>
                </a:rPr>
                <a:t>)</a:t>
              </a:r>
              <a:r>
                <a:rPr kumimoji="1" lang="en-US" altLang="zh-CN" sz="2400" b="1" i="1" dirty="0" err="1">
                  <a:latin typeface="+mn-ea"/>
                </a:rPr>
                <a:t>vl</a:t>
              </a:r>
              <a:endParaRPr kumimoji="1" lang="en-US" altLang="zh-CN" sz="2400" b="1" i="1" dirty="0">
                <a:latin typeface="+mn-ea"/>
              </a:endParaRPr>
            </a:p>
          </p:txBody>
        </p:sp>
        <p:graphicFrame>
          <p:nvGraphicFramePr>
            <p:cNvPr id="46085" name="Object 5"/>
            <p:cNvGraphicFramePr>
              <a:graphicFrameLocks noChangeAspect="1"/>
            </p:cNvGraphicFramePr>
            <p:nvPr/>
          </p:nvGraphicFramePr>
          <p:xfrm>
            <a:off x="3243" y="1638"/>
            <a:ext cx="49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57" name="公式" r:id="rId4" imgW="431640" imgH="203040" progId="Equation.3">
                    <p:embed/>
                  </p:oleObj>
                </mc:Choice>
                <mc:Fallback>
                  <p:oleObj name="公式" r:id="rId4" imgW="431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638"/>
                          <a:ext cx="49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"/>
            <p:cNvGraphicFramePr>
              <a:graphicFrameLocks noChangeAspect="1"/>
            </p:cNvGraphicFramePr>
            <p:nvPr/>
          </p:nvGraphicFramePr>
          <p:xfrm>
            <a:off x="3901" y="1638"/>
            <a:ext cx="18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58" name="公式" r:id="rId6" imgW="139680" imgH="190440" progId="Equation.3">
                    <p:embed/>
                  </p:oleObj>
                </mc:Choice>
                <mc:Fallback>
                  <p:oleObj name="公式" r:id="rId6" imgW="1396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1" y="1638"/>
                          <a:ext cx="18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89" name="Group 7"/>
          <p:cNvGrpSpPr>
            <a:grpSpLocks/>
          </p:cNvGrpSpPr>
          <p:nvPr/>
        </p:nvGrpSpPr>
        <p:grpSpPr bwMode="auto">
          <a:xfrm>
            <a:off x="298450" y="1066801"/>
            <a:ext cx="9026031" cy="2346325"/>
            <a:chOff x="188" y="409"/>
            <a:chExt cx="5495" cy="1478"/>
          </a:xfrm>
        </p:grpSpPr>
        <p:sp>
          <p:nvSpPr>
            <p:cNvPr id="46111" name="Text Box 8"/>
            <p:cNvSpPr txBox="1">
              <a:spLocks noChangeArrowheads="1"/>
            </p:cNvSpPr>
            <p:nvPr/>
          </p:nvSpPr>
          <p:spPr bwMode="auto">
            <a:xfrm>
              <a:off x="2154" y="409"/>
              <a:ext cx="35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fontAlgn="ctr">
                <a:spcBef>
                  <a:spcPct val="50000"/>
                </a:spcBef>
              </a:pPr>
              <a:r>
                <a:rPr kumimoji="1" lang="zh-CN" altLang="zh-CN" sz="2400" dirty="0">
                  <a:solidFill>
                    <a:srgbClr val="0000CC"/>
                  </a:solidFill>
                  <a:latin typeface="+mn-ea"/>
                  <a:ea typeface="+mn-ea"/>
                </a:rPr>
                <a:t>质点</a:t>
              </a:r>
              <a:r>
                <a:rPr kumimoji="1" lang="zh-CN" altLang="en-US" sz="2400" dirty="0">
                  <a:solidFill>
                    <a:srgbClr val="0000CC"/>
                  </a:solidFill>
                  <a:latin typeface="+mn-ea"/>
                  <a:ea typeface="+mn-ea"/>
                </a:rPr>
                <a:t>          </a:t>
              </a:r>
              <a:r>
                <a:rPr kumimoji="1" lang="zh-CN" altLang="zh-CN" sz="2400" dirty="0">
                  <a:solidFill>
                    <a:srgbClr val="0000CC"/>
                  </a:solidFill>
                  <a:latin typeface="+mn-ea"/>
                  <a:ea typeface="+mn-ea"/>
                </a:rPr>
                <a:t>质点</a:t>
              </a:r>
              <a:r>
                <a:rPr kumimoji="1" lang="zh-CN" altLang="en-US" sz="2400" dirty="0">
                  <a:solidFill>
                    <a:srgbClr val="0000CC"/>
                  </a:solidFill>
                  <a:latin typeface="+mn-ea"/>
                  <a:ea typeface="+mn-ea"/>
                </a:rPr>
                <a:t>    柔绳无切向力</a:t>
              </a:r>
            </a:p>
          </p:txBody>
        </p:sp>
        <p:grpSp>
          <p:nvGrpSpPr>
            <p:cNvPr id="46112" name="Group 9"/>
            <p:cNvGrpSpPr>
              <a:grpSpLocks/>
            </p:cNvGrpSpPr>
            <p:nvPr/>
          </p:nvGrpSpPr>
          <p:grpSpPr bwMode="auto">
            <a:xfrm>
              <a:off x="188" y="466"/>
              <a:ext cx="1773" cy="1421"/>
              <a:chOff x="188" y="512"/>
              <a:chExt cx="1773" cy="1421"/>
            </a:xfrm>
          </p:grpSpPr>
          <p:sp>
            <p:nvSpPr>
              <p:cNvPr id="46114" name="Rectangle 10"/>
              <p:cNvSpPr>
                <a:spLocks noChangeArrowheads="1"/>
              </p:cNvSpPr>
              <p:nvPr/>
            </p:nvSpPr>
            <p:spPr bwMode="auto">
              <a:xfrm>
                <a:off x="188" y="512"/>
                <a:ext cx="41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algn="ctr" fontAlgn="ctr">
                  <a:spcBef>
                    <a:spcPct val="50000"/>
                  </a:spcBef>
                </a:pPr>
                <a:r>
                  <a:rPr kumimoji="1" lang="en-US" altLang="zh-CN" sz="2400">
                    <a:latin typeface="+mn-ea"/>
                    <a:ea typeface="+mn-ea"/>
                  </a:rPr>
                  <a:t>(1)</a:t>
                </a:r>
              </a:p>
            </p:txBody>
          </p:sp>
          <p:sp>
            <p:nvSpPr>
              <p:cNvPr id="46115" name="Rectangle 11"/>
              <p:cNvSpPr>
                <a:spLocks noChangeArrowheads="1"/>
              </p:cNvSpPr>
              <p:nvPr/>
            </p:nvSpPr>
            <p:spPr bwMode="auto">
              <a:xfrm>
                <a:off x="641" y="543"/>
                <a:ext cx="1320" cy="139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46116" name="Text Box 12"/>
              <p:cNvSpPr txBox="1">
                <a:spLocks noChangeArrowheads="1"/>
              </p:cNvSpPr>
              <p:nvPr/>
            </p:nvSpPr>
            <p:spPr bwMode="auto">
              <a:xfrm>
                <a:off x="857" y="655"/>
                <a:ext cx="11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algn="ctr" fontAlgn="ctr">
                  <a:spcBef>
                    <a:spcPct val="50000"/>
                  </a:spcBef>
                </a:pPr>
                <a:endParaRPr kumimoji="1"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46117" name="Line 13"/>
              <p:cNvSpPr>
                <a:spLocks noChangeShapeType="1"/>
              </p:cNvSpPr>
              <p:nvPr/>
            </p:nvSpPr>
            <p:spPr bwMode="auto">
              <a:xfrm>
                <a:off x="1472" y="781"/>
                <a:ext cx="0" cy="6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46118" name="Rectangle 14"/>
              <p:cNvSpPr>
                <a:spLocks noChangeArrowheads="1"/>
              </p:cNvSpPr>
              <p:nvPr/>
            </p:nvSpPr>
            <p:spPr bwMode="auto">
              <a:xfrm>
                <a:off x="1277" y="1448"/>
                <a:ext cx="391" cy="191"/>
              </a:xfrm>
              <a:prstGeom prst="rect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76765E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46119" name="Text Box 15"/>
              <p:cNvSpPr txBox="1">
                <a:spLocks noChangeArrowheads="1"/>
              </p:cNvSpPr>
              <p:nvPr/>
            </p:nvSpPr>
            <p:spPr bwMode="auto">
              <a:xfrm>
                <a:off x="1474" y="684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algn="ctr" fontAlgn="ctr">
                  <a:spcBef>
                    <a:spcPct val="50000"/>
                  </a:spcBef>
                </a:pPr>
                <a:r>
                  <a:rPr kumimoji="1" lang="en-US" altLang="zh-CN" sz="2400" i="1">
                    <a:latin typeface="+mn-ea"/>
                    <a:ea typeface="+mn-ea"/>
                  </a:rPr>
                  <a:t>O</a:t>
                </a:r>
              </a:p>
            </p:txBody>
          </p:sp>
          <p:sp>
            <p:nvSpPr>
              <p:cNvPr id="46120" name="Text Box 16"/>
              <p:cNvSpPr txBox="1">
                <a:spLocks noChangeArrowheads="1"/>
              </p:cNvSpPr>
              <p:nvPr/>
            </p:nvSpPr>
            <p:spPr bwMode="auto">
              <a:xfrm>
                <a:off x="1206" y="922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algn="ctr" fontAlgn="ctr">
                  <a:spcBef>
                    <a:spcPct val="50000"/>
                  </a:spcBef>
                </a:pPr>
                <a:r>
                  <a:rPr kumimoji="1" lang="en-US" altLang="zh-CN" sz="2400" i="1">
                    <a:latin typeface="+mn-ea"/>
                    <a:ea typeface="+mn-ea"/>
                  </a:rPr>
                  <a:t>l</a:t>
                </a:r>
              </a:p>
            </p:txBody>
          </p:sp>
          <p:sp>
            <p:nvSpPr>
              <p:cNvPr id="46121" name="Oval 17"/>
              <p:cNvSpPr>
                <a:spLocks noChangeArrowheads="1"/>
              </p:cNvSpPr>
              <p:nvPr/>
            </p:nvSpPr>
            <p:spPr bwMode="auto">
              <a:xfrm>
                <a:off x="885" y="1496"/>
                <a:ext cx="124" cy="7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+mn-ea"/>
                  <a:ea typeface="+mn-ea"/>
                </a:endParaRPr>
              </a:p>
            </p:txBody>
          </p:sp>
          <p:sp>
            <p:nvSpPr>
              <p:cNvPr id="46122" name="Line 18"/>
              <p:cNvSpPr>
                <a:spLocks noChangeShapeType="1"/>
              </p:cNvSpPr>
              <p:nvPr/>
            </p:nvSpPr>
            <p:spPr bwMode="auto">
              <a:xfrm>
                <a:off x="983" y="1543"/>
                <a:ext cx="24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46123" name="Text Box 19"/>
              <p:cNvSpPr txBox="1">
                <a:spLocks noChangeArrowheads="1"/>
              </p:cNvSpPr>
              <p:nvPr/>
            </p:nvSpPr>
            <p:spPr bwMode="auto">
              <a:xfrm>
                <a:off x="641" y="1465"/>
                <a:ext cx="29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algn="ctr" fontAlgn="ctr">
                  <a:spcBef>
                    <a:spcPct val="50000"/>
                  </a:spcBef>
                </a:pPr>
                <a:r>
                  <a:rPr kumimoji="1" lang="en-US" altLang="zh-CN" sz="2400" i="1">
                    <a:latin typeface="+mn-ea"/>
                    <a:ea typeface="+mn-ea"/>
                  </a:rPr>
                  <a:t>m</a:t>
                </a:r>
                <a:endParaRPr kumimoji="1" lang="en-US" altLang="zh-CN" sz="2400">
                  <a:latin typeface="+mn-ea"/>
                  <a:ea typeface="+mn-ea"/>
                </a:endParaRPr>
              </a:p>
            </p:txBody>
          </p:sp>
          <p:sp>
            <p:nvSpPr>
              <p:cNvPr id="46124" name="Text Box 20"/>
              <p:cNvSpPr txBox="1">
                <a:spLocks noChangeArrowheads="1"/>
              </p:cNvSpPr>
              <p:nvPr/>
            </p:nvSpPr>
            <p:spPr bwMode="auto">
              <a:xfrm>
                <a:off x="1329" y="1608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algn="ctr" fontAlgn="ctr">
                  <a:spcBef>
                    <a:spcPct val="50000"/>
                  </a:spcBef>
                </a:pPr>
                <a:r>
                  <a:rPr kumimoji="1" lang="en-US" altLang="zh-CN" sz="2400" i="1">
                    <a:latin typeface="+mn-ea"/>
                    <a:ea typeface="+mn-ea"/>
                  </a:rPr>
                  <a:t>M</a:t>
                </a:r>
              </a:p>
            </p:txBody>
          </p:sp>
          <p:graphicFrame>
            <p:nvGraphicFramePr>
              <p:cNvPr id="46084" name="Object 21"/>
              <p:cNvGraphicFramePr>
                <a:graphicFrameLocks noChangeAspect="1"/>
              </p:cNvGraphicFramePr>
              <p:nvPr/>
            </p:nvGraphicFramePr>
            <p:xfrm>
              <a:off x="934" y="1162"/>
              <a:ext cx="237" cy="4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59" name="公式" r:id="rId8" imgW="164880" imgH="228600" progId="Equation.3">
                      <p:embed/>
                    </p:oleObj>
                  </mc:Choice>
                  <mc:Fallback>
                    <p:oleObj name="公式" r:id="rId8" imgW="1648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4" y="1162"/>
                            <a:ext cx="237" cy="4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25" name="Rectangle 22"/>
              <p:cNvSpPr>
                <a:spLocks noChangeArrowheads="1"/>
              </p:cNvSpPr>
              <p:nvPr/>
            </p:nvSpPr>
            <p:spPr bwMode="auto">
              <a:xfrm>
                <a:off x="1081" y="686"/>
                <a:ext cx="684" cy="95"/>
              </a:xfrm>
              <a:prstGeom prst="rect">
                <a:avLst/>
              </a:prstGeom>
              <a:gradFill rotWithShape="0">
                <a:gsLst>
                  <a:gs pos="0">
                    <a:srgbClr val="996633"/>
                  </a:gs>
                  <a:gs pos="100000">
                    <a:srgbClr val="B8947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+mn-ea"/>
                  <a:ea typeface="+mn-ea"/>
                </a:endParaRPr>
              </a:p>
            </p:txBody>
          </p:sp>
        </p:grpSp>
        <p:sp>
          <p:nvSpPr>
            <p:cNvPr id="46113" name="Line 23"/>
            <p:cNvSpPr>
              <a:spLocks noChangeShapeType="1"/>
            </p:cNvSpPr>
            <p:nvPr/>
          </p:nvSpPr>
          <p:spPr bwMode="auto">
            <a:xfrm>
              <a:off x="2789" y="572"/>
              <a:ext cx="441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</a:endParaRPr>
            </a:p>
          </p:txBody>
        </p:sp>
      </p:grpSp>
      <p:sp>
        <p:nvSpPr>
          <p:cNvPr id="433177" name="Text Box 25"/>
          <p:cNvSpPr txBox="1">
            <a:spLocks noChangeArrowheads="1"/>
          </p:cNvSpPr>
          <p:nvPr/>
        </p:nvSpPr>
        <p:spPr bwMode="auto">
          <a:xfrm>
            <a:off x="3257550" y="3798242"/>
            <a:ext cx="59170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fontAlgn="ctr"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latin typeface="+mn-ea"/>
                <a:ea typeface="+mn-ea"/>
              </a:rPr>
              <a:t>质点         定轴刚体</a:t>
            </a:r>
            <a:r>
              <a:rPr kumimoji="1" lang="en-US" altLang="zh-CN" sz="2400">
                <a:latin typeface="+mn-ea"/>
                <a:ea typeface="+mn-ea"/>
              </a:rPr>
              <a:t>(</a:t>
            </a:r>
            <a:r>
              <a:rPr kumimoji="1" lang="zh-CN" altLang="en-US" sz="2400">
                <a:latin typeface="+mn-ea"/>
                <a:ea typeface="+mn-ea"/>
              </a:rPr>
              <a:t>不能简化为质点</a:t>
            </a:r>
            <a:r>
              <a:rPr kumimoji="1" lang="en-US" altLang="zh-CN" sz="2400">
                <a:latin typeface="+mn-ea"/>
                <a:ea typeface="+mn-ea"/>
              </a:rPr>
              <a:t>)</a:t>
            </a:r>
          </a:p>
        </p:txBody>
      </p:sp>
      <p:sp>
        <p:nvSpPr>
          <p:cNvPr id="46091" name="Line 26"/>
          <p:cNvSpPr>
            <a:spLocks noChangeShapeType="1"/>
          </p:cNvSpPr>
          <p:nvPr/>
        </p:nvSpPr>
        <p:spPr bwMode="auto">
          <a:xfrm>
            <a:off x="4140200" y="4076700"/>
            <a:ext cx="5842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+mn-ea"/>
            </a:endParaRP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257550" y="4340225"/>
            <a:ext cx="5599113" cy="1989138"/>
            <a:chOff x="2052" y="2734"/>
            <a:chExt cx="3527" cy="1253"/>
          </a:xfrm>
        </p:grpSpPr>
        <p:sp>
          <p:nvSpPr>
            <p:cNvPr id="46110" name="Text Box 43"/>
            <p:cNvSpPr txBox="1">
              <a:spLocks noChangeArrowheads="1"/>
            </p:cNvSpPr>
            <p:nvPr/>
          </p:nvSpPr>
          <p:spPr bwMode="auto">
            <a:xfrm>
              <a:off x="2052" y="2734"/>
              <a:ext cx="3527" cy="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fontAlgn="ctr"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zh-CN" altLang="en-US" sz="2400">
                  <a:latin typeface="+mn-ea"/>
                  <a:ea typeface="+mn-ea"/>
                </a:rPr>
                <a:t>轴作用力不能忽略</a:t>
              </a:r>
              <a:r>
                <a:rPr kumimoji="1" lang="en-US" altLang="zh-CN" sz="2400">
                  <a:latin typeface="+mn-ea"/>
                  <a:ea typeface="+mn-ea"/>
                </a:rPr>
                <a:t>, </a:t>
              </a:r>
              <a:r>
                <a:rPr kumimoji="1" lang="zh-CN" altLang="en-US" sz="2400">
                  <a:latin typeface="+mn-ea"/>
                  <a:ea typeface="+mn-ea"/>
                </a:rPr>
                <a:t>动量不守恒</a:t>
              </a:r>
              <a:r>
                <a:rPr kumimoji="1" lang="en-US" altLang="zh-CN" sz="2400">
                  <a:latin typeface="+mn-ea"/>
                  <a:ea typeface="+mn-ea"/>
                </a:rPr>
                <a:t>, </a:t>
              </a:r>
              <a:r>
                <a:rPr kumimoji="1" lang="zh-CN" altLang="en-US" sz="2400">
                  <a:latin typeface="+mn-ea"/>
                  <a:ea typeface="+mn-ea"/>
                </a:rPr>
                <a:t>但对</a:t>
              </a:r>
              <a:r>
                <a:rPr kumimoji="1" lang="zh-CN" altLang="en-US" sz="2400" i="1">
                  <a:latin typeface="+mn-ea"/>
                  <a:ea typeface="+mn-ea"/>
                </a:rPr>
                <a:t> </a:t>
              </a:r>
              <a:r>
                <a:rPr kumimoji="1" lang="en-US" altLang="zh-CN" sz="2400" i="1">
                  <a:latin typeface="+mn-ea"/>
                  <a:ea typeface="+mn-ea"/>
                </a:rPr>
                <a:t>O</a:t>
              </a:r>
              <a:r>
                <a:rPr kumimoji="1" lang="en-US" altLang="zh-CN" sz="2400">
                  <a:latin typeface="+mn-ea"/>
                  <a:ea typeface="+mn-ea"/>
                </a:rPr>
                <a:t> </a:t>
              </a:r>
              <a:r>
                <a:rPr kumimoji="1" lang="zh-CN" altLang="en-US" sz="2400">
                  <a:latin typeface="+mn-ea"/>
                  <a:ea typeface="+mn-ea"/>
                </a:rPr>
                <a:t>轴合力矩为零</a:t>
              </a:r>
              <a:r>
                <a:rPr kumimoji="1" lang="en-US" altLang="zh-CN" sz="2400">
                  <a:latin typeface="+mn-ea"/>
                  <a:ea typeface="+mn-ea"/>
                </a:rPr>
                <a:t>, </a:t>
              </a:r>
              <a:r>
                <a:rPr kumimoji="1" lang="zh-CN" altLang="en-US" sz="2400">
                  <a:latin typeface="+mn-ea"/>
                  <a:ea typeface="+mn-ea"/>
                </a:rPr>
                <a:t>角动量守恒</a:t>
              </a:r>
            </a:p>
          </p:txBody>
        </p:sp>
        <p:graphicFrame>
          <p:nvGraphicFramePr>
            <p:cNvPr id="46083" name="Object 44"/>
            <p:cNvGraphicFramePr>
              <a:graphicFrameLocks noChangeAspect="1"/>
            </p:cNvGraphicFramePr>
            <p:nvPr/>
          </p:nvGraphicFramePr>
          <p:xfrm>
            <a:off x="2109" y="3385"/>
            <a:ext cx="3220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60" name="公式" r:id="rId10" imgW="2006280" imgH="393480" progId="Equation.3">
                    <p:embed/>
                  </p:oleObj>
                </mc:Choice>
                <mc:Fallback>
                  <p:oleObj name="公式" r:id="rId10" imgW="2006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385"/>
                          <a:ext cx="3220" cy="6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99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93" name="Group 49"/>
          <p:cNvGrpSpPr>
            <a:grpSpLocks/>
          </p:cNvGrpSpPr>
          <p:nvPr/>
        </p:nvGrpSpPr>
        <p:grpSpPr bwMode="auto">
          <a:xfrm>
            <a:off x="238125" y="3638551"/>
            <a:ext cx="2881313" cy="2527300"/>
            <a:chOff x="150" y="2292"/>
            <a:chExt cx="1815" cy="1592"/>
          </a:xfrm>
        </p:grpSpPr>
        <p:sp>
          <p:nvSpPr>
            <p:cNvPr id="46099" name="Rectangle 27"/>
            <p:cNvSpPr>
              <a:spLocks noChangeArrowheads="1"/>
            </p:cNvSpPr>
            <p:nvPr/>
          </p:nvSpPr>
          <p:spPr bwMode="auto">
            <a:xfrm>
              <a:off x="612" y="2395"/>
              <a:ext cx="1353" cy="1489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 sz="2400">
                <a:latin typeface="+mn-ea"/>
                <a:ea typeface="+mn-ea"/>
              </a:endParaRPr>
            </a:p>
          </p:txBody>
        </p:sp>
        <p:graphicFrame>
          <p:nvGraphicFramePr>
            <p:cNvPr id="46082" name="Object 28"/>
            <p:cNvGraphicFramePr>
              <a:graphicFrameLocks noChangeAspect="1"/>
            </p:cNvGraphicFramePr>
            <p:nvPr/>
          </p:nvGraphicFramePr>
          <p:xfrm>
            <a:off x="936" y="3211"/>
            <a:ext cx="241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61" name="公式" r:id="rId12" imgW="164880" imgH="228600" progId="Equation.3">
                    <p:embed/>
                  </p:oleObj>
                </mc:Choice>
                <mc:Fallback>
                  <p:oleObj name="公式" r:id="rId12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3211"/>
                          <a:ext cx="241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0" name="Text Box 29"/>
            <p:cNvSpPr txBox="1">
              <a:spLocks noChangeArrowheads="1"/>
            </p:cNvSpPr>
            <p:nvPr/>
          </p:nvSpPr>
          <p:spPr bwMode="auto">
            <a:xfrm>
              <a:off x="1443" y="2778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fontAlgn="ctr">
                <a:spcBef>
                  <a:spcPct val="50000"/>
                </a:spcBef>
              </a:pPr>
              <a:r>
                <a:rPr kumimoji="1" lang="en-US" altLang="zh-CN" sz="2400" i="1">
                  <a:latin typeface="+mn-ea"/>
                  <a:ea typeface="+mn-ea"/>
                </a:rPr>
                <a:t>O</a:t>
              </a:r>
            </a:p>
          </p:txBody>
        </p:sp>
        <p:sp>
          <p:nvSpPr>
            <p:cNvPr id="46101" name="Text Box 30"/>
            <p:cNvSpPr txBox="1">
              <a:spLocks noChangeArrowheads="1"/>
            </p:cNvSpPr>
            <p:nvPr/>
          </p:nvSpPr>
          <p:spPr bwMode="auto">
            <a:xfrm>
              <a:off x="1168" y="306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fontAlgn="ctr">
                <a:spcBef>
                  <a:spcPct val="50000"/>
                </a:spcBef>
              </a:pPr>
              <a:r>
                <a:rPr kumimoji="1" lang="en-US" altLang="zh-CN" sz="2400" i="1">
                  <a:latin typeface="+mn-ea"/>
                  <a:ea typeface="+mn-ea"/>
                </a:rPr>
                <a:t>l</a:t>
              </a:r>
            </a:p>
          </p:txBody>
        </p:sp>
        <p:sp>
          <p:nvSpPr>
            <p:cNvPr id="46102" name="Oval 31"/>
            <p:cNvSpPr>
              <a:spLocks noChangeArrowheads="1"/>
            </p:cNvSpPr>
            <p:nvPr/>
          </p:nvSpPr>
          <p:spPr bwMode="auto">
            <a:xfrm>
              <a:off x="886" y="3595"/>
              <a:ext cx="127" cy="7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46103" name="Line 32"/>
            <p:cNvSpPr>
              <a:spLocks noChangeShapeType="1"/>
            </p:cNvSpPr>
            <p:nvPr/>
          </p:nvSpPr>
          <p:spPr bwMode="auto">
            <a:xfrm>
              <a:off x="986" y="3643"/>
              <a:ext cx="28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</a:endParaRPr>
            </a:p>
          </p:txBody>
        </p:sp>
        <p:sp>
          <p:nvSpPr>
            <p:cNvPr id="46104" name="Text Box 33"/>
            <p:cNvSpPr txBox="1">
              <a:spLocks noChangeArrowheads="1"/>
            </p:cNvSpPr>
            <p:nvPr/>
          </p:nvSpPr>
          <p:spPr bwMode="auto">
            <a:xfrm>
              <a:off x="689" y="3539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fontAlgn="ctr">
                <a:spcBef>
                  <a:spcPct val="50000"/>
                </a:spcBef>
              </a:pPr>
              <a:r>
                <a:rPr kumimoji="1" lang="en-US" altLang="zh-CN" sz="2400" i="1">
                  <a:latin typeface="+mn-ea"/>
                  <a:ea typeface="+mn-ea"/>
                </a:rPr>
                <a:t>m</a:t>
              </a:r>
              <a:endParaRPr kumimoji="1" lang="en-US" altLang="zh-CN" sz="2400">
                <a:latin typeface="+mn-ea"/>
                <a:ea typeface="+mn-ea"/>
              </a:endParaRPr>
            </a:p>
          </p:txBody>
        </p:sp>
        <p:sp>
          <p:nvSpPr>
            <p:cNvPr id="46105" name="Text Box 34"/>
            <p:cNvSpPr txBox="1">
              <a:spLocks noChangeArrowheads="1"/>
            </p:cNvSpPr>
            <p:nvPr/>
          </p:nvSpPr>
          <p:spPr bwMode="auto">
            <a:xfrm>
              <a:off x="1479" y="3539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fontAlgn="ctr">
                <a:spcBef>
                  <a:spcPct val="50000"/>
                </a:spcBef>
              </a:pPr>
              <a:r>
                <a:rPr kumimoji="1" lang="en-US" altLang="zh-CN" sz="2400" i="1">
                  <a:latin typeface="+mn-ea"/>
                  <a:ea typeface="+mn-ea"/>
                </a:rPr>
                <a:t>M</a:t>
              </a:r>
            </a:p>
          </p:txBody>
        </p:sp>
        <p:sp>
          <p:nvSpPr>
            <p:cNvPr id="46106" name="Rectangle 37"/>
            <p:cNvSpPr>
              <a:spLocks noChangeArrowheads="1"/>
            </p:cNvSpPr>
            <p:nvPr/>
          </p:nvSpPr>
          <p:spPr bwMode="auto">
            <a:xfrm>
              <a:off x="986" y="2635"/>
              <a:ext cx="702" cy="96"/>
            </a:xfrm>
            <a:prstGeom prst="rect">
              <a:avLst/>
            </a:prstGeom>
            <a:gradFill rotWithShape="0">
              <a:gsLst>
                <a:gs pos="0">
                  <a:srgbClr val="996633"/>
                </a:gs>
                <a:gs pos="100000">
                  <a:srgbClr val="D8C4B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46107" name="Text Box 42"/>
            <p:cNvSpPr txBox="1">
              <a:spLocks noChangeArrowheads="1"/>
            </p:cNvSpPr>
            <p:nvPr/>
          </p:nvSpPr>
          <p:spPr bwMode="auto">
            <a:xfrm>
              <a:off x="150" y="2292"/>
              <a:ext cx="4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fontAlgn="ctr">
                <a:spcBef>
                  <a:spcPct val="50000"/>
                </a:spcBef>
              </a:pPr>
              <a:r>
                <a:rPr kumimoji="1" lang="en-US" altLang="zh-CN" sz="2400">
                  <a:latin typeface="+mn-ea"/>
                  <a:ea typeface="+mn-ea"/>
                </a:rPr>
                <a:t>(2)</a:t>
              </a:r>
            </a:p>
          </p:txBody>
        </p:sp>
        <p:sp>
          <p:nvSpPr>
            <p:cNvPr id="46108" name="AutoShape 48"/>
            <p:cNvSpPr>
              <a:spLocks noChangeArrowheads="1"/>
            </p:cNvSpPr>
            <p:nvPr/>
          </p:nvSpPr>
          <p:spPr bwMode="auto">
            <a:xfrm flipV="1">
              <a:off x="1360" y="2704"/>
              <a:ext cx="69" cy="20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46109" name="Rectangle 35"/>
            <p:cNvSpPr>
              <a:spLocks noChangeArrowheads="1"/>
            </p:cNvSpPr>
            <p:nvPr/>
          </p:nvSpPr>
          <p:spPr bwMode="auto">
            <a:xfrm>
              <a:off x="1360" y="2875"/>
              <a:ext cx="66" cy="841"/>
            </a:xfrm>
            <a:prstGeom prst="rect">
              <a:avLst/>
            </a:prstGeom>
            <a:gradFill rotWithShape="0">
              <a:gsLst>
                <a:gs pos="0">
                  <a:srgbClr val="12120E"/>
                </a:gs>
                <a:gs pos="50000">
                  <a:srgbClr val="FFFFCC"/>
                </a:gs>
                <a:gs pos="100000">
                  <a:srgbClr val="12120E"/>
                </a:gs>
              </a:gsLst>
              <a:lin ang="0" scaled="1"/>
            </a:gra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 sz="2400">
                <a:latin typeface="+mn-ea"/>
                <a:ea typeface="+mn-ea"/>
              </a:endParaRP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195513" y="3730627"/>
            <a:ext cx="873125" cy="919163"/>
            <a:chOff x="1406" y="2374"/>
            <a:chExt cx="550" cy="579"/>
          </a:xfrm>
        </p:grpSpPr>
        <p:sp>
          <p:nvSpPr>
            <p:cNvPr id="46095" name="Line 38"/>
            <p:cNvSpPr>
              <a:spLocks noChangeShapeType="1"/>
            </p:cNvSpPr>
            <p:nvPr/>
          </p:nvSpPr>
          <p:spPr bwMode="auto">
            <a:xfrm flipV="1">
              <a:off x="1406" y="2454"/>
              <a:ext cx="0" cy="335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</a:endParaRPr>
            </a:p>
          </p:txBody>
        </p:sp>
        <p:sp>
          <p:nvSpPr>
            <p:cNvPr id="46096" name="Line 39"/>
            <p:cNvSpPr>
              <a:spLocks noChangeShapeType="1"/>
            </p:cNvSpPr>
            <p:nvPr/>
          </p:nvSpPr>
          <p:spPr bwMode="auto">
            <a:xfrm>
              <a:off x="1406" y="2794"/>
              <a:ext cx="31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</a:endParaRPr>
            </a:p>
          </p:txBody>
        </p:sp>
        <p:sp>
          <p:nvSpPr>
            <p:cNvPr id="46097" name="Text Box 40"/>
            <p:cNvSpPr txBox="1">
              <a:spLocks noChangeArrowheads="1"/>
            </p:cNvSpPr>
            <p:nvPr/>
          </p:nvSpPr>
          <p:spPr bwMode="auto">
            <a:xfrm>
              <a:off x="1676" y="2662"/>
              <a:ext cx="2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fontAlgn="ctr">
                <a:spcBef>
                  <a:spcPct val="50000"/>
                </a:spcBef>
              </a:pPr>
              <a:r>
                <a:rPr kumimoji="1" lang="en-US" altLang="zh-CN" sz="2400" i="1">
                  <a:latin typeface="+mn-ea"/>
                  <a:ea typeface="+mn-ea"/>
                </a:rPr>
                <a:t>F</a:t>
              </a:r>
              <a:r>
                <a:rPr kumimoji="1" lang="en-US" altLang="zh-CN" sz="2400" i="1" baseline="-25000">
                  <a:latin typeface="+mn-ea"/>
                  <a:ea typeface="+mn-ea"/>
                </a:rPr>
                <a:t>x</a:t>
              </a:r>
              <a:endParaRPr kumimoji="1" lang="en-US" altLang="zh-CN" sz="2400" i="1">
                <a:latin typeface="+mn-ea"/>
                <a:ea typeface="+mn-ea"/>
              </a:endParaRPr>
            </a:p>
          </p:txBody>
        </p:sp>
        <p:sp>
          <p:nvSpPr>
            <p:cNvPr id="46098" name="Rectangle 41"/>
            <p:cNvSpPr>
              <a:spLocks noChangeArrowheads="1"/>
            </p:cNvSpPr>
            <p:nvPr/>
          </p:nvSpPr>
          <p:spPr bwMode="auto">
            <a:xfrm>
              <a:off x="1438" y="2374"/>
              <a:ext cx="2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fontAlgn="ctr"/>
              <a:r>
                <a:rPr kumimoji="1" lang="en-US" altLang="zh-CN" sz="2400" i="1">
                  <a:latin typeface="+mn-ea"/>
                  <a:ea typeface="+mn-ea"/>
                </a:rPr>
                <a:t>F</a:t>
              </a:r>
              <a:r>
                <a:rPr kumimoji="1" lang="en-US" altLang="zh-CN" sz="2400" i="1" baseline="-25000">
                  <a:latin typeface="+mn-ea"/>
                  <a:ea typeface="+mn-ea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12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Text Box 2"/>
          <p:cNvSpPr txBox="1">
            <a:spLocks noChangeArrowheads="1"/>
          </p:cNvSpPr>
          <p:nvPr/>
        </p:nvSpPr>
        <p:spPr bwMode="auto">
          <a:xfrm>
            <a:off x="287338" y="344488"/>
            <a:ext cx="864076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/>
              <a:t> </a:t>
            </a:r>
            <a:r>
              <a:rPr kumimoji="1"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3-12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</a:t>
            </a:r>
            <a:r>
              <a:rPr kumimoji="1" lang="zh-CN" altLang="en-US" sz="2400" b="1" dirty="0"/>
              <a:t>如图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2400" b="1" dirty="0"/>
              <a:t>已知滑轮的质量为</a:t>
            </a:r>
            <a:r>
              <a:rPr kumimoji="1" lang="en-US" altLang="zh-CN" sz="2400" b="1" i="1" dirty="0"/>
              <a:t>m</a:t>
            </a:r>
            <a:r>
              <a:rPr kumimoji="1" lang="en-US" altLang="zh-CN" sz="2400" b="1" baseline="-25000" dirty="0"/>
              <a:t>0</a:t>
            </a:r>
            <a:r>
              <a:rPr kumimoji="1" lang="en-US" altLang="zh-CN" sz="2400" b="1" dirty="0"/>
              <a:t>, </a:t>
            </a:r>
            <a:r>
              <a:rPr kumimoji="1" lang="zh-CN" altLang="en-US" sz="2400" b="1" dirty="0"/>
              <a:t>半径为</a:t>
            </a:r>
            <a:r>
              <a:rPr kumimoji="1" lang="en-US" altLang="zh-CN" sz="2400" b="1" i="1" dirty="0"/>
              <a:t>R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r>
              <a:rPr kumimoji="1" lang="zh-CN" altLang="en-US" sz="2400" b="1" dirty="0"/>
              <a:t>斜面的倾角为</a:t>
            </a:r>
            <a:r>
              <a:rPr kumimoji="1" lang="zh-CN" altLang="en-US" sz="2400" b="1" i="1" dirty="0">
                <a:sym typeface="Symbol" pitchFamily="18" charset="2"/>
              </a:rPr>
              <a:t>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2400" b="1" dirty="0"/>
              <a:t>斜面上物体的质量为</a:t>
            </a:r>
            <a:r>
              <a:rPr kumimoji="1" lang="en-US" altLang="zh-CN" sz="2400" b="1" i="1" dirty="0"/>
              <a:t>m</a:t>
            </a:r>
            <a:r>
              <a:rPr kumimoji="1" lang="en-US" altLang="zh-CN" sz="2400" b="1" dirty="0"/>
              <a:t>, </a:t>
            </a:r>
            <a:r>
              <a:rPr kumimoji="1" lang="zh-CN" altLang="en-US" sz="2400" b="1" dirty="0"/>
              <a:t>物体与斜面间光滑</a:t>
            </a:r>
            <a:r>
              <a:rPr kumimoji="1" lang="en-US" altLang="zh-CN" sz="2400" b="1" dirty="0"/>
              <a:t>; </a:t>
            </a:r>
            <a:r>
              <a:rPr kumimoji="1" lang="zh-CN" altLang="en-US" sz="2400" b="1" dirty="0"/>
              <a:t>弹簧的劲度系数为</a:t>
            </a:r>
            <a:r>
              <a:rPr kumimoji="1" lang="en-US" altLang="zh-CN" sz="2400" b="1" i="1" dirty="0"/>
              <a:t>k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r>
              <a:rPr kumimoji="1" lang="zh-CN" altLang="en-US" sz="2400" b="1" dirty="0"/>
              <a:t>现将物体从静止释放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2400" b="1" dirty="0"/>
              <a:t>释放时弹簧无形变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r>
              <a:rPr kumimoji="1" lang="zh-CN" altLang="en-US" sz="2400" b="1" dirty="0"/>
              <a:t>设细绳不伸长且与滑轮间无相对滑动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2400" b="1" dirty="0"/>
              <a:t>忽略轴间摩擦阻力矩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2400" b="1" dirty="0"/>
              <a:t>求物体沿斜面下滑</a:t>
            </a:r>
            <a:r>
              <a:rPr kumimoji="1" lang="en-US" altLang="zh-CN" sz="2400" b="1" i="1" dirty="0"/>
              <a:t>x</a:t>
            </a:r>
            <a:r>
              <a:rPr kumimoji="1" lang="en-US" altLang="zh-CN" sz="2400" b="1" dirty="0"/>
              <a:t>(m)</a:t>
            </a:r>
            <a:r>
              <a:rPr kumimoji="1" lang="zh-CN" altLang="en-US" sz="2400" b="1" dirty="0"/>
              <a:t>时的速度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r>
              <a:rPr kumimoji="1" lang="en-US" altLang="zh-CN" sz="2400" b="1" dirty="0"/>
              <a:t>(</a:t>
            </a:r>
            <a:r>
              <a:rPr kumimoji="1" lang="zh-CN" altLang="en-US" sz="2400" b="1" dirty="0"/>
              <a:t>滑轮视作薄圆盘</a:t>
            </a:r>
            <a:r>
              <a:rPr kumimoji="1" lang="en-US" altLang="zh-CN" sz="2400" b="1" dirty="0"/>
              <a:t>)</a:t>
            </a:r>
          </a:p>
        </p:txBody>
      </p:sp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323850" y="2600325"/>
            <a:ext cx="4103688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zh-CN" altLang="en-US">
                <a:solidFill>
                  <a:srgbClr val="0000FF"/>
                </a:solidFill>
              </a:rPr>
              <a:t>解</a:t>
            </a:r>
            <a:r>
              <a:rPr kumimoji="1" lang="en-US" altLang="zh-CN">
                <a:solidFill>
                  <a:srgbClr val="0000FF"/>
                </a:solidFill>
              </a:rPr>
              <a:t>   </a:t>
            </a:r>
            <a:r>
              <a:rPr kumimoji="1" lang="zh-CN" altLang="en-US"/>
              <a:t>选取 </a:t>
            </a:r>
            <a:r>
              <a:rPr kumimoji="1" lang="en-US" altLang="zh-CN" i="1"/>
              <a:t>m</a:t>
            </a:r>
            <a:r>
              <a:rPr kumimoji="1" lang="zh-CN" altLang="en-US">
                <a:ea typeface="宋体" charset="-122"/>
              </a:rPr>
              <a:t>、</a:t>
            </a:r>
            <a:r>
              <a:rPr kumimoji="1" lang="en-US" altLang="zh-CN" i="1"/>
              <a:t>m</a:t>
            </a:r>
            <a:r>
              <a:rPr kumimoji="1" lang="en-US" altLang="zh-CN" baseline="-25000"/>
              <a:t>0</a:t>
            </a:r>
            <a:r>
              <a:rPr kumimoji="1" lang="zh-CN" altLang="en-US">
                <a:ea typeface="宋体" charset="-122"/>
              </a:rPr>
              <a:t>、</a:t>
            </a:r>
            <a:r>
              <a:rPr kumimoji="1" lang="en-US" altLang="zh-CN" i="1"/>
              <a:t>k </a:t>
            </a:r>
            <a:r>
              <a:rPr kumimoji="1" lang="zh-CN" altLang="en-US"/>
              <a:t>和地球为系统</a:t>
            </a:r>
            <a:r>
              <a:rPr kumimoji="1" lang="en-US" altLang="zh-CN">
                <a:latin typeface="宋体" charset="-122"/>
                <a:ea typeface="宋体" charset="-122"/>
              </a:rPr>
              <a:t>,</a:t>
            </a:r>
            <a:r>
              <a:rPr kumimoji="1" lang="zh-CN" altLang="en-US"/>
              <a:t>重力和弹性力均为系统保守内力</a:t>
            </a:r>
            <a:r>
              <a:rPr kumimoji="1" lang="en-US" altLang="zh-CN">
                <a:latin typeface="宋体" charset="-122"/>
                <a:ea typeface="宋体" charset="-122"/>
              </a:rPr>
              <a:t>,</a:t>
            </a:r>
            <a:r>
              <a:rPr kumimoji="1" lang="zh-CN" altLang="en-US"/>
              <a:t>其它外力和非保守内力均不做功</a:t>
            </a:r>
            <a:r>
              <a:rPr kumimoji="1" lang="en-US" altLang="zh-CN">
                <a:latin typeface="宋体" charset="-122"/>
                <a:ea typeface="宋体" charset="-122"/>
              </a:rPr>
              <a:t>,</a:t>
            </a:r>
            <a:r>
              <a:rPr kumimoji="1" lang="zh-CN" altLang="en-US">
                <a:solidFill>
                  <a:srgbClr val="0000CC"/>
                </a:solidFill>
              </a:rPr>
              <a:t>系统机械能守恒</a:t>
            </a:r>
            <a:r>
              <a:rPr kumimoji="1" lang="en-US" altLang="zh-CN">
                <a:latin typeface="宋体" charset="-122"/>
                <a:ea typeface="宋体" charset="-122"/>
              </a:rPr>
              <a:t>.</a:t>
            </a:r>
          </a:p>
        </p:txBody>
      </p:sp>
      <p:grpSp>
        <p:nvGrpSpPr>
          <p:cNvPr id="47116" name="Group 4"/>
          <p:cNvGrpSpPr>
            <a:grpSpLocks/>
          </p:cNvGrpSpPr>
          <p:nvPr/>
        </p:nvGrpSpPr>
        <p:grpSpPr bwMode="auto">
          <a:xfrm>
            <a:off x="4643438" y="2744788"/>
            <a:ext cx="3600450" cy="2319337"/>
            <a:chOff x="2880" y="1570"/>
            <a:chExt cx="2268" cy="1461"/>
          </a:xfrm>
        </p:grpSpPr>
        <p:grpSp>
          <p:nvGrpSpPr>
            <p:cNvPr id="47124" name="Group 5"/>
            <p:cNvGrpSpPr>
              <a:grpSpLocks/>
            </p:cNvGrpSpPr>
            <p:nvPr/>
          </p:nvGrpSpPr>
          <p:grpSpPr bwMode="auto">
            <a:xfrm>
              <a:off x="3024" y="1912"/>
              <a:ext cx="171" cy="1064"/>
              <a:chOff x="1392" y="576"/>
              <a:chExt cx="192" cy="1392"/>
            </a:xfrm>
          </p:grpSpPr>
          <p:grpSp>
            <p:nvGrpSpPr>
              <p:cNvPr id="47157" name="Group 6"/>
              <p:cNvGrpSpPr>
                <a:grpSpLocks/>
              </p:cNvGrpSpPr>
              <p:nvPr/>
            </p:nvGrpSpPr>
            <p:grpSpPr bwMode="auto">
              <a:xfrm>
                <a:off x="1392" y="1344"/>
                <a:ext cx="192" cy="624"/>
                <a:chOff x="2880" y="2832"/>
                <a:chExt cx="192" cy="624"/>
              </a:xfrm>
            </p:grpSpPr>
            <p:sp>
              <p:nvSpPr>
                <p:cNvPr id="435207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2880" y="3360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520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880" y="3264"/>
                  <a:ext cx="192" cy="97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5209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2880" y="2976"/>
                  <a:ext cx="192" cy="96"/>
                </a:xfrm>
                <a:prstGeom prst="line">
                  <a:avLst/>
                </a:prstGeom>
                <a:noFill/>
                <a:ln w="57150">
                  <a:solidFill>
                    <a:srgbClr val="FF66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5210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2977" y="2832"/>
                  <a:ext cx="95" cy="48"/>
                </a:xfrm>
                <a:prstGeom prst="line">
                  <a:avLst/>
                </a:prstGeom>
                <a:noFill/>
                <a:ln w="57150">
                  <a:solidFill>
                    <a:srgbClr val="FF66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5211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2880" y="3168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521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80" y="3071"/>
                  <a:ext cx="192" cy="97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521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80" y="2880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35214" name="Line 14"/>
              <p:cNvSpPr>
                <a:spLocks noChangeShapeType="1"/>
              </p:cNvSpPr>
              <p:nvPr/>
            </p:nvSpPr>
            <p:spPr bwMode="auto">
              <a:xfrm flipV="1">
                <a:off x="1489" y="576"/>
                <a:ext cx="0" cy="76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35215" name="Freeform 15"/>
            <p:cNvSpPr>
              <a:spLocks/>
            </p:cNvSpPr>
            <p:nvPr/>
          </p:nvSpPr>
          <p:spPr bwMode="auto">
            <a:xfrm>
              <a:off x="3402" y="1788"/>
              <a:ext cx="768" cy="4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68" y="444"/>
                </a:cxn>
              </a:cxnLst>
              <a:rect l="0" t="0" r="r" b="b"/>
              <a:pathLst>
                <a:path w="768" h="444">
                  <a:moveTo>
                    <a:pt x="0" y="0"/>
                  </a:moveTo>
                  <a:lnTo>
                    <a:pt x="768" y="444"/>
                  </a:lnTo>
                </a:path>
              </a:pathLst>
            </a:custGeom>
            <a:noFill/>
            <a:ln w="38100" cmpd="sng">
              <a:solidFill>
                <a:srgbClr val="FF66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7109" name="Object 16"/>
            <p:cNvGraphicFramePr>
              <a:graphicFrameLocks noChangeAspect="1"/>
            </p:cNvGraphicFramePr>
            <p:nvPr/>
          </p:nvGraphicFramePr>
          <p:xfrm>
            <a:off x="4558" y="2750"/>
            <a:ext cx="16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6" name="公式" r:id="rId4" imgW="126720" imgH="177480" progId="Equation.3">
                    <p:embed/>
                  </p:oleObj>
                </mc:Choice>
                <mc:Fallback>
                  <p:oleObj name="公式" r:id="rId4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750"/>
                          <a:ext cx="16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0" name="Object 17"/>
            <p:cNvGraphicFramePr>
              <a:graphicFrameLocks noChangeAspect="1"/>
            </p:cNvGraphicFramePr>
            <p:nvPr/>
          </p:nvGraphicFramePr>
          <p:xfrm>
            <a:off x="3210" y="2092"/>
            <a:ext cx="2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7" name="公式" r:id="rId6" imgW="203040" imgH="228600" progId="Equation.3">
                    <p:embed/>
                  </p:oleObj>
                </mc:Choice>
                <mc:Fallback>
                  <p:oleObj name="公式" r:id="rId6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" y="2092"/>
                          <a:ext cx="2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1" name="Object 18"/>
            <p:cNvGraphicFramePr>
              <a:graphicFrameLocks noChangeAspect="1"/>
            </p:cNvGraphicFramePr>
            <p:nvPr/>
          </p:nvGraphicFramePr>
          <p:xfrm>
            <a:off x="2982" y="1661"/>
            <a:ext cx="19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8" name="公式" r:id="rId8" imgW="152280" imgH="164880" progId="Equation.3">
                    <p:embed/>
                  </p:oleObj>
                </mc:Choice>
                <mc:Fallback>
                  <p:oleObj name="公式" r:id="rId8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2" y="1661"/>
                          <a:ext cx="19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26" name="Group 19"/>
            <p:cNvGrpSpPr>
              <a:grpSpLocks/>
            </p:cNvGrpSpPr>
            <p:nvPr/>
          </p:nvGrpSpPr>
          <p:grpSpPr bwMode="auto">
            <a:xfrm>
              <a:off x="2880" y="2985"/>
              <a:ext cx="2268" cy="46"/>
              <a:chOff x="2688" y="3504"/>
              <a:chExt cx="2640" cy="96"/>
            </a:xfrm>
          </p:grpSpPr>
          <p:sp>
            <p:nvSpPr>
              <p:cNvPr id="47143" name="Line 20"/>
              <p:cNvSpPr>
                <a:spLocks noChangeShapeType="1"/>
              </p:cNvSpPr>
              <p:nvPr/>
            </p:nvSpPr>
            <p:spPr bwMode="auto">
              <a:xfrm>
                <a:off x="2736" y="3504"/>
                <a:ext cx="2592" cy="0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4" name="Line 21"/>
              <p:cNvSpPr>
                <a:spLocks noChangeShapeType="1"/>
              </p:cNvSpPr>
              <p:nvPr/>
            </p:nvSpPr>
            <p:spPr bwMode="auto">
              <a:xfrm flipH="1">
                <a:off x="2688" y="3504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5" name="Line 22"/>
              <p:cNvSpPr>
                <a:spLocks noChangeShapeType="1"/>
              </p:cNvSpPr>
              <p:nvPr/>
            </p:nvSpPr>
            <p:spPr bwMode="auto">
              <a:xfrm flipH="1">
                <a:off x="2880" y="3504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6" name="Line 23"/>
              <p:cNvSpPr>
                <a:spLocks noChangeShapeType="1"/>
              </p:cNvSpPr>
              <p:nvPr/>
            </p:nvSpPr>
            <p:spPr bwMode="auto">
              <a:xfrm flipH="1">
                <a:off x="3072" y="3504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7" name="Line 24"/>
              <p:cNvSpPr>
                <a:spLocks noChangeShapeType="1"/>
              </p:cNvSpPr>
              <p:nvPr/>
            </p:nvSpPr>
            <p:spPr bwMode="auto">
              <a:xfrm flipH="1">
                <a:off x="3264" y="3504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8" name="Line 25"/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9" name="Line 26"/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50" name="Line 27"/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51" name="Line 28"/>
              <p:cNvSpPr>
                <a:spLocks noChangeShapeType="1"/>
              </p:cNvSpPr>
              <p:nvPr/>
            </p:nvSpPr>
            <p:spPr bwMode="auto">
              <a:xfrm flipH="1">
                <a:off x="4032" y="3504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52" name="Line 29"/>
              <p:cNvSpPr>
                <a:spLocks noChangeShapeType="1"/>
              </p:cNvSpPr>
              <p:nvPr/>
            </p:nvSpPr>
            <p:spPr bwMode="auto">
              <a:xfrm flipH="1">
                <a:off x="4224" y="3504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53" name="Line 30"/>
              <p:cNvSpPr>
                <a:spLocks noChangeShapeType="1"/>
              </p:cNvSpPr>
              <p:nvPr/>
            </p:nvSpPr>
            <p:spPr bwMode="auto">
              <a:xfrm flipH="1">
                <a:off x="4416" y="3504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54" name="Line 31"/>
              <p:cNvSpPr>
                <a:spLocks noChangeShapeType="1"/>
              </p:cNvSpPr>
              <p:nvPr/>
            </p:nvSpPr>
            <p:spPr bwMode="auto">
              <a:xfrm flipH="1">
                <a:off x="4608" y="3504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55" name="Line 32"/>
              <p:cNvSpPr>
                <a:spLocks noChangeShapeType="1"/>
              </p:cNvSpPr>
              <p:nvPr/>
            </p:nvSpPr>
            <p:spPr bwMode="auto">
              <a:xfrm flipH="1">
                <a:off x="4800" y="3504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56" name="Line 33"/>
              <p:cNvSpPr>
                <a:spLocks noChangeShapeType="1"/>
              </p:cNvSpPr>
              <p:nvPr/>
            </p:nvSpPr>
            <p:spPr bwMode="auto">
              <a:xfrm flipH="1">
                <a:off x="4992" y="3504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7127" name="Group 34"/>
            <p:cNvGrpSpPr>
              <a:grpSpLocks/>
            </p:cNvGrpSpPr>
            <p:nvPr/>
          </p:nvGrpSpPr>
          <p:grpSpPr bwMode="auto">
            <a:xfrm>
              <a:off x="3832" y="2260"/>
              <a:ext cx="1316" cy="726"/>
              <a:chOff x="3744" y="2592"/>
              <a:chExt cx="1584" cy="912"/>
            </a:xfrm>
          </p:grpSpPr>
          <p:sp>
            <p:nvSpPr>
              <p:cNvPr id="47134" name="Line 35"/>
              <p:cNvSpPr>
                <a:spLocks noChangeShapeType="1"/>
              </p:cNvSpPr>
              <p:nvPr/>
            </p:nvSpPr>
            <p:spPr bwMode="auto">
              <a:xfrm flipH="1" flipV="1">
                <a:off x="3744" y="2592"/>
                <a:ext cx="1584" cy="912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5" name="Line 36"/>
              <p:cNvSpPr>
                <a:spLocks noChangeShapeType="1"/>
              </p:cNvSpPr>
              <p:nvPr/>
            </p:nvSpPr>
            <p:spPr bwMode="auto">
              <a:xfrm flipH="1">
                <a:off x="3744" y="268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6" name="Line 37"/>
              <p:cNvSpPr>
                <a:spLocks noChangeShapeType="1"/>
              </p:cNvSpPr>
              <p:nvPr/>
            </p:nvSpPr>
            <p:spPr bwMode="auto">
              <a:xfrm flipH="1">
                <a:off x="3888" y="278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7" name="Line 38"/>
              <p:cNvSpPr>
                <a:spLocks noChangeShapeType="1"/>
              </p:cNvSpPr>
              <p:nvPr/>
            </p:nvSpPr>
            <p:spPr bwMode="auto">
              <a:xfrm flipH="1">
                <a:off x="4032" y="288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8" name="Line 39"/>
              <p:cNvSpPr>
                <a:spLocks noChangeShapeType="1"/>
              </p:cNvSpPr>
              <p:nvPr/>
            </p:nvSpPr>
            <p:spPr bwMode="auto">
              <a:xfrm flipH="1">
                <a:off x="4176" y="297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9" name="Line 40"/>
              <p:cNvSpPr>
                <a:spLocks noChangeShapeType="1"/>
              </p:cNvSpPr>
              <p:nvPr/>
            </p:nvSpPr>
            <p:spPr bwMode="auto">
              <a:xfrm flipH="1">
                <a:off x="4368" y="307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0" name="Line 41"/>
              <p:cNvSpPr>
                <a:spLocks noChangeShapeType="1"/>
              </p:cNvSpPr>
              <p:nvPr/>
            </p:nvSpPr>
            <p:spPr bwMode="auto">
              <a:xfrm flipH="1">
                <a:off x="4512" y="316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1" name="Line 42"/>
              <p:cNvSpPr>
                <a:spLocks noChangeShapeType="1"/>
              </p:cNvSpPr>
              <p:nvPr/>
            </p:nvSpPr>
            <p:spPr bwMode="auto">
              <a:xfrm flipH="1">
                <a:off x="4704" y="326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2" name="Line 43"/>
              <p:cNvSpPr>
                <a:spLocks noChangeShapeType="1"/>
              </p:cNvSpPr>
              <p:nvPr/>
            </p:nvSpPr>
            <p:spPr bwMode="auto">
              <a:xfrm flipH="1">
                <a:off x="4848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5244" name="Oval 44"/>
            <p:cNvSpPr>
              <a:spLocks noChangeArrowheads="1"/>
            </p:cNvSpPr>
            <p:nvPr/>
          </p:nvSpPr>
          <p:spPr bwMode="auto">
            <a:xfrm>
              <a:off x="3103" y="1741"/>
              <a:ext cx="385" cy="386"/>
            </a:xfrm>
            <a:prstGeom prst="ellipse">
              <a:avLst/>
            </a:prstGeom>
            <a:solidFill>
              <a:srgbClr val="666699"/>
            </a:solidFill>
            <a:ln w="9525">
              <a:solidFill>
                <a:srgbClr val="6666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129" name="Rectangle 45"/>
            <p:cNvSpPr>
              <a:spLocks noChangeArrowheads="1"/>
            </p:cNvSpPr>
            <p:nvPr/>
          </p:nvSpPr>
          <p:spPr bwMode="auto">
            <a:xfrm rot="1834738">
              <a:off x="4105" y="2160"/>
              <a:ext cx="300" cy="299"/>
            </a:xfrm>
            <a:prstGeom prst="rect">
              <a:avLst/>
            </a:prstGeom>
            <a:gradFill rotWithShape="1">
              <a:gsLst>
                <a:gs pos="0">
                  <a:srgbClr val="C39C4E"/>
                </a:gs>
                <a:gs pos="100000">
                  <a:srgbClr val="FFCC66"/>
                </a:gs>
              </a:gsLst>
              <a:lin ang="18900000" scaled="1"/>
            </a:gradFill>
            <a:ln w="9525">
              <a:solidFill>
                <a:srgbClr val="FF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eaLnBrk="1" hangingPunct="1"/>
              <a:endParaRPr kumimoji="1" lang="zh-CN" altLang="en-US" sz="2400" b="0"/>
            </a:p>
          </p:txBody>
        </p:sp>
        <p:sp>
          <p:nvSpPr>
            <p:cNvPr id="435246" name="AutoShape 46"/>
            <p:cNvSpPr>
              <a:spLocks noChangeArrowheads="1"/>
            </p:cNvSpPr>
            <p:nvPr/>
          </p:nvSpPr>
          <p:spPr bwMode="auto">
            <a:xfrm>
              <a:off x="3254" y="1661"/>
              <a:ext cx="91" cy="27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7112" name="Object 47"/>
            <p:cNvGraphicFramePr>
              <a:graphicFrameLocks noChangeAspect="1"/>
            </p:cNvGraphicFramePr>
            <p:nvPr/>
          </p:nvGraphicFramePr>
          <p:xfrm>
            <a:off x="4150" y="2251"/>
            <a:ext cx="21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9" name="公式" r:id="rId10" imgW="164880" imgH="139680" progId="Equation.3">
                    <p:embed/>
                  </p:oleObj>
                </mc:Choice>
                <mc:Fallback>
                  <p:oleObj name="公式" r:id="rId10" imgW="1648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251"/>
                          <a:ext cx="218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3" name="Object 48"/>
            <p:cNvGraphicFramePr>
              <a:graphicFrameLocks noChangeAspect="1"/>
            </p:cNvGraphicFramePr>
            <p:nvPr/>
          </p:nvGraphicFramePr>
          <p:xfrm>
            <a:off x="3209" y="1752"/>
            <a:ext cx="147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0" name="公式" r:id="rId12" imgW="152280" imgH="177480" progId="Equation.3">
                    <p:embed/>
                  </p:oleObj>
                </mc:Choice>
                <mc:Fallback>
                  <p:oleObj name="公式" r:id="rId12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9" y="1752"/>
                          <a:ext cx="147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1" name="Freeform 49"/>
            <p:cNvSpPr>
              <a:spLocks/>
            </p:cNvSpPr>
            <p:nvPr/>
          </p:nvSpPr>
          <p:spPr bwMode="auto">
            <a:xfrm>
              <a:off x="3103" y="1871"/>
              <a:ext cx="210" cy="55"/>
            </a:xfrm>
            <a:custGeom>
              <a:avLst/>
              <a:gdLst>
                <a:gd name="T0" fmla="*/ 210 w 210"/>
                <a:gd name="T1" fmla="*/ 55 h 55"/>
                <a:gd name="T2" fmla="*/ 0 w 210"/>
                <a:gd name="T3" fmla="*/ 0 h 55"/>
                <a:gd name="T4" fmla="*/ 0 60000 65536"/>
                <a:gd name="T5" fmla="*/ 0 60000 65536"/>
                <a:gd name="T6" fmla="*/ 0 w 210"/>
                <a:gd name="T7" fmla="*/ 0 h 55"/>
                <a:gd name="T8" fmla="*/ 210 w 210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55">
                  <a:moveTo>
                    <a:pt x="210" y="5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33CC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32" name="Text Box 50"/>
            <p:cNvSpPr txBox="1">
              <a:spLocks noChangeArrowheads="1"/>
            </p:cNvSpPr>
            <p:nvPr/>
          </p:nvSpPr>
          <p:spPr bwMode="auto">
            <a:xfrm>
              <a:off x="3198" y="2523"/>
              <a:ext cx="2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0" i="1"/>
                <a:t>k</a:t>
              </a:r>
            </a:p>
          </p:txBody>
        </p:sp>
        <p:sp>
          <p:nvSpPr>
            <p:cNvPr id="47133" name="Rectangle 51" descr="深色上对角线"/>
            <p:cNvSpPr>
              <a:spLocks noChangeArrowheads="1"/>
            </p:cNvSpPr>
            <p:nvPr/>
          </p:nvSpPr>
          <p:spPr bwMode="auto">
            <a:xfrm>
              <a:off x="3001" y="1570"/>
              <a:ext cx="589" cy="90"/>
            </a:xfrm>
            <a:prstGeom prst="rect">
              <a:avLst/>
            </a:prstGeom>
            <a:pattFill prst="dkUpDiag">
              <a:fgClr>
                <a:srgbClr val="996633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6946900" y="3452813"/>
            <a:ext cx="1854200" cy="1209675"/>
            <a:chOff x="4332" y="2296"/>
            <a:chExt cx="1168" cy="762"/>
          </a:xfrm>
        </p:grpSpPr>
        <p:sp>
          <p:nvSpPr>
            <p:cNvPr id="47119" name="Rectangle 53"/>
            <p:cNvSpPr>
              <a:spLocks noChangeArrowheads="1"/>
            </p:cNvSpPr>
            <p:nvPr/>
          </p:nvSpPr>
          <p:spPr bwMode="auto">
            <a:xfrm rot="1834738">
              <a:off x="4704" y="2770"/>
              <a:ext cx="288" cy="288"/>
            </a:xfrm>
            <a:prstGeom prst="rect">
              <a:avLst/>
            </a:prstGeom>
            <a:gradFill rotWithShape="1">
              <a:gsLst>
                <a:gs pos="0">
                  <a:srgbClr val="FFE9BC"/>
                </a:gs>
                <a:gs pos="100000">
                  <a:srgbClr val="FFCC66"/>
                </a:gs>
              </a:gsLst>
              <a:lin ang="18900000" scaled="1"/>
            </a:gradFill>
            <a:ln w="9525">
              <a:solidFill>
                <a:srgbClr val="FF33CC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7106" name="Object 54"/>
            <p:cNvGraphicFramePr>
              <a:graphicFrameLocks noChangeAspect="1"/>
            </p:cNvGraphicFramePr>
            <p:nvPr/>
          </p:nvGraphicFramePr>
          <p:xfrm>
            <a:off x="4513" y="2523"/>
            <a:ext cx="191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1" name="公式" r:id="rId14" imgW="126720" imgH="139680" progId="Equation.3">
                    <p:embed/>
                  </p:oleObj>
                </mc:Choice>
                <mc:Fallback>
                  <p:oleObj name="公式" r:id="rId14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523"/>
                          <a:ext cx="191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0" name="Line 55"/>
            <p:cNvSpPr>
              <a:spLocks noChangeShapeType="1"/>
            </p:cNvSpPr>
            <p:nvPr/>
          </p:nvSpPr>
          <p:spPr bwMode="auto">
            <a:xfrm flipH="1">
              <a:off x="4921" y="2659"/>
              <a:ext cx="8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1" name="Line 56"/>
            <p:cNvSpPr>
              <a:spLocks noChangeShapeType="1"/>
            </p:cNvSpPr>
            <p:nvPr/>
          </p:nvSpPr>
          <p:spPr bwMode="auto">
            <a:xfrm>
              <a:off x="4377" y="2341"/>
              <a:ext cx="599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Line 57"/>
            <p:cNvSpPr>
              <a:spLocks noChangeShapeType="1"/>
            </p:cNvSpPr>
            <p:nvPr/>
          </p:nvSpPr>
          <p:spPr bwMode="auto">
            <a:xfrm>
              <a:off x="4332" y="2432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07" name="Object 58"/>
            <p:cNvGraphicFramePr>
              <a:graphicFrameLocks noChangeAspect="1"/>
            </p:cNvGraphicFramePr>
            <p:nvPr/>
          </p:nvGraphicFramePr>
          <p:xfrm>
            <a:off x="4876" y="2296"/>
            <a:ext cx="62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2" name="公式" r:id="rId16" imgW="431640" imgH="241200" progId="Equation.3">
                    <p:embed/>
                  </p:oleObj>
                </mc:Choice>
                <mc:Fallback>
                  <p:oleObj name="公式" r:id="rId16" imgW="431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2296"/>
                          <a:ext cx="62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08" name="Object 59"/>
            <p:cNvGraphicFramePr>
              <a:graphicFrameLocks noChangeAspect="1"/>
            </p:cNvGraphicFramePr>
            <p:nvPr/>
          </p:nvGraphicFramePr>
          <p:xfrm>
            <a:off x="4740" y="2840"/>
            <a:ext cx="22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3" name="公式" r:id="rId18" imgW="164880" imgH="139680" progId="Equation.3">
                    <p:embed/>
                  </p:oleObj>
                </mc:Choice>
                <mc:Fallback>
                  <p:oleObj name="公式" r:id="rId18" imgW="1648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840"/>
                          <a:ext cx="220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3" name="Line 60"/>
            <p:cNvSpPr>
              <a:spLocks noChangeShapeType="1"/>
            </p:cNvSpPr>
            <p:nvPr/>
          </p:nvSpPr>
          <p:spPr bwMode="auto">
            <a:xfrm flipH="1">
              <a:off x="4332" y="2296"/>
              <a:ext cx="8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5261" name="Text Box 61"/>
          <p:cNvSpPr txBox="1">
            <a:spLocks noChangeArrowheads="1"/>
          </p:cNvSpPr>
          <p:nvPr/>
        </p:nvSpPr>
        <p:spPr bwMode="auto">
          <a:xfrm>
            <a:off x="287338" y="5445125"/>
            <a:ext cx="8532812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zh-CN" altLang="en-US"/>
              <a:t>    设 </a:t>
            </a:r>
            <a:r>
              <a:rPr kumimoji="1" lang="en-US" altLang="zh-CN" i="1"/>
              <a:t>m </a:t>
            </a:r>
            <a:r>
              <a:rPr kumimoji="1" lang="zh-CN" altLang="en-US"/>
              <a:t>未释放时为初态</a:t>
            </a:r>
            <a:r>
              <a:rPr kumimoji="1" lang="en-US" altLang="zh-CN">
                <a:latin typeface="宋体" charset="-122"/>
                <a:ea typeface="宋体" charset="-122"/>
              </a:rPr>
              <a:t>,</a:t>
            </a:r>
            <a:r>
              <a:rPr kumimoji="1" lang="zh-CN" altLang="en-US"/>
              <a:t>此时重力势能为零</a:t>
            </a:r>
            <a:r>
              <a:rPr kumimoji="1" lang="en-US" altLang="zh-CN">
                <a:latin typeface="宋体" charset="-122"/>
                <a:ea typeface="宋体" charset="-122"/>
              </a:rPr>
              <a:t>.</a:t>
            </a:r>
            <a:r>
              <a:rPr kumimoji="1" lang="zh-CN" altLang="en-US"/>
              <a:t>当</a:t>
            </a:r>
            <a:r>
              <a:rPr kumimoji="1" lang="en-US" altLang="zh-CN" i="1"/>
              <a:t>m</a:t>
            </a:r>
            <a:r>
              <a:rPr kumimoji="1" lang="zh-CN" altLang="en-US"/>
              <a:t>下滑 </a:t>
            </a:r>
            <a:r>
              <a:rPr kumimoji="1" lang="en-US" altLang="zh-CN" i="1"/>
              <a:t>x </a:t>
            </a:r>
            <a:r>
              <a:rPr kumimoji="1" lang="zh-CN" altLang="en-US"/>
              <a:t>后为终态</a:t>
            </a:r>
            <a:r>
              <a:rPr kumimoji="1" lang="en-US" altLang="zh-CN">
                <a:latin typeface="宋体" charset="-122"/>
                <a:ea typeface="宋体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527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35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autoUpdateAnimBg="0"/>
      <p:bldP spid="43526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Text Box 2"/>
          <p:cNvSpPr txBox="1">
            <a:spLocks noChangeArrowheads="1"/>
          </p:cNvSpPr>
          <p:nvPr/>
        </p:nvSpPr>
        <p:spPr bwMode="auto">
          <a:xfrm>
            <a:off x="287338" y="1376363"/>
            <a:ext cx="1981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初态能量</a:t>
            </a:r>
            <a:r>
              <a:rPr kumimoji="1" lang="en-US" altLang="zh-CN"/>
              <a:t>:</a:t>
            </a:r>
          </a:p>
        </p:txBody>
      </p:sp>
      <p:graphicFrame>
        <p:nvGraphicFramePr>
          <p:cNvPr id="437251" name="Object 3"/>
          <p:cNvGraphicFramePr>
            <a:graphicFrameLocks noChangeAspect="1"/>
          </p:cNvGraphicFramePr>
          <p:nvPr/>
        </p:nvGraphicFramePr>
        <p:xfrm>
          <a:off x="1008063" y="1952625"/>
          <a:ext cx="32416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5" name="公式" r:id="rId4" imgW="1434960" imgH="241200" progId="Equation.3">
                  <p:embed/>
                </p:oleObj>
              </mc:Choice>
              <mc:Fallback>
                <p:oleObj name="公式" r:id="rId4" imgW="1434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952625"/>
                        <a:ext cx="32416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4" name="Text Box 4"/>
          <p:cNvSpPr txBox="1">
            <a:spLocks noChangeArrowheads="1"/>
          </p:cNvSpPr>
          <p:nvPr/>
        </p:nvSpPr>
        <p:spPr bwMode="auto">
          <a:xfrm>
            <a:off x="252413" y="368300"/>
            <a:ext cx="44640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    设滑轮相对于零势点的重力势能为</a:t>
            </a:r>
            <a:endParaRPr kumimoji="1" lang="zh-CN" altLang="en-US" baseline="-25000">
              <a:sym typeface="Symbol" pitchFamily="18" charset="2"/>
            </a:endParaRPr>
          </a:p>
        </p:txBody>
      </p:sp>
      <p:sp>
        <p:nvSpPr>
          <p:cNvPr id="437253" name="Text Box 5"/>
          <p:cNvSpPr txBox="1">
            <a:spLocks noChangeArrowheads="1"/>
          </p:cNvSpPr>
          <p:nvPr/>
        </p:nvSpPr>
        <p:spPr bwMode="auto">
          <a:xfrm>
            <a:off x="287338" y="2616200"/>
            <a:ext cx="20986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终态能量</a:t>
            </a:r>
            <a:r>
              <a:rPr kumimoji="1" lang="en-US" altLang="zh-CN"/>
              <a:t>:</a:t>
            </a:r>
          </a:p>
        </p:txBody>
      </p:sp>
      <p:graphicFrame>
        <p:nvGraphicFramePr>
          <p:cNvPr id="437254" name="Object 6"/>
          <p:cNvGraphicFramePr>
            <a:graphicFrameLocks noChangeAspect="1"/>
          </p:cNvGraphicFramePr>
          <p:nvPr/>
        </p:nvGraphicFramePr>
        <p:xfrm>
          <a:off x="792163" y="3176588"/>
          <a:ext cx="77406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6" name="公式" r:id="rId6" imgW="3695400" imgH="431640" progId="Equation.3">
                  <p:embed/>
                </p:oleObj>
              </mc:Choice>
              <mc:Fallback>
                <p:oleObj name="公式" r:id="rId6" imgW="369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176588"/>
                        <a:ext cx="77406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6" name="Group 7"/>
          <p:cNvGrpSpPr>
            <a:grpSpLocks/>
          </p:cNvGrpSpPr>
          <p:nvPr/>
        </p:nvGrpSpPr>
        <p:grpSpPr bwMode="auto">
          <a:xfrm>
            <a:off x="4679950" y="476250"/>
            <a:ext cx="4157663" cy="2319338"/>
            <a:chOff x="3107" y="1525"/>
            <a:chExt cx="2619" cy="1461"/>
          </a:xfrm>
        </p:grpSpPr>
        <p:grpSp>
          <p:nvGrpSpPr>
            <p:cNvPr id="48151" name="Group 8"/>
            <p:cNvGrpSpPr>
              <a:grpSpLocks/>
            </p:cNvGrpSpPr>
            <p:nvPr/>
          </p:nvGrpSpPr>
          <p:grpSpPr bwMode="auto">
            <a:xfrm>
              <a:off x="3107" y="1525"/>
              <a:ext cx="2268" cy="1461"/>
              <a:chOff x="2880" y="1570"/>
              <a:chExt cx="2268" cy="1461"/>
            </a:xfrm>
          </p:grpSpPr>
          <p:grpSp>
            <p:nvGrpSpPr>
              <p:cNvPr id="48158" name="Group 9"/>
              <p:cNvGrpSpPr>
                <a:grpSpLocks/>
              </p:cNvGrpSpPr>
              <p:nvPr/>
            </p:nvGrpSpPr>
            <p:grpSpPr bwMode="auto">
              <a:xfrm>
                <a:off x="3024" y="1912"/>
                <a:ext cx="171" cy="1064"/>
                <a:chOff x="1392" y="576"/>
                <a:chExt cx="192" cy="1392"/>
              </a:xfrm>
            </p:grpSpPr>
            <p:grpSp>
              <p:nvGrpSpPr>
                <p:cNvPr id="48191" name="Group 10"/>
                <p:cNvGrpSpPr>
                  <a:grpSpLocks/>
                </p:cNvGrpSpPr>
                <p:nvPr/>
              </p:nvGrpSpPr>
              <p:grpSpPr bwMode="auto">
                <a:xfrm>
                  <a:off x="1392" y="1344"/>
                  <a:ext cx="192" cy="624"/>
                  <a:chOff x="2880" y="2832"/>
                  <a:chExt cx="192" cy="624"/>
                </a:xfrm>
              </p:grpSpPr>
              <p:sp>
                <p:nvSpPr>
                  <p:cNvPr id="437259" name="Line 1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80" y="3360"/>
                    <a:ext cx="192" cy="96"/>
                  </a:xfrm>
                  <a:prstGeom prst="line">
                    <a:avLst/>
                  </a:prstGeom>
                  <a:noFill/>
                  <a:ln w="38100">
                    <a:solidFill>
                      <a:srgbClr val="FF6600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7260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3264"/>
                    <a:ext cx="192" cy="97"/>
                  </a:xfrm>
                  <a:prstGeom prst="line">
                    <a:avLst/>
                  </a:prstGeom>
                  <a:noFill/>
                  <a:ln w="38100">
                    <a:solidFill>
                      <a:srgbClr val="FF6600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7261" name="Line 1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80" y="2976"/>
                    <a:ext cx="192" cy="96"/>
                  </a:xfrm>
                  <a:prstGeom prst="line">
                    <a:avLst/>
                  </a:prstGeom>
                  <a:noFill/>
                  <a:ln w="57150">
                    <a:solidFill>
                      <a:srgbClr val="FF6600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7262" name="Line 1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77" y="2832"/>
                    <a:ext cx="95" cy="48"/>
                  </a:xfrm>
                  <a:prstGeom prst="line">
                    <a:avLst/>
                  </a:prstGeom>
                  <a:noFill/>
                  <a:ln w="57150">
                    <a:solidFill>
                      <a:srgbClr val="FF6600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7263" name="Line 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80" y="3168"/>
                    <a:ext cx="192" cy="96"/>
                  </a:xfrm>
                  <a:prstGeom prst="line">
                    <a:avLst/>
                  </a:prstGeom>
                  <a:noFill/>
                  <a:ln w="38100">
                    <a:solidFill>
                      <a:srgbClr val="FF6600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7264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3071"/>
                    <a:ext cx="192" cy="97"/>
                  </a:xfrm>
                  <a:prstGeom prst="line">
                    <a:avLst/>
                  </a:prstGeom>
                  <a:noFill/>
                  <a:ln w="38100">
                    <a:solidFill>
                      <a:srgbClr val="FF6600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37265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80" y="2880"/>
                    <a:ext cx="192" cy="96"/>
                  </a:xfrm>
                  <a:prstGeom prst="line">
                    <a:avLst/>
                  </a:prstGeom>
                  <a:noFill/>
                  <a:ln w="38100">
                    <a:solidFill>
                      <a:srgbClr val="FF6600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43726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489" y="576"/>
                  <a:ext cx="0" cy="76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437267" name="Freeform 19"/>
              <p:cNvSpPr>
                <a:spLocks/>
              </p:cNvSpPr>
              <p:nvPr/>
            </p:nvSpPr>
            <p:spPr bwMode="auto">
              <a:xfrm>
                <a:off x="3402" y="1788"/>
                <a:ext cx="768" cy="4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8" y="444"/>
                  </a:cxn>
                </a:cxnLst>
                <a:rect l="0" t="0" r="r" b="b"/>
                <a:pathLst>
                  <a:path w="768" h="444">
                    <a:moveTo>
                      <a:pt x="0" y="0"/>
                    </a:moveTo>
                    <a:lnTo>
                      <a:pt x="768" y="444"/>
                    </a:lnTo>
                  </a:path>
                </a:pathLst>
              </a:custGeom>
              <a:noFill/>
              <a:ln w="38100" cmpd="sng">
                <a:solidFill>
                  <a:srgbClr val="FF66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48138" name="Object 20"/>
              <p:cNvGraphicFramePr>
                <a:graphicFrameLocks noChangeAspect="1"/>
              </p:cNvGraphicFramePr>
              <p:nvPr/>
            </p:nvGraphicFramePr>
            <p:xfrm>
              <a:off x="4558" y="2750"/>
              <a:ext cx="16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27" name="公式" r:id="rId8" imgW="126720" imgH="177480" progId="Equation.3">
                      <p:embed/>
                    </p:oleObj>
                  </mc:Choice>
                  <mc:Fallback>
                    <p:oleObj name="公式" r:id="rId8" imgW="1267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8" y="2750"/>
                            <a:ext cx="16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39" name="Object 21"/>
              <p:cNvGraphicFramePr>
                <a:graphicFrameLocks noChangeAspect="1"/>
              </p:cNvGraphicFramePr>
              <p:nvPr/>
            </p:nvGraphicFramePr>
            <p:xfrm>
              <a:off x="3210" y="2092"/>
              <a:ext cx="22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28" name="公式" r:id="rId10" imgW="203040" imgH="228600" progId="Equation.3">
                      <p:embed/>
                    </p:oleObj>
                  </mc:Choice>
                  <mc:Fallback>
                    <p:oleObj name="公式" r:id="rId10" imgW="2030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0" y="2092"/>
                            <a:ext cx="22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40" name="Object 22"/>
              <p:cNvGraphicFramePr>
                <a:graphicFrameLocks noChangeAspect="1"/>
              </p:cNvGraphicFramePr>
              <p:nvPr/>
            </p:nvGraphicFramePr>
            <p:xfrm>
              <a:off x="2982" y="1661"/>
              <a:ext cx="198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29" name="公式" r:id="rId12" imgW="152280" imgH="164880" progId="Equation.3">
                      <p:embed/>
                    </p:oleObj>
                  </mc:Choice>
                  <mc:Fallback>
                    <p:oleObj name="公式" r:id="rId12" imgW="1522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2" y="1661"/>
                            <a:ext cx="198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8160" name="Group 23"/>
              <p:cNvGrpSpPr>
                <a:grpSpLocks/>
              </p:cNvGrpSpPr>
              <p:nvPr/>
            </p:nvGrpSpPr>
            <p:grpSpPr bwMode="auto">
              <a:xfrm>
                <a:off x="2880" y="2985"/>
                <a:ext cx="2268" cy="46"/>
                <a:chOff x="2688" y="3504"/>
                <a:chExt cx="2640" cy="96"/>
              </a:xfrm>
            </p:grpSpPr>
            <p:sp>
              <p:nvSpPr>
                <p:cNvPr id="48177" name="Line 24"/>
                <p:cNvSpPr>
                  <a:spLocks noChangeShapeType="1"/>
                </p:cNvSpPr>
                <p:nvPr/>
              </p:nvSpPr>
              <p:spPr bwMode="auto">
                <a:xfrm>
                  <a:off x="2736" y="3504"/>
                  <a:ext cx="2592" cy="0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78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688" y="3504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79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2880" y="3504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80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072" y="3504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81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264" y="3504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82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456" y="3504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83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840" y="3504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84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648" y="3504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85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032" y="3504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86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224" y="3504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87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416" y="3504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88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4608" y="3504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89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4800" y="3504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90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4992" y="3504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61" name="Group 38"/>
              <p:cNvGrpSpPr>
                <a:grpSpLocks/>
              </p:cNvGrpSpPr>
              <p:nvPr/>
            </p:nvGrpSpPr>
            <p:grpSpPr bwMode="auto">
              <a:xfrm>
                <a:off x="3832" y="2260"/>
                <a:ext cx="1316" cy="726"/>
                <a:chOff x="3744" y="2592"/>
                <a:chExt cx="1584" cy="912"/>
              </a:xfrm>
            </p:grpSpPr>
            <p:sp>
              <p:nvSpPr>
                <p:cNvPr id="48168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3744" y="2592"/>
                  <a:ext cx="1584" cy="912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69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744" y="268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70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3888" y="2784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7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4032" y="288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7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176" y="297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7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68" y="307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7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512" y="316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75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4704" y="3264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76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4848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37296" name="Oval 48"/>
              <p:cNvSpPr>
                <a:spLocks noChangeArrowheads="1"/>
              </p:cNvSpPr>
              <p:nvPr/>
            </p:nvSpPr>
            <p:spPr bwMode="auto">
              <a:xfrm>
                <a:off x="3103" y="1741"/>
                <a:ext cx="385" cy="386"/>
              </a:xfrm>
              <a:prstGeom prst="ellipse">
                <a:avLst/>
              </a:prstGeom>
              <a:solidFill>
                <a:srgbClr val="666699"/>
              </a:solidFill>
              <a:ln w="9525">
                <a:solidFill>
                  <a:srgbClr val="6666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163" name="Rectangle 49"/>
              <p:cNvSpPr>
                <a:spLocks noChangeArrowheads="1"/>
              </p:cNvSpPr>
              <p:nvPr/>
            </p:nvSpPr>
            <p:spPr bwMode="auto">
              <a:xfrm rot="1834738">
                <a:off x="4105" y="2160"/>
                <a:ext cx="300" cy="299"/>
              </a:xfrm>
              <a:prstGeom prst="rect">
                <a:avLst/>
              </a:prstGeom>
              <a:gradFill rotWithShape="1">
                <a:gsLst>
                  <a:gs pos="0">
                    <a:srgbClr val="C39C4E"/>
                  </a:gs>
                  <a:gs pos="100000">
                    <a:srgbClr val="FFCC66"/>
                  </a:gs>
                </a:gsLst>
                <a:lin ang="18900000" scaled="1"/>
              </a:gradFill>
              <a:ln w="9525">
                <a:solidFill>
                  <a:srgbClr val="FF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algn="ctr" eaLnBrk="1" hangingPunct="1"/>
                <a:endParaRPr kumimoji="1" lang="zh-CN" altLang="en-US" sz="2400" b="0"/>
              </a:p>
            </p:txBody>
          </p:sp>
          <p:sp>
            <p:nvSpPr>
              <p:cNvPr id="437298" name="AutoShape 50"/>
              <p:cNvSpPr>
                <a:spLocks noChangeArrowheads="1"/>
              </p:cNvSpPr>
              <p:nvPr/>
            </p:nvSpPr>
            <p:spPr bwMode="auto">
              <a:xfrm>
                <a:off x="3254" y="1661"/>
                <a:ext cx="91" cy="27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aphicFrame>
            <p:nvGraphicFramePr>
              <p:cNvPr id="48141" name="Object 51"/>
              <p:cNvGraphicFramePr>
                <a:graphicFrameLocks noChangeAspect="1"/>
              </p:cNvGraphicFramePr>
              <p:nvPr/>
            </p:nvGraphicFramePr>
            <p:xfrm>
              <a:off x="4150" y="2251"/>
              <a:ext cx="218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30" name="公式" r:id="rId14" imgW="164880" imgH="139680" progId="Equation.3">
                      <p:embed/>
                    </p:oleObj>
                  </mc:Choice>
                  <mc:Fallback>
                    <p:oleObj name="公式" r:id="rId14" imgW="1648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0" y="2251"/>
                            <a:ext cx="218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42" name="Object 52"/>
              <p:cNvGraphicFramePr>
                <a:graphicFrameLocks noChangeAspect="1"/>
              </p:cNvGraphicFramePr>
              <p:nvPr/>
            </p:nvGraphicFramePr>
            <p:xfrm>
              <a:off x="3209" y="1752"/>
              <a:ext cx="147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31" name="公式" r:id="rId16" imgW="152280" imgH="177480" progId="Equation.3">
                      <p:embed/>
                    </p:oleObj>
                  </mc:Choice>
                  <mc:Fallback>
                    <p:oleObj name="公式" r:id="rId16" imgW="152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9" y="1752"/>
                            <a:ext cx="147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65" name="Freeform 53"/>
              <p:cNvSpPr>
                <a:spLocks/>
              </p:cNvSpPr>
              <p:nvPr/>
            </p:nvSpPr>
            <p:spPr bwMode="auto">
              <a:xfrm>
                <a:off x="3103" y="1871"/>
                <a:ext cx="210" cy="55"/>
              </a:xfrm>
              <a:custGeom>
                <a:avLst/>
                <a:gdLst>
                  <a:gd name="T0" fmla="*/ 210 w 210"/>
                  <a:gd name="T1" fmla="*/ 55 h 55"/>
                  <a:gd name="T2" fmla="*/ 0 w 210"/>
                  <a:gd name="T3" fmla="*/ 0 h 55"/>
                  <a:gd name="T4" fmla="*/ 0 60000 65536"/>
                  <a:gd name="T5" fmla="*/ 0 60000 65536"/>
                  <a:gd name="T6" fmla="*/ 0 w 210"/>
                  <a:gd name="T7" fmla="*/ 0 h 55"/>
                  <a:gd name="T8" fmla="*/ 210 w 210"/>
                  <a:gd name="T9" fmla="*/ 55 h 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0" h="55">
                    <a:moveTo>
                      <a:pt x="210" y="55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33CC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166" name="Text Box 5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26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0" i="1"/>
                  <a:t>k</a:t>
                </a:r>
              </a:p>
            </p:txBody>
          </p:sp>
          <p:sp>
            <p:nvSpPr>
              <p:cNvPr id="48167" name="Rectangle 55" descr="深色上对角线"/>
              <p:cNvSpPr>
                <a:spLocks noChangeArrowheads="1"/>
              </p:cNvSpPr>
              <p:nvPr/>
            </p:nvSpPr>
            <p:spPr bwMode="auto">
              <a:xfrm>
                <a:off x="3001" y="1570"/>
                <a:ext cx="589" cy="90"/>
              </a:xfrm>
              <a:prstGeom prst="rect">
                <a:avLst/>
              </a:prstGeom>
              <a:pattFill prst="dkUpDiag">
                <a:fgClr>
                  <a:srgbClr val="996633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8152" name="Group 56"/>
            <p:cNvGrpSpPr>
              <a:grpSpLocks/>
            </p:cNvGrpSpPr>
            <p:nvPr/>
          </p:nvGrpSpPr>
          <p:grpSpPr bwMode="auto">
            <a:xfrm>
              <a:off x="4558" y="1979"/>
              <a:ext cx="1168" cy="762"/>
              <a:chOff x="4332" y="2296"/>
              <a:chExt cx="1168" cy="762"/>
            </a:xfrm>
          </p:grpSpPr>
          <p:sp>
            <p:nvSpPr>
              <p:cNvPr id="48153" name="Rectangle 57"/>
              <p:cNvSpPr>
                <a:spLocks noChangeArrowheads="1"/>
              </p:cNvSpPr>
              <p:nvPr/>
            </p:nvSpPr>
            <p:spPr bwMode="auto">
              <a:xfrm rot="1834738">
                <a:off x="4704" y="2770"/>
                <a:ext cx="288" cy="288"/>
              </a:xfrm>
              <a:prstGeom prst="rect">
                <a:avLst/>
              </a:prstGeom>
              <a:gradFill rotWithShape="1">
                <a:gsLst>
                  <a:gs pos="0">
                    <a:srgbClr val="FFE3AC"/>
                  </a:gs>
                  <a:gs pos="100000">
                    <a:srgbClr val="FFCC66"/>
                  </a:gs>
                </a:gsLst>
                <a:lin ang="18900000" scaled="1"/>
              </a:gradFill>
              <a:ln w="9525">
                <a:solidFill>
                  <a:srgbClr val="FF33CC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48135" name="Object 58"/>
              <p:cNvGraphicFramePr>
                <a:graphicFrameLocks noChangeAspect="1"/>
              </p:cNvGraphicFramePr>
              <p:nvPr/>
            </p:nvGraphicFramePr>
            <p:xfrm>
              <a:off x="4513" y="2523"/>
              <a:ext cx="191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32" name="公式" r:id="rId18" imgW="126720" imgH="139680" progId="Equation.3">
                      <p:embed/>
                    </p:oleObj>
                  </mc:Choice>
                  <mc:Fallback>
                    <p:oleObj name="公式" r:id="rId18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3" y="2523"/>
                            <a:ext cx="191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54" name="Line 59"/>
              <p:cNvSpPr>
                <a:spLocks noChangeShapeType="1"/>
              </p:cNvSpPr>
              <p:nvPr/>
            </p:nvSpPr>
            <p:spPr bwMode="auto">
              <a:xfrm flipH="1">
                <a:off x="4921" y="2659"/>
                <a:ext cx="85" cy="1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55" name="Line 60"/>
              <p:cNvSpPr>
                <a:spLocks noChangeShapeType="1"/>
              </p:cNvSpPr>
              <p:nvPr/>
            </p:nvSpPr>
            <p:spPr bwMode="auto">
              <a:xfrm>
                <a:off x="4377" y="2341"/>
                <a:ext cx="599" cy="3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lg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56" name="Line 61"/>
              <p:cNvSpPr>
                <a:spLocks noChangeShapeType="1"/>
              </p:cNvSpPr>
              <p:nvPr/>
            </p:nvSpPr>
            <p:spPr bwMode="auto">
              <a:xfrm>
                <a:off x="4332" y="2432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8136" name="Object 62"/>
              <p:cNvGraphicFramePr>
                <a:graphicFrameLocks noChangeAspect="1"/>
              </p:cNvGraphicFramePr>
              <p:nvPr/>
            </p:nvGraphicFramePr>
            <p:xfrm>
              <a:off x="4876" y="2296"/>
              <a:ext cx="624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33" name="公式" r:id="rId20" imgW="431640" imgH="241200" progId="Equation.3">
                      <p:embed/>
                    </p:oleObj>
                  </mc:Choice>
                  <mc:Fallback>
                    <p:oleObj name="公式" r:id="rId20" imgW="431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6" y="2296"/>
                            <a:ext cx="624" cy="3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37" name="Object 63"/>
              <p:cNvGraphicFramePr>
                <a:graphicFrameLocks noChangeAspect="1"/>
              </p:cNvGraphicFramePr>
              <p:nvPr/>
            </p:nvGraphicFramePr>
            <p:xfrm>
              <a:off x="4740" y="2840"/>
              <a:ext cx="220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34" name="公式" r:id="rId22" imgW="164880" imgH="139680" progId="Equation.3">
                      <p:embed/>
                    </p:oleObj>
                  </mc:Choice>
                  <mc:Fallback>
                    <p:oleObj name="公式" r:id="rId22" imgW="16488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0" y="2840"/>
                            <a:ext cx="220" cy="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57" name="Line 64"/>
              <p:cNvSpPr>
                <a:spLocks noChangeShapeType="1"/>
              </p:cNvSpPr>
              <p:nvPr/>
            </p:nvSpPr>
            <p:spPr bwMode="auto">
              <a:xfrm flipH="1">
                <a:off x="4332" y="2296"/>
                <a:ext cx="85" cy="1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8132" name="Object 65"/>
          <p:cNvGraphicFramePr>
            <a:graphicFrameLocks noChangeAspect="1"/>
          </p:cNvGraphicFramePr>
          <p:nvPr/>
        </p:nvGraphicFramePr>
        <p:xfrm>
          <a:off x="1619250" y="838200"/>
          <a:ext cx="4381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5" name="公式" r:id="rId24" imgW="203040" imgH="215640" progId="Equation.3">
                  <p:embed/>
                </p:oleObj>
              </mc:Choice>
              <mc:Fallback>
                <p:oleObj name="公式" r:id="rId24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838200"/>
                        <a:ext cx="4381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395288" y="4113213"/>
            <a:ext cx="6121400" cy="828675"/>
            <a:chOff x="249" y="2448"/>
            <a:chExt cx="4334" cy="636"/>
          </a:xfrm>
        </p:grpSpPr>
        <p:sp>
          <p:nvSpPr>
            <p:cNvPr id="48150" name="Text Box 67"/>
            <p:cNvSpPr txBox="1">
              <a:spLocks noChangeArrowheads="1"/>
            </p:cNvSpPr>
            <p:nvPr/>
          </p:nvSpPr>
          <p:spPr bwMode="auto">
            <a:xfrm>
              <a:off x="249" y="2604"/>
              <a:ext cx="1995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/>
                <a:t>式</a:t>
              </a:r>
              <a:r>
                <a:rPr kumimoji="1" lang="en-US" altLang="zh-CN"/>
                <a:t>(1)=(2), </a:t>
              </a:r>
              <a:r>
                <a:rPr kumimoji="1" lang="zh-CN" altLang="en-US"/>
                <a:t>又已知</a:t>
              </a:r>
            </a:p>
          </p:txBody>
        </p:sp>
        <p:graphicFrame>
          <p:nvGraphicFramePr>
            <p:cNvPr id="48134" name="Object 68"/>
            <p:cNvGraphicFramePr>
              <a:graphicFrameLocks noChangeAspect="1"/>
            </p:cNvGraphicFramePr>
            <p:nvPr/>
          </p:nvGraphicFramePr>
          <p:xfrm>
            <a:off x="2220" y="2448"/>
            <a:ext cx="2363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6" name="公式" r:id="rId26" imgW="1460160" imgH="393480" progId="Equation.3">
                    <p:embed/>
                  </p:oleObj>
                </mc:Choice>
                <mc:Fallback>
                  <p:oleObj name="公式" r:id="rId26" imgW="1460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" y="2448"/>
                          <a:ext cx="2363" cy="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468313" y="4976813"/>
            <a:ext cx="4859337" cy="1331912"/>
            <a:chOff x="295" y="3000"/>
            <a:chExt cx="3184" cy="920"/>
          </a:xfrm>
        </p:grpSpPr>
        <p:sp>
          <p:nvSpPr>
            <p:cNvPr id="48149" name="Text Box 70"/>
            <p:cNvSpPr txBox="1">
              <a:spLocks noChangeArrowheads="1"/>
            </p:cNvSpPr>
            <p:nvPr/>
          </p:nvSpPr>
          <p:spPr bwMode="auto">
            <a:xfrm>
              <a:off x="295" y="3113"/>
              <a:ext cx="681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/>
                <a:t>解得</a:t>
              </a:r>
            </a:p>
          </p:txBody>
        </p:sp>
        <p:graphicFrame>
          <p:nvGraphicFramePr>
            <p:cNvPr id="48133" name="Object 71"/>
            <p:cNvGraphicFramePr>
              <a:graphicFrameLocks noChangeAspect="1"/>
            </p:cNvGraphicFramePr>
            <p:nvPr/>
          </p:nvGraphicFramePr>
          <p:xfrm>
            <a:off x="1192" y="3000"/>
            <a:ext cx="2287" cy="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7" name="公式" r:id="rId28" imgW="1612800" imgH="647640" progId="Equation.3">
                    <p:embed/>
                  </p:oleObj>
                </mc:Choice>
                <mc:Fallback>
                  <p:oleObj name="公式" r:id="rId28" imgW="1612800" imgH="647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3000"/>
                          <a:ext cx="2287" cy="9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2659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37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437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8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0" grpId="0" build="p" autoUpdateAnimBg="0"/>
      <p:bldP spid="43725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Text Box 2"/>
          <p:cNvSpPr txBox="1">
            <a:spLocks noChangeArrowheads="1"/>
          </p:cNvSpPr>
          <p:nvPr/>
        </p:nvSpPr>
        <p:spPr bwMode="auto">
          <a:xfrm>
            <a:off x="2016125" y="333375"/>
            <a:ext cx="4895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§3-6    </a:t>
            </a:r>
            <a:r>
              <a:rPr kumimoji="1" lang="zh-CN" alt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刚体的平面平行运动</a:t>
            </a:r>
          </a:p>
        </p:txBody>
      </p:sp>
      <p:pic>
        <p:nvPicPr>
          <p:cNvPr id="49156" name="Picture 4" descr="ctu-0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lum bright="24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249613"/>
            <a:ext cx="76327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0501" name="Object 5"/>
          <p:cNvGraphicFramePr>
            <a:graphicFrameLocks noChangeAspect="1"/>
          </p:cNvGraphicFramePr>
          <p:nvPr/>
        </p:nvGraphicFramePr>
        <p:xfrm>
          <a:off x="-215900" y="1341438"/>
          <a:ext cx="5954713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剪辑" r:id="rId6" imgW="6544800" imgH="1706400" progId="MS_ClipArt_Gallery.2">
                  <p:embed/>
                </p:oleObj>
              </mc:Choice>
              <mc:Fallback>
                <p:oleObj name="剪辑" r:id="rId6" imgW="6544800" imgH="17064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5900" y="1341438"/>
                        <a:ext cx="5954713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2" name="Text Box 6"/>
          <p:cNvSpPr txBox="1">
            <a:spLocks noChangeArrowheads="1"/>
          </p:cNvSpPr>
          <p:nvPr/>
        </p:nvSpPr>
        <p:spPr bwMode="auto">
          <a:xfrm>
            <a:off x="3348038" y="5516563"/>
            <a:ext cx="2232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黑体" pitchFamily="49" charset="-122"/>
              </a:rPr>
              <a:t>平动</a:t>
            </a:r>
            <a:r>
              <a:rPr lang="en-US" altLang="zh-CN" sz="3200">
                <a:latin typeface="黑体" pitchFamily="49" charset="-122"/>
              </a:rPr>
              <a:t>+</a:t>
            </a:r>
            <a:r>
              <a:rPr lang="zh-CN" altLang="en-US" sz="3200">
                <a:latin typeface="黑体" pitchFamily="49" charset="-122"/>
              </a:rPr>
              <a:t>转动</a:t>
            </a:r>
          </a:p>
        </p:txBody>
      </p:sp>
    </p:spTree>
    <p:extLst>
      <p:ext uri="{BB962C8B-B14F-4D97-AF65-F5344CB8AC3E}">
        <p14:creationId xmlns:p14="http://schemas.microsoft.com/office/powerpoint/2010/main" val="178853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77778E-7 3.7037E-6 L 0.69809 0.00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9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0033CC"/>
      </a:accent1>
      <a:accent2>
        <a:srgbClr val="003399"/>
      </a:accent2>
      <a:accent3>
        <a:srgbClr val="FFFFE9"/>
      </a:accent3>
      <a:accent4>
        <a:srgbClr val="000000"/>
      </a:accent4>
      <a:accent5>
        <a:srgbClr val="AAADE2"/>
      </a:accent5>
      <a:accent6>
        <a:srgbClr val="002D8A"/>
      </a:accent6>
      <a:hlink>
        <a:srgbClr val="0000FF"/>
      </a:hlink>
      <a:folHlink>
        <a:srgbClr val="FF99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0033CC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AAADE2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0033CC"/>
        </a:accent1>
        <a:accent2>
          <a:srgbClr val="003399"/>
        </a:accent2>
        <a:accent3>
          <a:srgbClr val="FFFFE9"/>
        </a:accent3>
        <a:accent4>
          <a:srgbClr val="000000"/>
        </a:accent4>
        <a:accent5>
          <a:srgbClr val="AAADE2"/>
        </a:accent5>
        <a:accent6>
          <a:srgbClr val="002D8A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0033CC"/>
        </a:accent1>
        <a:accent2>
          <a:srgbClr val="003399"/>
        </a:accent2>
        <a:accent3>
          <a:srgbClr val="FFFFE9"/>
        </a:accent3>
        <a:accent4>
          <a:srgbClr val="000000"/>
        </a:accent4>
        <a:accent5>
          <a:srgbClr val="AAADE2"/>
        </a:accent5>
        <a:accent6>
          <a:srgbClr val="002D8A"/>
        </a:accent6>
        <a:hlink>
          <a:srgbClr val="0000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585</Words>
  <Application>Microsoft Office PowerPoint</Application>
  <PresentationFormat>全屏显示(4:3)</PresentationFormat>
  <Paragraphs>102</Paragraphs>
  <Slides>12</Slides>
  <Notes>9</Notes>
  <HiddenSlides>2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黑体</vt:lpstr>
      <vt:lpstr>隶书</vt:lpstr>
      <vt:lpstr>宋体</vt:lpstr>
      <vt:lpstr>Arial</vt:lpstr>
      <vt:lpstr>Book Antiqua</vt:lpstr>
      <vt:lpstr>Calibri</vt:lpstr>
      <vt:lpstr>MT Extra</vt:lpstr>
      <vt:lpstr>Times New Roman</vt:lpstr>
      <vt:lpstr>默认设计模板</vt:lpstr>
      <vt:lpstr>公式</vt:lpstr>
      <vt:lpstr>剪辑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lenovo</cp:lastModifiedBy>
  <cp:revision>19</cp:revision>
  <dcterms:created xsi:type="dcterms:W3CDTF">2017-02-04T02:36:05Z</dcterms:created>
  <dcterms:modified xsi:type="dcterms:W3CDTF">2020-03-20T09:26:23Z</dcterms:modified>
</cp:coreProperties>
</file>