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1ea4a10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1ea4a10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1ea4a10c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1ea4a10c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1ea4a10c5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1ea4a10c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1ea4a10c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1ea4a10c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02d59885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02d59885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02d59885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02d59885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02d59885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02d59885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14b629f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14b629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What is DLA?</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Dlas are commonly observed in the spectra of distant quasars. They are characterized by strong absorption lines in the Lyman alpha region, caused by neutral hydrogen gas located along the line of sight between the quasar and the observer.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Why DLA?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By studying DLA systems, astronomers can investigate the abundance of neutral hydrogen, the distribution of gas in galaxies, and the processes involved in the formation and evolution of galaxies over cosmic time.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Why CNN?</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Our work need to extract patterns and features of the spectra. </a:t>
            </a:r>
            <a:endParaRPr sz="1000">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sz="1300">
              <a:solidFill>
                <a:srgbClr val="595959"/>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1ea4a10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1ea4a10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work is applying convolutional neural network on classification, if there exists DLAs. </a:t>
            </a:r>
            <a:endParaRPr/>
          </a:p>
          <a:p>
            <a:pPr indent="0" lvl="0" marL="0" rtl="0" algn="l">
              <a:spcBef>
                <a:spcPts val="0"/>
              </a:spcBef>
              <a:spcAft>
                <a:spcPts val="0"/>
              </a:spcAft>
              <a:buNone/>
            </a:pPr>
            <a:r>
              <a:rPr lang="en"/>
              <a:t>Since we know the approximate value of redshift so we evaluated the probable wavelength boundaries which will reduce the size. </a:t>
            </a:r>
            <a:endParaRPr/>
          </a:p>
          <a:p>
            <a:pPr indent="0" lvl="0" marL="0" rtl="0" algn="l">
              <a:spcBef>
                <a:spcPts val="0"/>
              </a:spcBef>
              <a:spcAft>
                <a:spcPts val="0"/>
              </a:spcAft>
              <a:buNone/>
            </a:pPr>
            <a:r>
              <a:rPr lang="en"/>
              <a:t>We used a fair number of layers and tested different filter number, since the spectra features are complicated, we need a relatively complex model.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1ea4a10c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1ea4a10c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1ea4a10c5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1ea4a10c5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17547f1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17547f1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know the true location of the DLA absorptions from the absorption redshift</a:t>
            </a:r>
            <a:endParaRPr/>
          </a:p>
          <a:p>
            <a:pPr indent="-298450" lvl="0" marL="457200" rtl="0" algn="l">
              <a:spcBef>
                <a:spcPts val="0"/>
              </a:spcBef>
              <a:spcAft>
                <a:spcPts val="0"/>
              </a:spcAft>
              <a:buSzPts val="1100"/>
              <a:buChar char="-"/>
            </a:pPr>
            <a:r>
              <a:rPr lang="en"/>
              <a:t>Aim is to find the location of these DLA absorptions so we can </a:t>
            </a:r>
            <a:r>
              <a:rPr lang="en"/>
              <a:t>calculate the absorption redshift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a5ddeb19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a5ddeb1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do this, we needed to label where the DLA is in the spectra</a:t>
            </a:r>
            <a:endParaRPr/>
          </a:p>
          <a:p>
            <a:pPr indent="-298450" lvl="0" marL="457200" rtl="0" algn="l">
              <a:spcBef>
                <a:spcPts val="0"/>
              </a:spcBef>
              <a:spcAft>
                <a:spcPts val="0"/>
              </a:spcAft>
              <a:buSzPts val="1100"/>
              <a:buChar char="-"/>
            </a:pPr>
            <a:r>
              <a:rPr lang="en"/>
              <a:t>Sliding window effect created by splitting each spectrum into overlapping segments</a:t>
            </a:r>
            <a:endParaRPr/>
          </a:p>
          <a:p>
            <a:pPr indent="-298450" lvl="0" marL="457200" rtl="0" algn="l">
              <a:spcBef>
                <a:spcPts val="0"/>
              </a:spcBef>
              <a:spcAft>
                <a:spcPts val="0"/>
              </a:spcAft>
              <a:buSzPts val="1100"/>
              <a:buChar char="-"/>
            </a:pPr>
            <a:r>
              <a:rPr lang="en"/>
              <a:t>An area around the DLA location is labelled as “1” for each point, and for each segment, if there are a certain number of “1”s, the segment is labelled to have the DLA in it.</a:t>
            </a:r>
            <a:endParaRPr/>
          </a:p>
          <a:p>
            <a:pPr indent="0" lvl="0" marL="45720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1ea4a10c5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1ea4a10c5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1ea4a10c5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1ea4a10c5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1ea4a10c5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1ea4a10c5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1ea4a10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1ea4a10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0a5ddeb19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0a5ddeb1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a5ddeb1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a5ddeb1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include evaluation of how the model performs!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1ea4a10c5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1ea4a10c5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1ea4a10c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1ea4a10c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02d598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02d598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17547f1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17547f1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1ea4a10c5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1ea4a10c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17547f1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17547f1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17547f1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17547f1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517547f16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517547f1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517547f1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517547f1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17547f16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17547f1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1ea4a10c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51ea4a10c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51ea4a10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51ea4a10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1b6e67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51b6e67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02d5988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02d5988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1b6e677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1b6e677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51b6e677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51b6e677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51d9b88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51d9b88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1b6e677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1b6e677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02d5988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02d5988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02d5988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02d5988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02d59885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02d59885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02d59885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02d59885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9700" marR="25400" rtl="0" algn="l">
              <a:lnSpc>
                <a:spcPct val="150000"/>
              </a:lnSpc>
              <a:spcBef>
                <a:spcPts val="500"/>
              </a:spcBef>
              <a:spcAft>
                <a:spcPts val="0"/>
              </a:spcAft>
              <a:buNone/>
            </a:pPr>
            <a:r>
              <a:t/>
            </a:r>
            <a:endParaRPr/>
          </a:p>
          <a:p>
            <a:pPr indent="0" lvl="0" marL="0" marR="25400" rtl="0" algn="l">
              <a:lnSpc>
                <a:spcPct val="150000"/>
              </a:lnSpc>
              <a:spcBef>
                <a:spcPts val="500"/>
              </a:spcBef>
              <a:spcAft>
                <a:spcPts val="0"/>
              </a:spcAft>
              <a:buNone/>
            </a:pPr>
            <a:r>
              <a:t/>
            </a:r>
            <a:endParaRPr sz="900">
              <a:highlight>
                <a:srgbClr val="F8F9FA"/>
              </a:highlight>
            </a:endParaRPr>
          </a:p>
          <a:p>
            <a:pPr indent="0" lvl="0" marL="0" rtl="0" algn="l">
              <a:spcBef>
                <a:spcPts val="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02d5988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02d59885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jpg"/><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2.jpg"/><Relationship Id="rId5" Type="http://schemas.openxmlformats.org/officeDocument/2006/relationships/image" Target="../media/image3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3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jpg"/><Relationship Id="rId4" Type="http://schemas.openxmlformats.org/officeDocument/2006/relationships/image" Target="../media/image3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jp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1.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7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Quasar Spectra Analysis</a:t>
            </a:r>
            <a:endParaRPr/>
          </a:p>
        </p:txBody>
      </p:sp>
      <p:sp>
        <p:nvSpPr>
          <p:cNvPr id="55" name="Google Shape;55;p13"/>
          <p:cNvSpPr txBox="1"/>
          <p:nvPr>
            <p:ph idx="1" type="subTitle"/>
          </p:nvPr>
        </p:nvSpPr>
        <p:spPr>
          <a:xfrm>
            <a:off x="311700" y="2681725"/>
            <a:ext cx="8520600" cy="2152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Chenliang Su</a:t>
            </a:r>
            <a:endParaRPr/>
          </a:p>
          <a:p>
            <a:pPr indent="0" lvl="0" marL="0" rtl="0" algn="ctr">
              <a:spcBef>
                <a:spcPts val="0"/>
              </a:spcBef>
              <a:spcAft>
                <a:spcPts val="0"/>
              </a:spcAft>
              <a:buNone/>
            </a:pPr>
            <a:r>
              <a:rPr lang="en"/>
              <a:t>Guozhen Ma</a:t>
            </a:r>
            <a:endParaRPr/>
          </a:p>
          <a:p>
            <a:pPr indent="0" lvl="0" marL="0" rtl="0" algn="ctr">
              <a:spcBef>
                <a:spcPts val="0"/>
              </a:spcBef>
              <a:spcAft>
                <a:spcPts val="0"/>
              </a:spcAft>
              <a:buNone/>
            </a:pPr>
            <a:r>
              <a:rPr lang="en"/>
              <a:t>Miao Shang</a:t>
            </a:r>
            <a:endParaRPr/>
          </a:p>
          <a:p>
            <a:pPr indent="0" lvl="0" marL="0" rtl="0" algn="ctr">
              <a:spcBef>
                <a:spcPts val="0"/>
              </a:spcBef>
              <a:spcAft>
                <a:spcPts val="0"/>
              </a:spcAft>
              <a:buNone/>
            </a:pPr>
            <a:r>
              <a:rPr lang="en"/>
              <a:t>Sachin Wong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14/06/2023</a:t>
            </a:r>
            <a:endParaRPr/>
          </a:p>
          <a:p>
            <a:pPr indent="0" lvl="0" marL="0" rtl="0" algn="ctr">
              <a:spcBef>
                <a:spcPts val="0"/>
              </a:spcBef>
              <a:spcAft>
                <a:spcPts val="0"/>
              </a:spcAft>
              <a:buNone/>
            </a:pPr>
            <a:r>
              <a:rPr lang="en"/>
              <a:t>Applied Machine Learning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15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the redshift(z)</a:t>
            </a:r>
            <a:r>
              <a:rPr lang="en"/>
              <a:t> - TensorFlow regressor</a:t>
            </a:r>
            <a:endParaRPr/>
          </a:p>
        </p:txBody>
      </p:sp>
      <p:sp>
        <p:nvSpPr>
          <p:cNvPr id="136" name="Google Shape;136;p22"/>
          <p:cNvSpPr txBox="1"/>
          <p:nvPr>
            <p:ph idx="1" type="body"/>
          </p:nvPr>
        </p:nvSpPr>
        <p:spPr>
          <a:xfrm>
            <a:off x="311700" y="732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simplest idea - calculate redshift by a certain peak</a:t>
            </a:r>
            <a:endParaRPr/>
          </a:p>
          <a:p>
            <a:pPr indent="0" lvl="0" marL="0" rtl="0" algn="l">
              <a:spcBef>
                <a:spcPts val="1200"/>
              </a:spcBef>
              <a:spcAft>
                <a:spcPts val="1200"/>
              </a:spcAft>
              <a:buNone/>
            </a:pPr>
            <a:r>
              <a:rPr lang="en"/>
              <a:t>         </a:t>
            </a:r>
            <a:endParaRPr/>
          </a:p>
        </p:txBody>
      </p:sp>
      <p:grpSp>
        <p:nvGrpSpPr>
          <p:cNvPr id="137" name="Google Shape;137;p22"/>
          <p:cNvGrpSpPr/>
          <p:nvPr/>
        </p:nvGrpSpPr>
        <p:grpSpPr>
          <a:xfrm>
            <a:off x="302300" y="1316600"/>
            <a:ext cx="4041100" cy="2999925"/>
            <a:chOff x="530900" y="1459150"/>
            <a:chExt cx="4041100" cy="2999925"/>
          </a:xfrm>
        </p:grpSpPr>
        <p:pic>
          <p:nvPicPr>
            <p:cNvPr id="138" name="Google Shape;138;p22"/>
            <p:cNvPicPr preferRelativeResize="0"/>
            <p:nvPr/>
          </p:nvPicPr>
          <p:blipFill>
            <a:blip r:embed="rId3">
              <a:alphaModFix/>
            </a:blip>
            <a:stretch>
              <a:fillRect/>
            </a:stretch>
          </p:blipFill>
          <p:spPr>
            <a:xfrm>
              <a:off x="530900" y="1459150"/>
              <a:ext cx="4041100" cy="2999925"/>
            </a:xfrm>
            <a:prstGeom prst="rect">
              <a:avLst/>
            </a:prstGeom>
            <a:noFill/>
            <a:ln>
              <a:noFill/>
            </a:ln>
          </p:spPr>
        </p:pic>
        <p:cxnSp>
          <p:nvCxnSpPr>
            <p:cNvPr id="139" name="Google Shape;139;p22"/>
            <p:cNvCxnSpPr/>
            <p:nvPr/>
          </p:nvCxnSpPr>
          <p:spPr>
            <a:xfrm flipH="1">
              <a:off x="1726750" y="1658450"/>
              <a:ext cx="35700" cy="2634600"/>
            </a:xfrm>
            <a:prstGeom prst="straightConnector1">
              <a:avLst/>
            </a:prstGeom>
            <a:noFill/>
            <a:ln cap="flat" cmpd="sng" w="19050">
              <a:solidFill>
                <a:srgbClr val="FF0000"/>
              </a:solidFill>
              <a:prstDash val="solid"/>
              <a:round/>
              <a:headEnd len="med" w="med" type="none"/>
              <a:tailEnd len="med" w="med" type="none"/>
            </a:ln>
          </p:spPr>
        </p:cxnSp>
      </p:grpSp>
      <p:pic>
        <p:nvPicPr>
          <p:cNvPr id="140" name="Google Shape;140;p22"/>
          <p:cNvPicPr preferRelativeResize="0"/>
          <p:nvPr/>
        </p:nvPicPr>
        <p:blipFill>
          <a:blip r:embed="rId4">
            <a:alphaModFix/>
          </a:blip>
          <a:stretch>
            <a:fillRect/>
          </a:stretch>
        </p:blipFill>
        <p:spPr>
          <a:xfrm>
            <a:off x="4441325" y="1165775"/>
            <a:ext cx="4390975" cy="3301550"/>
          </a:xfrm>
          <a:prstGeom prst="rect">
            <a:avLst/>
          </a:prstGeom>
          <a:noFill/>
          <a:ln>
            <a:noFill/>
          </a:ln>
        </p:spPr>
      </p:pic>
      <p:cxnSp>
        <p:nvCxnSpPr>
          <p:cNvPr id="141" name="Google Shape;141;p22"/>
          <p:cNvCxnSpPr/>
          <p:nvPr/>
        </p:nvCxnSpPr>
        <p:spPr>
          <a:xfrm flipH="1">
            <a:off x="5786375" y="1514425"/>
            <a:ext cx="35700" cy="2634600"/>
          </a:xfrm>
          <a:prstGeom prst="straightConnector1">
            <a:avLst/>
          </a:prstGeom>
          <a:noFill/>
          <a:ln cap="flat" cmpd="sng" w="19050">
            <a:solidFill>
              <a:srgbClr val="FF0000"/>
            </a:solidFill>
            <a:prstDash val="solid"/>
            <a:round/>
            <a:headEnd len="med" w="med" type="none"/>
            <a:tailEnd len="med" w="med" type="none"/>
          </a:ln>
        </p:spPr>
      </p:cxnSp>
      <p:sp>
        <p:nvSpPr>
          <p:cNvPr id="142" name="Google Shape;142;p22"/>
          <p:cNvSpPr txBox="1"/>
          <p:nvPr/>
        </p:nvSpPr>
        <p:spPr>
          <a:xfrm>
            <a:off x="1817450" y="1621325"/>
            <a:ext cx="23307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rPr>
              <a:t>λ_SiIV_rest</a:t>
            </a:r>
            <a:r>
              <a:rPr lang="en" sz="1700">
                <a:solidFill>
                  <a:srgbClr val="FF0000"/>
                </a:solidFill>
              </a:rPr>
              <a:t> </a:t>
            </a:r>
            <a:r>
              <a:rPr lang="en" sz="1700">
                <a:solidFill>
                  <a:schemeClr val="dk1"/>
                </a:solidFill>
              </a:rPr>
              <a:t> </a:t>
            </a:r>
            <a:endParaRPr/>
          </a:p>
        </p:txBody>
      </p:sp>
      <p:sp>
        <p:nvSpPr>
          <p:cNvPr id="143" name="Google Shape;143;p22"/>
          <p:cNvSpPr txBox="1"/>
          <p:nvPr/>
        </p:nvSpPr>
        <p:spPr>
          <a:xfrm>
            <a:off x="6236375" y="1621325"/>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rPr>
              <a:t>λ_</a:t>
            </a:r>
            <a:r>
              <a:rPr lang="en" sz="1700">
                <a:solidFill>
                  <a:srgbClr val="FF0000"/>
                </a:solidFill>
              </a:rPr>
              <a:t>Si</a:t>
            </a:r>
            <a:r>
              <a:rPr lang="en" sz="1700">
                <a:solidFill>
                  <a:srgbClr val="FF0000"/>
                </a:solidFill>
              </a:rPr>
              <a:t>IV_obsv</a:t>
            </a:r>
            <a:endParaRPr>
              <a:solidFill>
                <a:srgbClr val="FF0000"/>
              </a:solidFill>
            </a:endParaRPr>
          </a:p>
        </p:txBody>
      </p:sp>
      <p:sp>
        <p:nvSpPr>
          <p:cNvPr id="144" name="Google Shape;144;p22"/>
          <p:cNvSpPr txBox="1"/>
          <p:nvPr/>
        </p:nvSpPr>
        <p:spPr>
          <a:xfrm>
            <a:off x="2277150" y="4467325"/>
            <a:ext cx="4589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FF0000"/>
                </a:solidFill>
              </a:rPr>
              <a:t>z</a:t>
            </a:r>
            <a:r>
              <a:rPr lang="en" sz="1700">
                <a:solidFill>
                  <a:srgbClr val="FF0000"/>
                </a:solidFill>
              </a:rPr>
              <a:t>  = </a:t>
            </a:r>
            <a:r>
              <a:rPr lang="en" sz="1700">
                <a:solidFill>
                  <a:srgbClr val="FF0000"/>
                </a:solidFill>
              </a:rPr>
              <a:t>λ_</a:t>
            </a:r>
            <a:r>
              <a:rPr lang="en" sz="1700">
                <a:solidFill>
                  <a:srgbClr val="FF0000"/>
                </a:solidFill>
              </a:rPr>
              <a:t>Si</a:t>
            </a:r>
            <a:r>
              <a:rPr lang="en" sz="1700">
                <a:solidFill>
                  <a:srgbClr val="FF0000"/>
                </a:solidFill>
              </a:rPr>
              <a:t>IV_obsv / </a:t>
            </a:r>
            <a:r>
              <a:rPr lang="en" sz="1700">
                <a:solidFill>
                  <a:srgbClr val="FF0000"/>
                </a:solidFill>
              </a:rPr>
              <a:t>λ_SiIV_rest  -1</a:t>
            </a:r>
            <a:endParaRPr>
              <a:solidFill>
                <a:srgbClr val="FF0000"/>
              </a:solidFill>
            </a:endParaRPr>
          </a:p>
        </p:txBody>
      </p:sp>
      <p:sp>
        <p:nvSpPr>
          <p:cNvPr id="145" name="Google Shape;145;p22"/>
          <p:cNvSpPr txBox="1"/>
          <p:nvPr/>
        </p:nvSpPr>
        <p:spPr>
          <a:xfrm>
            <a:off x="311700" y="4743300"/>
            <a:ext cx="339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Vanden Berk et al. (2001).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311700" y="173200"/>
            <a:ext cx="8513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000">
                <a:solidFill>
                  <a:schemeClr val="dk2"/>
                </a:solidFill>
              </a:rPr>
              <a:t>The part that is not simple - how do we know which peak is SiIV?</a:t>
            </a:r>
            <a:r>
              <a:rPr lang="en" sz="2000">
                <a:solidFill>
                  <a:schemeClr val="dk2"/>
                </a:solidFill>
              </a:rPr>
              <a:t> </a:t>
            </a:r>
            <a:endParaRPr sz="2000">
              <a:solidFill>
                <a:schemeClr val="dk2"/>
              </a:solidFill>
            </a:endParaRPr>
          </a:p>
        </p:txBody>
      </p:sp>
      <p:grpSp>
        <p:nvGrpSpPr>
          <p:cNvPr id="151" name="Google Shape;151;p23"/>
          <p:cNvGrpSpPr/>
          <p:nvPr/>
        </p:nvGrpSpPr>
        <p:grpSpPr>
          <a:xfrm>
            <a:off x="159324" y="862959"/>
            <a:ext cx="2847593" cy="1712928"/>
            <a:chOff x="464100" y="710525"/>
            <a:chExt cx="4059870" cy="2252075"/>
          </a:xfrm>
        </p:grpSpPr>
        <p:pic>
          <p:nvPicPr>
            <p:cNvPr id="152" name="Google Shape;152;p23"/>
            <p:cNvPicPr preferRelativeResize="0"/>
            <p:nvPr/>
          </p:nvPicPr>
          <p:blipFill>
            <a:blip r:embed="rId3">
              <a:alphaModFix/>
            </a:blip>
            <a:stretch>
              <a:fillRect/>
            </a:stretch>
          </p:blipFill>
          <p:spPr>
            <a:xfrm>
              <a:off x="464100" y="742000"/>
              <a:ext cx="3361200" cy="2220600"/>
            </a:xfrm>
            <a:prstGeom prst="rect">
              <a:avLst/>
            </a:prstGeom>
            <a:noFill/>
            <a:ln>
              <a:noFill/>
            </a:ln>
          </p:spPr>
        </p:pic>
        <p:cxnSp>
          <p:nvCxnSpPr>
            <p:cNvPr id="153" name="Google Shape;153;p23"/>
            <p:cNvCxnSpPr/>
            <p:nvPr/>
          </p:nvCxnSpPr>
          <p:spPr>
            <a:xfrm flipH="1">
              <a:off x="1507950" y="710525"/>
              <a:ext cx="12000" cy="2162100"/>
            </a:xfrm>
            <a:prstGeom prst="straightConnector1">
              <a:avLst/>
            </a:prstGeom>
            <a:noFill/>
            <a:ln cap="flat" cmpd="sng" w="19050">
              <a:solidFill>
                <a:srgbClr val="FF0000"/>
              </a:solidFill>
              <a:prstDash val="solid"/>
              <a:round/>
              <a:headEnd len="med" w="med" type="none"/>
              <a:tailEnd len="med" w="med" type="none"/>
            </a:ln>
          </p:spPr>
        </p:cxnSp>
        <p:sp>
          <p:nvSpPr>
            <p:cNvPr id="154" name="Google Shape;154;p23"/>
            <p:cNvSpPr txBox="1"/>
            <p:nvPr/>
          </p:nvSpPr>
          <p:spPr>
            <a:xfrm>
              <a:off x="1523970" y="1069100"/>
              <a:ext cx="3000000" cy="50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0000"/>
                  </a:solidFill>
                </a:rPr>
                <a:t>λ_</a:t>
              </a:r>
              <a:r>
                <a:rPr lang="en" sz="1300">
                  <a:solidFill>
                    <a:srgbClr val="FF0000"/>
                  </a:solidFill>
                </a:rPr>
                <a:t>Si</a:t>
              </a:r>
              <a:r>
                <a:rPr lang="en" sz="1300">
                  <a:solidFill>
                    <a:srgbClr val="FF0000"/>
                  </a:solidFill>
                </a:rPr>
                <a:t>IV_obsv ≈ 4800</a:t>
              </a:r>
              <a:endParaRPr sz="1000"/>
            </a:p>
          </p:txBody>
        </p:sp>
      </p:grpSp>
      <p:grpSp>
        <p:nvGrpSpPr>
          <p:cNvPr id="155" name="Google Shape;155;p23"/>
          <p:cNvGrpSpPr/>
          <p:nvPr/>
        </p:nvGrpSpPr>
        <p:grpSpPr>
          <a:xfrm>
            <a:off x="2621730" y="810969"/>
            <a:ext cx="2581866" cy="1712905"/>
            <a:chOff x="4140975" y="686775"/>
            <a:chExt cx="4392423" cy="2228314"/>
          </a:xfrm>
        </p:grpSpPr>
        <p:pic>
          <p:nvPicPr>
            <p:cNvPr id="156" name="Google Shape;156;p23"/>
            <p:cNvPicPr preferRelativeResize="0"/>
            <p:nvPr/>
          </p:nvPicPr>
          <p:blipFill>
            <a:blip r:embed="rId4">
              <a:alphaModFix/>
            </a:blip>
            <a:stretch>
              <a:fillRect/>
            </a:stretch>
          </p:blipFill>
          <p:spPr>
            <a:xfrm>
              <a:off x="4140975" y="789512"/>
              <a:ext cx="3709199" cy="2125577"/>
            </a:xfrm>
            <a:prstGeom prst="rect">
              <a:avLst/>
            </a:prstGeom>
            <a:noFill/>
            <a:ln>
              <a:noFill/>
            </a:ln>
          </p:spPr>
        </p:pic>
        <p:cxnSp>
          <p:nvCxnSpPr>
            <p:cNvPr id="157" name="Google Shape;157;p23"/>
            <p:cNvCxnSpPr/>
            <p:nvPr/>
          </p:nvCxnSpPr>
          <p:spPr>
            <a:xfrm flipH="1">
              <a:off x="5515775" y="686775"/>
              <a:ext cx="2400" cy="2185800"/>
            </a:xfrm>
            <a:prstGeom prst="straightConnector1">
              <a:avLst/>
            </a:prstGeom>
            <a:noFill/>
            <a:ln cap="flat" cmpd="sng" w="19050">
              <a:solidFill>
                <a:srgbClr val="FF0000"/>
              </a:solidFill>
              <a:prstDash val="solid"/>
              <a:round/>
              <a:headEnd len="med" w="med" type="none"/>
              <a:tailEnd len="med" w="med" type="none"/>
            </a:ln>
          </p:spPr>
        </p:cxnSp>
        <p:sp>
          <p:nvSpPr>
            <p:cNvPr id="158" name="Google Shape;158;p23"/>
            <p:cNvSpPr txBox="1"/>
            <p:nvPr/>
          </p:nvSpPr>
          <p:spPr>
            <a:xfrm>
              <a:off x="5444598" y="974216"/>
              <a:ext cx="3088800" cy="5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λ_</a:t>
              </a:r>
              <a:r>
                <a:rPr lang="en">
                  <a:solidFill>
                    <a:srgbClr val="FF0000"/>
                  </a:solidFill>
                </a:rPr>
                <a:t>Si</a:t>
              </a:r>
              <a:r>
                <a:rPr lang="en">
                  <a:solidFill>
                    <a:srgbClr val="FF0000"/>
                  </a:solidFill>
                </a:rPr>
                <a:t>IV_obsv ≈ 5300</a:t>
              </a:r>
              <a:endParaRPr sz="1100"/>
            </a:p>
          </p:txBody>
        </p:sp>
      </p:grpSp>
      <p:grpSp>
        <p:nvGrpSpPr>
          <p:cNvPr id="159" name="Google Shape;159;p23"/>
          <p:cNvGrpSpPr/>
          <p:nvPr/>
        </p:nvGrpSpPr>
        <p:grpSpPr>
          <a:xfrm>
            <a:off x="464100" y="2800350"/>
            <a:ext cx="4751400" cy="724200"/>
            <a:chOff x="464100" y="3105150"/>
            <a:chExt cx="4751400" cy="724200"/>
          </a:xfrm>
        </p:grpSpPr>
        <p:sp>
          <p:nvSpPr>
            <p:cNvPr id="160" name="Google Shape;160;p23"/>
            <p:cNvSpPr txBox="1"/>
            <p:nvPr/>
          </p:nvSpPr>
          <p:spPr>
            <a:xfrm>
              <a:off x="464100" y="3105150"/>
              <a:ext cx="47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human - compare neighboring peaks by eyes…</a:t>
              </a:r>
              <a:endParaRPr/>
            </a:p>
          </p:txBody>
        </p:sp>
        <p:sp>
          <p:nvSpPr>
            <p:cNvPr id="161" name="Google Shape;161;p23"/>
            <p:cNvSpPr txBox="1"/>
            <p:nvPr/>
          </p:nvSpPr>
          <p:spPr>
            <a:xfrm>
              <a:off x="464100" y="3429150"/>
              <a:ext cx="47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Or…let Regressor figure out its own way!</a:t>
              </a:r>
              <a:endParaRPr/>
            </a:p>
          </p:txBody>
        </p:sp>
      </p:grpSp>
      <p:grpSp>
        <p:nvGrpSpPr>
          <p:cNvPr id="162" name="Google Shape;162;p23"/>
          <p:cNvGrpSpPr/>
          <p:nvPr/>
        </p:nvGrpSpPr>
        <p:grpSpPr>
          <a:xfrm>
            <a:off x="464100" y="3573000"/>
            <a:ext cx="4277100" cy="1218350"/>
            <a:chOff x="464100" y="3801600"/>
            <a:chExt cx="4277100" cy="1218350"/>
          </a:xfrm>
        </p:grpSpPr>
        <p:sp>
          <p:nvSpPr>
            <p:cNvPr id="163" name="Google Shape;163;p23"/>
            <p:cNvSpPr txBox="1"/>
            <p:nvPr/>
          </p:nvSpPr>
          <p:spPr>
            <a:xfrm>
              <a:off x="464100" y="380160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000">
                  <a:solidFill>
                    <a:schemeClr val="dk2"/>
                  </a:solidFill>
                </a:rPr>
                <a:t>Model structure:</a:t>
              </a:r>
              <a:endParaRPr b="1"/>
            </a:p>
          </p:txBody>
        </p:sp>
        <p:sp>
          <p:nvSpPr>
            <p:cNvPr id="164" name="Google Shape;164;p23"/>
            <p:cNvSpPr txBox="1"/>
            <p:nvPr/>
          </p:nvSpPr>
          <p:spPr>
            <a:xfrm>
              <a:off x="464100" y="4238775"/>
              <a:ext cx="37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Learning rate determined by Adam optimizer</a:t>
              </a:r>
              <a:endParaRPr/>
            </a:p>
          </p:txBody>
        </p:sp>
        <p:sp>
          <p:nvSpPr>
            <p:cNvPr id="165" name="Google Shape;165;p23"/>
            <p:cNvSpPr txBox="1"/>
            <p:nvPr/>
          </p:nvSpPr>
          <p:spPr>
            <a:xfrm>
              <a:off x="464100" y="4619750"/>
              <a:ext cx="42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n_epochs = 8   batch_size = 50   n_samples=10000</a:t>
              </a:r>
              <a:endParaRPr/>
            </a:p>
          </p:txBody>
        </p:sp>
      </p:grpSp>
      <p:pic>
        <p:nvPicPr>
          <p:cNvPr id="166" name="Google Shape;166;p23"/>
          <p:cNvPicPr preferRelativeResize="0"/>
          <p:nvPr/>
        </p:nvPicPr>
        <p:blipFill>
          <a:blip r:embed="rId5">
            <a:alphaModFix/>
          </a:blip>
          <a:stretch>
            <a:fillRect/>
          </a:stretch>
        </p:blipFill>
        <p:spPr>
          <a:xfrm>
            <a:off x="5355975" y="793100"/>
            <a:ext cx="3515275" cy="416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20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Evaluation</a:t>
            </a:r>
            <a:endParaRPr/>
          </a:p>
        </p:txBody>
      </p:sp>
      <p:sp>
        <p:nvSpPr>
          <p:cNvPr id="172" name="Google Shape;172;p24"/>
          <p:cNvSpPr txBox="1"/>
          <p:nvPr/>
        </p:nvSpPr>
        <p:spPr>
          <a:xfrm>
            <a:off x="311700" y="4199950"/>
            <a:ext cx="475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Time used: </a:t>
            </a:r>
            <a:r>
              <a:rPr lang="en" sz="1500">
                <a:solidFill>
                  <a:schemeClr val="dk1"/>
                </a:solidFill>
                <a:highlight>
                  <a:srgbClr val="FFFFFF"/>
                </a:highlight>
              </a:rPr>
              <a:t>6775.952 s (failed to use GPU)</a:t>
            </a:r>
            <a:endParaRPr sz="1500">
              <a:solidFill>
                <a:schemeClr val="dk1"/>
              </a:solidFill>
              <a:highlight>
                <a:srgbClr val="FFFFFF"/>
              </a:highlight>
            </a:endParaRPr>
          </a:p>
          <a:p>
            <a:pPr indent="0" lvl="0" marL="0" rtl="0" algn="l">
              <a:spcBef>
                <a:spcPts val="0"/>
              </a:spcBef>
              <a:spcAft>
                <a:spcPts val="0"/>
              </a:spcAft>
              <a:buNone/>
            </a:pPr>
            <a:r>
              <a:t/>
            </a:r>
            <a:endParaRPr/>
          </a:p>
        </p:txBody>
      </p:sp>
      <p:grpSp>
        <p:nvGrpSpPr>
          <p:cNvPr id="173" name="Google Shape;173;p24"/>
          <p:cNvGrpSpPr/>
          <p:nvPr/>
        </p:nvGrpSpPr>
        <p:grpSpPr>
          <a:xfrm>
            <a:off x="159300" y="853450"/>
            <a:ext cx="5117875" cy="3326100"/>
            <a:chOff x="159300" y="1297900"/>
            <a:chExt cx="5117875" cy="3326100"/>
          </a:xfrm>
        </p:grpSpPr>
        <p:pic>
          <p:nvPicPr>
            <p:cNvPr id="174" name="Google Shape;174;p24"/>
            <p:cNvPicPr preferRelativeResize="0"/>
            <p:nvPr/>
          </p:nvPicPr>
          <p:blipFill>
            <a:blip r:embed="rId3">
              <a:alphaModFix/>
            </a:blip>
            <a:stretch>
              <a:fillRect/>
            </a:stretch>
          </p:blipFill>
          <p:spPr>
            <a:xfrm>
              <a:off x="159300" y="1657925"/>
              <a:ext cx="3955149" cy="2966075"/>
            </a:xfrm>
            <a:prstGeom prst="rect">
              <a:avLst/>
            </a:prstGeom>
            <a:noFill/>
            <a:ln>
              <a:noFill/>
            </a:ln>
          </p:spPr>
        </p:pic>
        <p:sp>
          <p:nvSpPr>
            <p:cNvPr id="175" name="Google Shape;175;p24"/>
            <p:cNvSpPr txBox="1"/>
            <p:nvPr/>
          </p:nvSpPr>
          <p:spPr>
            <a:xfrm>
              <a:off x="525775" y="1297900"/>
              <a:ext cx="475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Loss history* (mean absolute error)</a:t>
              </a:r>
              <a:endParaRPr sz="1500">
                <a:solidFill>
                  <a:schemeClr val="dk1"/>
                </a:solidFill>
                <a:highlight>
                  <a:srgbClr val="FFFFFF"/>
                </a:highlight>
              </a:endParaRPr>
            </a:p>
            <a:p>
              <a:pPr indent="0" lvl="0" marL="0" rtl="0" algn="l">
                <a:spcBef>
                  <a:spcPts val="0"/>
                </a:spcBef>
                <a:spcAft>
                  <a:spcPts val="0"/>
                </a:spcAft>
                <a:buNone/>
              </a:pPr>
              <a:r>
                <a:t/>
              </a:r>
              <a:endParaRPr/>
            </a:p>
          </p:txBody>
        </p:sp>
      </p:grpSp>
      <p:sp>
        <p:nvSpPr>
          <p:cNvPr id="176" name="Google Shape;176;p24"/>
          <p:cNvSpPr txBox="1"/>
          <p:nvPr/>
        </p:nvSpPr>
        <p:spPr>
          <a:xfrm>
            <a:off x="190900" y="4689875"/>
            <a:ext cx="475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 Data is normalized by qt.transform </a:t>
            </a:r>
            <a:endParaRPr sz="1500">
              <a:solidFill>
                <a:schemeClr val="dk1"/>
              </a:solidFill>
              <a:highlight>
                <a:srgbClr val="FFFFFF"/>
              </a:highlight>
            </a:endParaRPr>
          </a:p>
          <a:p>
            <a:pPr indent="0" lvl="0" marL="0" rtl="0" algn="l">
              <a:spcBef>
                <a:spcPts val="0"/>
              </a:spcBef>
              <a:spcAft>
                <a:spcPts val="0"/>
              </a:spcAft>
              <a:buNone/>
            </a:pPr>
            <a:r>
              <a:t/>
            </a:r>
            <a:endParaRPr/>
          </a:p>
        </p:txBody>
      </p:sp>
      <p:pic>
        <p:nvPicPr>
          <p:cNvPr id="177" name="Google Shape;177;p24"/>
          <p:cNvPicPr preferRelativeResize="0"/>
          <p:nvPr/>
        </p:nvPicPr>
        <p:blipFill>
          <a:blip r:embed="rId4">
            <a:alphaModFix/>
          </a:blip>
          <a:stretch>
            <a:fillRect/>
          </a:stretch>
        </p:blipFill>
        <p:spPr>
          <a:xfrm>
            <a:off x="4433150" y="591700"/>
            <a:ext cx="4627700" cy="4098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20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Evaluation</a:t>
            </a:r>
            <a:endParaRPr/>
          </a:p>
        </p:txBody>
      </p:sp>
      <p:sp>
        <p:nvSpPr>
          <p:cNvPr id="183" name="Google Shape;183;p25"/>
          <p:cNvSpPr txBox="1"/>
          <p:nvPr/>
        </p:nvSpPr>
        <p:spPr>
          <a:xfrm>
            <a:off x="311700" y="854800"/>
            <a:ext cx="86625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It is a v</a:t>
            </a:r>
            <a:r>
              <a:rPr lang="en" sz="1700"/>
              <a:t>ery simple ML model, but shows not bad accuracy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What are bad?</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Loss remains unchanged in the last several epochs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It tends to predict higher values in small </a:t>
            </a:r>
            <a:r>
              <a:rPr lang="en" sz="1700"/>
              <a:t>redshift, and lower values in large redshift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So it performs badly near the end points of the redshift range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Too long training time (~2 hours)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 Gated Recurrent Unit (GRU) - Tensorflow</a:t>
            </a:r>
            <a:endParaRPr/>
          </a:p>
        </p:txBody>
      </p:sp>
      <p:pic>
        <p:nvPicPr>
          <p:cNvPr id="189" name="Google Shape;189;p26"/>
          <p:cNvPicPr preferRelativeResize="0"/>
          <p:nvPr/>
        </p:nvPicPr>
        <p:blipFill>
          <a:blip r:embed="rId3">
            <a:alphaModFix/>
          </a:blip>
          <a:stretch>
            <a:fillRect/>
          </a:stretch>
        </p:blipFill>
        <p:spPr>
          <a:xfrm>
            <a:off x="0" y="1653275"/>
            <a:ext cx="3575176" cy="1859600"/>
          </a:xfrm>
          <a:prstGeom prst="rect">
            <a:avLst/>
          </a:prstGeom>
          <a:noFill/>
          <a:ln>
            <a:noFill/>
          </a:ln>
        </p:spPr>
      </p:pic>
      <p:sp>
        <p:nvSpPr>
          <p:cNvPr id="190" name="Google Shape;190;p26"/>
          <p:cNvSpPr/>
          <p:nvPr/>
        </p:nvSpPr>
        <p:spPr>
          <a:xfrm rot="5400000">
            <a:off x="2748575" y="2339025"/>
            <a:ext cx="2973000" cy="4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Activation('relu')</a:t>
            </a:r>
            <a:endParaRPr/>
          </a:p>
        </p:txBody>
      </p:sp>
      <p:sp>
        <p:nvSpPr>
          <p:cNvPr id="191" name="Google Shape;191;p26"/>
          <p:cNvSpPr txBox="1"/>
          <p:nvPr/>
        </p:nvSpPr>
        <p:spPr>
          <a:xfrm>
            <a:off x="311700" y="3784625"/>
            <a:ext cx="29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units=100, input_shape=(</a:t>
            </a:r>
            <a:r>
              <a:rPr lang="en"/>
              <a:t>23411</a:t>
            </a:r>
            <a:r>
              <a:rPr lang="en"/>
              <a:t>, 1)</a:t>
            </a:r>
            <a:endParaRPr/>
          </a:p>
        </p:txBody>
      </p:sp>
      <p:sp>
        <p:nvSpPr>
          <p:cNvPr id="192" name="Google Shape;192;p26"/>
          <p:cNvSpPr/>
          <p:nvPr/>
        </p:nvSpPr>
        <p:spPr>
          <a:xfrm rot="5400000">
            <a:off x="3702825" y="2339025"/>
            <a:ext cx="2973000" cy="4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Dropout(0.2)</a:t>
            </a:r>
            <a:endParaRPr/>
          </a:p>
        </p:txBody>
      </p:sp>
      <p:sp>
        <p:nvSpPr>
          <p:cNvPr id="193" name="Google Shape;193;p26"/>
          <p:cNvSpPr/>
          <p:nvPr/>
        </p:nvSpPr>
        <p:spPr>
          <a:xfrm rot="5400000">
            <a:off x="4657075" y="2339025"/>
            <a:ext cx="2973000" cy="4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Dense(units=1)</a:t>
            </a:r>
            <a:endParaRPr/>
          </a:p>
        </p:txBody>
      </p:sp>
      <p:sp>
        <p:nvSpPr>
          <p:cNvPr id="194" name="Google Shape;194;p26"/>
          <p:cNvSpPr/>
          <p:nvPr/>
        </p:nvSpPr>
        <p:spPr>
          <a:xfrm rot="5400000">
            <a:off x="5611325" y="2339025"/>
            <a:ext cx="2973000" cy="4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Activation('linear')</a:t>
            </a:r>
            <a:endParaRPr/>
          </a:p>
        </p:txBody>
      </p:sp>
      <p:cxnSp>
        <p:nvCxnSpPr>
          <p:cNvPr id="195" name="Google Shape;195;p26"/>
          <p:cNvCxnSpPr>
            <a:stCxn id="190" idx="0"/>
            <a:endCxn id="192" idx="2"/>
          </p:cNvCxnSpPr>
          <p:nvPr/>
        </p:nvCxnSpPr>
        <p:spPr>
          <a:xfrm>
            <a:off x="4479125" y="2583075"/>
            <a:ext cx="466200" cy="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6"/>
          <p:cNvCxnSpPr>
            <a:stCxn id="192" idx="0"/>
            <a:endCxn id="193" idx="2"/>
          </p:cNvCxnSpPr>
          <p:nvPr/>
        </p:nvCxnSpPr>
        <p:spPr>
          <a:xfrm>
            <a:off x="5433375" y="2583075"/>
            <a:ext cx="466200" cy="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6"/>
          <p:cNvCxnSpPr>
            <a:stCxn id="193" idx="0"/>
            <a:endCxn id="194" idx="2"/>
          </p:cNvCxnSpPr>
          <p:nvPr/>
        </p:nvCxnSpPr>
        <p:spPr>
          <a:xfrm>
            <a:off x="6387625" y="2583075"/>
            <a:ext cx="466200" cy="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6"/>
          <p:cNvCxnSpPr>
            <a:stCxn id="189" idx="3"/>
            <a:endCxn id="190" idx="2"/>
          </p:cNvCxnSpPr>
          <p:nvPr/>
        </p:nvCxnSpPr>
        <p:spPr>
          <a:xfrm>
            <a:off x="3575176" y="2583075"/>
            <a:ext cx="415800" cy="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6"/>
          <p:cNvSpPr/>
          <p:nvPr/>
        </p:nvSpPr>
        <p:spPr>
          <a:xfrm>
            <a:off x="7649975" y="1161675"/>
            <a:ext cx="1443900" cy="28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Predicted redshift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loss='mean</a:t>
            </a:r>
            <a:endParaRPr/>
          </a:p>
          <a:p>
            <a:pPr indent="0" lvl="0" marL="0" rtl="0" algn="ctr">
              <a:spcBef>
                <a:spcPts val="0"/>
              </a:spcBef>
              <a:spcAft>
                <a:spcPts val="0"/>
              </a:spcAft>
              <a:buNone/>
            </a:pPr>
            <a:r>
              <a:rPr lang="en"/>
              <a:t>_absolute</a:t>
            </a:r>
            <a:endParaRPr/>
          </a:p>
          <a:p>
            <a:pPr indent="0" lvl="0" marL="0" rtl="0" algn="ctr">
              <a:spcBef>
                <a:spcPts val="0"/>
              </a:spcBef>
              <a:spcAft>
                <a:spcPts val="0"/>
              </a:spcAft>
              <a:buNone/>
            </a:pPr>
            <a:r>
              <a:rPr lang="en"/>
              <a:t>_percentage</a:t>
            </a:r>
            <a:endParaRPr/>
          </a:p>
          <a:p>
            <a:pPr indent="0" lvl="0" marL="0" rtl="0" algn="ctr">
              <a:spcBef>
                <a:spcPts val="0"/>
              </a:spcBef>
              <a:spcAft>
                <a:spcPts val="0"/>
              </a:spcAft>
              <a:buNone/>
            </a:pPr>
            <a:r>
              <a:rPr lang="en"/>
              <a:t>_error'</a:t>
            </a:r>
            <a:endParaRPr/>
          </a:p>
        </p:txBody>
      </p:sp>
      <p:cxnSp>
        <p:nvCxnSpPr>
          <p:cNvPr id="200" name="Google Shape;200;p26"/>
          <p:cNvCxnSpPr>
            <a:stCxn id="194" idx="0"/>
            <a:endCxn id="199" idx="1"/>
          </p:cNvCxnSpPr>
          <p:nvPr/>
        </p:nvCxnSpPr>
        <p:spPr>
          <a:xfrm>
            <a:off x="7341875" y="2583075"/>
            <a:ext cx="308100" cy="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6"/>
          <p:cNvSpPr txBox="1"/>
          <p:nvPr/>
        </p:nvSpPr>
        <p:spPr>
          <a:xfrm>
            <a:off x="2694750" y="4378525"/>
            <a:ext cx="3754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batch_size = 16,</a:t>
            </a:r>
            <a:endParaRPr/>
          </a:p>
          <a:p>
            <a:pPr indent="0" lvl="0" marL="0" rtl="0" algn="ctr">
              <a:spcBef>
                <a:spcPts val="0"/>
              </a:spcBef>
              <a:spcAft>
                <a:spcPts val="0"/>
              </a:spcAft>
              <a:buNone/>
            </a:pPr>
            <a:r>
              <a:rPr lang="en"/>
              <a:t>epochs = 25, (+25+7)</a:t>
            </a:r>
            <a:endParaRPr/>
          </a:p>
          <a:p>
            <a:pPr indent="0" lvl="0" marL="0" rtl="0" algn="ctr">
              <a:spcBef>
                <a:spcPts val="0"/>
              </a:spcBef>
              <a:spcAft>
                <a:spcPts val="0"/>
              </a:spcAft>
              <a:buNone/>
            </a:pPr>
            <a:r>
              <a:rPr lang="en"/>
              <a:t>with GPU </a:t>
            </a:r>
            <a:r>
              <a:rPr lang="en"/>
              <a:t>acceleration</a:t>
            </a:r>
            <a:r>
              <a:rPr lang="en"/>
              <a:t> thanks to Colab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RNN - Gated Recurrent Unit (GRU) - Tensorflow</a:t>
            </a:r>
            <a:endParaRPr/>
          </a:p>
        </p:txBody>
      </p:sp>
      <p:pic>
        <p:nvPicPr>
          <p:cNvPr id="207" name="Google Shape;207;p27"/>
          <p:cNvPicPr preferRelativeResize="0"/>
          <p:nvPr/>
        </p:nvPicPr>
        <p:blipFill rotWithShape="1">
          <a:blip r:embed="rId3">
            <a:alphaModFix/>
          </a:blip>
          <a:srcRect b="1854" l="0" r="0" t="0"/>
          <a:stretch/>
        </p:blipFill>
        <p:spPr>
          <a:xfrm>
            <a:off x="246525" y="1053825"/>
            <a:ext cx="4042573" cy="2979575"/>
          </a:xfrm>
          <a:prstGeom prst="rect">
            <a:avLst/>
          </a:prstGeom>
          <a:noFill/>
          <a:ln>
            <a:noFill/>
          </a:ln>
        </p:spPr>
      </p:pic>
      <p:sp>
        <p:nvSpPr>
          <p:cNvPr id="208" name="Google Shape;208;p27"/>
          <p:cNvSpPr txBox="1"/>
          <p:nvPr/>
        </p:nvSpPr>
        <p:spPr>
          <a:xfrm>
            <a:off x="734775" y="4358400"/>
            <a:ext cx="413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 loss: 1.14%;</a:t>
            </a:r>
            <a:endParaRPr/>
          </a:p>
          <a:p>
            <a:pPr indent="0" lvl="0" marL="0" rtl="0" algn="l">
              <a:spcBef>
                <a:spcPts val="0"/>
              </a:spcBef>
              <a:spcAft>
                <a:spcPts val="0"/>
              </a:spcAft>
              <a:buNone/>
            </a:pPr>
            <a:r>
              <a:rPr lang="en"/>
              <a:t>Time used by TensorFlow: 7547.7 s</a:t>
            </a:r>
            <a:endParaRPr/>
          </a:p>
        </p:txBody>
      </p:sp>
      <p:pic>
        <p:nvPicPr>
          <p:cNvPr id="209" name="Google Shape;209;p27"/>
          <p:cNvPicPr preferRelativeResize="0"/>
          <p:nvPr/>
        </p:nvPicPr>
        <p:blipFill>
          <a:blip r:embed="rId4">
            <a:alphaModFix/>
          </a:blip>
          <a:stretch>
            <a:fillRect/>
          </a:stretch>
        </p:blipFill>
        <p:spPr>
          <a:xfrm>
            <a:off x="4785775" y="1053825"/>
            <a:ext cx="4196823" cy="3123076"/>
          </a:xfrm>
          <a:prstGeom prst="rect">
            <a:avLst/>
          </a:prstGeom>
          <a:noFill/>
          <a:ln>
            <a:noFill/>
          </a:ln>
        </p:spPr>
      </p:pic>
      <p:sp>
        <p:nvSpPr>
          <p:cNvPr id="210" name="Google Shape;210;p27"/>
          <p:cNvSpPr txBox="1"/>
          <p:nvPr/>
        </p:nvSpPr>
        <p:spPr>
          <a:xfrm>
            <a:off x="1933450" y="4004400"/>
            <a:ext cx="999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N_epochs</a:t>
            </a:r>
            <a:endParaRPr sz="1100"/>
          </a:p>
        </p:txBody>
      </p:sp>
      <p:sp>
        <p:nvSpPr>
          <p:cNvPr id="211" name="Google Shape;211;p27"/>
          <p:cNvSpPr txBox="1"/>
          <p:nvPr/>
        </p:nvSpPr>
        <p:spPr>
          <a:xfrm rot="-5400000">
            <a:off x="-322500" y="2236250"/>
            <a:ext cx="999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Loss</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 Gated Recurrent Unit (GRU) - Tensorflow</a:t>
            </a:r>
            <a:endParaRPr/>
          </a:p>
        </p:txBody>
      </p:sp>
      <p:sp>
        <p:nvSpPr>
          <p:cNvPr id="217" name="Google Shape;217;p28"/>
          <p:cNvSpPr txBox="1"/>
          <p:nvPr/>
        </p:nvSpPr>
        <p:spPr>
          <a:xfrm>
            <a:off x="734775" y="4358400"/>
            <a:ext cx="413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 loss: 1.14%;</a:t>
            </a:r>
            <a:endParaRPr/>
          </a:p>
          <a:p>
            <a:pPr indent="0" lvl="0" marL="0" rtl="0" algn="l">
              <a:spcBef>
                <a:spcPts val="0"/>
              </a:spcBef>
              <a:spcAft>
                <a:spcPts val="0"/>
              </a:spcAft>
              <a:buNone/>
            </a:pPr>
            <a:r>
              <a:rPr lang="en"/>
              <a:t>Time used by TensorFlow: </a:t>
            </a:r>
            <a:r>
              <a:rPr lang="en"/>
              <a:t>7547.7</a:t>
            </a:r>
            <a:r>
              <a:rPr lang="en"/>
              <a:t> s</a:t>
            </a:r>
            <a:endParaRPr/>
          </a:p>
        </p:txBody>
      </p:sp>
      <p:pic>
        <p:nvPicPr>
          <p:cNvPr id="218" name="Google Shape;218;p28"/>
          <p:cNvPicPr preferRelativeResize="0"/>
          <p:nvPr/>
        </p:nvPicPr>
        <p:blipFill>
          <a:blip r:embed="rId3">
            <a:alphaModFix/>
          </a:blip>
          <a:stretch>
            <a:fillRect/>
          </a:stretch>
        </p:blipFill>
        <p:spPr>
          <a:xfrm>
            <a:off x="1114363" y="1017725"/>
            <a:ext cx="6915277" cy="3417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Classification - Tensorflow</a:t>
            </a:r>
            <a:endParaRPr/>
          </a:p>
        </p:txBody>
      </p:sp>
      <p:sp>
        <p:nvSpPr>
          <p:cNvPr id="224" name="Google Shape;224;p29"/>
          <p:cNvSpPr txBox="1"/>
          <p:nvPr>
            <p:ph idx="1" type="body"/>
          </p:nvPr>
        </p:nvSpPr>
        <p:spPr>
          <a:xfrm>
            <a:off x="311700" y="1126500"/>
            <a:ext cx="3598800" cy="4017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What is DLA(Damped Lyman-alpha Absorbers)?</a:t>
            </a:r>
            <a:endParaRPr sz="2000"/>
          </a:p>
          <a:p>
            <a:pPr indent="-355600" lvl="0" marL="457200" rtl="0" algn="l">
              <a:lnSpc>
                <a:spcPct val="150000"/>
              </a:lnSpc>
              <a:spcBef>
                <a:spcPts val="0"/>
              </a:spcBef>
              <a:spcAft>
                <a:spcPts val="0"/>
              </a:spcAft>
              <a:buSzPts val="2000"/>
              <a:buChar char="●"/>
            </a:pPr>
            <a:r>
              <a:rPr lang="en" sz="2000"/>
              <a:t>Why DLA? </a:t>
            </a:r>
            <a:endParaRPr sz="2000"/>
          </a:p>
          <a:p>
            <a:pPr indent="-355600" lvl="0" marL="457200" rtl="0" algn="l">
              <a:lnSpc>
                <a:spcPct val="150000"/>
              </a:lnSpc>
              <a:spcBef>
                <a:spcPts val="0"/>
              </a:spcBef>
              <a:spcAft>
                <a:spcPts val="0"/>
              </a:spcAft>
              <a:buSzPts val="2000"/>
              <a:buChar char="●"/>
            </a:pPr>
            <a:r>
              <a:rPr lang="en" sz="2000"/>
              <a:t>Why CNN?</a:t>
            </a:r>
            <a:endParaRPr sz="2000"/>
          </a:p>
          <a:p>
            <a:pPr indent="-355600" lvl="0" marL="457200" rtl="0" algn="l">
              <a:lnSpc>
                <a:spcPct val="150000"/>
              </a:lnSpc>
              <a:spcBef>
                <a:spcPts val="0"/>
              </a:spcBef>
              <a:spcAft>
                <a:spcPts val="0"/>
              </a:spcAft>
              <a:buSzPts val="2000"/>
              <a:buChar char="●"/>
            </a:pPr>
            <a:r>
              <a:rPr lang="en" sz="2000"/>
              <a:t>My work</a:t>
            </a:r>
            <a:endParaRPr sz="2000"/>
          </a:p>
        </p:txBody>
      </p:sp>
      <p:pic>
        <p:nvPicPr>
          <p:cNvPr id="225" name="Google Shape;225;p29"/>
          <p:cNvPicPr preferRelativeResize="0"/>
          <p:nvPr/>
        </p:nvPicPr>
        <p:blipFill>
          <a:blip r:embed="rId3">
            <a:alphaModFix/>
          </a:blip>
          <a:stretch>
            <a:fillRect/>
          </a:stretch>
        </p:blipFill>
        <p:spPr>
          <a:xfrm>
            <a:off x="3910500" y="1216275"/>
            <a:ext cx="5048850" cy="2846100"/>
          </a:xfrm>
          <a:prstGeom prst="rect">
            <a:avLst/>
          </a:prstGeom>
          <a:noFill/>
          <a:ln>
            <a:noFill/>
          </a:ln>
        </p:spPr>
      </p:pic>
      <p:sp>
        <p:nvSpPr>
          <p:cNvPr id="226" name="Google Shape;226;p29"/>
          <p:cNvSpPr txBox="1"/>
          <p:nvPr/>
        </p:nvSpPr>
        <p:spPr>
          <a:xfrm>
            <a:off x="3346200" y="4743300"/>
            <a:ext cx="5797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Source: </a:t>
            </a:r>
            <a:r>
              <a:rPr lang="en"/>
              <a:t>http://www.nat.vu.nl/~wimu/FundConst-Notes.html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30"/>
          <p:cNvPicPr preferRelativeResize="0"/>
          <p:nvPr/>
        </p:nvPicPr>
        <p:blipFill>
          <a:blip r:embed="rId3">
            <a:alphaModFix/>
          </a:blip>
          <a:stretch>
            <a:fillRect/>
          </a:stretch>
        </p:blipFill>
        <p:spPr>
          <a:xfrm>
            <a:off x="1904153" y="0"/>
            <a:ext cx="533569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1"/>
          <p:cNvPicPr preferRelativeResize="0"/>
          <p:nvPr/>
        </p:nvPicPr>
        <p:blipFill>
          <a:blip r:embed="rId3">
            <a:alphaModFix/>
          </a:blip>
          <a:stretch>
            <a:fillRect/>
          </a:stretch>
        </p:blipFill>
        <p:spPr>
          <a:xfrm>
            <a:off x="1741553" y="0"/>
            <a:ext cx="5660895"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nvSpPr>
        <p:spPr>
          <a:xfrm>
            <a:off x="1193375" y="1396875"/>
            <a:ext cx="63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4"/>
          <p:cNvSpPr txBox="1"/>
          <p:nvPr/>
        </p:nvSpPr>
        <p:spPr>
          <a:xfrm>
            <a:off x="934350" y="1295125"/>
            <a:ext cx="79743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 sz="2400"/>
              <a:t>Tensorflow regressor to predict the quasar redshifts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solidFill>
                  <a:schemeClr val="dk1"/>
                </a:solidFill>
              </a:rPr>
              <a:t>Gated Recurrent Unit (GRU) to predict redshifts</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en" sz="2400"/>
              <a:t>CNN to classify whether DLAs (Damped Lyman-alpha absorber) appear</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CNN to locate where DLAs are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Locating Damped Lyman Alpha Absorptions</a:t>
            </a:r>
            <a:endParaRPr/>
          </a:p>
        </p:txBody>
      </p:sp>
      <p:pic>
        <p:nvPicPr>
          <p:cNvPr id="245" name="Google Shape;245;p32"/>
          <p:cNvPicPr preferRelativeResize="0"/>
          <p:nvPr/>
        </p:nvPicPr>
        <p:blipFill>
          <a:blip r:embed="rId3">
            <a:alphaModFix/>
          </a:blip>
          <a:stretch>
            <a:fillRect/>
          </a:stretch>
        </p:blipFill>
        <p:spPr>
          <a:xfrm>
            <a:off x="54200" y="1111713"/>
            <a:ext cx="4423050" cy="3401775"/>
          </a:xfrm>
          <a:prstGeom prst="rect">
            <a:avLst/>
          </a:prstGeom>
          <a:noFill/>
          <a:ln>
            <a:noFill/>
          </a:ln>
        </p:spPr>
      </p:pic>
      <p:pic>
        <p:nvPicPr>
          <p:cNvPr id="246" name="Google Shape;246;p32"/>
          <p:cNvPicPr preferRelativeResize="0"/>
          <p:nvPr/>
        </p:nvPicPr>
        <p:blipFill>
          <a:blip r:embed="rId4">
            <a:alphaModFix/>
          </a:blip>
          <a:stretch>
            <a:fillRect/>
          </a:stretch>
        </p:blipFill>
        <p:spPr>
          <a:xfrm>
            <a:off x="4788525" y="1111725"/>
            <a:ext cx="4355474" cy="340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10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Preparing Data + Labels</a:t>
            </a:r>
            <a:endParaRPr/>
          </a:p>
        </p:txBody>
      </p:sp>
      <p:pic>
        <p:nvPicPr>
          <p:cNvPr id="252" name="Google Shape;252;p33"/>
          <p:cNvPicPr preferRelativeResize="0"/>
          <p:nvPr/>
        </p:nvPicPr>
        <p:blipFill>
          <a:blip r:embed="rId3">
            <a:alphaModFix/>
          </a:blip>
          <a:stretch>
            <a:fillRect/>
          </a:stretch>
        </p:blipFill>
        <p:spPr>
          <a:xfrm>
            <a:off x="1764825" y="797955"/>
            <a:ext cx="5614350" cy="386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8" name="Google Shape;25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9" name="Google Shape;259;p34"/>
          <p:cNvSpPr txBox="1"/>
          <p:nvPr>
            <p:ph type="title"/>
          </p:nvPr>
        </p:nvSpPr>
        <p:spPr>
          <a:xfrm>
            <a:off x="311700" y="10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Preparing Data + Labels</a:t>
            </a:r>
            <a:endParaRPr/>
          </a:p>
        </p:txBody>
      </p:sp>
      <p:pic>
        <p:nvPicPr>
          <p:cNvPr id="260" name="Google Shape;260;p34"/>
          <p:cNvPicPr preferRelativeResize="0"/>
          <p:nvPr/>
        </p:nvPicPr>
        <p:blipFill>
          <a:blip r:embed="rId3">
            <a:alphaModFix/>
          </a:blip>
          <a:stretch>
            <a:fillRect/>
          </a:stretch>
        </p:blipFill>
        <p:spPr>
          <a:xfrm>
            <a:off x="1764825" y="797950"/>
            <a:ext cx="5614350" cy="3865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7" name="Google Shape;267;p35"/>
          <p:cNvSpPr txBox="1"/>
          <p:nvPr>
            <p:ph type="title"/>
          </p:nvPr>
        </p:nvSpPr>
        <p:spPr>
          <a:xfrm>
            <a:off x="311700" y="10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Preparing Data + Labels</a:t>
            </a:r>
            <a:endParaRPr/>
          </a:p>
        </p:txBody>
      </p:sp>
      <p:pic>
        <p:nvPicPr>
          <p:cNvPr id="268" name="Google Shape;268;p35"/>
          <p:cNvPicPr preferRelativeResize="0"/>
          <p:nvPr/>
        </p:nvPicPr>
        <p:blipFill>
          <a:blip r:embed="rId3">
            <a:alphaModFix/>
          </a:blip>
          <a:stretch>
            <a:fillRect/>
          </a:stretch>
        </p:blipFill>
        <p:spPr>
          <a:xfrm>
            <a:off x="1764825" y="797942"/>
            <a:ext cx="5614350" cy="38654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4" name="Google Shape;27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5" name="Google Shape;275;p36"/>
          <p:cNvSpPr txBox="1"/>
          <p:nvPr>
            <p:ph type="title"/>
          </p:nvPr>
        </p:nvSpPr>
        <p:spPr>
          <a:xfrm>
            <a:off x="311700" y="10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Preparing Data + Labels</a:t>
            </a:r>
            <a:endParaRPr/>
          </a:p>
        </p:txBody>
      </p:sp>
      <p:pic>
        <p:nvPicPr>
          <p:cNvPr id="276" name="Google Shape;276;p36"/>
          <p:cNvPicPr preferRelativeResize="0"/>
          <p:nvPr/>
        </p:nvPicPr>
        <p:blipFill>
          <a:blip r:embed="rId3">
            <a:alphaModFix/>
          </a:blip>
          <a:stretch>
            <a:fillRect/>
          </a:stretch>
        </p:blipFill>
        <p:spPr>
          <a:xfrm>
            <a:off x="1764825" y="797950"/>
            <a:ext cx="5614350" cy="38654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CNN - Locating Damped Lyman Alpha Absorptions</a:t>
            </a:r>
            <a:endParaRPr/>
          </a:p>
          <a:p>
            <a:pPr indent="0" lvl="0" marL="0" rtl="0" algn="l">
              <a:spcBef>
                <a:spcPts val="0"/>
              </a:spcBef>
              <a:spcAft>
                <a:spcPts val="0"/>
              </a:spcAft>
              <a:buNone/>
            </a:pPr>
            <a:r>
              <a:t/>
            </a:r>
            <a:endParaRPr/>
          </a:p>
        </p:txBody>
      </p:sp>
      <p:pic>
        <p:nvPicPr>
          <p:cNvPr id="282" name="Google Shape;282;p37"/>
          <p:cNvPicPr preferRelativeResize="0"/>
          <p:nvPr/>
        </p:nvPicPr>
        <p:blipFill>
          <a:blip r:embed="rId3">
            <a:alphaModFix/>
          </a:blip>
          <a:stretch>
            <a:fillRect/>
          </a:stretch>
        </p:blipFill>
        <p:spPr>
          <a:xfrm>
            <a:off x="1629938" y="1017713"/>
            <a:ext cx="5381625" cy="3933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270050" y="8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Structure - Keras</a:t>
            </a:r>
            <a:endParaRPr/>
          </a:p>
        </p:txBody>
      </p:sp>
      <p:sp>
        <p:nvSpPr>
          <p:cNvPr id="288" name="Google Shape;28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38"/>
          <p:cNvPicPr preferRelativeResize="0"/>
          <p:nvPr/>
        </p:nvPicPr>
        <p:blipFill rotWithShape="1">
          <a:blip r:embed="rId3">
            <a:alphaModFix/>
          </a:blip>
          <a:srcRect b="52669" l="0" r="0" t="0"/>
          <a:stretch/>
        </p:blipFill>
        <p:spPr>
          <a:xfrm>
            <a:off x="978075" y="694625"/>
            <a:ext cx="3661175" cy="4332099"/>
          </a:xfrm>
          <a:prstGeom prst="rect">
            <a:avLst/>
          </a:prstGeom>
          <a:noFill/>
          <a:ln>
            <a:noFill/>
          </a:ln>
        </p:spPr>
      </p:pic>
      <p:pic>
        <p:nvPicPr>
          <p:cNvPr id="290" name="Google Shape;290;p38"/>
          <p:cNvPicPr preferRelativeResize="0"/>
          <p:nvPr/>
        </p:nvPicPr>
        <p:blipFill rotWithShape="1">
          <a:blip r:embed="rId3">
            <a:alphaModFix/>
          </a:blip>
          <a:srcRect b="0" l="0" r="0" t="43851"/>
          <a:stretch/>
        </p:blipFill>
        <p:spPr>
          <a:xfrm>
            <a:off x="4915625" y="160700"/>
            <a:ext cx="3499500" cy="491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96" name="Google Shape;29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39"/>
          <p:cNvPicPr preferRelativeResize="0"/>
          <p:nvPr/>
        </p:nvPicPr>
        <p:blipFill>
          <a:blip r:embed="rId3">
            <a:alphaModFix/>
          </a:blip>
          <a:stretch>
            <a:fillRect/>
          </a:stretch>
        </p:blipFill>
        <p:spPr>
          <a:xfrm>
            <a:off x="79475" y="896843"/>
            <a:ext cx="4325924" cy="3349809"/>
          </a:xfrm>
          <a:prstGeom prst="rect">
            <a:avLst/>
          </a:prstGeom>
          <a:noFill/>
          <a:ln>
            <a:noFill/>
          </a:ln>
        </p:spPr>
      </p:pic>
      <p:pic>
        <p:nvPicPr>
          <p:cNvPr id="298" name="Google Shape;298;p39"/>
          <p:cNvPicPr preferRelativeResize="0"/>
          <p:nvPr/>
        </p:nvPicPr>
        <p:blipFill>
          <a:blip r:embed="rId4">
            <a:alphaModFix/>
          </a:blip>
          <a:stretch>
            <a:fillRect/>
          </a:stretch>
        </p:blipFill>
        <p:spPr>
          <a:xfrm>
            <a:off x="4504150" y="896850"/>
            <a:ext cx="4192788" cy="3349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04" name="Google Shape;30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of our models</a:t>
            </a:r>
            <a:endParaRPr/>
          </a:p>
          <a:p>
            <a:pPr indent="-317500" lvl="1" marL="914400" rtl="0" algn="l">
              <a:spcBef>
                <a:spcPts val="0"/>
              </a:spcBef>
              <a:spcAft>
                <a:spcPts val="0"/>
              </a:spcAft>
              <a:buSzPts val="1400"/>
              <a:buChar char="-"/>
            </a:pPr>
            <a:r>
              <a:rPr lang="en"/>
              <a:t>Tensorflow regressor: test loss = 0.0441</a:t>
            </a:r>
            <a:endParaRPr/>
          </a:p>
          <a:p>
            <a:pPr indent="-317500" lvl="1" marL="914400" rtl="0" algn="l">
              <a:spcBef>
                <a:spcPts val="0"/>
              </a:spcBef>
              <a:spcAft>
                <a:spcPts val="0"/>
              </a:spcAft>
              <a:buSzPts val="1400"/>
              <a:buChar char="-"/>
            </a:pPr>
            <a:r>
              <a:rPr lang="en"/>
              <a:t>GRU: test loss = 1.14%</a:t>
            </a:r>
            <a:endParaRPr/>
          </a:p>
          <a:p>
            <a:pPr indent="-317500" lvl="1" marL="914400" rtl="0" algn="l">
              <a:spcBef>
                <a:spcPts val="0"/>
              </a:spcBef>
              <a:spcAft>
                <a:spcPts val="0"/>
              </a:spcAft>
              <a:buSzPts val="1400"/>
              <a:buChar char="-"/>
            </a:pPr>
            <a:r>
              <a:rPr lang="en"/>
              <a:t>CNN for classifying DLAs: AUC = 0.9154</a:t>
            </a:r>
            <a:endParaRPr/>
          </a:p>
          <a:p>
            <a:pPr indent="-317500" lvl="1" marL="914400" rtl="0" algn="l">
              <a:spcBef>
                <a:spcPts val="0"/>
              </a:spcBef>
              <a:spcAft>
                <a:spcPts val="0"/>
              </a:spcAft>
              <a:buSzPts val="1400"/>
              <a:buChar char="-"/>
            </a:pPr>
            <a:r>
              <a:rPr lang="en"/>
              <a:t>CNN for locating DLAs: accuracy ~ 90%</a:t>
            </a:r>
            <a:endParaRPr/>
          </a:p>
          <a:p>
            <a:pPr indent="-342900" lvl="0" marL="457200" rtl="0" algn="l">
              <a:spcBef>
                <a:spcPts val="0"/>
              </a:spcBef>
              <a:spcAft>
                <a:spcPts val="0"/>
              </a:spcAft>
              <a:buSzPts val="1800"/>
              <a:buChar char="-"/>
            </a:pPr>
            <a:r>
              <a:rPr lang="en"/>
              <a:t>Did we reach our objective?</a:t>
            </a:r>
            <a:endParaRPr/>
          </a:p>
          <a:p>
            <a:pPr indent="-342900" lvl="0" marL="457200" rtl="0" algn="l">
              <a:spcBef>
                <a:spcPts val="0"/>
              </a:spcBef>
              <a:spcAft>
                <a:spcPts val="0"/>
              </a:spcAft>
              <a:buSzPts val="1800"/>
              <a:buChar char="-"/>
            </a:pPr>
            <a:r>
              <a:rPr lang="en"/>
              <a:t>What could we improve?</a:t>
            </a:r>
            <a:endParaRPr/>
          </a:p>
          <a:p>
            <a:pPr indent="-317500" lvl="1" marL="914400" rtl="0" algn="l">
              <a:spcBef>
                <a:spcPts val="0"/>
              </a:spcBef>
              <a:spcAft>
                <a:spcPts val="0"/>
              </a:spcAft>
              <a:buSzPts val="1400"/>
              <a:buChar char="-"/>
            </a:pPr>
            <a:r>
              <a:rPr lang="en"/>
              <a:t>Try to implement GPU </a:t>
            </a:r>
            <a:r>
              <a:rPr lang="en"/>
              <a:t>acceleration</a:t>
            </a:r>
            <a:r>
              <a:rPr lang="en"/>
              <a:t> on our own machine or get access to larger clusters.</a:t>
            </a:r>
            <a:endParaRPr/>
          </a:p>
          <a:p>
            <a:pPr indent="-317500" lvl="1" marL="914400" rtl="0" algn="l">
              <a:spcBef>
                <a:spcPts val="0"/>
              </a:spcBef>
              <a:spcAft>
                <a:spcPts val="0"/>
              </a:spcAft>
              <a:buSzPts val="1400"/>
              <a:buChar char="-"/>
            </a:pPr>
            <a:r>
              <a:rPr lang="en"/>
              <a:t>More </a:t>
            </a:r>
            <a:r>
              <a:rPr lang="en"/>
              <a:t>training</a:t>
            </a:r>
            <a:r>
              <a:rPr lang="en"/>
              <a:t>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0" name="Google Shape;310;p4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100"/>
              <a:t>Thank you :) </a:t>
            </a:r>
            <a:endParaRPr sz="3100"/>
          </a:p>
          <a:p>
            <a:pPr indent="0" lvl="0" marL="0" rtl="0" algn="ctr">
              <a:spcBef>
                <a:spcPts val="1200"/>
              </a:spcBef>
              <a:spcAft>
                <a:spcPts val="1200"/>
              </a:spcAft>
              <a:buNone/>
            </a:pPr>
            <a:r>
              <a:rPr lang="en" sz="3100"/>
              <a:t>Any questions?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pic>
        <p:nvPicPr>
          <p:cNvPr id="68" name="Google Shape;68;p15"/>
          <p:cNvPicPr preferRelativeResize="0"/>
          <p:nvPr/>
        </p:nvPicPr>
        <p:blipFill>
          <a:blip r:embed="rId3">
            <a:alphaModFix/>
          </a:blip>
          <a:stretch>
            <a:fillRect/>
          </a:stretch>
        </p:blipFill>
        <p:spPr>
          <a:xfrm>
            <a:off x="253075" y="1170125"/>
            <a:ext cx="5564826" cy="3298675"/>
          </a:xfrm>
          <a:prstGeom prst="rect">
            <a:avLst/>
          </a:prstGeom>
          <a:noFill/>
          <a:ln>
            <a:noFill/>
          </a:ln>
        </p:spPr>
      </p:pic>
      <p:sp>
        <p:nvSpPr>
          <p:cNvPr id="69" name="Google Shape;69;p15"/>
          <p:cNvSpPr txBox="1"/>
          <p:nvPr/>
        </p:nvSpPr>
        <p:spPr>
          <a:xfrm>
            <a:off x="6017775" y="1187025"/>
            <a:ext cx="297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Quasar, also known as QSO</a:t>
            </a:r>
            <a:endParaRPr/>
          </a:p>
          <a:p>
            <a:pPr indent="0" lvl="0" marL="0" rtl="0" algn="l">
              <a:spcBef>
                <a:spcPts val="0"/>
              </a:spcBef>
              <a:spcAft>
                <a:spcPts val="0"/>
              </a:spcAft>
              <a:buNone/>
            </a:pPr>
            <a:r>
              <a:rPr lang="en"/>
              <a:t>(quasi-stellar object)</a:t>
            </a:r>
            <a:endParaRPr/>
          </a:p>
        </p:txBody>
      </p:sp>
      <p:sp>
        <p:nvSpPr>
          <p:cNvPr id="70" name="Google Shape;70;p15"/>
          <p:cNvSpPr txBox="1"/>
          <p:nvPr/>
        </p:nvSpPr>
        <p:spPr>
          <a:xfrm>
            <a:off x="6017775" y="2153325"/>
            <a:ext cx="297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kind of</a:t>
            </a:r>
            <a:r>
              <a:rPr lang="en"/>
              <a:t> extremely luminous active galactic nucleus (AGN)</a:t>
            </a:r>
            <a:endParaRPr/>
          </a:p>
          <a:p>
            <a:pPr indent="-317500" lvl="0" marL="457200" rtl="0" algn="l">
              <a:spcBef>
                <a:spcPts val="0"/>
              </a:spcBef>
              <a:spcAft>
                <a:spcPts val="0"/>
              </a:spcAft>
              <a:buSzPts val="1400"/>
              <a:buChar char="-"/>
            </a:pPr>
            <a:r>
              <a:rPr lang="en"/>
              <a:t>Supermassive black hole</a:t>
            </a:r>
            <a:endParaRPr/>
          </a:p>
        </p:txBody>
      </p:sp>
      <p:sp>
        <p:nvSpPr>
          <p:cNvPr id="71" name="Google Shape;71;p15"/>
          <p:cNvSpPr txBox="1"/>
          <p:nvPr/>
        </p:nvSpPr>
        <p:spPr>
          <a:xfrm>
            <a:off x="253075" y="4743300"/>
            <a:ext cx="57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Wikipedia</a:t>
            </a:r>
            <a:endParaRPr/>
          </a:p>
        </p:txBody>
      </p:sp>
      <p:sp>
        <p:nvSpPr>
          <p:cNvPr id="72" name="Google Shape;72;p15"/>
          <p:cNvSpPr txBox="1"/>
          <p:nvPr/>
        </p:nvSpPr>
        <p:spPr>
          <a:xfrm>
            <a:off x="6017775" y="3420050"/>
            <a:ext cx="297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t>
            </a:r>
            <a:r>
              <a:rPr lang="en"/>
              <a:t>nearest known one is about 600 million light-years away from Earth.</a:t>
            </a:r>
            <a:endParaRPr/>
          </a:p>
          <a:p>
            <a:pPr indent="-317500" lvl="0" marL="457200" rtl="0" algn="l">
              <a:spcBef>
                <a:spcPts val="0"/>
              </a:spcBef>
              <a:spcAft>
                <a:spcPts val="0"/>
              </a:spcAft>
              <a:buSzPts val="1400"/>
              <a:buChar char="-"/>
            </a:pPr>
            <a:r>
              <a:rPr lang="en"/>
              <a:t>Markarian 231 (UGC 8058)</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idx="4294967295" type="ctrTitle"/>
          </p:nvPr>
        </p:nvSpPr>
        <p:spPr>
          <a:xfrm>
            <a:off x="22725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900"/>
              <a:t>Appendix</a:t>
            </a:r>
            <a:endParaRPr sz="4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171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 TensorFlow Regressor</a:t>
            </a:r>
            <a:endParaRPr/>
          </a:p>
        </p:txBody>
      </p:sp>
      <p:sp>
        <p:nvSpPr>
          <p:cNvPr id="321" name="Google Shape;321;p43"/>
          <p:cNvSpPr txBox="1"/>
          <p:nvPr>
            <p:ph idx="1" type="body"/>
          </p:nvPr>
        </p:nvSpPr>
        <p:spPr>
          <a:xfrm>
            <a:off x="153925" y="807350"/>
            <a:ext cx="8746800" cy="5122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b="1" lang="en" sz="1425"/>
              <a:t>Features</a:t>
            </a:r>
            <a:endParaRPr b="1" sz="1425"/>
          </a:p>
          <a:p>
            <a:pPr indent="0" lvl="0" marL="0" rtl="0" algn="l">
              <a:lnSpc>
                <a:spcPct val="90000"/>
              </a:lnSpc>
              <a:spcBef>
                <a:spcPts val="1200"/>
              </a:spcBef>
              <a:spcAft>
                <a:spcPts val="0"/>
              </a:spcAft>
              <a:buSzPts val="440"/>
              <a:buNone/>
            </a:pPr>
            <a:r>
              <a:rPr lang="en" sz="1385"/>
              <a:t>Our samples are spectra, and the features are the flux of each spectrum. In each spectrum, the wavelength ranges from 3671.5 to 9524 and a wavelength bin is 0.25 wide, i.e. t</a:t>
            </a:r>
            <a:r>
              <a:rPr lang="en" sz="1385"/>
              <a:t>here are 23411 wavelength bins in each spectrum. So each sample has 23411 features (a very large parameter space).</a:t>
            </a:r>
            <a:endParaRPr sz="1385"/>
          </a:p>
          <a:p>
            <a:pPr indent="0" lvl="0" marL="0" rtl="0" algn="l">
              <a:lnSpc>
                <a:spcPct val="90000"/>
              </a:lnSpc>
              <a:spcBef>
                <a:spcPts val="1200"/>
              </a:spcBef>
              <a:spcAft>
                <a:spcPts val="0"/>
              </a:spcAft>
              <a:buSzPts val="440"/>
              <a:buNone/>
            </a:pPr>
            <a:r>
              <a:rPr b="1" lang="en" sz="1425"/>
              <a:t>Data preprocessing</a:t>
            </a:r>
            <a:endParaRPr b="1" sz="1425"/>
          </a:p>
          <a:p>
            <a:pPr indent="0" lvl="0" marL="0" rtl="0" algn="l">
              <a:lnSpc>
                <a:spcPct val="90000"/>
              </a:lnSpc>
              <a:spcBef>
                <a:spcPts val="1200"/>
              </a:spcBef>
              <a:spcAft>
                <a:spcPts val="0"/>
              </a:spcAft>
              <a:buSzPts val="440"/>
              <a:buNone/>
            </a:pPr>
            <a:r>
              <a:rPr lang="en" sz="1425"/>
              <a:t>Before qt.transform and training, I preprocess the truth data (the location of SiIV peak) by</a:t>
            </a:r>
            <a:endParaRPr sz="1425"/>
          </a:p>
          <a:p>
            <a:pPr indent="0" lvl="0" marL="0" rtl="0" algn="l">
              <a:lnSpc>
                <a:spcPct val="90000"/>
              </a:lnSpc>
              <a:spcBef>
                <a:spcPts val="1200"/>
              </a:spcBef>
              <a:spcAft>
                <a:spcPts val="0"/>
              </a:spcAft>
              <a:buSzPts val="440"/>
              <a:buNone/>
            </a:pPr>
            <a:r>
              <a:rPr lang="en" sz="1425"/>
              <a:t>               </a:t>
            </a:r>
            <a:r>
              <a:rPr lang="en" sz="1425"/>
              <a:t>y_truth</a:t>
            </a:r>
            <a:r>
              <a:rPr lang="en" sz="1425"/>
              <a:t> = (</a:t>
            </a:r>
            <a:r>
              <a:rPr lang="en" sz="1385"/>
              <a:t>λ_SiIV - 3671.5) / 0.25</a:t>
            </a:r>
            <a:endParaRPr sz="1385"/>
          </a:p>
          <a:p>
            <a:pPr indent="0" lvl="0" marL="0" rtl="0" algn="l">
              <a:lnSpc>
                <a:spcPct val="90000"/>
              </a:lnSpc>
              <a:spcBef>
                <a:spcPts val="1200"/>
              </a:spcBef>
              <a:spcAft>
                <a:spcPts val="0"/>
              </a:spcAft>
              <a:buSzPts val="440"/>
              <a:buNone/>
            </a:pPr>
            <a:r>
              <a:rPr lang="en" sz="1385"/>
              <a:t>The idea is that, we only input the flux data so the machine know nothing about the wavelength. Then it might be hard for it to learn how a wavelength value like 9524 jumps out. But the machine does know the label of flux, in other words, the label of wavelength bins. Hence, the above transformation convert 9524 to </a:t>
            </a:r>
            <a:r>
              <a:rPr lang="en" sz="1425"/>
              <a:t>(</a:t>
            </a:r>
            <a:r>
              <a:rPr lang="en" sz="1385"/>
              <a:t>9524 - 3671.5) / 0.25 = 23410 = the label of the last flux, something the machine should know.</a:t>
            </a:r>
            <a:endParaRPr b="1" sz="1425"/>
          </a:p>
          <a:p>
            <a:pPr indent="0" lvl="0" marL="0" rtl="0" algn="l">
              <a:lnSpc>
                <a:spcPct val="90000"/>
              </a:lnSpc>
              <a:spcBef>
                <a:spcPts val="1200"/>
              </a:spcBef>
              <a:spcAft>
                <a:spcPts val="0"/>
              </a:spcAft>
              <a:buSzPts val="440"/>
              <a:buNone/>
            </a:pPr>
            <a:r>
              <a:rPr b="1" lang="en" sz="1425"/>
              <a:t>Optimization</a:t>
            </a:r>
            <a:endParaRPr b="1" sz="1425"/>
          </a:p>
          <a:p>
            <a:pPr indent="0" lvl="0" marL="0" rtl="0" algn="l">
              <a:lnSpc>
                <a:spcPct val="90000"/>
              </a:lnSpc>
              <a:spcBef>
                <a:spcPts val="1200"/>
              </a:spcBef>
              <a:spcAft>
                <a:spcPts val="0"/>
              </a:spcAft>
              <a:buSzPts val="440"/>
              <a:buNone/>
            </a:pPr>
            <a:r>
              <a:rPr lang="en" sz="1425"/>
              <a:t>Due to the long training time I only try to optimize the batch size. It turns out that the smaller </a:t>
            </a:r>
            <a:r>
              <a:rPr lang="en" sz="1425"/>
              <a:t>batch</a:t>
            </a:r>
            <a:r>
              <a:rPr lang="en" sz="1425"/>
              <a:t> size gives better results.</a:t>
            </a:r>
            <a:endParaRPr sz="1425"/>
          </a:p>
          <a:p>
            <a:pPr indent="0" lvl="0" marL="0" rtl="0" algn="l">
              <a:lnSpc>
                <a:spcPct val="90000"/>
              </a:lnSpc>
              <a:spcBef>
                <a:spcPts val="1200"/>
              </a:spcBef>
              <a:spcAft>
                <a:spcPts val="1200"/>
              </a:spcAft>
              <a:buSzPts val="440"/>
              <a:buNone/>
            </a:pPr>
            <a:r>
              <a:t/>
            </a:r>
            <a:endParaRPr sz="72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 GRU</a:t>
            </a:r>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Reasons for choosing to use GRU:</a:t>
            </a:r>
            <a:endParaRPr/>
          </a:p>
          <a:p>
            <a:pPr indent="-317500" lvl="1" marL="914400" rtl="0" algn="l">
              <a:spcBef>
                <a:spcPts val="0"/>
              </a:spcBef>
              <a:spcAft>
                <a:spcPts val="0"/>
              </a:spcAft>
              <a:buSzPts val="1400"/>
              <a:buChar char="➢"/>
            </a:pPr>
            <a:r>
              <a:rPr lang="en"/>
              <a:t>Spectrum data is in series and it is very similar to time series data. The </a:t>
            </a:r>
            <a:r>
              <a:rPr lang="en"/>
              <a:t>spectrum is a flux function with respect to wavelength, and every point is highly linked with the one before and after, </a:t>
            </a:r>
            <a:r>
              <a:rPr lang="en"/>
              <a:t>so we immediately wanted to try to analyse the spectra with RNN. LSTM is better for analysing time series, so we choose to use GRU since the spectrum is not really time series.</a:t>
            </a:r>
            <a:endParaRPr/>
          </a:p>
          <a:p>
            <a:pPr indent="-317500" lvl="1" marL="914400" rtl="0" algn="l">
              <a:spcBef>
                <a:spcPts val="0"/>
              </a:spcBef>
              <a:spcAft>
                <a:spcPts val="0"/>
              </a:spcAft>
              <a:buSzPts val="1400"/>
              <a:buChar char="➢"/>
            </a:pPr>
            <a:r>
              <a:rPr lang="en"/>
              <a:t>GRU does not make use of the cell state and instead uses the hidden state to transfer information. It also only has two gates, a reset gate and update gate. GRUs have fewer tensor operations; therefore, they are a little speedier to train than LSTM.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GRU</a:t>
            </a:r>
            <a:endParaRPr/>
          </a:p>
          <a:p>
            <a:pPr indent="0" lvl="0" marL="0" rtl="0" algn="l">
              <a:spcBef>
                <a:spcPts val="0"/>
              </a:spcBef>
              <a:spcAft>
                <a:spcPts val="0"/>
              </a:spcAft>
              <a:buNone/>
            </a:pPr>
            <a:r>
              <a:t/>
            </a:r>
            <a:endParaRPr/>
          </a:p>
        </p:txBody>
      </p:sp>
      <p:sp>
        <p:nvSpPr>
          <p:cNvPr id="333" name="Google Shape;33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 parameter </a:t>
            </a:r>
            <a:r>
              <a:rPr lang="en"/>
              <a:t>optimization:</a:t>
            </a:r>
            <a:endParaRPr/>
          </a:p>
          <a:p>
            <a:pPr indent="-317500" lvl="1" marL="914400" rtl="0" algn="l">
              <a:spcBef>
                <a:spcPts val="0"/>
              </a:spcBef>
              <a:spcAft>
                <a:spcPts val="0"/>
              </a:spcAft>
              <a:buSzPts val="1400"/>
              <a:buChar char="➢"/>
            </a:pPr>
            <a:r>
              <a:rPr lang="en"/>
              <a:t>It seems that more units in GRU always help, but it also increase the code running time significantly. By considering both the performance of the code and the running time, we choose to use 100 in the end.</a:t>
            </a:r>
            <a:endParaRPr/>
          </a:p>
          <a:p>
            <a:pPr indent="-317500" lvl="1" marL="914400" rtl="0" algn="l">
              <a:spcBef>
                <a:spcPts val="0"/>
              </a:spcBef>
              <a:spcAft>
                <a:spcPts val="0"/>
              </a:spcAft>
              <a:buSzPts val="1400"/>
              <a:buChar char="➢"/>
            </a:pPr>
            <a:r>
              <a:rPr lang="en"/>
              <a:t>We add a drop-out layer after the GRU to avoid over-fitting.</a:t>
            </a:r>
            <a:endParaRPr/>
          </a:p>
          <a:p>
            <a:pPr indent="-317500" lvl="1" marL="914400" rtl="0" algn="l">
              <a:spcBef>
                <a:spcPts val="0"/>
              </a:spcBef>
              <a:spcAft>
                <a:spcPts val="0"/>
              </a:spcAft>
              <a:buSzPts val="1400"/>
              <a:buChar char="➢"/>
            </a:pPr>
            <a:r>
              <a:rPr lang="en"/>
              <a:t>A smaller batch-size is better, and it takes longer time, which is different from the </a:t>
            </a:r>
            <a:r>
              <a:rPr lang="en"/>
              <a:t>common</a:t>
            </a:r>
            <a:r>
              <a:rPr lang="en"/>
              <a:t> sense. (Batch-size gives the size of samples which is the amount of training samples to consider at a time for updating the network weights) - size = 32 -&gt; Test loss: 3.68%, t: 1670s / size = 64 -&gt; Test loss: 6.66%, t: 936 s.</a:t>
            </a:r>
            <a:endParaRPr/>
          </a:p>
          <a:p>
            <a:pPr indent="-317500" lvl="1" marL="914400" rtl="0" algn="l">
              <a:spcBef>
                <a:spcPts val="0"/>
              </a:spcBef>
              <a:spcAft>
                <a:spcPts val="0"/>
              </a:spcAft>
              <a:buSzPts val="1400"/>
              <a:buChar char="➢"/>
            </a:pPr>
            <a:r>
              <a:rPr lang="en"/>
              <a:t>We used a </a:t>
            </a:r>
            <a:r>
              <a:rPr lang="en"/>
              <a:t>loss function of mean_absolute_percentage_error, since our true values are between 2 and 4 and the </a:t>
            </a:r>
            <a:r>
              <a:rPr lang="en"/>
              <a:t>mean_absolute_error will be a too small value (0.02 or lower), so we chose the percentage error.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 GRU</a:t>
            </a:r>
            <a:endParaRPr/>
          </a:p>
        </p:txBody>
      </p:sp>
      <p:sp>
        <p:nvSpPr>
          <p:cNvPr id="339" name="Google Shape;33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Preprocessing is very necessary:</a:t>
            </a:r>
            <a:endParaRPr/>
          </a:p>
        </p:txBody>
      </p:sp>
      <p:pic>
        <p:nvPicPr>
          <p:cNvPr id="340" name="Google Shape;340;p46"/>
          <p:cNvPicPr preferRelativeResize="0"/>
          <p:nvPr/>
        </p:nvPicPr>
        <p:blipFill>
          <a:blip r:embed="rId3">
            <a:alphaModFix/>
          </a:blip>
          <a:stretch>
            <a:fillRect/>
          </a:stretch>
        </p:blipFill>
        <p:spPr>
          <a:xfrm>
            <a:off x="551350" y="2190175"/>
            <a:ext cx="3898327" cy="2900625"/>
          </a:xfrm>
          <a:prstGeom prst="rect">
            <a:avLst/>
          </a:prstGeom>
          <a:noFill/>
          <a:ln>
            <a:noFill/>
          </a:ln>
        </p:spPr>
      </p:pic>
      <p:pic>
        <p:nvPicPr>
          <p:cNvPr id="341" name="Google Shape;341;p46"/>
          <p:cNvPicPr preferRelativeResize="0"/>
          <p:nvPr/>
        </p:nvPicPr>
        <p:blipFill>
          <a:blip r:embed="rId4">
            <a:alphaModFix/>
          </a:blip>
          <a:stretch>
            <a:fillRect/>
          </a:stretch>
        </p:blipFill>
        <p:spPr>
          <a:xfrm>
            <a:off x="5786525" y="15213"/>
            <a:ext cx="3074800" cy="2405225"/>
          </a:xfrm>
          <a:prstGeom prst="rect">
            <a:avLst/>
          </a:prstGeom>
          <a:noFill/>
          <a:ln>
            <a:noFill/>
          </a:ln>
        </p:spPr>
      </p:pic>
      <p:sp>
        <p:nvSpPr>
          <p:cNvPr id="342" name="Google Shape;342;p46"/>
          <p:cNvSpPr txBox="1"/>
          <p:nvPr/>
        </p:nvSpPr>
        <p:spPr>
          <a:xfrm>
            <a:off x="823325" y="1803925"/>
            <a:ext cx="9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343" name="Google Shape;343;p46"/>
          <p:cNvSpPr txBox="1"/>
          <p:nvPr/>
        </p:nvSpPr>
        <p:spPr>
          <a:xfrm>
            <a:off x="4572000" y="1017725"/>
            <a:ext cx="99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Before: </a:t>
            </a:r>
            <a:endParaRPr/>
          </a:p>
          <a:p>
            <a:pPr indent="0" lvl="0" marL="0" rtl="0" algn="ctr">
              <a:spcBef>
                <a:spcPts val="0"/>
              </a:spcBef>
              <a:spcAft>
                <a:spcPts val="0"/>
              </a:spcAft>
              <a:buNone/>
            </a:pPr>
            <a:r>
              <a:rPr lang="en"/>
              <a:t>(~ 1e-16)</a:t>
            </a:r>
            <a:endParaRPr/>
          </a:p>
        </p:txBody>
      </p:sp>
      <p:sp>
        <p:nvSpPr>
          <p:cNvPr id="344" name="Google Shape;344;p46"/>
          <p:cNvSpPr txBox="1"/>
          <p:nvPr/>
        </p:nvSpPr>
        <p:spPr>
          <a:xfrm>
            <a:off x="4572000" y="3658625"/>
            <a:ext cx="99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After</a:t>
            </a:r>
            <a:r>
              <a:rPr lang="en"/>
              <a:t>:</a:t>
            </a:r>
            <a:endParaRPr/>
          </a:p>
          <a:p>
            <a:pPr indent="0" lvl="0" marL="0" rtl="0" algn="ctr">
              <a:spcBef>
                <a:spcPts val="0"/>
              </a:spcBef>
              <a:spcAft>
                <a:spcPts val="0"/>
              </a:spcAft>
              <a:buNone/>
            </a:pPr>
            <a:r>
              <a:rPr lang="en"/>
              <a:t>(~ 1)</a:t>
            </a:r>
            <a:endParaRPr/>
          </a:p>
        </p:txBody>
      </p:sp>
      <p:cxnSp>
        <p:nvCxnSpPr>
          <p:cNvPr id="345" name="Google Shape;345;p46"/>
          <p:cNvCxnSpPr>
            <a:stCxn id="343" idx="2"/>
            <a:endCxn id="344" idx="0"/>
          </p:cNvCxnSpPr>
          <p:nvPr/>
        </p:nvCxnSpPr>
        <p:spPr>
          <a:xfrm>
            <a:off x="5071500" y="1633325"/>
            <a:ext cx="0" cy="2025300"/>
          </a:xfrm>
          <a:prstGeom prst="straightConnector1">
            <a:avLst/>
          </a:prstGeom>
          <a:noFill/>
          <a:ln cap="flat" cmpd="sng" w="9525">
            <a:solidFill>
              <a:schemeClr val="dk2"/>
            </a:solidFill>
            <a:prstDash val="solid"/>
            <a:round/>
            <a:headEnd len="med" w="med" type="none"/>
            <a:tailEnd len="med" w="med" type="triangle"/>
          </a:ln>
        </p:spPr>
      </p:cxnSp>
      <p:sp>
        <p:nvSpPr>
          <p:cNvPr id="346" name="Google Shape;346;p46"/>
          <p:cNvSpPr txBox="1"/>
          <p:nvPr/>
        </p:nvSpPr>
        <p:spPr>
          <a:xfrm>
            <a:off x="5114275" y="2338175"/>
            <a:ext cx="15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Flux/mean(Flux)</a:t>
            </a:r>
            <a:endParaRPr/>
          </a:p>
        </p:txBody>
      </p:sp>
      <p:pic>
        <p:nvPicPr>
          <p:cNvPr id="347" name="Google Shape;347;p46"/>
          <p:cNvPicPr preferRelativeResize="0"/>
          <p:nvPr/>
        </p:nvPicPr>
        <p:blipFill>
          <a:blip r:embed="rId5">
            <a:alphaModFix/>
          </a:blip>
          <a:stretch>
            <a:fillRect/>
          </a:stretch>
        </p:blipFill>
        <p:spPr>
          <a:xfrm>
            <a:off x="5844575" y="2738375"/>
            <a:ext cx="3016755" cy="2352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GRU</a:t>
            </a:r>
            <a:endParaRPr/>
          </a:p>
        </p:txBody>
      </p:sp>
      <p:sp>
        <p:nvSpPr>
          <p:cNvPr id="353" name="Google Shape;35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improve significantly with larger sample size:</a:t>
            </a:r>
            <a:endParaRPr/>
          </a:p>
        </p:txBody>
      </p:sp>
      <p:sp>
        <p:nvSpPr>
          <p:cNvPr id="354" name="Google Shape;354;p47"/>
          <p:cNvSpPr txBox="1"/>
          <p:nvPr/>
        </p:nvSpPr>
        <p:spPr>
          <a:xfrm>
            <a:off x="823325" y="1499125"/>
            <a:ext cx="31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using 1000 samples to train</a:t>
            </a:r>
            <a:r>
              <a:rPr lang="en"/>
              <a:t>:</a:t>
            </a:r>
            <a:endParaRPr/>
          </a:p>
        </p:txBody>
      </p:sp>
      <p:sp>
        <p:nvSpPr>
          <p:cNvPr id="355" name="Google Shape;355;p47"/>
          <p:cNvSpPr txBox="1"/>
          <p:nvPr/>
        </p:nvSpPr>
        <p:spPr>
          <a:xfrm>
            <a:off x="5595575" y="1499125"/>
            <a:ext cx="31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using 4000 samples to train:</a:t>
            </a:r>
            <a:endParaRPr/>
          </a:p>
        </p:txBody>
      </p:sp>
      <p:pic>
        <p:nvPicPr>
          <p:cNvPr id="356" name="Google Shape;356;p47"/>
          <p:cNvPicPr preferRelativeResize="0"/>
          <p:nvPr/>
        </p:nvPicPr>
        <p:blipFill>
          <a:blip r:embed="rId3">
            <a:alphaModFix/>
          </a:blip>
          <a:stretch>
            <a:fillRect/>
          </a:stretch>
        </p:blipFill>
        <p:spPr>
          <a:xfrm>
            <a:off x="509075" y="1899325"/>
            <a:ext cx="3822524" cy="2838224"/>
          </a:xfrm>
          <a:prstGeom prst="rect">
            <a:avLst/>
          </a:prstGeom>
          <a:noFill/>
          <a:ln>
            <a:noFill/>
          </a:ln>
        </p:spPr>
      </p:pic>
      <p:pic>
        <p:nvPicPr>
          <p:cNvPr id="357" name="Google Shape;357;p47"/>
          <p:cNvPicPr preferRelativeResize="0"/>
          <p:nvPr/>
        </p:nvPicPr>
        <p:blipFill>
          <a:blip r:embed="rId4">
            <a:alphaModFix/>
          </a:blip>
          <a:stretch>
            <a:fillRect/>
          </a:stretch>
        </p:blipFill>
        <p:spPr>
          <a:xfrm>
            <a:off x="4829175" y="1899325"/>
            <a:ext cx="4055235" cy="30196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 GRU</a:t>
            </a:r>
            <a:endParaRPr/>
          </a:p>
        </p:txBody>
      </p:sp>
      <p:sp>
        <p:nvSpPr>
          <p:cNvPr id="363" name="Google Shape;36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improve significantly with larger sample size:</a:t>
            </a:r>
            <a:endParaRPr/>
          </a:p>
        </p:txBody>
      </p:sp>
      <p:sp>
        <p:nvSpPr>
          <p:cNvPr id="364" name="Google Shape;364;p48"/>
          <p:cNvSpPr txBox="1"/>
          <p:nvPr/>
        </p:nvSpPr>
        <p:spPr>
          <a:xfrm>
            <a:off x="823325" y="1499125"/>
            <a:ext cx="31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using 8000 samples to train:</a:t>
            </a:r>
            <a:endParaRPr/>
          </a:p>
        </p:txBody>
      </p:sp>
      <p:sp>
        <p:nvSpPr>
          <p:cNvPr id="365" name="Google Shape;365;p48"/>
          <p:cNvSpPr txBox="1"/>
          <p:nvPr/>
        </p:nvSpPr>
        <p:spPr>
          <a:xfrm>
            <a:off x="5595575" y="1499125"/>
            <a:ext cx="31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using 10000 samples to train:</a:t>
            </a:r>
            <a:endParaRPr/>
          </a:p>
        </p:txBody>
      </p:sp>
      <p:pic>
        <p:nvPicPr>
          <p:cNvPr id="366" name="Google Shape;366;p48"/>
          <p:cNvPicPr preferRelativeResize="0"/>
          <p:nvPr/>
        </p:nvPicPr>
        <p:blipFill>
          <a:blip r:embed="rId3">
            <a:alphaModFix/>
          </a:blip>
          <a:stretch>
            <a:fillRect/>
          </a:stretch>
        </p:blipFill>
        <p:spPr>
          <a:xfrm>
            <a:off x="4832050" y="1849050"/>
            <a:ext cx="4196823" cy="3123076"/>
          </a:xfrm>
          <a:prstGeom prst="rect">
            <a:avLst/>
          </a:prstGeom>
          <a:noFill/>
          <a:ln>
            <a:noFill/>
          </a:ln>
        </p:spPr>
      </p:pic>
      <p:pic>
        <p:nvPicPr>
          <p:cNvPr id="367" name="Google Shape;367;p48"/>
          <p:cNvPicPr preferRelativeResize="0"/>
          <p:nvPr/>
        </p:nvPicPr>
        <p:blipFill>
          <a:blip r:embed="rId4">
            <a:alphaModFix/>
          </a:blip>
          <a:stretch>
            <a:fillRect/>
          </a:stretch>
        </p:blipFill>
        <p:spPr>
          <a:xfrm>
            <a:off x="501225" y="1849050"/>
            <a:ext cx="4133837" cy="307614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CNN classifying DLAs</a:t>
            </a:r>
            <a:endParaRPr/>
          </a:p>
          <a:p>
            <a:pPr indent="0" lvl="0" marL="0" rtl="0" algn="l">
              <a:spcBef>
                <a:spcPts val="0"/>
              </a:spcBef>
              <a:spcAft>
                <a:spcPts val="0"/>
              </a:spcAft>
              <a:buNone/>
            </a:pPr>
            <a:r>
              <a:t/>
            </a:r>
            <a:endParaRPr/>
          </a:p>
        </p:txBody>
      </p:sp>
      <p:sp>
        <p:nvSpPr>
          <p:cNvPr id="373" name="Google Shape;37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the data: </a:t>
            </a:r>
            <a:endParaRPr/>
          </a:p>
          <a:p>
            <a:pPr indent="-342900" lvl="0" marL="457200" rtl="0" algn="l">
              <a:spcBef>
                <a:spcPts val="1200"/>
              </a:spcBef>
              <a:spcAft>
                <a:spcPts val="0"/>
              </a:spcAft>
              <a:buSzPts val="1800"/>
              <a:buChar char="➢"/>
            </a:pPr>
            <a:r>
              <a:rPr lang="en"/>
              <a:t>The flux value can be too small for computer to recognize and instead of extracting the features from the </a:t>
            </a:r>
            <a:r>
              <a:rPr lang="en"/>
              <a:t>spectra</a:t>
            </a:r>
            <a:r>
              <a:rPr lang="en"/>
              <a:t> image, we use an one dimensional array, so we have to normalize the data. </a:t>
            </a:r>
            <a:endParaRPr/>
          </a:p>
          <a:p>
            <a:pPr indent="-342900" lvl="0" marL="457200" rtl="0" algn="l">
              <a:spcBef>
                <a:spcPts val="0"/>
              </a:spcBef>
              <a:spcAft>
                <a:spcPts val="0"/>
              </a:spcAft>
              <a:buSzPts val="1800"/>
              <a:buChar char="➢"/>
            </a:pPr>
            <a:r>
              <a:rPr lang="en"/>
              <a:t>Transform the wavelength into pixels, the dataset size would increase and we can use human knowledge of where DLAs approximately appear to select a sub dataset which will save memory and raise </a:t>
            </a:r>
            <a:r>
              <a:rPr lang="en"/>
              <a:t>efficiency.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CNN Locating DLAs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79" name="Google Shape;37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Reasons for choosing CNN:</a:t>
            </a:r>
            <a:endParaRPr/>
          </a:p>
          <a:p>
            <a:pPr indent="-342900" lvl="0" marL="457200" rtl="0" algn="l">
              <a:spcBef>
                <a:spcPts val="1200"/>
              </a:spcBef>
              <a:spcAft>
                <a:spcPts val="0"/>
              </a:spcAft>
              <a:buSzPts val="1800"/>
              <a:buChar char="-"/>
            </a:pPr>
            <a:r>
              <a:rPr lang="en"/>
              <a:t>Convolutional NNs used for analysing images and visual features</a:t>
            </a:r>
            <a:endParaRPr/>
          </a:p>
          <a:p>
            <a:pPr indent="-342900" lvl="0" marL="457200" rtl="0" algn="l">
              <a:spcBef>
                <a:spcPts val="0"/>
              </a:spcBef>
              <a:spcAft>
                <a:spcPts val="0"/>
              </a:spcAft>
              <a:buSzPts val="1800"/>
              <a:buChar char="-"/>
            </a:pPr>
            <a:r>
              <a:rPr lang="en"/>
              <a:t>Spectra are basically 1D images, and we’re looking for a specific visual feature (DLAs)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 CNN Locating DLAs</a:t>
            </a:r>
            <a:endParaRPr/>
          </a:p>
          <a:p>
            <a:pPr indent="0" lvl="0" marL="0" rtl="0" algn="l">
              <a:spcBef>
                <a:spcPts val="0"/>
              </a:spcBef>
              <a:spcAft>
                <a:spcPts val="0"/>
              </a:spcAft>
              <a:buNone/>
            </a:pPr>
            <a:r>
              <a:t/>
            </a:r>
            <a:endParaRPr/>
          </a:p>
        </p:txBody>
      </p:sp>
      <p:sp>
        <p:nvSpPr>
          <p:cNvPr id="385" name="Google Shape;38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Preprocessing data:</a:t>
            </a:r>
            <a:endParaRPr/>
          </a:p>
          <a:p>
            <a:pPr indent="-325755" lvl="0" marL="457200" rtl="0" algn="l">
              <a:spcBef>
                <a:spcPts val="1200"/>
              </a:spcBef>
              <a:spcAft>
                <a:spcPts val="0"/>
              </a:spcAft>
              <a:buSzPct val="100000"/>
              <a:buChar char="-"/>
            </a:pPr>
            <a:r>
              <a:rPr lang="en"/>
              <a:t>We know that DLAs only show up between a given range of wavelength, so we could reduce the size of the data down to what was more important (not necessarily too useful for my method but decreased the amount of segments I had to create)</a:t>
            </a:r>
            <a:endParaRPr/>
          </a:p>
          <a:p>
            <a:pPr indent="-325755" lvl="0" marL="457200" rtl="0" algn="l">
              <a:spcBef>
                <a:spcPts val="0"/>
              </a:spcBef>
              <a:spcAft>
                <a:spcPts val="0"/>
              </a:spcAft>
              <a:buSzPct val="100000"/>
              <a:buChar char="-"/>
            </a:pPr>
            <a:r>
              <a:rPr lang="en"/>
              <a:t>Normalising the data was very helpful, especially normalising the flux to give the relative flux</a:t>
            </a:r>
            <a:endParaRPr/>
          </a:p>
          <a:p>
            <a:pPr indent="-325755" lvl="0" marL="457200" rtl="0" algn="l">
              <a:spcBef>
                <a:spcPts val="0"/>
              </a:spcBef>
              <a:spcAft>
                <a:spcPts val="0"/>
              </a:spcAft>
              <a:buSzPct val="100000"/>
              <a:buChar char="-"/>
            </a:pPr>
            <a:r>
              <a:rPr lang="en"/>
              <a:t>Reduced the effect of noise by using the rolling medium for each spectra (improved the CNN’s accuracy)</a:t>
            </a:r>
            <a:endParaRPr/>
          </a:p>
          <a:p>
            <a:pPr indent="-325755" lvl="0" marL="457200" rtl="0" algn="l">
              <a:spcBef>
                <a:spcPts val="0"/>
              </a:spcBef>
              <a:spcAft>
                <a:spcPts val="0"/>
              </a:spcAft>
              <a:buSzPct val="100000"/>
              <a:buChar char="-"/>
            </a:pPr>
            <a:r>
              <a:rPr lang="en"/>
              <a:t>For the input data, made sure to balance the number of true and false segments as to avoid the model from just training to output “0” (as number of segments w/o DLA &gt;&gt;&gt; number of segments </a:t>
            </a:r>
            <a:r>
              <a:rPr lang="en"/>
              <a:t>with</a:t>
            </a:r>
            <a:r>
              <a:rPr lang="en"/>
              <a:t> DLA)</a:t>
            </a:r>
            <a:endParaRPr/>
          </a:p>
          <a:p>
            <a:pPr indent="-325755" lvl="0" marL="457200" rtl="0" algn="l">
              <a:spcBef>
                <a:spcPts val="0"/>
              </a:spcBef>
              <a:spcAft>
                <a:spcPts val="0"/>
              </a:spcAft>
              <a:buSzPct val="100000"/>
              <a:buChar char="-"/>
            </a:pPr>
            <a:r>
              <a:rPr lang="en"/>
              <a:t>Using the segment method gave 10 000 segments w/ DLAs and then we took 10 000 without, for a total of 20 000 in the input data (split into train/val/test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imaging</a:t>
            </a:r>
            <a:endParaRPr/>
          </a:p>
        </p:txBody>
      </p:sp>
      <p:pic>
        <p:nvPicPr>
          <p:cNvPr id="78" name="Google Shape;78;p16"/>
          <p:cNvPicPr preferRelativeResize="0"/>
          <p:nvPr/>
        </p:nvPicPr>
        <p:blipFill rotWithShape="1">
          <a:blip r:embed="rId3">
            <a:alphaModFix/>
          </a:blip>
          <a:srcRect b="0" l="-1370" r="1370" t="0"/>
          <a:stretch/>
        </p:blipFill>
        <p:spPr>
          <a:xfrm>
            <a:off x="3474025" y="1160050"/>
            <a:ext cx="5551601" cy="3369450"/>
          </a:xfrm>
          <a:prstGeom prst="rect">
            <a:avLst/>
          </a:prstGeom>
          <a:noFill/>
          <a:ln>
            <a:noFill/>
          </a:ln>
        </p:spPr>
      </p:pic>
      <p:pic>
        <p:nvPicPr>
          <p:cNvPr id="79" name="Google Shape;79;p16"/>
          <p:cNvPicPr preferRelativeResize="0"/>
          <p:nvPr/>
        </p:nvPicPr>
        <p:blipFill>
          <a:blip r:embed="rId4">
            <a:alphaModFix/>
          </a:blip>
          <a:stretch>
            <a:fillRect/>
          </a:stretch>
        </p:blipFill>
        <p:spPr>
          <a:xfrm>
            <a:off x="76200" y="1160050"/>
            <a:ext cx="3369450" cy="3369450"/>
          </a:xfrm>
          <a:prstGeom prst="rect">
            <a:avLst/>
          </a:prstGeom>
          <a:noFill/>
          <a:ln>
            <a:noFill/>
          </a:ln>
        </p:spPr>
      </p:pic>
      <p:sp>
        <p:nvSpPr>
          <p:cNvPr id="80" name="Google Shape;80;p16"/>
          <p:cNvSpPr txBox="1"/>
          <p:nvPr/>
        </p:nvSpPr>
        <p:spPr>
          <a:xfrm>
            <a:off x="253075" y="4743300"/>
            <a:ext cx="25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Wikipedia</a:t>
            </a:r>
            <a:endParaRPr/>
          </a:p>
        </p:txBody>
      </p:sp>
      <p:sp>
        <p:nvSpPr>
          <p:cNvPr id="81" name="Google Shape;81;p16"/>
          <p:cNvSpPr txBox="1"/>
          <p:nvPr/>
        </p:nvSpPr>
        <p:spPr>
          <a:xfrm>
            <a:off x="4159950" y="4671825"/>
            <a:ext cx="8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3C 273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CNN Locating DLAs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91" name="Google Shape;39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Hyperparameter Optimisation:</a:t>
            </a:r>
            <a:endParaRPr/>
          </a:p>
          <a:p>
            <a:pPr indent="-334327" lvl="0" marL="457200" rtl="0" algn="l">
              <a:spcBef>
                <a:spcPts val="1200"/>
              </a:spcBef>
              <a:spcAft>
                <a:spcPts val="0"/>
              </a:spcAft>
              <a:buSzPct val="100000"/>
              <a:buChar char="-"/>
            </a:pPr>
            <a:r>
              <a:rPr lang="en"/>
              <a:t>Used a learning rate scheduler, as I noticed after ~epoch 3 the accuracy and validation accuracy started diverging (overtraining)</a:t>
            </a:r>
            <a:endParaRPr/>
          </a:p>
          <a:p>
            <a:pPr indent="-334327" lvl="0" marL="457200" rtl="0" algn="l">
              <a:spcBef>
                <a:spcPts val="0"/>
              </a:spcBef>
              <a:spcAft>
                <a:spcPts val="0"/>
              </a:spcAft>
              <a:buSzPct val="100000"/>
              <a:buChar char="-"/>
            </a:pPr>
            <a:r>
              <a:rPr lang="en"/>
              <a:t>Also implemented early stopping, but I was too lenient on the patience as the model starts to overtrain a little near the end</a:t>
            </a:r>
            <a:endParaRPr/>
          </a:p>
          <a:p>
            <a:pPr indent="-334327" lvl="0" marL="457200" rtl="0" algn="l">
              <a:spcBef>
                <a:spcPts val="0"/>
              </a:spcBef>
              <a:spcAft>
                <a:spcPts val="0"/>
              </a:spcAft>
              <a:buSzPct val="100000"/>
              <a:buChar char="-"/>
            </a:pPr>
            <a:r>
              <a:rPr lang="en"/>
              <a:t>Important hyperparameters were the learning rate (of course), the segment size and the overlap between each segment. I think that the labelling process (how many “1” values in a segment to label the entire segment “1”) as well as the range of what I consider the DLA is also an important hyperparameter</a:t>
            </a:r>
            <a:endParaRPr/>
          </a:p>
          <a:p>
            <a:pPr indent="-334327" lvl="0" marL="457200" rtl="0" algn="l">
              <a:spcBef>
                <a:spcPts val="0"/>
              </a:spcBef>
              <a:spcAft>
                <a:spcPts val="0"/>
              </a:spcAft>
              <a:buSzPct val="100000"/>
              <a:buChar char="-"/>
            </a:pPr>
            <a:r>
              <a:rPr lang="en"/>
              <a:t>Found that using a larger kernel for the input layer helped</a:t>
            </a:r>
            <a:endParaRPr/>
          </a:p>
          <a:p>
            <a:pPr indent="-334327" lvl="0" marL="457200" rtl="0" algn="l">
              <a:spcBef>
                <a:spcPts val="0"/>
              </a:spcBef>
              <a:spcAft>
                <a:spcPts val="0"/>
              </a:spcAft>
              <a:buSzPct val="100000"/>
              <a:buChar char="-"/>
            </a:pPr>
            <a:r>
              <a:rPr lang="en"/>
              <a:t>Played with the size of the Conv1D filters to get a good result without too long a run time or significant overfitting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CNN Locating DLAs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97" name="Google Shape;39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Batch Normalisation was very important! This + normalising the data improved the accuracy a lot</a:t>
            </a:r>
            <a:endParaRPr/>
          </a:p>
        </p:txBody>
      </p:sp>
      <p:pic>
        <p:nvPicPr>
          <p:cNvPr id="398" name="Google Shape;398;p53"/>
          <p:cNvPicPr preferRelativeResize="0"/>
          <p:nvPr/>
        </p:nvPicPr>
        <p:blipFill>
          <a:blip r:embed="rId3">
            <a:alphaModFix/>
          </a:blip>
          <a:stretch>
            <a:fillRect/>
          </a:stretch>
        </p:blipFill>
        <p:spPr>
          <a:xfrm>
            <a:off x="413875" y="1954450"/>
            <a:ext cx="3805224" cy="2992700"/>
          </a:xfrm>
          <a:prstGeom prst="rect">
            <a:avLst/>
          </a:prstGeom>
          <a:noFill/>
          <a:ln>
            <a:noFill/>
          </a:ln>
        </p:spPr>
      </p:pic>
      <p:sp>
        <p:nvSpPr>
          <p:cNvPr id="399" name="Google Shape;399;p53"/>
          <p:cNvSpPr txBox="1"/>
          <p:nvPr/>
        </p:nvSpPr>
        <p:spPr>
          <a:xfrm>
            <a:off x="4510650" y="2180600"/>
            <a:ext cx="36546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Accuracy of previous model where these were not applied. Accuracy improved by ~10% in the final model, and loss improved significantly also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CNN Locating DLAs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05" name="Google Shape;40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6" name="Google Shape;406;p54"/>
          <p:cNvPicPr preferRelativeResize="0"/>
          <p:nvPr/>
        </p:nvPicPr>
        <p:blipFill>
          <a:blip r:embed="rId3">
            <a:alphaModFix/>
          </a:blip>
          <a:stretch>
            <a:fillRect/>
          </a:stretch>
        </p:blipFill>
        <p:spPr>
          <a:xfrm>
            <a:off x="365048" y="1124500"/>
            <a:ext cx="4037824" cy="4018999"/>
          </a:xfrm>
          <a:prstGeom prst="rect">
            <a:avLst/>
          </a:prstGeom>
          <a:noFill/>
          <a:ln>
            <a:noFill/>
          </a:ln>
        </p:spPr>
      </p:pic>
      <p:sp>
        <p:nvSpPr>
          <p:cNvPr id="407" name="Google Shape;407;p54"/>
          <p:cNvSpPr txBox="1"/>
          <p:nvPr/>
        </p:nvSpPr>
        <p:spPr>
          <a:xfrm>
            <a:off x="4760525" y="1725150"/>
            <a:ext cx="2800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ROC curve shows that a lot of false positives - means that other absorptions are being falsely flagged as DLAs. could build categorical classifier or </a:t>
            </a:r>
            <a:r>
              <a:rPr lang="en"/>
              <a:t>exempt</a:t>
            </a:r>
            <a:r>
              <a:rPr lang="en"/>
              <a:t> these absorptions from segment data to account for this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 CNN Locating DLAs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13" name="Google Shape;41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Further improvements:</a:t>
            </a:r>
            <a:endParaRPr/>
          </a:p>
          <a:p>
            <a:pPr indent="-317182" lvl="0" marL="457200" rtl="0" algn="l">
              <a:spcBef>
                <a:spcPts val="1200"/>
              </a:spcBef>
              <a:spcAft>
                <a:spcPts val="0"/>
              </a:spcAft>
              <a:buSzPct val="100000"/>
              <a:buChar char="-"/>
            </a:pPr>
            <a:r>
              <a:rPr lang="en"/>
              <a:t>Could have used regression to find the location of the DLA inside the detected segment (e.g. +/- the width of the segment) = more accurate, rather than just looking at the range of the DLA segments and estimating an average - this would reduce the error in the final value of redshift calculated</a:t>
            </a:r>
            <a:endParaRPr/>
          </a:p>
          <a:p>
            <a:pPr indent="-317182" lvl="0" marL="457200" rtl="0" algn="l">
              <a:spcBef>
                <a:spcPts val="0"/>
              </a:spcBef>
              <a:spcAft>
                <a:spcPts val="0"/>
              </a:spcAft>
              <a:buSzPct val="100000"/>
              <a:buChar char="-"/>
            </a:pPr>
            <a:r>
              <a:rPr lang="en"/>
              <a:t>Would have liked to experiment with the hyperparameters more, and try to optimise them. Was not feasible to do a lot of systematic optimization with the time left due to long runtimes</a:t>
            </a:r>
            <a:endParaRPr/>
          </a:p>
          <a:p>
            <a:pPr indent="-317182" lvl="0" marL="457200" rtl="0" algn="l">
              <a:spcBef>
                <a:spcPts val="0"/>
              </a:spcBef>
              <a:spcAft>
                <a:spcPts val="0"/>
              </a:spcAft>
              <a:buSzPct val="100000"/>
              <a:buChar char="-"/>
            </a:pPr>
            <a:r>
              <a:rPr lang="en"/>
              <a:t>Could have accounted for other absorptions, which probably would have improved the accuracy as these are somewhat similar to the DLA absorptions and most likely were a source of false positives</a:t>
            </a:r>
            <a:endParaRPr/>
          </a:p>
          <a:p>
            <a:pPr indent="-317182" lvl="0" marL="457200" rtl="0" algn="l">
              <a:spcBef>
                <a:spcPts val="0"/>
              </a:spcBef>
              <a:spcAft>
                <a:spcPts val="0"/>
              </a:spcAft>
              <a:buSzPct val="100000"/>
              <a:buChar char="-"/>
            </a:pPr>
            <a:r>
              <a:rPr lang="en"/>
              <a:t>Could have tried to use an autoencoder perhaps? (tried to implement one to denoise the spectra since I thought that would be interesting, but then I realised I could just apply the rolling median to basically get the same effect)</a:t>
            </a:r>
            <a:endParaRPr/>
          </a:p>
          <a:p>
            <a:pPr indent="-317182" lvl="0" marL="457200" rtl="0" algn="l">
              <a:spcBef>
                <a:spcPts val="0"/>
              </a:spcBef>
              <a:spcAft>
                <a:spcPts val="0"/>
              </a:spcAft>
              <a:buSzPct val="100000"/>
              <a:buChar char="-"/>
            </a:pPr>
            <a:r>
              <a:rPr lang="en"/>
              <a:t>Potentially use weight decay with AdamW?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spectroscopy</a:t>
            </a:r>
            <a:endParaRPr/>
          </a:p>
        </p:txBody>
      </p:sp>
      <p:pic>
        <p:nvPicPr>
          <p:cNvPr id="87" name="Google Shape;87;p17"/>
          <p:cNvPicPr preferRelativeResize="0"/>
          <p:nvPr/>
        </p:nvPicPr>
        <p:blipFill>
          <a:blip r:embed="rId3">
            <a:alphaModFix/>
          </a:blip>
          <a:stretch>
            <a:fillRect/>
          </a:stretch>
        </p:blipFill>
        <p:spPr>
          <a:xfrm>
            <a:off x="1993950" y="1854165"/>
            <a:ext cx="2188699" cy="1562723"/>
          </a:xfrm>
          <a:prstGeom prst="rect">
            <a:avLst/>
          </a:prstGeom>
          <a:noFill/>
          <a:ln>
            <a:noFill/>
          </a:ln>
        </p:spPr>
      </p:pic>
      <p:pic>
        <p:nvPicPr>
          <p:cNvPr id="88" name="Google Shape;88;p17"/>
          <p:cNvPicPr preferRelativeResize="0"/>
          <p:nvPr/>
        </p:nvPicPr>
        <p:blipFill>
          <a:blip r:embed="rId4">
            <a:alphaModFix/>
          </a:blip>
          <a:stretch>
            <a:fillRect/>
          </a:stretch>
        </p:blipFill>
        <p:spPr>
          <a:xfrm>
            <a:off x="22950" y="1748536"/>
            <a:ext cx="1774050" cy="1774025"/>
          </a:xfrm>
          <a:prstGeom prst="rect">
            <a:avLst/>
          </a:prstGeom>
          <a:noFill/>
          <a:ln>
            <a:noFill/>
          </a:ln>
        </p:spPr>
      </p:pic>
      <p:cxnSp>
        <p:nvCxnSpPr>
          <p:cNvPr id="89" name="Google Shape;89;p17"/>
          <p:cNvCxnSpPr>
            <a:stCxn id="88" idx="3"/>
            <a:endCxn id="87" idx="1"/>
          </p:cNvCxnSpPr>
          <p:nvPr/>
        </p:nvCxnSpPr>
        <p:spPr>
          <a:xfrm>
            <a:off x="1797000" y="2635549"/>
            <a:ext cx="197100" cy="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7"/>
          <p:cNvCxnSpPr>
            <a:stCxn id="87" idx="3"/>
            <a:endCxn id="91" idx="1"/>
          </p:cNvCxnSpPr>
          <p:nvPr/>
        </p:nvCxnSpPr>
        <p:spPr>
          <a:xfrm>
            <a:off x="4182649" y="2635527"/>
            <a:ext cx="196800" cy="0"/>
          </a:xfrm>
          <a:prstGeom prst="straightConnector1">
            <a:avLst/>
          </a:prstGeom>
          <a:noFill/>
          <a:ln cap="flat" cmpd="sng" w="9525">
            <a:solidFill>
              <a:schemeClr val="dk2"/>
            </a:solidFill>
            <a:prstDash val="solid"/>
            <a:round/>
            <a:headEnd len="med" w="med" type="none"/>
            <a:tailEnd len="med" w="med" type="triangle"/>
          </a:ln>
        </p:spPr>
      </p:cxnSp>
      <p:pic>
        <p:nvPicPr>
          <p:cNvPr id="91" name="Google Shape;91;p17"/>
          <p:cNvPicPr preferRelativeResize="0"/>
          <p:nvPr/>
        </p:nvPicPr>
        <p:blipFill>
          <a:blip r:embed="rId5">
            <a:alphaModFix/>
          </a:blip>
          <a:stretch>
            <a:fillRect/>
          </a:stretch>
        </p:blipFill>
        <p:spPr>
          <a:xfrm>
            <a:off x="4379588" y="786462"/>
            <a:ext cx="4727761" cy="3698200"/>
          </a:xfrm>
          <a:prstGeom prst="rect">
            <a:avLst/>
          </a:prstGeom>
          <a:noFill/>
          <a:ln>
            <a:noFill/>
          </a:ln>
        </p:spPr>
      </p:pic>
      <p:sp>
        <p:nvSpPr>
          <p:cNvPr id="92" name="Google Shape;92;p17"/>
          <p:cNvSpPr txBox="1"/>
          <p:nvPr/>
        </p:nvSpPr>
        <p:spPr>
          <a:xfrm>
            <a:off x="1835800" y="3752700"/>
            <a:ext cx="2505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Source: </a:t>
            </a:r>
            <a:r>
              <a:rPr lang="en" sz="1000"/>
              <a:t>https://www.thoughtco.com/introduction-to-spectroscopy-603741</a:t>
            </a:r>
            <a:endParaRPr sz="1000"/>
          </a:p>
        </p:txBody>
      </p:sp>
      <p:sp>
        <p:nvSpPr>
          <p:cNvPr id="93" name="Google Shape;93;p17"/>
          <p:cNvSpPr txBox="1"/>
          <p:nvPr/>
        </p:nvSpPr>
        <p:spPr>
          <a:xfrm>
            <a:off x="2545000" y="1235850"/>
            <a:ext cx="10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Dispersion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Background - redshift (z)</a:t>
            </a:r>
            <a:endParaRPr/>
          </a:p>
        </p:txBody>
      </p:sp>
      <p:pic>
        <p:nvPicPr>
          <p:cNvPr id="99" name="Google Shape;99;p18"/>
          <p:cNvPicPr preferRelativeResize="0"/>
          <p:nvPr/>
        </p:nvPicPr>
        <p:blipFill>
          <a:blip r:embed="rId3">
            <a:alphaModFix/>
          </a:blip>
          <a:stretch>
            <a:fillRect/>
          </a:stretch>
        </p:blipFill>
        <p:spPr>
          <a:xfrm>
            <a:off x="252025" y="1017725"/>
            <a:ext cx="4203701" cy="3120625"/>
          </a:xfrm>
          <a:prstGeom prst="rect">
            <a:avLst/>
          </a:prstGeom>
          <a:noFill/>
          <a:ln>
            <a:noFill/>
          </a:ln>
        </p:spPr>
      </p:pic>
      <p:sp>
        <p:nvSpPr>
          <p:cNvPr id="100" name="Google Shape;100;p18"/>
          <p:cNvSpPr txBox="1"/>
          <p:nvPr/>
        </p:nvSpPr>
        <p:spPr>
          <a:xfrm>
            <a:off x="311700" y="4743300"/>
            <a:ext cx="339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a:t>Vanden Berk et al. (2001).</a:t>
            </a:r>
            <a:endParaRPr/>
          </a:p>
        </p:txBody>
      </p:sp>
      <p:pic>
        <p:nvPicPr>
          <p:cNvPr id="101" name="Google Shape;101;p18"/>
          <p:cNvPicPr preferRelativeResize="0"/>
          <p:nvPr/>
        </p:nvPicPr>
        <p:blipFill>
          <a:blip r:embed="rId4">
            <a:alphaModFix/>
          </a:blip>
          <a:stretch>
            <a:fillRect/>
          </a:stretch>
        </p:blipFill>
        <p:spPr>
          <a:xfrm>
            <a:off x="4575050" y="791663"/>
            <a:ext cx="4551275" cy="3560175"/>
          </a:xfrm>
          <a:prstGeom prst="rect">
            <a:avLst/>
          </a:prstGeom>
          <a:noFill/>
          <a:ln>
            <a:noFill/>
          </a:ln>
        </p:spPr>
      </p:pic>
      <p:sp>
        <p:nvSpPr>
          <p:cNvPr id="102" name="Google Shape;102;p18"/>
          <p:cNvSpPr txBox="1"/>
          <p:nvPr/>
        </p:nvSpPr>
        <p:spPr>
          <a:xfrm>
            <a:off x="3577125" y="4296900"/>
            <a:ext cx="232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z = λ_obsv / </a:t>
            </a:r>
            <a:r>
              <a:rPr lang="en" sz="1700">
                <a:solidFill>
                  <a:schemeClr val="dk1"/>
                </a:solidFill>
              </a:rPr>
              <a:t>λ_rest</a:t>
            </a:r>
            <a:r>
              <a:rPr lang="en" sz="1700"/>
              <a:t> - 1</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588600" y="1128075"/>
            <a:ext cx="3213299" cy="2513550"/>
          </a:xfrm>
          <a:prstGeom prst="rect">
            <a:avLst/>
          </a:prstGeom>
          <a:noFill/>
          <a:ln>
            <a:noFill/>
          </a:ln>
        </p:spPr>
      </p:pic>
      <p:pic>
        <p:nvPicPr>
          <p:cNvPr id="108" name="Google Shape;108;p19"/>
          <p:cNvPicPr preferRelativeResize="0"/>
          <p:nvPr/>
        </p:nvPicPr>
        <p:blipFill>
          <a:blip r:embed="rId4">
            <a:alphaModFix/>
          </a:blip>
          <a:stretch>
            <a:fillRect/>
          </a:stretch>
        </p:blipFill>
        <p:spPr>
          <a:xfrm>
            <a:off x="2524925" y="1475800"/>
            <a:ext cx="3503252" cy="2654801"/>
          </a:xfrm>
          <a:prstGeom prst="rect">
            <a:avLst/>
          </a:prstGeom>
          <a:noFill/>
          <a:ln>
            <a:noFill/>
          </a:ln>
        </p:spPr>
      </p:pic>
      <p:pic>
        <p:nvPicPr>
          <p:cNvPr id="109" name="Google Shape;109;p19"/>
          <p:cNvPicPr preferRelativeResize="0"/>
          <p:nvPr/>
        </p:nvPicPr>
        <p:blipFill>
          <a:blip r:embed="rId3">
            <a:alphaModFix/>
          </a:blip>
          <a:stretch>
            <a:fillRect/>
          </a:stretch>
        </p:blipFill>
        <p:spPr>
          <a:xfrm>
            <a:off x="0" y="1816100"/>
            <a:ext cx="3213299" cy="2513550"/>
          </a:xfrm>
          <a:prstGeom prst="rect">
            <a:avLst/>
          </a:prstGeom>
          <a:noFill/>
          <a:ln>
            <a:noFill/>
          </a:ln>
        </p:spPr>
      </p:pic>
      <p:pic>
        <p:nvPicPr>
          <p:cNvPr id="110" name="Google Shape;110;p19"/>
          <p:cNvPicPr preferRelativeResize="0"/>
          <p:nvPr/>
        </p:nvPicPr>
        <p:blipFill>
          <a:blip r:embed="rId4">
            <a:alphaModFix/>
          </a:blip>
          <a:stretch>
            <a:fillRect/>
          </a:stretch>
        </p:blipFill>
        <p:spPr>
          <a:xfrm>
            <a:off x="3891075" y="530400"/>
            <a:ext cx="3503252" cy="2654801"/>
          </a:xfrm>
          <a:prstGeom prst="rect">
            <a:avLst/>
          </a:prstGeom>
          <a:noFill/>
          <a:ln>
            <a:noFill/>
          </a:ln>
        </p:spPr>
      </p:pic>
      <p:pic>
        <p:nvPicPr>
          <p:cNvPr id="111" name="Google Shape;111;p19"/>
          <p:cNvPicPr preferRelativeResize="0"/>
          <p:nvPr/>
        </p:nvPicPr>
        <p:blipFill>
          <a:blip r:embed="rId4">
            <a:alphaModFix/>
          </a:blip>
          <a:stretch>
            <a:fillRect/>
          </a:stretch>
        </p:blipFill>
        <p:spPr>
          <a:xfrm>
            <a:off x="3487675" y="1904275"/>
            <a:ext cx="3503252" cy="2654801"/>
          </a:xfrm>
          <a:prstGeom prst="rect">
            <a:avLst/>
          </a:prstGeom>
          <a:noFill/>
          <a:ln>
            <a:noFill/>
          </a:ln>
        </p:spPr>
      </p:pic>
      <p:pic>
        <p:nvPicPr>
          <p:cNvPr id="112" name="Google Shape;112;p19"/>
          <p:cNvPicPr preferRelativeResize="0"/>
          <p:nvPr/>
        </p:nvPicPr>
        <p:blipFill>
          <a:blip r:embed="rId3">
            <a:alphaModFix/>
          </a:blip>
          <a:stretch>
            <a:fillRect/>
          </a:stretch>
        </p:blipFill>
        <p:spPr>
          <a:xfrm>
            <a:off x="5839025" y="1128075"/>
            <a:ext cx="3213299" cy="2513550"/>
          </a:xfrm>
          <a:prstGeom prst="rect">
            <a:avLst/>
          </a:prstGeom>
          <a:noFill/>
          <a:ln>
            <a:noFill/>
          </a:ln>
        </p:spPr>
      </p:pic>
      <p:sp>
        <p:nvSpPr>
          <p:cNvPr id="113" name="Google Shape;113;p19"/>
          <p:cNvSpPr txBox="1"/>
          <p:nvPr/>
        </p:nvSpPr>
        <p:spPr>
          <a:xfrm>
            <a:off x="1119900" y="4663550"/>
            <a:ext cx="69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4MOST - </a:t>
            </a:r>
            <a:r>
              <a:rPr lang="en">
                <a:solidFill>
                  <a:schemeClr val="dk1"/>
                </a:solidFill>
              </a:rPr>
              <a:t>(4G–PAQS) -</a:t>
            </a:r>
            <a:r>
              <a:rPr lang="en"/>
              <a:t> </a:t>
            </a:r>
            <a:r>
              <a:rPr lang="en"/>
              <a:t>The survey will observe nearly 250,000 quasar candidates</a:t>
            </a:r>
            <a:endParaRPr/>
          </a:p>
        </p:txBody>
      </p:sp>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Randomly simulated data</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Z_range ∈ [2,4], Mag_range ∈ [18, 20.5]</a:t>
            </a:r>
            <a:endParaRPr/>
          </a:p>
          <a:p>
            <a:pPr indent="0" lvl="0" marL="0" rtl="0" algn="l">
              <a:spcBef>
                <a:spcPts val="1200"/>
              </a:spcBef>
              <a:spcAft>
                <a:spcPts val="0"/>
              </a:spcAft>
              <a:buNone/>
            </a:pPr>
            <a:r>
              <a:rPr lang="en"/>
              <a:t>Data size: 10000 spectra (~ 20 hrs for generation)</a:t>
            </a:r>
            <a:endParaRPr/>
          </a:p>
          <a:p>
            <a:pPr indent="0" lvl="0" marL="0" rtl="0" algn="l">
              <a:spcBef>
                <a:spcPts val="1200"/>
              </a:spcBef>
              <a:spcAft>
                <a:spcPts val="1200"/>
              </a:spcAft>
              <a:buNone/>
            </a:pPr>
            <a:r>
              <a:rPr lang="en"/>
              <a:t>Data shape: </a:t>
            </a:r>
            <a:r>
              <a:rPr lang="en"/>
              <a:t>(10000, 23411, 1) - (N_spec, N_wav_bins, input_features - Flux)</a:t>
            </a:r>
            <a:endParaRPr/>
          </a:p>
        </p:txBody>
      </p:sp>
      <p:pic>
        <p:nvPicPr>
          <p:cNvPr id="121" name="Google Shape;121;p20"/>
          <p:cNvPicPr preferRelativeResize="0"/>
          <p:nvPr/>
        </p:nvPicPr>
        <p:blipFill>
          <a:blip r:embed="rId3">
            <a:alphaModFix/>
          </a:blip>
          <a:stretch>
            <a:fillRect/>
          </a:stretch>
        </p:blipFill>
        <p:spPr>
          <a:xfrm>
            <a:off x="3067010" y="2623275"/>
            <a:ext cx="3009976" cy="2354500"/>
          </a:xfrm>
          <a:prstGeom prst="rect">
            <a:avLst/>
          </a:prstGeom>
          <a:noFill/>
          <a:ln>
            <a:noFill/>
          </a:ln>
        </p:spPr>
      </p:pic>
      <p:sp>
        <p:nvSpPr>
          <p:cNvPr id="122" name="Google Shape;122;p20"/>
          <p:cNvSpPr txBox="1"/>
          <p:nvPr/>
        </p:nvSpPr>
        <p:spPr>
          <a:xfrm>
            <a:off x="6134100" y="4743300"/>
            <a:ext cx="30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Wavelength range: </a:t>
            </a:r>
            <a:r>
              <a:rPr lang="en"/>
              <a:t>3600 ~ 9600 Å</a:t>
            </a:r>
            <a:endParaRPr/>
          </a:p>
        </p:txBody>
      </p:sp>
      <p:sp>
        <p:nvSpPr>
          <p:cNvPr id="123" name="Google Shape;123;p20"/>
          <p:cNvSpPr txBox="1"/>
          <p:nvPr/>
        </p:nvSpPr>
        <p:spPr>
          <a:xfrm>
            <a:off x="0" y="4568875"/>
            <a:ext cx="335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Simulator from Jens-Kristian Krogager, Astrophysics Research Center of Lyon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Labels/Truth</a:t>
            </a:r>
            <a:endParaRPr/>
          </a:p>
        </p:txBody>
      </p:sp>
      <p:sp>
        <p:nvSpPr>
          <p:cNvPr id="129" name="Google Shape;12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1"/>
          <p:cNvPicPr preferRelativeResize="0"/>
          <p:nvPr/>
        </p:nvPicPr>
        <p:blipFill>
          <a:blip r:embed="rId3">
            <a:alphaModFix/>
          </a:blip>
          <a:stretch>
            <a:fillRect/>
          </a:stretch>
        </p:blipFill>
        <p:spPr>
          <a:xfrm>
            <a:off x="1194250" y="893243"/>
            <a:ext cx="6755500" cy="54315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