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68" r:id="rId4"/>
    <p:sldId id="260" r:id="rId5"/>
    <p:sldId id="261" r:id="rId6"/>
    <p:sldId id="269" r:id="rId7"/>
    <p:sldId id="266" r:id="rId8"/>
    <p:sldId id="270" r:id="rId9"/>
    <p:sldId id="271" r:id="rId10"/>
    <p:sldId id="272"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599" autoAdjust="0"/>
  </p:normalViewPr>
  <p:slideViewPr>
    <p:cSldViewPr>
      <p:cViewPr varScale="1">
        <p:scale>
          <a:sx n="95" d="100"/>
          <a:sy n="95" d="100"/>
        </p:scale>
        <p:origin x="549" y="29"/>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ltLang="zh-CN"/>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12/11/2022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ltLang="zh-CN"/>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12/11/2022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ltLang="zh-CN"/>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12/11/2022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ltLang="zh-CN"/>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12/11/2022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ltLang="zh-CN"/>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12/11/2022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ltLang="zh-CN"/>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12/11/2022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12/11/2022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12/11/2022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ltLang="zh-CN"/>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12/11/2022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ltLang="zh-CN"/>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12/11/2022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ltLang="zh-CN"/>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12/11/2022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B0F0"/>
                </a:solidFill>
              </a:rPr>
              <a:t>HLHMS</a:t>
            </a:r>
          </a:p>
        </p:txBody>
      </p:sp>
      <p:sp>
        <p:nvSpPr>
          <p:cNvPr id="3" name="Subtitle 2"/>
          <p:cNvSpPr>
            <a:spLocks noGrp="1"/>
          </p:cNvSpPr>
          <p:nvPr>
            <p:ph type="subTitle" idx="1"/>
          </p:nvPr>
        </p:nvSpPr>
        <p:spPr/>
        <p:txBody>
          <a:bodyPr/>
          <a:lstStyle/>
          <a:p>
            <a:r>
              <a:rPr lang="en-US" dirty="0"/>
              <a:t>Airport Management System</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id="{12628CAF-BB9D-327C-CB5B-41DED53C04A1}"/>
              </a:ext>
            </a:extLst>
          </p:cNvPr>
          <p:cNvSpPr txBox="1"/>
          <p:nvPr/>
        </p:nvSpPr>
        <p:spPr>
          <a:xfrm>
            <a:off x="1522414" y="1981200"/>
            <a:ext cx="7315198" cy="3139321"/>
          </a:xfrm>
          <a:prstGeom prst="rect">
            <a:avLst/>
          </a:prstGeom>
          <a:noFill/>
        </p:spPr>
        <p:txBody>
          <a:bodyPr wrap="square">
            <a:spAutoFit/>
          </a:bodyPr>
          <a:lstStyle/>
          <a:p>
            <a:pPr algn="l">
              <a:buFont typeface="Arial" panose="020B0604020202020204" pitchFamily="34" charset="0"/>
              <a:buChar char="•"/>
            </a:pPr>
            <a:r>
              <a:rPr lang="en-US" altLang="zh-CN" b="0" i="0" dirty="0">
                <a:solidFill>
                  <a:srgbClr val="C9D1D9"/>
                </a:solidFill>
                <a:effectLst/>
                <a:latin typeface="-apple-system"/>
              </a:rPr>
              <a:t> Create Different Users</a:t>
            </a:r>
          </a:p>
          <a:p>
            <a:pPr algn="l">
              <a:buFont typeface="Arial" panose="020B0604020202020204" pitchFamily="34" charset="0"/>
              <a:buChar char="•"/>
            </a:pPr>
            <a:r>
              <a:rPr lang="en-US" altLang="zh-CN" b="0" i="0" dirty="0">
                <a:solidFill>
                  <a:srgbClr val="C9D1D9"/>
                </a:solidFill>
                <a:effectLst/>
                <a:latin typeface="-apple-system"/>
              </a:rPr>
              <a:t> Create Flight Company</a:t>
            </a:r>
          </a:p>
          <a:p>
            <a:pPr algn="l">
              <a:buFont typeface="Arial" panose="020B0604020202020204" pitchFamily="34" charset="0"/>
              <a:buChar char="•"/>
            </a:pPr>
            <a:r>
              <a:rPr lang="en-US" altLang="zh-CN" b="0" i="0" dirty="0">
                <a:solidFill>
                  <a:srgbClr val="C9D1D9"/>
                </a:solidFill>
                <a:effectLst/>
                <a:latin typeface="-apple-system"/>
              </a:rPr>
              <a:t> Create Flight</a:t>
            </a:r>
          </a:p>
          <a:p>
            <a:pPr algn="l">
              <a:buFont typeface="Arial" panose="020B0604020202020204" pitchFamily="34" charset="0"/>
              <a:buChar char="•"/>
            </a:pPr>
            <a:r>
              <a:rPr lang="en-US" altLang="zh-CN" b="0" i="0" dirty="0">
                <a:solidFill>
                  <a:srgbClr val="C9D1D9"/>
                </a:solidFill>
                <a:effectLst/>
                <a:latin typeface="-apple-system"/>
              </a:rPr>
              <a:t> Buy Tickets</a:t>
            </a:r>
          </a:p>
          <a:p>
            <a:pPr algn="l">
              <a:buFont typeface="Arial" panose="020B0604020202020204" pitchFamily="34" charset="0"/>
              <a:buChar char="•"/>
            </a:pPr>
            <a:r>
              <a:rPr lang="en-US" altLang="zh-CN" b="0" i="0" dirty="0">
                <a:solidFill>
                  <a:srgbClr val="C9D1D9"/>
                </a:solidFill>
                <a:effectLst/>
                <a:latin typeface="-apple-system"/>
              </a:rPr>
              <a:t> Assign Flight Terminal and runway</a:t>
            </a:r>
          </a:p>
          <a:p>
            <a:pPr algn="l">
              <a:buFont typeface="Arial" panose="020B0604020202020204" pitchFamily="34" charset="0"/>
              <a:buChar char="•"/>
            </a:pPr>
            <a:r>
              <a:rPr lang="en-US" altLang="zh-CN" b="0" i="0" dirty="0">
                <a:solidFill>
                  <a:srgbClr val="C9D1D9"/>
                </a:solidFill>
                <a:effectLst/>
                <a:latin typeface="-apple-system"/>
              </a:rPr>
              <a:t> Checked-in</a:t>
            </a:r>
          </a:p>
          <a:p>
            <a:pPr algn="l">
              <a:buFont typeface="Arial" panose="020B0604020202020204" pitchFamily="34" charset="0"/>
              <a:buChar char="•"/>
            </a:pPr>
            <a:r>
              <a:rPr lang="en-US" altLang="zh-CN" b="0" i="0" dirty="0">
                <a:solidFill>
                  <a:srgbClr val="C9D1D9"/>
                </a:solidFill>
                <a:effectLst/>
                <a:latin typeface="-apple-system"/>
              </a:rPr>
              <a:t> Security Check</a:t>
            </a:r>
          </a:p>
          <a:p>
            <a:pPr algn="l">
              <a:buFont typeface="Arial" panose="020B0604020202020204" pitchFamily="34" charset="0"/>
              <a:buChar char="•"/>
            </a:pPr>
            <a:r>
              <a:rPr lang="en-US" altLang="zh-CN" b="0" i="0" dirty="0">
                <a:solidFill>
                  <a:srgbClr val="C9D1D9"/>
                </a:solidFill>
                <a:effectLst/>
                <a:latin typeface="-apple-system"/>
              </a:rPr>
              <a:t> </a:t>
            </a:r>
            <a:r>
              <a:rPr lang="en-US" altLang="zh-CN" b="0" i="0" dirty="0" err="1">
                <a:solidFill>
                  <a:srgbClr val="C9D1D9"/>
                </a:solidFill>
                <a:effectLst/>
                <a:latin typeface="-apple-system"/>
              </a:rPr>
              <a:t>Immigrarion</a:t>
            </a:r>
            <a:r>
              <a:rPr lang="en-US" altLang="zh-CN" b="0" i="0" dirty="0">
                <a:solidFill>
                  <a:srgbClr val="C9D1D9"/>
                </a:solidFill>
                <a:effectLst/>
                <a:latin typeface="-apple-system"/>
              </a:rPr>
              <a:t> check</a:t>
            </a:r>
          </a:p>
          <a:p>
            <a:pPr algn="l">
              <a:buFont typeface="Arial" panose="020B0604020202020204" pitchFamily="34" charset="0"/>
              <a:buChar char="•"/>
            </a:pPr>
            <a:r>
              <a:rPr lang="en-US" altLang="zh-CN" b="0" i="0" dirty="0">
                <a:solidFill>
                  <a:srgbClr val="C9D1D9"/>
                </a:solidFill>
                <a:effectLst/>
                <a:latin typeface="-apple-system"/>
              </a:rPr>
              <a:t> Passenger Rest</a:t>
            </a:r>
          </a:p>
          <a:p>
            <a:pPr algn="l">
              <a:buFont typeface="Arial" panose="020B0604020202020204" pitchFamily="34" charset="0"/>
              <a:buChar char="•"/>
            </a:pPr>
            <a:r>
              <a:rPr lang="en-US" altLang="zh-CN" b="0" i="0" dirty="0">
                <a:solidFill>
                  <a:srgbClr val="C9D1D9"/>
                </a:solidFill>
                <a:effectLst/>
                <a:latin typeface="-apple-system"/>
              </a:rPr>
              <a:t> Shopping</a:t>
            </a:r>
            <a:endParaRPr lang="en-US" altLang="zh-CN" dirty="0">
              <a:solidFill>
                <a:srgbClr val="C9D1D9"/>
              </a:solidFill>
              <a:latin typeface="-apple-system"/>
            </a:endParaRPr>
          </a:p>
          <a:p>
            <a:pPr algn="l">
              <a:buFont typeface="Arial" panose="020B0604020202020204" pitchFamily="34" charset="0"/>
              <a:buChar char="•"/>
            </a:pPr>
            <a:r>
              <a:rPr lang="en-US" altLang="zh-CN" b="0" i="0" dirty="0">
                <a:solidFill>
                  <a:srgbClr val="C9D1D9"/>
                </a:solidFill>
                <a:effectLst/>
                <a:latin typeface="-apple-system"/>
              </a:rPr>
              <a:t> ……</a:t>
            </a:r>
          </a:p>
        </p:txBody>
      </p:sp>
    </p:spTree>
    <p:extLst>
      <p:ext uri="{BB962C8B-B14F-4D97-AF65-F5344CB8AC3E}">
        <p14:creationId xmlns:p14="http://schemas.microsoft.com/office/powerpoint/2010/main" val="336299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and Content Layout with List</a:t>
            </a:r>
          </a:p>
        </p:txBody>
      </p:sp>
      <p:sp>
        <p:nvSpPr>
          <p:cNvPr id="14" name="Content Placeholder 13"/>
          <p:cNvSpPr>
            <a:spLocks noGrp="1"/>
          </p:cNvSpPr>
          <p:nvPr>
            <p:ph idx="1"/>
          </p:nvPr>
        </p:nvSpPr>
        <p:spPr/>
        <p:txBody>
          <a:bodyPr/>
          <a:lstStyle/>
          <a:p>
            <a:r>
              <a:rPr lang="en-US" dirty="0"/>
              <a:t>Introduction</a:t>
            </a:r>
          </a:p>
          <a:p>
            <a:r>
              <a:rPr lang="en-US" dirty="0"/>
              <a:t>Enterprises</a:t>
            </a:r>
          </a:p>
          <a:p>
            <a:r>
              <a:rPr lang="en-US" dirty="0"/>
              <a:t>Application</a:t>
            </a:r>
          </a:p>
          <a:p>
            <a:pPr marL="0" indent="0">
              <a:buNone/>
            </a:pP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Content Placeholder 4"/>
          <p:cNvSpPr>
            <a:spLocks noGrp="1"/>
          </p:cNvSpPr>
          <p:nvPr>
            <p:ph sz="half" idx="1"/>
          </p:nvPr>
        </p:nvSpPr>
        <p:spPr/>
        <p:txBody>
          <a:bodyPr/>
          <a:lstStyle/>
          <a:p>
            <a:r>
              <a:rPr lang="en-US" altLang="zh-CN" b="0" i="0" dirty="0">
                <a:solidFill>
                  <a:srgbClr val="C9D1D9"/>
                </a:solidFill>
                <a:effectLst/>
                <a:latin typeface="-apple-system"/>
              </a:rPr>
              <a:t>A modern </a:t>
            </a:r>
            <a:r>
              <a:rPr lang="en-US" altLang="zh-CN" b="0" i="0" dirty="0">
                <a:solidFill>
                  <a:srgbClr val="FF0000"/>
                </a:solidFill>
                <a:effectLst/>
                <a:latin typeface="-apple-system"/>
              </a:rPr>
              <a:t>airport management software</a:t>
            </a:r>
            <a:r>
              <a:rPr lang="en-US" altLang="zh-CN" b="0" i="0" dirty="0">
                <a:solidFill>
                  <a:srgbClr val="C9D1D9"/>
                </a:solidFill>
                <a:effectLst/>
                <a:latin typeface="-apple-system"/>
              </a:rPr>
              <a:t>. Integrating passenger interaction with the airport into one application. Not only does it provide passengers with access to flight information, but also airlines to modify flight information, airport ground staff to assign upcoming aircraft runs, etc.</a:t>
            </a:r>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Organization and User Roles</a:t>
            </a:r>
          </a:p>
        </p:txBody>
      </p:sp>
      <p:sp>
        <p:nvSpPr>
          <p:cNvPr id="8" name="TextBox 7">
            <a:extLst>
              <a:ext uri="{FF2B5EF4-FFF2-40B4-BE49-F238E27FC236}">
                <a16:creationId xmlns:a16="http://schemas.microsoft.com/office/drawing/2014/main" id="{EC629C1F-8D69-EF85-7A8A-74FC7200CA2E}"/>
              </a:ext>
            </a:extLst>
          </p:cNvPr>
          <p:cNvSpPr txBox="1"/>
          <p:nvPr/>
        </p:nvSpPr>
        <p:spPr>
          <a:xfrm>
            <a:off x="2527043" y="1905000"/>
            <a:ext cx="7772398" cy="1200329"/>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C9D1D9"/>
                </a:solidFill>
                <a:effectLst/>
                <a:latin typeface="-apple-system"/>
              </a:rPr>
              <a:t>Airports</a:t>
            </a:r>
          </a:p>
          <a:p>
            <a:pPr marL="285750" indent="-285750">
              <a:buFont typeface="Arial" panose="020B0604020202020204" pitchFamily="34" charset="0"/>
              <a:buChar char="•"/>
            </a:pPr>
            <a:r>
              <a:rPr lang="en-US" altLang="zh-CN" b="0" i="0" dirty="0">
                <a:solidFill>
                  <a:srgbClr val="C9D1D9"/>
                </a:solidFill>
                <a:effectLst/>
                <a:latin typeface="-apple-system"/>
              </a:rPr>
              <a:t>Airlines</a:t>
            </a:r>
          </a:p>
          <a:p>
            <a:pPr marL="285750" indent="-285750">
              <a:buFont typeface="Arial" panose="020B0604020202020204" pitchFamily="34" charset="0"/>
              <a:buChar char="•"/>
            </a:pPr>
            <a:r>
              <a:rPr lang="en-US" altLang="zh-CN" dirty="0">
                <a:solidFill>
                  <a:srgbClr val="C9D1D9"/>
                </a:solidFill>
                <a:latin typeface="-apple-system"/>
              </a:rPr>
              <a:t>G</a:t>
            </a:r>
            <a:r>
              <a:rPr lang="en-US" altLang="zh-CN" b="0" i="0" dirty="0">
                <a:solidFill>
                  <a:srgbClr val="C9D1D9"/>
                </a:solidFill>
                <a:effectLst/>
                <a:latin typeface="-apple-system"/>
              </a:rPr>
              <a:t>overnment departments</a:t>
            </a:r>
          </a:p>
          <a:p>
            <a:pPr marL="285750" indent="-285750">
              <a:buFont typeface="Arial" panose="020B0604020202020204" pitchFamily="34" charset="0"/>
              <a:buChar char="•"/>
            </a:pPr>
            <a:r>
              <a:rPr lang="en-US" altLang="zh-CN" dirty="0">
                <a:solidFill>
                  <a:srgbClr val="C9D1D9"/>
                </a:solidFill>
                <a:latin typeface="-apple-system"/>
              </a:rPr>
              <a:t>S</a:t>
            </a:r>
            <a:r>
              <a:rPr lang="en-US" altLang="zh-CN" b="0" i="0" dirty="0">
                <a:solidFill>
                  <a:srgbClr val="C9D1D9"/>
                </a:solidFill>
                <a:effectLst/>
                <a:latin typeface="-apple-system"/>
              </a:rPr>
              <a:t>ervices</a:t>
            </a:r>
            <a:endParaRPr lang="zh-CN" altLang="en-US" dirty="0"/>
          </a:p>
        </p:txBody>
      </p:sp>
      <p:sp>
        <p:nvSpPr>
          <p:cNvPr id="9" name="TextBox 8">
            <a:extLst>
              <a:ext uri="{FF2B5EF4-FFF2-40B4-BE49-F238E27FC236}">
                <a16:creationId xmlns:a16="http://schemas.microsoft.com/office/drawing/2014/main" id="{D2FBB55D-6C8E-13CF-59FB-FAD1ED292D1E}"/>
              </a:ext>
            </a:extLst>
          </p:cNvPr>
          <p:cNvSpPr txBox="1"/>
          <p:nvPr/>
        </p:nvSpPr>
        <p:spPr>
          <a:xfrm>
            <a:off x="2527043" y="5228511"/>
            <a:ext cx="7772398" cy="923330"/>
          </a:xfrm>
          <a:prstGeom prst="rect">
            <a:avLst/>
          </a:prstGeom>
          <a:noFill/>
        </p:spPr>
        <p:txBody>
          <a:bodyPr wrap="square">
            <a:spAutoFit/>
          </a:bodyPr>
          <a:lstStyle/>
          <a:p>
            <a:r>
              <a:rPr lang="en-US" altLang="zh-CN" b="0" i="0" dirty="0">
                <a:solidFill>
                  <a:srgbClr val="C9D1D9"/>
                </a:solidFill>
                <a:effectLst/>
                <a:latin typeface="-apple-system"/>
              </a:rPr>
              <a:t>Ground crew, flight crew, check-in counters, ticket agents, store salesmen, lounge greeters and police officers. Passengers and pick-ups. In terms of control, we have airline administrators, airport administrators, system administrators, etc.</a:t>
            </a:r>
            <a:endParaRPr lang="zh-CN" altLang="en-US" dirty="0"/>
          </a:p>
        </p:txBody>
      </p:sp>
      <p:sp>
        <p:nvSpPr>
          <p:cNvPr id="10" name="TextBox 9">
            <a:extLst>
              <a:ext uri="{FF2B5EF4-FFF2-40B4-BE49-F238E27FC236}">
                <a16:creationId xmlns:a16="http://schemas.microsoft.com/office/drawing/2014/main" id="{A06FBFD1-9BD2-9021-A3E0-E430C6EECAC1}"/>
              </a:ext>
            </a:extLst>
          </p:cNvPr>
          <p:cNvSpPr txBox="1"/>
          <p:nvPr/>
        </p:nvSpPr>
        <p:spPr>
          <a:xfrm>
            <a:off x="684212" y="1781889"/>
            <a:ext cx="1905000" cy="1446550"/>
          </a:xfrm>
          <a:prstGeom prst="rect">
            <a:avLst/>
          </a:prstGeom>
          <a:noFill/>
        </p:spPr>
        <p:txBody>
          <a:bodyPr wrap="square">
            <a:spAutoFit/>
          </a:bodyPr>
          <a:lstStyle/>
          <a:p>
            <a:r>
              <a:rPr lang="en-US" altLang="zh-CN" sz="8800" dirty="0">
                <a:solidFill>
                  <a:srgbClr val="FF0000"/>
                </a:solidFill>
                <a:latin typeface="-apple-system"/>
              </a:rPr>
              <a:t>4</a:t>
            </a:r>
            <a:r>
              <a:rPr lang="en-US" altLang="zh-CN" sz="1400" dirty="0">
                <a:solidFill>
                  <a:srgbClr val="FF0000"/>
                </a:solidFill>
                <a:latin typeface="-apple-system"/>
              </a:rPr>
              <a:t>enterprises</a:t>
            </a:r>
            <a:endParaRPr lang="zh-CN" altLang="en-US" sz="8800" dirty="0">
              <a:solidFill>
                <a:srgbClr val="FF0000"/>
              </a:solidFill>
            </a:endParaRPr>
          </a:p>
        </p:txBody>
      </p:sp>
      <p:sp>
        <p:nvSpPr>
          <p:cNvPr id="11" name="TextBox 10">
            <a:extLst>
              <a:ext uri="{FF2B5EF4-FFF2-40B4-BE49-F238E27FC236}">
                <a16:creationId xmlns:a16="http://schemas.microsoft.com/office/drawing/2014/main" id="{99DB3993-9DB1-1523-3C3D-BE4E5126653C}"/>
              </a:ext>
            </a:extLst>
          </p:cNvPr>
          <p:cNvSpPr txBox="1"/>
          <p:nvPr/>
        </p:nvSpPr>
        <p:spPr>
          <a:xfrm>
            <a:off x="684212" y="4966901"/>
            <a:ext cx="1905000" cy="1446550"/>
          </a:xfrm>
          <a:prstGeom prst="rect">
            <a:avLst/>
          </a:prstGeom>
          <a:noFill/>
        </p:spPr>
        <p:txBody>
          <a:bodyPr wrap="square">
            <a:spAutoFit/>
          </a:bodyPr>
          <a:lstStyle/>
          <a:p>
            <a:r>
              <a:rPr lang="en-US" altLang="zh-CN" sz="8800" dirty="0">
                <a:solidFill>
                  <a:srgbClr val="FF0000"/>
                </a:solidFill>
                <a:latin typeface="-apple-system"/>
              </a:rPr>
              <a:t>13</a:t>
            </a:r>
            <a:r>
              <a:rPr lang="en-US" altLang="zh-CN" sz="1400" dirty="0">
                <a:solidFill>
                  <a:srgbClr val="FF0000"/>
                </a:solidFill>
                <a:latin typeface="-apple-system"/>
              </a:rPr>
              <a:t>roles</a:t>
            </a:r>
            <a:endParaRPr lang="zh-CN" altLang="en-US" sz="8800" dirty="0">
              <a:solidFill>
                <a:srgbClr val="FF0000"/>
              </a:solidFill>
            </a:endParaRPr>
          </a:p>
        </p:txBody>
      </p:sp>
      <p:sp>
        <p:nvSpPr>
          <p:cNvPr id="3" name="TextBox 2">
            <a:extLst>
              <a:ext uri="{FF2B5EF4-FFF2-40B4-BE49-F238E27FC236}">
                <a16:creationId xmlns:a16="http://schemas.microsoft.com/office/drawing/2014/main" id="{39055BC6-93F3-2037-DE17-E385D7D26941}"/>
              </a:ext>
            </a:extLst>
          </p:cNvPr>
          <p:cNvSpPr txBox="1"/>
          <p:nvPr/>
        </p:nvSpPr>
        <p:spPr>
          <a:xfrm>
            <a:off x="684212" y="3418582"/>
            <a:ext cx="1905000" cy="1446550"/>
          </a:xfrm>
          <a:prstGeom prst="rect">
            <a:avLst/>
          </a:prstGeom>
          <a:noFill/>
        </p:spPr>
        <p:txBody>
          <a:bodyPr wrap="square">
            <a:spAutoFit/>
          </a:bodyPr>
          <a:lstStyle/>
          <a:p>
            <a:r>
              <a:rPr lang="en-US" altLang="zh-CN" sz="8800" dirty="0">
                <a:solidFill>
                  <a:srgbClr val="FF0000"/>
                </a:solidFill>
                <a:latin typeface="-apple-system"/>
              </a:rPr>
              <a:t>8</a:t>
            </a:r>
            <a:r>
              <a:rPr lang="en-US" altLang="zh-CN" sz="1400" dirty="0">
                <a:solidFill>
                  <a:srgbClr val="FF0000"/>
                </a:solidFill>
                <a:latin typeface="-apple-system"/>
              </a:rPr>
              <a:t>organization</a:t>
            </a:r>
            <a:endParaRPr lang="zh-CN" altLang="en-US" sz="8800" dirty="0">
              <a:solidFill>
                <a:srgbClr val="FF0000"/>
              </a:solidFill>
            </a:endParaRPr>
          </a:p>
        </p:txBody>
      </p:sp>
      <p:sp>
        <p:nvSpPr>
          <p:cNvPr id="14" name="TextBox 13">
            <a:extLst>
              <a:ext uri="{FF2B5EF4-FFF2-40B4-BE49-F238E27FC236}">
                <a16:creationId xmlns:a16="http://schemas.microsoft.com/office/drawing/2014/main" id="{12DE2063-BDF1-9D16-5785-08D75FBD1227}"/>
              </a:ext>
            </a:extLst>
          </p:cNvPr>
          <p:cNvSpPr txBox="1"/>
          <p:nvPr/>
        </p:nvSpPr>
        <p:spPr>
          <a:xfrm>
            <a:off x="2542554" y="3714928"/>
            <a:ext cx="7895258" cy="923330"/>
          </a:xfrm>
          <a:prstGeom prst="rect">
            <a:avLst/>
          </a:prstGeom>
          <a:noFill/>
        </p:spPr>
        <p:txBody>
          <a:bodyPr wrap="square">
            <a:spAutoFit/>
          </a:bodyPr>
          <a:lstStyle/>
          <a:p>
            <a:r>
              <a:rPr lang="en-US" altLang="zh-CN" b="0" i="0" dirty="0">
                <a:solidFill>
                  <a:srgbClr val="C9D1D9"/>
                </a:solidFill>
                <a:effectLst/>
                <a:latin typeface="-apple-system"/>
              </a:rPr>
              <a:t>Airport check-in counter, Airport ticket office, CBP custom office, Security check, VIP Lounge, Airport Air Traffic Controller Center, Pickup location, Airline despatcher office</a:t>
            </a:r>
            <a:endParaRPr lang="zh-CN" alt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and structures</a:t>
            </a:r>
          </a:p>
        </p:txBody>
      </p:sp>
      <p:sp>
        <p:nvSpPr>
          <p:cNvPr id="4" name="TextBox 3">
            <a:extLst>
              <a:ext uri="{FF2B5EF4-FFF2-40B4-BE49-F238E27FC236}">
                <a16:creationId xmlns:a16="http://schemas.microsoft.com/office/drawing/2014/main" id="{12628CAF-BB9D-327C-CB5B-41DED53C04A1}"/>
              </a:ext>
            </a:extLst>
          </p:cNvPr>
          <p:cNvSpPr txBox="1"/>
          <p:nvPr/>
        </p:nvSpPr>
        <p:spPr>
          <a:xfrm>
            <a:off x="1522414" y="1981200"/>
            <a:ext cx="7315198" cy="646331"/>
          </a:xfrm>
          <a:prstGeom prst="rect">
            <a:avLst/>
          </a:prstGeom>
          <a:noFill/>
        </p:spPr>
        <p:txBody>
          <a:bodyPr wrap="square">
            <a:spAutoFit/>
          </a:bodyPr>
          <a:lstStyle/>
          <a:p>
            <a:r>
              <a:rPr lang="en-US" altLang="zh-CN" b="0" i="0" dirty="0">
                <a:solidFill>
                  <a:srgbClr val="C9D1D9"/>
                </a:solidFill>
                <a:effectLst/>
                <a:latin typeface="-apple-system"/>
              </a:rPr>
              <a:t>Graphical desktop application developed based on </a:t>
            </a:r>
            <a:r>
              <a:rPr lang="en-US" altLang="zh-CN" b="1" i="0" dirty="0">
                <a:solidFill>
                  <a:srgbClr val="FF0000"/>
                </a:solidFill>
                <a:effectLst/>
                <a:latin typeface="-apple-system"/>
              </a:rPr>
              <a:t>Java Swing</a:t>
            </a:r>
            <a:r>
              <a:rPr lang="en-US" altLang="zh-CN" b="0" i="0" dirty="0">
                <a:solidFill>
                  <a:srgbClr val="C9D1D9"/>
                </a:solidFill>
                <a:effectLst/>
                <a:latin typeface="-apple-system"/>
              </a:rPr>
              <a:t>. Relying data on </a:t>
            </a:r>
            <a:r>
              <a:rPr lang="en-US" altLang="zh-CN" b="1" i="0" dirty="0">
                <a:solidFill>
                  <a:srgbClr val="FF0000"/>
                </a:solidFill>
                <a:effectLst/>
                <a:latin typeface="-apple-system"/>
              </a:rPr>
              <a:t>Azure </a:t>
            </a:r>
            <a:r>
              <a:rPr lang="en-US" altLang="zh-CN" b="1" i="0" dirty="0" err="1">
                <a:solidFill>
                  <a:srgbClr val="FF0000"/>
                </a:solidFill>
                <a:effectLst/>
                <a:latin typeface="-apple-system"/>
              </a:rPr>
              <a:t>Mysql</a:t>
            </a:r>
            <a:r>
              <a:rPr lang="en-US" altLang="zh-CN" b="0" i="0" dirty="0">
                <a:solidFill>
                  <a:srgbClr val="FF0000"/>
                </a:solidFill>
                <a:effectLst/>
                <a:latin typeface="-apple-system"/>
              </a:rPr>
              <a:t> </a:t>
            </a:r>
            <a:r>
              <a:rPr lang="en-US" altLang="zh-CN" b="0" i="0" dirty="0">
                <a:solidFill>
                  <a:srgbClr val="C9D1D9"/>
                </a:solidFill>
                <a:effectLst/>
                <a:latin typeface="-apple-system"/>
              </a:rPr>
              <a:t>server for secure and stable data management.  </a:t>
            </a:r>
            <a:endParaRPr lang="zh-CN" altLang="en-US" dirty="0"/>
          </a:p>
        </p:txBody>
      </p:sp>
      <p:sp>
        <p:nvSpPr>
          <p:cNvPr id="5" name="TextBox 4">
            <a:extLst>
              <a:ext uri="{FF2B5EF4-FFF2-40B4-BE49-F238E27FC236}">
                <a16:creationId xmlns:a16="http://schemas.microsoft.com/office/drawing/2014/main" id="{87CE60F0-793E-A575-371E-8B09AC38086C}"/>
              </a:ext>
            </a:extLst>
          </p:cNvPr>
          <p:cNvSpPr txBox="1"/>
          <p:nvPr/>
        </p:nvSpPr>
        <p:spPr>
          <a:xfrm>
            <a:off x="1522414" y="2895600"/>
            <a:ext cx="7315198" cy="1754326"/>
          </a:xfrm>
          <a:prstGeom prst="rect">
            <a:avLst/>
          </a:prstGeom>
          <a:noFill/>
        </p:spPr>
        <p:txBody>
          <a:bodyPr wrap="square">
            <a:spAutoFit/>
          </a:bodyPr>
          <a:lstStyle/>
          <a:p>
            <a:r>
              <a:rPr lang="en-US" altLang="zh-CN" b="0" i="0" dirty="0">
                <a:solidFill>
                  <a:srgbClr val="C9D1D9"/>
                </a:solidFill>
                <a:effectLst/>
                <a:latin typeface="-apple-system"/>
              </a:rPr>
              <a:t>The </a:t>
            </a:r>
            <a:r>
              <a:rPr lang="en-US" altLang="zh-CN" b="1" i="0" dirty="0">
                <a:solidFill>
                  <a:srgbClr val="FF0000"/>
                </a:solidFill>
                <a:effectLst/>
                <a:latin typeface="-apple-system"/>
              </a:rPr>
              <a:t>MVC</a:t>
            </a:r>
            <a:r>
              <a:rPr lang="en-US" altLang="zh-CN" b="0" i="0" dirty="0">
                <a:solidFill>
                  <a:srgbClr val="C9D1D9"/>
                </a:solidFill>
                <a:effectLst/>
                <a:latin typeface="-apple-system"/>
              </a:rPr>
              <a:t> architecture is used to achieve loose coupling, reusability, portability, and sustainable development of the system. The data connection layer is responsible for all operations on database information. The </a:t>
            </a:r>
            <a:r>
              <a:rPr lang="en-US" altLang="zh-CN" b="0" i="0" dirty="0" err="1">
                <a:solidFill>
                  <a:srgbClr val="C9D1D9"/>
                </a:solidFill>
                <a:effectLst/>
                <a:latin typeface="-apple-system"/>
              </a:rPr>
              <a:t>ui</a:t>
            </a:r>
            <a:r>
              <a:rPr lang="en-US" altLang="zh-CN" b="0" i="0" dirty="0">
                <a:solidFill>
                  <a:srgbClr val="C9D1D9"/>
                </a:solidFill>
                <a:effectLst/>
                <a:latin typeface="-apple-system"/>
              </a:rPr>
              <a:t> interface is elegant and succinct, and very user-friendly. The model layer specifies the structure and relationship of each object, which makes post-maintenance and code processing well-dependent.</a:t>
            </a:r>
            <a:endParaRPr lang="zh-CN" altLang="en-US" dirty="0"/>
          </a:p>
        </p:txBody>
      </p:sp>
      <p:sp>
        <p:nvSpPr>
          <p:cNvPr id="6" name="TextBox 5">
            <a:extLst>
              <a:ext uri="{FF2B5EF4-FFF2-40B4-BE49-F238E27FC236}">
                <a16:creationId xmlns:a16="http://schemas.microsoft.com/office/drawing/2014/main" id="{4E7E63E3-F6F4-C773-E9DF-BDCFCE097E35}"/>
              </a:ext>
            </a:extLst>
          </p:cNvPr>
          <p:cNvSpPr txBox="1"/>
          <p:nvPr/>
        </p:nvSpPr>
        <p:spPr>
          <a:xfrm>
            <a:off x="1522414" y="4916102"/>
            <a:ext cx="7315198" cy="923330"/>
          </a:xfrm>
          <a:prstGeom prst="rect">
            <a:avLst/>
          </a:prstGeom>
          <a:noFill/>
        </p:spPr>
        <p:txBody>
          <a:bodyPr wrap="square">
            <a:spAutoFit/>
          </a:bodyPr>
          <a:lstStyle/>
          <a:p>
            <a:r>
              <a:rPr lang="en-US" altLang="zh-CN" dirty="0">
                <a:solidFill>
                  <a:srgbClr val="FF0000"/>
                </a:solidFill>
              </a:rPr>
              <a:t>Animated effects </a:t>
            </a:r>
            <a:r>
              <a:rPr lang="en-US" altLang="zh-CN" dirty="0"/>
              <a:t>are implemented. </a:t>
            </a:r>
            <a:r>
              <a:rPr lang="en-US" altLang="zh-CN" dirty="0">
                <a:solidFill>
                  <a:srgbClr val="FF0000"/>
                </a:solidFill>
              </a:rPr>
              <a:t>Email notification</a:t>
            </a:r>
            <a:r>
              <a:rPr lang="en-US" altLang="zh-CN" dirty="0"/>
              <a:t>. Introduced </a:t>
            </a:r>
            <a:r>
              <a:rPr lang="en-US" altLang="zh-CN" dirty="0" err="1">
                <a:solidFill>
                  <a:srgbClr val="FF0000"/>
                </a:solidFill>
              </a:rPr>
              <a:t>flatfat</a:t>
            </a:r>
            <a:r>
              <a:rPr lang="en-US" altLang="zh-CN" dirty="0">
                <a:solidFill>
                  <a:srgbClr val="FF0000"/>
                </a:solidFill>
              </a:rPr>
              <a:t> </a:t>
            </a:r>
            <a:r>
              <a:rPr lang="en-US" altLang="zh-CN" dirty="0"/>
              <a:t>interface, introduced </a:t>
            </a:r>
            <a:r>
              <a:rPr lang="en-US" altLang="zh-CN" dirty="0" err="1">
                <a:solidFill>
                  <a:srgbClr val="FF0000"/>
                </a:solidFill>
              </a:rPr>
              <a:t>datepicker</a:t>
            </a:r>
            <a:r>
              <a:rPr lang="en-US" altLang="zh-CN" dirty="0">
                <a:solidFill>
                  <a:srgbClr val="FF0000"/>
                </a:solidFill>
              </a:rPr>
              <a:t>, </a:t>
            </a:r>
            <a:r>
              <a:rPr lang="en-US" altLang="zh-CN" dirty="0" err="1">
                <a:solidFill>
                  <a:srgbClr val="FF0000"/>
                </a:solidFill>
              </a:rPr>
              <a:t>jfreecharts</a:t>
            </a:r>
            <a:r>
              <a:rPr lang="en-US" altLang="zh-CN" dirty="0">
                <a:solidFill>
                  <a:srgbClr val="FF0000"/>
                </a:solidFill>
              </a:rPr>
              <a:t> </a:t>
            </a:r>
            <a:r>
              <a:rPr lang="en-US" altLang="zh-CN" dirty="0"/>
              <a:t>and other additional components.</a:t>
            </a:r>
            <a:endParaRPr lang="zh-CN" altLang="en-US"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Flows</a:t>
            </a:r>
          </a:p>
        </p:txBody>
      </p:sp>
      <p:sp>
        <p:nvSpPr>
          <p:cNvPr id="4" name="TextBox 3">
            <a:extLst>
              <a:ext uri="{FF2B5EF4-FFF2-40B4-BE49-F238E27FC236}">
                <a16:creationId xmlns:a16="http://schemas.microsoft.com/office/drawing/2014/main" id="{12628CAF-BB9D-327C-CB5B-41DED53C04A1}"/>
              </a:ext>
            </a:extLst>
          </p:cNvPr>
          <p:cNvSpPr txBox="1"/>
          <p:nvPr/>
        </p:nvSpPr>
        <p:spPr>
          <a:xfrm>
            <a:off x="1522414" y="1981200"/>
            <a:ext cx="7315198" cy="3139321"/>
          </a:xfrm>
          <a:prstGeom prst="rect">
            <a:avLst/>
          </a:prstGeom>
          <a:noFill/>
        </p:spPr>
        <p:txBody>
          <a:bodyPr wrap="square">
            <a:spAutoFit/>
          </a:bodyPr>
          <a:lstStyle/>
          <a:p>
            <a:pPr algn="l">
              <a:buFont typeface="Arial" panose="020B0604020202020204" pitchFamily="34" charset="0"/>
              <a:buChar char="•"/>
            </a:pPr>
            <a:r>
              <a:rPr lang="en-US" altLang="zh-CN" b="0" i="0" dirty="0">
                <a:solidFill>
                  <a:srgbClr val="C9D1D9"/>
                </a:solidFill>
                <a:effectLst/>
                <a:latin typeface="-apple-system"/>
              </a:rPr>
              <a:t> Create Different Users</a:t>
            </a:r>
          </a:p>
          <a:p>
            <a:pPr algn="l">
              <a:buFont typeface="Arial" panose="020B0604020202020204" pitchFamily="34" charset="0"/>
              <a:buChar char="•"/>
            </a:pPr>
            <a:r>
              <a:rPr lang="en-US" altLang="zh-CN" b="0" i="0" dirty="0">
                <a:solidFill>
                  <a:srgbClr val="C9D1D9"/>
                </a:solidFill>
                <a:effectLst/>
                <a:latin typeface="-apple-system"/>
              </a:rPr>
              <a:t> Create Flight Company</a:t>
            </a:r>
          </a:p>
          <a:p>
            <a:pPr algn="l">
              <a:buFont typeface="Arial" panose="020B0604020202020204" pitchFamily="34" charset="0"/>
              <a:buChar char="•"/>
            </a:pPr>
            <a:r>
              <a:rPr lang="en-US" altLang="zh-CN" b="0" i="0" dirty="0">
                <a:solidFill>
                  <a:srgbClr val="C9D1D9"/>
                </a:solidFill>
                <a:effectLst/>
                <a:latin typeface="-apple-system"/>
              </a:rPr>
              <a:t> Create Flight</a:t>
            </a:r>
          </a:p>
          <a:p>
            <a:pPr algn="l">
              <a:buFont typeface="Arial" panose="020B0604020202020204" pitchFamily="34" charset="0"/>
              <a:buChar char="•"/>
            </a:pPr>
            <a:r>
              <a:rPr lang="en-US" altLang="zh-CN" b="0" i="0" dirty="0">
                <a:solidFill>
                  <a:srgbClr val="C9D1D9"/>
                </a:solidFill>
                <a:effectLst/>
                <a:latin typeface="-apple-system"/>
              </a:rPr>
              <a:t> Buy Tickets</a:t>
            </a:r>
          </a:p>
          <a:p>
            <a:pPr algn="l">
              <a:buFont typeface="Arial" panose="020B0604020202020204" pitchFamily="34" charset="0"/>
              <a:buChar char="•"/>
            </a:pPr>
            <a:r>
              <a:rPr lang="en-US" altLang="zh-CN" b="0" i="0" dirty="0">
                <a:solidFill>
                  <a:srgbClr val="C9D1D9"/>
                </a:solidFill>
                <a:effectLst/>
                <a:latin typeface="-apple-system"/>
              </a:rPr>
              <a:t> Assign Flight Terminal and runway</a:t>
            </a:r>
          </a:p>
          <a:p>
            <a:pPr algn="l">
              <a:buFont typeface="Arial" panose="020B0604020202020204" pitchFamily="34" charset="0"/>
              <a:buChar char="•"/>
            </a:pPr>
            <a:r>
              <a:rPr lang="en-US" altLang="zh-CN" b="0" i="0" dirty="0">
                <a:solidFill>
                  <a:srgbClr val="C9D1D9"/>
                </a:solidFill>
                <a:effectLst/>
                <a:latin typeface="-apple-system"/>
              </a:rPr>
              <a:t> Checked-in</a:t>
            </a:r>
          </a:p>
          <a:p>
            <a:pPr algn="l">
              <a:buFont typeface="Arial" panose="020B0604020202020204" pitchFamily="34" charset="0"/>
              <a:buChar char="•"/>
            </a:pPr>
            <a:r>
              <a:rPr lang="en-US" altLang="zh-CN" b="0" i="0" dirty="0">
                <a:solidFill>
                  <a:srgbClr val="C9D1D9"/>
                </a:solidFill>
                <a:effectLst/>
                <a:latin typeface="-apple-system"/>
              </a:rPr>
              <a:t> Security Check</a:t>
            </a:r>
          </a:p>
          <a:p>
            <a:pPr algn="l">
              <a:buFont typeface="Arial" panose="020B0604020202020204" pitchFamily="34" charset="0"/>
              <a:buChar char="•"/>
            </a:pPr>
            <a:r>
              <a:rPr lang="en-US" altLang="zh-CN" b="0" i="0" dirty="0">
                <a:solidFill>
                  <a:srgbClr val="C9D1D9"/>
                </a:solidFill>
                <a:effectLst/>
                <a:latin typeface="-apple-system"/>
              </a:rPr>
              <a:t> </a:t>
            </a:r>
            <a:r>
              <a:rPr lang="en-US" altLang="zh-CN" b="0" i="0" dirty="0" err="1">
                <a:solidFill>
                  <a:srgbClr val="C9D1D9"/>
                </a:solidFill>
                <a:effectLst/>
                <a:latin typeface="-apple-system"/>
              </a:rPr>
              <a:t>Immigrarion</a:t>
            </a:r>
            <a:r>
              <a:rPr lang="en-US" altLang="zh-CN" b="0" i="0" dirty="0">
                <a:solidFill>
                  <a:srgbClr val="C9D1D9"/>
                </a:solidFill>
                <a:effectLst/>
                <a:latin typeface="-apple-system"/>
              </a:rPr>
              <a:t> check</a:t>
            </a:r>
          </a:p>
          <a:p>
            <a:pPr algn="l">
              <a:buFont typeface="Arial" panose="020B0604020202020204" pitchFamily="34" charset="0"/>
              <a:buChar char="•"/>
            </a:pPr>
            <a:r>
              <a:rPr lang="en-US" altLang="zh-CN" b="0" i="0" dirty="0">
                <a:solidFill>
                  <a:srgbClr val="C9D1D9"/>
                </a:solidFill>
                <a:effectLst/>
                <a:latin typeface="-apple-system"/>
              </a:rPr>
              <a:t> Passenger Rest</a:t>
            </a:r>
          </a:p>
          <a:p>
            <a:pPr algn="l">
              <a:buFont typeface="Arial" panose="020B0604020202020204" pitchFamily="34" charset="0"/>
              <a:buChar char="•"/>
            </a:pPr>
            <a:r>
              <a:rPr lang="en-US" altLang="zh-CN" b="0" i="0" dirty="0">
                <a:solidFill>
                  <a:srgbClr val="C9D1D9"/>
                </a:solidFill>
                <a:effectLst/>
                <a:latin typeface="-apple-system"/>
              </a:rPr>
              <a:t> Shopping</a:t>
            </a:r>
            <a:endParaRPr lang="en-US" altLang="zh-CN" dirty="0">
              <a:solidFill>
                <a:srgbClr val="C9D1D9"/>
              </a:solidFill>
              <a:latin typeface="-apple-system"/>
            </a:endParaRPr>
          </a:p>
          <a:p>
            <a:pPr algn="l">
              <a:buFont typeface="Arial" panose="020B0604020202020204" pitchFamily="34" charset="0"/>
              <a:buChar char="•"/>
            </a:pPr>
            <a:r>
              <a:rPr lang="en-US" altLang="zh-CN" b="0" i="0" dirty="0">
                <a:solidFill>
                  <a:srgbClr val="C9D1D9"/>
                </a:solidFill>
                <a:effectLst/>
                <a:latin typeface="-apple-system"/>
              </a:rPr>
              <a:t> ……</a:t>
            </a:r>
          </a:p>
        </p:txBody>
      </p:sp>
    </p:spTree>
    <p:extLst>
      <p:ext uri="{BB962C8B-B14F-4D97-AF65-F5344CB8AC3E}">
        <p14:creationId xmlns:p14="http://schemas.microsoft.com/office/powerpoint/2010/main" val="241204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1026" name="Picture 2">
            <a:extLst>
              <a:ext uri="{FF2B5EF4-FFF2-40B4-BE49-F238E27FC236}">
                <a16:creationId xmlns:a16="http://schemas.microsoft.com/office/drawing/2014/main" id="{C495BD7C-DD6C-965C-792E-970CF8D42D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4412" y="1905000"/>
            <a:ext cx="4572000" cy="400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3074" name="Picture 2">
            <a:extLst>
              <a:ext uri="{FF2B5EF4-FFF2-40B4-BE49-F238E27FC236}">
                <a16:creationId xmlns:a16="http://schemas.microsoft.com/office/drawing/2014/main" id="{0BC39DA1-5794-061D-1F90-80F855949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951038"/>
            <a:ext cx="350837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25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pic>
        <p:nvPicPr>
          <p:cNvPr id="2050" name="Picture 2" descr="Sequence">
            <a:extLst>
              <a:ext uri="{FF2B5EF4-FFF2-40B4-BE49-F238E27FC236}">
                <a16:creationId xmlns:a16="http://schemas.microsoft.com/office/drawing/2014/main" id="{35971C53-A01F-FB72-5247-E104BDC136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48"/>
          <a:stretch/>
        </p:blipFill>
        <p:spPr bwMode="auto">
          <a:xfrm>
            <a:off x="2970212" y="1752600"/>
            <a:ext cx="3048000" cy="433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93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tf02804846_win32</Template>
  <TotalTime>24</TotalTime>
  <Words>339</Words>
  <Application>Microsoft Office PowerPoint</Application>
  <PresentationFormat>Custom</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Consolas</vt:lpstr>
      <vt:lpstr>Corbel</vt:lpstr>
      <vt:lpstr>Chalkboard 16x9</vt:lpstr>
      <vt:lpstr>HLHMS</vt:lpstr>
      <vt:lpstr>Title and Content Layout with List</vt:lpstr>
      <vt:lpstr>Introduction</vt:lpstr>
      <vt:lpstr>Enterprise, Organization and User Roles</vt:lpstr>
      <vt:lpstr>Skills and structures</vt:lpstr>
      <vt:lpstr>Work Flows</vt:lpstr>
      <vt:lpstr>Class Diagram</vt:lpstr>
      <vt:lpstr>Use Case Diagram</vt:lpstr>
      <vt:lpstr>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HLHMS</dc:title>
  <dc:creator>Jiafang He</dc:creator>
  <cp:lastModifiedBy>Hubert Hu</cp:lastModifiedBy>
  <cp:revision>12</cp:revision>
  <dcterms:created xsi:type="dcterms:W3CDTF">2022-12-12T02:09:29Z</dcterms:created>
  <dcterms:modified xsi:type="dcterms:W3CDTF">2022-12-12T02:47:40Z</dcterms:modified>
</cp:coreProperties>
</file>