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pad.carpentries.org/2019-01-15-CRUK-Cambridge" TargetMode="Externa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hyperlink" Target="https://pad.carpentries.org/2019-01-15-CRUK-Cambridge" TargetMode="Externa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pad.carpentries.org/2019-01-15-CRUK-Cambridge" TargetMode="Externa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pad.carpentries.org/2019-01-15-CRUK-Cambridge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body" idx="1"/>
          </p:nvPr>
        </p:nvSpPr>
        <p:spPr>
          <a:xfrm>
            <a:off x="952500" y="1613048"/>
            <a:ext cx="11099800" cy="7210327"/>
          </a:xfrm>
          <a:prstGeom prst="rect">
            <a:avLst/>
          </a:prstGeom>
        </p:spPr>
        <p:txBody>
          <a:bodyPr/>
          <a:lstStyle/>
          <a:p>
            <a:pPr marL="293369" indent="-293369" defTabSz="385572">
              <a:spcBef>
                <a:spcPts val="1500"/>
              </a:spcBef>
              <a:defRPr sz="2376"/>
            </a:pP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No Food or drink to be consumed in E-learning suite</a:t>
            </a:r>
            <a:r>
              <a:t> (There should be tables &amp; chairs outside in corridor)</a:t>
            </a:r>
          </a:p>
          <a:p>
            <a:pPr marL="293369" indent="-293369" defTabSz="385572">
              <a:spcBef>
                <a:spcPts val="1500"/>
              </a:spcBef>
              <a:defRPr sz="2376"/>
            </a:pPr>
            <a:r>
              <a:t>We usually provide tea, coffee, water &amp; biscuits outside at tea and coffee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breaks</a:t>
            </a:r>
            <a:r>
              <a:t>.</a:t>
            </a:r>
          </a:p>
          <a:p>
            <a:pPr marL="293369" indent="-293369" defTabSz="385572">
              <a:spcBef>
                <a:spcPts val="1500"/>
              </a:spcBef>
              <a:defRPr sz="2376"/>
            </a:pPr>
            <a:r>
              <a:t>We are unaware of any fire-drills so if an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alarm</a:t>
            </a:r>
            <a:r>
              <a:t> is sounded we will treat it as a real incident and evacuate the building via reception.</a:t>
            </a:r>
          </a:p>
          <a:p>
            <a:pPr marL="293369" indent="-293369" defTabSz="385572">
              <a:spcBef>
                <a:spcPts val="1500"/>
              </a:spcBef>
              <a:defRPr sz="2376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Toilets</a:t>
            </a:r>
            <a:r>
              <a:t> are down one level (via spiral staircase near reception). At bottom of stairs turn left and then left again and follow signage. If you cannot use the stairs there is a lift.</a:t>
            </a:r>
          </a:p>
          <a:p>
            <a:pPr marL="293369" indent="-293369" defTabSz="385572">
              <a:spcBef>
                <a:spcPts val="1500"/>
              </a:spcBef>
              <a:defRPr sz="2376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Post-its</a:t>
            </a:r>
            <a:r>
              <a:t> – please use them to let us know when you’ve completed a practical (yellow/green) and when you are having problems (red/pink). We will also use them to get immediate feedback during the day.</a:t>
            </a:r>
          </a:p>
          <a:p>
            <a:pPr marL="293369" indent="-293369" defTabSz="385572">
              <a:spcBef>
                <a:spcPts val="1500"/>
              </a:spcBef>
              <a:defRPr sz="2376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Food</a:t>
            </a:r>
            <a:r>
              <a:t> – there is a Café near reception that takes cash and cards.</a:t>
            </a:r>
          </a:p>
          <a:p>
            <a:pPr marL="293369" indent="-293369" defTabSz="385572">
              <a:spcBef>
                <a:spcPts val="1500"/>
              </a:spcBef>
              <a:defRPr sz="2376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Lunch break</a:t>
            </a:r>
            <a:r>
              <a:t> (30 mins or 1 hour?) – longer lunch means finishing later </a:t>
            </a:r>
          </a:p>
          <a:p>
            <a:pPr marL="293369" indent="-293369" defTabSz="385572">
              <a:spcBef>
                <a:spcPts val="1500"/>
              </a:spcBef>
              <a:defRPr sz="2376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Login</a:t>
            </a:r>
            <a:r>
              <a:t> instructions are on the computer screen – note your desk number e.g. K5 and use that as username suffix.</a:t>
            </a:r>
          </a:p>
        </p:txBody>
      </p:sp>
      <p:sp>
        <p:nvSpPr>
          <p:cNvPr id="120" name="Shape 120"/>
          <p:cNvSpPr/>
          <p:nvPr>
            <p:ph type="title" idx="4294967295"/>
          </p:nvPr>
        </p:nvSpPr>
        <p:spPr>
          <a:xfrm>
            <a:off x="952500" y="152400"/>
            <a:ext cx="11099800" cy="1424335"/>
          </a:xfrm>
          <a:prstGeom prst="rect">
            <a:avLst/>
          </a:prstGeom>
        </p:spPr>
        <p:txBody>
          <a:bodyPr/>
          <a:lstStyle>
            <a:lvl1pPr defTabSz="438150">
              <a:defRPr sz="6000"/>
            </a:lvl1pPr>
          </a:lstStyle>
          <a:p>
            <a:pPr/>
            <a:r>
              <a:t>Welcome to the E-learning Suite</a:t>
            </a:r>
          </a:p>
        </p:txBody>
      </p:sp>
      <p:pic>
        <p:nvPicPr>
          <p:cNvPr id="121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52963" y="8721692"/>
            <a:ext cx="2298874" cy="10636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Carpentry in R</a:t>
            </a:r>
          </a:p>
        </p:txBody>
      </p:sp>
      <p:sp>
        <p:nvSpPr>
          <p:cNvPr id="124" name="Shape 124"/>
          <p:cNvSpPr/>
          <p:nvPr>
            <p:ph type="subTitle" sz="quarter" idx="1"/>
          </p:nvPr>
        </p:nvSpPr>
        <p:spPr>
          <a:xfrm>
            <a:off x="1270000" y="4787900"/>
            <a:ext cx="10464800" cy="1130300"/>
          </a:xfrm>
          <a:prstGeom prst="rect">
            <a:avLst/>
          </a:prstGeom>
        </p:spPr>
        <p:txBody>
          <a:bodyPr/>
          <a:lstStyle/>
          <a:p>
            <a:pPr>
              <a:defRPr sz="3000"/>
            </a:pPr>
            <a:r>
              <a:rPr u="sng">
                <a:hlinkClick r:id="rId2" invalidUrl="" action="" tgtFrame="" tooltip="" history="1" highlightClick="0" endSnd="0"/>
              </a:rPr>
              <a:t>https://pad.carpentries.org/2019-01-15-CRUK-Cambridge</a:t>
            </a:r>
            <a:r>
              <a:t> </a:t>
            </a:r>
          </a:p>
        </p:txBody>
      </p:sp>
      <p:sp>
        <p:nvSpPr>
          <p:cNvPr id="125" name="Shape 125"/>
          <p:cNvSpPr/>
          <p:nvPr/>
        </p:nvSpPr>
        <p:spPr>
          <a:xfrm>
            <a:off x="1270000" y="6070600"/>
            <a:ext cx="10464800" cy="1130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>
              <a:defRPr b="1" sz="3000">
                <a:latin typeface="Helvetica"/>
                <a:ea typeface="Helvetica"/>
                <a:cs typeface="Helvetica"/>
                <a:sym typeface="Helvetica"/>
              </a:defRPr>
            </a:pPr>
            <a:r>
              <a:t>15-16 January 2019 - 9:30-17:30</a:t>
            </a:r>
          </a:p>
          <a:p>
            <a:pPr>
              <a:defRPr sz="3400"/>
            </a:pPr>
            <a:r>
              <a:t>Mark Fernandes, Anne Pajon, Ashley Sawle, Jing Su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146300"/>
            <a:ext cx="13004801" cy="7315200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Shape 128"/>
          <p:cNvSpPr/>
          <p:nvPr>
            <p:ph type="title" idx="4294967295"/>
          </p:nvPr>
        </p:nvSpPr>
        <p:spPr>
          <a:xfrm>
            <a:off x="952500" y="152400"/>
            <a:ext cx="11099800" cy="1424335"/>
          </a:xfrm>
          <a:prstGeom prst="rect">
            <a:avLst/>
          </a:prstGeom>
        </p:spPr>
        <p:txBody>
          <a:bodyPr/>
          <a:lstStyle/>
          <a:p>
            <a:pPr/>
            <a:r>
              <a:t>Data Carpentry in R</a:t>
            </a:r>
          </a:p>
        </p:txBody>
      </p:sp>
      <p:sp>
        <p:nvSpPr>
          <p:cNvPr id="129" name="Shape 129"/>
          <p:cNvSpPr/>
          <p:nvPr>
            <p:ph type="body" sz="quarter" idx="4294967295"/>
          </p:nvPr>
        </p:nvSpPr>
        <p:spPr>
          <a:xfrm>
            <a:off x="1270000" y="1308100"/>
            <a:ext cx="10464800" cy="629494"/>
          </a:xfrm>
          <a:prstGeom prst="rect">
            <a:avLst/>
          </a:prstGeom>
        </p:spPr>
        <p:txBody>
          <a:bodyPr anchor="t"/>
          <a:lstStyle/>
          <a:p>
            <a:pPr marL="0" indent="0" algn="ctr">
              <a:spcBef>
                <a:spcPts val="0"/>
              </a:spcBef>
              <a:buSzTx/>
              <a:buNone/>
              <a:defRPr sz="3000"/>
            </a:pPr>
            <a:r>
              <a:rPr u="sng">
                <a:hlinkClick r:id="rId3" invalidUrl="" action="" tgtFrame="" tooltip="" history="1" highlightClick="0" endSnd="0"/>
              </a:rPr>
              <a:t>https://pad.carpentries.org/2019-01-15-CRUK-Cambridge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2010239" y="2108199"/>
            <a:ext cx="8984322" cy="741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1" sz="2700">
                <a:latin typeface="Helvetica"/>
                <a:ea typeface="Helvetica"/>
                <a:cs typeface="Helvetica"/>
                <a:sym typeface="Helvetica"/>
              </a:defRPr>
            </a:pPr>
            <a:r>
              <a:t>Day 1</a:t>
            </a:r>
          </a:p>
          <a:p>
            <a:pPr>
              <a:defRPr sz="2700" u="sng"/>
            </a:pPr>
            <a:r>
              <a:t>Morning (Anne)</a:t>
            </a:r>
          </a:p>
          <a:p>
            <a:pPr>
              <a:defRPr sz="2700"/>
            </a:pPr>
            <a:r>
              <a:t>Data organisation in spreadsheet</a:t>
            </a:r>
          </a:p>
          <a:p>
            <a:pPr>
              <a:defRPr sz="2700"/>
            </a:pPr>
            <a:r>
              <a:t>Data cleaning with OpenRefine</a:t>
            </a:r>
          </a:p>
          <a:p>
            <a:pPr>
              <a:defRPr sz="2700"/>
            </a:pPr>
          </a:p>
          <a:p>
            <a:pPr>
              <a:defRPr sz="2700" u="sng"/>
            </a:pPr>
            <a:r>
              <a:t>Afternoon (Jing)</a:t>
            </a:r>
          </a:p>
          <a:p>
            <a:pPr>
              <a:defRPr sz="2700"/>
            </a:pPr>
            <a:r>
              <a:t>Overview of R and RStudio</a:t>
            </a:r>
          </a:p>
          <a:p>
            <a:pPr>
              <a:defRPr sz="2700"/>
            </a:pPr>
            <a:r>
              <a:t>Introduction to R</a:t>
            </a:r>
          </a:p>
          <a:p>
            <a:pPr>
              <a:defRPr sz="2700"/>
            </a:pPr>
            <a:r>
              <a:t>Working with tabular data in R</a:t>
            </a:r>
          </a:p>
          <a:p>
            <a:pPr>
              <a:defRPr sz="2700"/>
            </a:pPr>
          </a:p>
          <a:p>
            <a:pPr>
              <a:defRPr b="1" sz="2700">
                <a:latin typeface="Helvetica"/>
                <a:ea typeface="Helvetica"/>
                <a:cs typeface="Helvetica"/>
                <a:sym typeface="Helvetica"/>
              </a:defRPr>
            </a:pPr>
            <a:r>
              <a:t>Day 2</a:t>
            </a:r>
          </a:p>
          <a:p>
            <a:pPr>
              <a:defRPr sz="2700" u="sng"/>
            </a:pPr>
            <a:r>
              <a:t>Morning </a:t>
            </a:r>
          </a:p>
          <a:p>
            <a:pPr>
              <a:defRPr sz="2700"/>
            </a:pPr>
            <a:r>
              <a:t>Recap (Jing)</a:t>
            </a:r>
          </a:p>
          <a:p>
            <a:pPr>
              <a:defRPr sz="2700"/>
            </a:pPr>
            <a:r>
              <a:t>Data manipulation using the R package dplyr (Ash)</a:t>
            </a:r>
          </a:p>
          <a:p>
            <a:pPr>
              <a:defRPr sz="2700"/>
            </a:pPr>
          </a:p>
          <a:p>
            <a:pPr>
              <a:defRPr sz="2700" u="sng"/>
            </a:pPr>
            <a:r>
              <a:t>Afternoon</a:t>
            </a:r>
          </a:p>
          <a:p>
            <a:pPr>
              <a:defRPr sz="2700"/>
            </a:pPr>
            <a:r>
              <a:t>Data visualisation using the R package ggplot2 (Ash)</a:t>
            </a:r>
          </a:p>
          <a:p>
            <a:pPr>
              <a:defRPr sz="2700"/>
            </a:pPr>
            <a:r>
              <a:t>Interacting with databases from R (Mark)</a:t>
            </a:r>
          </a:p>
        </p:txBody>
      </p:sp>
      <p:sp>
        <p:nvSpPr>
          <p:cNvPr id="132" name="Shape 132"/>
          <p:cNvSpPr/>
          <p:nvPr>
            <p:ph type="title" idx="4294967295"/>
          </p:nvPr>
        </p:nvSpPr>
        <p:spPr>
          <a:xfrm>
            <a:off x="952500" y="152400"/>
            <a:ext cx="11099800" cy="1424335"/>
          </a:xfrm>
          <a:prstGeom prst="rect">
            <a:avLst/>
          </a:prstGeom>
        </p:spPr>
        <p:txBody>
          <a:bodyPr/>
          <a:lstStyle/>
          <a:p>
            <a:pPr/>
            <a:r>
              <a:t>Data Carpentry in R</a:t>
            </a:r>
          </a:p>
        </p:txBody>
      </p:sp>
      <p:sp>
        <p:nvSpPr>
          <p:cNvPr id="133" name="Shape 133"/>
          <p:cNvSpPr/>
          <p:nvPr>
            <p:ph type="body" sz="quarter" idx="4294967295"/>
          </p:nvPr>
        </p:nvSpPr>
        <p:spPr>
          <a:xfrm>
            <a:off x="1270000" y="1308100"/>
            <a:ext cx="10464800" cy="629494"/>
          </a:xfrm>
          <a:prstGeom prst="rect">
            <a:avLst/>
          </a:prstGeom>
        </p:spPr>
        <p:txBody>
          <a:bodyPr anchor="t"/>
          <a:lstStyle/>
          <a:p>
            <a:pPr marL="0" indent="0" algn="ctr">
              <a:spcBef>
                <a:spcPts val="0"/>
              </a:spcBef>
              <a:buSzTx/>
              <a:buNone/>
              <a:defRPr sz="3000"/>
            </a:pPr>
            <a:r>
              <a:rPr u="sng">
                <a:hlinkClick r:id="rId2" invalidUrl="" action="" tgtFrame="" tooltip="" history="1" highlightClick="0" endSnd="0"/>
              </a:rPr>
              <a:t>https://pad.carpentries.org/2019-01-15-CRUK-Cambridge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xfrm>
            <a:off x="952500" y="152400"/>
            <a:ext cx="11099800" cy="1424335"/>
          </a:xfrm>
          <a:prstGeom prst="rect">
            <a:avLst/>
          </a:prstGeom>
        </p:spPr>
        <p:txBody>
          <a:bodyPr/>
          <a:lstStyle/>
          <a:p>
            <a:pPr/>
            <a:r>
              <a:t>Data Carpentry in R</a:t>
            </a:r>
          </a:p>
        </p:txBody>
      </p:sp>
      <p:sp>
        <p:nvSpPr>
          <p:cNvPr id="136" name="Shape 136"/>
          <p:cNvSpPr/>
          <p:nvPr>
            <p:ph type="body" sz="quarter" idx="4294967295"/>
          </p:nvPr>
        </p:nvSpPr>
        <p:spPr>
          <a:xfrm>
            <a:off x="1270000" y="1308100"/>
            <a:ext cx="10464800" cy="629494"/>
          </a:xfrm>
          <a:prstGeom prst="rect">
            <a:avLst/>
          </a:prstGeom>
        </p:spPr>
        <p:txBody>
          <a:bodyPr anchor="t"/>
          <a:lstStyle/>
          <a:p>
            <a:pPr marL="0" indent="0" algn="ctr">
              <a:spcBef>
                <a:spcPts val="0"/>
              </a:spcBef>
              <a:buSzTx/>
              <a:buNone/>
              <a:defRPr sz="3000"/>
            </a:pPr>
            <a:r>
              <a:rPr u="sng">
                <a:hlinkClick r:id="rId2" invalidUrl="" action="" tgtFrame="" tooltip="" history="1" highlightClick="0" endSnd="0"/>
              </a:rPr>
              <a:t>https://pad.carpentries.org/2019-01-15-CRUK-Cambridge</a:t>
            </a:r>
            <a:r>
              <a:t> </a:t>
            </a:r>
          </a:p>
        </p:txBody>
      </p:sp>
      <p:sp>
        <p:nvSpPr>
          <p:cNvPr id="137" name="Shape 137"/>
          <p:cNvSpPr/>
          <p:nvPr/>
        </p:nvSpPr>
        <p:spPr>
          <a:xfrm>
            <a:off x="2074887" y="2654297"/>
            <a:ext cx="8855026" cy="6197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1" sz="2700">
                <a:latin typeface="Helvetica"/>
                <a:ea typeface="Helvetica"/>
                <a:cs typeface="Helvetica"/>
                <a:sym typeface="Helvetica"/>
              </a:defRPr>
            </a:pPr>
            <a:r>
              <a:t>Code of Conduct</a:t>
            </a:r>
          </a:p>
          <a:p>
            <a:pPr>
              <a:defRPr i="1" sz="2700"/>
            </a:pPr>
            <a:r>
              <a:t>The Carpentries is a community-led project. We value the involvement of everyone in the community. We are committed to creating a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friendly</a:t>
            </a:r>
            <a:r>
              <a:t> and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respectful</a:t>
            </a:r>
            <a:r>
              <a:t> place for learning, teaching and contributing. All participants in our events and communications are expected to show respect and courtesy to others.</a:t>
            </a:r>
          </a:p>
          <a:p>
            <a:pPr>
              <a:defRPr b="1" sz="27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 b="1" sz="27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 b="1" sz="2700">
                <a:latin typeface="Helvetica"/>
                <a:ea typeface="Helvetica"/>
                <a:cs typeface="Helvetica"/>
                <a:sym typeface="Helvetica"/>
              </a:defRPr>
            </a:pPr>
            <a:r>
              <a:t>Setup</a:t>
            </a:r>
          </a:p>
          <a:p>
            <a:pPr>
              <a:defRPr sz="2700"/>
            </a:pPr>
            <a:r>
              <a:t>Web browser</a:t>
            </a:r>
          </a:p>
          <a:p>
            <a:pPr>
              <a:defRPr sz="2700"/>
            </a:pPr>
            <a:r>
              <a:t>Spreadsheet software</a:t>
            </a:r>
          </a:p>
          <a:p>
            <a:pPr>
              <a:defRPr sz="2700"/>
            </a:pPr>
            <a:r>
              <a:t>OpenRefine</a:t>
            </a:r>
          </a:p>
          <a:p>
            <a:pPr>
              <a:defRPr sz="2700"/>
            </a:pPr>
            <a:r>
              <a:t>RStudio and R</a:t>
            </a:r>
          </a:p>
          <a:p>
            <a:pPr>
              <a:defRPr sz="2700"/>
            </a:pPr>
            <a:r>
              <a:t>SQLite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