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143500" cx="9144000"/>
  <p:notesSz cx="6858000" cy="9144000"/>
  <p:embeddedFontLst>
    <p:embeddedFont>
      <p:font typeface="Inter"/>
      <p:regular r:id="rId17"/>
      <p:bold r:id="rId18"/>
      <p:italic r:id="rId19"/>
      <p:boldItalic r:id="rId2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2AC028-24C6-4AE5-ADBB-75E55A3AA6C0}">
  <a:tblStyle styleId="{8C2AC028-24C6-4AE5-ADBB-75E55A3AA6C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Inter-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Inter-regular.fntdata"/><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Inter-italic.fntdata"/><Relationship Id="rId6" Type="http://schemas.openxmlformats.org/officeDocument/2006/relationships/notesMaster" Target="notesMasters/notesMaster1.xml"/><Relationship Id="rId18" Type="http://schemas.openxmlformats.org/officeDocument/2006/relationships/font" Target="fonts/Inter-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63bf3dae35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63bf3dae35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72552aa5d5_0_1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72552aa5d5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72552aa5d5_0_1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72552aa5d5_0_1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Part 2: “discussion”</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solidFill>
                  <a:schemeClr val="dk1"/>
                </a:solidFill>
              </a:rPr>
              <a:t>Highlights from the analysis - starting from the bottom of the matrix and moving up</a:t>
            </a:r>
            <a:br>
              <a:rPr lang="en">
                <a:solidFill>
                  <a:schemeClr val="dk1"/>
                </a:solidFill>
              </a:rPr>
            </a:b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Client facing AI opportunity ( AI Coach for Clients   &amp;   AI Features for DIY Client App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There is a high potential, but…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expect high competition from some very strong players</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Technology giants: Apple, Google</a:t>
            </a:r>
            <a:endParaRPr>
              <a:solidFill>
                <a:schemeClr val="dk1"/>
              </a:solidFill>
            </a:endParaRPr>
          </a:p>
          <a:p>
            <a:pPr indent="-298450" lvl="1" marL="914400" rtl="0" algn="l">
              <a:spcBef>
                <a:spcPts val="0"/>
              </a:spcBef>
              <a:spcAft>
                <a:spcPts val="0"/>
              </a:spcAft>
              <a:buClr>
                <a:schemeClr val="dk1"/>
              </a:buClr>
              <a:buSzPts val="1100"/>
              <a:buChar char="○"/>
            </a:pPr>
            <a:r>
              <a:rPr lang="en">
                <a:solidFill>
                  <a:schemeClr val="dk1"/>
                </a:solidFill>
              </a:rPr>
              <a:t>Other app providers for which the direct client app is more core: A crowded space with many health &amp; fitness apps that has been strong market positions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don’t see us having unique capabilities and competencies compared to many of the other players, as they have equally or more users and data than we have, and expectedly more resources - and some of them expectedly also even better competencies  - to win the space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It is not that we don’t see opportunities and potential, but if we are to maximise impact on the shortest possible time, we don’t see client facing AI to be the area to prioritise the most.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Coach facing AI features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see the option for impact being higher on Coach and KAM facing AI options, however the reason for focusing on KAMs is that…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can control adoption at the KAMs - we can’t do that with coaches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 Commercial / KAM offering is more unique in the market    vs   increasing efficiency of coaches, where we are already in the top of the market</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We have stronger insights, conceptualizations and beta testings, that gives us a shorter distance to making an impact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Hence, our primary focus is on doing a co-pilot to improve the commercial offering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300 coaches carry us today… we have 8-900 coaches that we haven’t developed yet. That’s our aim with our first phase of AI</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a:t>
            </a:r>
            <a:br>
              <a:rPr lang="en"/>
            </a:br>
            <a:endParaRPr/>
          </a:p>
          <a:p>
            <a:pPr indent="0" lvl="0" marL="0" rtl="0" algn="l">
              <a:spcBef>
                <a:spcPts val="0"/>
              </a:spcBef>
              <a:spcAft>
                <a:spcPts val="0"/>
              </a:spcAft>
              <a:buNone/>
            </a:pPr>
            <a:r>
              <a:rPr lang="en"/>
              <a:t>Our belief: </a:t>
            </a:r>
            <a:endParaRPr/>
          </a:p>
          <a:p>
            <a:pPr indent="-298450" lvl="0" marL="457200" rtl="0" algn="l">
              <a:spcBef>
                <a:spcPts val="0"/>
              </a:spcBef>
              <a:spcAft>
                <a:spcPts val="0"/>
              </a:spcAft>
              <a:buSzPts val="1100"/>
              <a:buChar char="-"/>
            </a:pPr>
            <a:r>
              <a:rPr lang="en"/>
              <a:t>Make coaches more effective through AI</a:t>
            </a:r>
            <a:endParaRPr/>
          </a:p>
          <a:p>
            <a:pPr indent="-298450" lvl="0" marL="457200" rtl="0" algn="l">
              <a:spcBef>
                <a:spcPts val="0"/>
              </a:spcBef>
              <a:spcAft>
                <a:spcPts val="0"/>
              </a:spcAft>
              <a:buSzPts val="1100"/>
              <a:buChar char="-"/>
            </a:pPr>
            <a:r>
              <a:rPr lang="en"/>
              <a:t>Make us more effective through AI</a:t>
            </a:r>
            <a:endParaRPr/>
          </a:p>
          <a:p>
            <a:pPr indent="-298450" lvl="0" marL="457200" rtl="0" algn="l">
              <a:spcBef>
                <a:spcPts val="0"/>
              </a:spcBef>
              <a:spcAft>
                <a:spcPts val="0"/>
              </a:spcAft>
              <a:buSzPts val="1100"/>
              <a:buChar char="-"/>
            </a:pPr>
            <a:r>
              <a:rPr lang="en"/>
              <a:t>We constantly revisit this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Going back to Lars’ comment, I actually do believe that introducing AI as a co-pilot to KAMs could be one of part of the puzzle to make our model more scalable - and that without changing the differentiation of Lenus towards competitors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What are we building using AI: </a:t>
            </a:r>
            <a:endParaRPr/>
          </a:p>
          <a:p>
            <a:pPr indent="-298450" lvl="0" marL="457200" rtl="0" algn="l">
              <a:spcBef>
                <a:spcPts val="0"/>
              </a:spcBef>
              <a:spcAft>
                <a:spcPts val="0"/>
              </a:spcAft>
              <a:buSzPts val="1100"/>
              <a:buChar char="-"/>
            </a:pPr>
            <a:r>
              <a:rPr lang="en"/>
              <a:t>Deep diving on our product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724deab8e9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724deab8e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724deab8e9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724deab8e9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724deab8e9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724deab8e9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72552aa5d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72552aa5d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34513c847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34513c847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63bf3dae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63bf3dae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lenus"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3" name="Google Shape;13;p2"/>
          <p:cNvPicPr preferRelativeResize="0"/>
          <p:nvPr/>
        </p:nvPicPr>
        <p:blipFill rotWithShape="1">
          <a:blip r:embed="rId2">
            <a:alphaModFix amt="40000"/>
          </a:blip>
          <a:srcRect b="0" l="0" r="0" t="0"/>
          <a:stretch/>
        </p:blipFill>
        <p:spPr>
          <a:xfrm>
            <a:off x="0" y="25"/>
            <a:ext cx="9144000" cy="514347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7" name="Google Shape;47;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8" name="Google Shape;48;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9" name="Shape 49"/>
        <p:cNvGrpSpPr/>
        <p:nvPr/>
      </p:nvGrpSpPr>
      <p:grpSpPr>
        <a:xfrm>
          <a:off x="0" y="0"/>
          <a:ext cx="0" cy="0"/>
          <a:chOff x="0" y="0"/>
          <a:chExt cx="0" cy="0"/>
        </a:xfrm>
      </p:grpSpPr>
      <p:sp>
        <p:nvSpPr>
          <p:cNvPr id="50" name="Google Shape;5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With logo">
  <p:cSld name="TITLE_ONLY_1_3">
    <p:spTree>
      <p:nvGrpSpPr>
        <p:cNvPr id="51" name="Shape 51"/>
        <p:cNvGrpSpPr/>
        <p:nvPr/>
      </p:nvGrpSpPr>
      <p:grpSpPr>
        <a:xfrm>
          <a:off x="0" y="0"/>
          <a:ext cx="0" cy="0"/>
          <a:chOff x="0" y="0"/>
          <a:chExt cx="0" cy="0"/>
        </a:xfrm>
      </p:grpSpPr>
      <p:sp>
        <p:nvSpPr>
          <p:cNvPr id="52" name="Google Shape;52;p13"/>
          <p:cNvSpPr txBox="1"/>
          <p:nvPr>
            <p:ph idx="1" type="body"/>
          </p:nvPr>
        </p:nvSpPr>
        <p:spPr>
          <a:xfrm>
            <a:off x="311700" y="1152475"/>
            <a:ext cx="8645100" cy="3416400"/>
          </a:xfrm>
          <a:prstGeom prst="rect">
            <a:avLst/>
          </a:prstGeom>
        </p:spPr>
        <p:txBody>
          <a:bodyPr anchorCtr="0" anchor="t" bIns="91425" lIns="91425" spcFirstLastPara="1" rIns="91425" wrap="square" tIns="91425">
            <a:normAutofit/>
          </a:bodyPr>
          <a:lstStyle>
            <a:lvl1pPr indent="-323850" lvl="0" marL="457200">
              <a:spcBef>
                <a:spcPts val="0"/>
              </a:spcBef>
              <a:spcAft>
                <a:spcPts val="0"/>
              </a:spcAft>
              <a:buClr>
                <a:schemeClr val="dk1"/>
              </a:buClr>
              <a:buSzPts val="1500"/>
              <a:buChar char="●"/>
              <a:defRPr sz="1500">
                <a:solidFill>
                  <a:schemeClr val="dk1"/>
                </a:solidFill>
              </a:defRPr>
            </a:lvl1pPr>
            <a:lvl2pPr indent="-323850" lvl="1" marL="914400">
              <a:spcBef>
                <a:spcPts val="0"/>
              </a:spcBef>
              <a:spcAft>
                <a:spcPts val="0"/>
              </a:spcAft>
              <a:buClr>
                <a:schemeClr val="dk1"/>
              </a:buClr>
              <a:buSzPts val="1500"/>
              <a:buChar char="○"/>
              <a:defRPr sz="1500">
                <a:solidFill>
                  <a:schemeClr val="dk1"/>
                </a:solidFill>
              </a:defRPr>
            </a:lvl2pPr>
            <a:lvl3pPr indent="-323850" lvl="2" marL="1371600">
              <a:spcBef>
                <a:spcPts val="0"/>
              </a:spcBef>
              <a:spcAft>
                <a:spcPts val="0"/>
              </a:spcAft>
              <a:buClr>
                <a:schemeClr val="dk1"/>
              </a:buClr>
              <a:buSzPts val="1500"/>
              <a:buChar char="■"/>
              <a:defRPr sz="1500">
                <a:solidFill>
                  <a:schemeClr val="dk1"/>
                </a:solidFill>
              </a:defRPr>
            </a:lvl3pPr>
            <a:lvl4pPr indent="-323850" lvl="3" marL="1828800">
              <a:spcBef>
                <a:spcPts val="0"/>
              </a:spcBef>
              <a:spcAft>
                <a:spcPts val="0"/>
              </a:spcAft>
              <a:buClr>
                <a:schemeClr val="dk1"/>
              </a:buClr>
              <a:buSzPts val="1500"/>
              <a:buChar char="●"/>
              <a:defRPr sz="1500">
                <a:solidFill>
                  <a:schemeClr val="dk1"/>
                </a:solidFill>
              </a:defRPr>
            </a:lvl4pPr>
            <a:lvl5pPr indent="-323850" lvl="4" marL="2286000">
              <a:spcBef>
                <a:spcPts val="0"/>
              </a:spcBef>
              <a:spcAft>
                <a:spcPts val="0"/>
              </a:spcAft>
              <a:buClr>
                <a:schemeClr val="dk1"/>
              </a:buClr>
              <a:buSzPts val="1500"/>
              <a:buChar char="○"/>
              <a:defRPr sz="1500">
                <a:solidFill>
                  <a:schemeClr val="dk1"/>
                </a:solidFill>
              </a:defRPr>
            </a:lvl5pPr>
            <a:lvl6pPr indent="-323850" lvl="5" marL="2743200">
              <a:spcBef>
                <a:spcPts val="0"/>
              </a:spcBef>
              <a:spcAft>
                <a:spcPts val="0"/>
              </a:spcAft>
              <a:buClr>
                <a:schemeClr val="dk1"/>
              </a:buClr>
              <a:buSzPts val="1500"/>
              <a:buChar char="■"/>
              <a:defRPr sz="1500">
                <a:solidFill>
                  <a:schemeClr val="dk1"/>
                </a:solidFill>
              </a:defRPr>
            </a:lvl6pPr>
            <a:lvl7pPr indent="-323850" lvl="6" marL="3200400">
              <a:spcBef>
                <a:spcPts val="0"/>
              </a:spcBef>
              <a:spcAft>
                <a:spcPts val="0"/>
              </a:spcAft>
              <a:buClr>
                <a:schemeClr val="dk1"/>
              </a:buClr>
              <a:buSzPts val="1500"/>
              <a:buChar char="●"/>
              <a:defRPr sz="1500">
                <a:solidFill>
                  <a:schemeClr val="dk1"/>
                </a:solidFill>
              </a:defRPr>
            </a:lvl7pPr>
            <a:lvl8pPr indent="-323850" lvl="7" marL="3657600">
              <a:spcBef>
                <a:spcPts val="0"/>
              </a:spcBef>
              <a:spcAft>
                <a:spcPts val="0"/>
              </a:spcAft>
              <a:buClr>
                <a:schemeClr val="dk1"/>
              </a:buClr>
              <a:buSzPts val="1500"/>
              <a:buChar char="○"/>
              <a:defRPr sz="1500">
                <a:solidFill>
                  <a:schemeClr val="dk1"/>
                </a:solidFill>
              </a:defRPr>
            </a:lvl8pPr>
            <a:lvl9pPr indent="-323850" lvl="8" marL="4114800">
              <a:spcBef>
                <a:spcPts val="0"/>
              </a:spcBef>
              <a:spcAft>
                <a:spcPts val="0"/>
              </a:spcAft>
              <a:buClr>
                <a:schemeClr val="dk1"/>
              </a:buClr>
              <a:buSzPts val="1500"/>
              <a:buChar char="■"/>
              <a:defRPr sz="1500">
                <a:solidFill>
                  <a:schemeClr val="dk1"/>
                </a:solidFill>
              </a:defRPr>
            </a:lvl9pPr>
          </a:lstStyle>
          <a:p/>
        </p:txBody>
      </p:sp>
      <p:sp>
        <p:nvSpPr>
          <p:cNvPr id="53" name="Google Shape;53;p13"/>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lvl1pPr lvl="0" algn="r">
              <a:lnSpc>
                <a:spcPct val="6000"/>
              </a:lnSpc>
              <a:buNone/>
              <a:defRPr sz="900">
                <a:solidFill>
                  <a:schemeClr val="dk1"/>
                </a:solidFill>
                <a:latin typeface="Inter"/>
                <a:ea typeface="Inter"/>
                <a:cs typeface="Inter"/>
                <a:sym typeface="Inter"/>
              </a:defRPr>
            </a:lvl1pPr>
            <a:lvl2pPr lvl="1" algn="r">
              <a:lnSpc>
                <a:spcPct val="6000"/>
              </a:lnSpc>
              <a:buNone/>
              <a:defRPr sz="900">
                <a:solidFill>
                  <a:schemeClr val="dk1"/>
                </a:solidFill>
                <a:latin typeface="Inter"/>
                <a:ea typeface="Inter"/>
                <a:cs typeface="Inter"/>
                <a:sym typeface="Inter"/>
              </a:defRPr>
            </a:lvl2pPr>
            <a:lvl3pPr lvl="2" algn="r">
              <a:lnSpc>
                <a:spcPct val="6000"/>
              </a:lnSpc>
              <a:buNone/>
              <a:defRPr sz="900">
                <a:solidFill>
                  <a:schemeClr val="dk1"/>
                </a:solidFill>
                <a:latin typeface="Inter"/>
                <a:ea typeface="Inter"/>
                <a:cs typeface="Inter"/>
                <a:sym typeface="Inter"/>
              </a:defRPr>
            </a:lvl3pPr>
            <a:lvl4pPr lvl="3" algn="r">
              <a:lnSpc>
                <a:spcPct val="6000"/>
              </a:lnSpc>
              <a:buNone/>
              <a:defRPr sz="900">
                <a:solidFill>
                  <a:schemeClr val="dk1"/>
                </a:solidFill>
                <a:latin typeface="Inter"/>
                <a:ea typeface="Inter"/>
                <a:cs typeface="Inter"/>
                <a:sym typeface="Inter"/>
              </a:defRPr>
            </a:lvl4pPr>
            <a:lvl5pPr lvl="4" algn="r">
              <a:lnSpc>
                <a:spcPct val="6000"/>
              </a:lnSpc>
              <a:buNone/>
              <a:defRPr sz="900">
                <a:solidFill>
                  <a:schemeClr val="dk1"/>
                </a:solidFill>
                <a:latin typeface="Inter"/>
                <a:ea typeface="Inter"/>
                <a:cs typeface="Inter"/>
                <a:sym typeface="Inter"/>
              </a:defRPr>
            </a:lvl5pPr>
            <a:lvl6pPr lvl="5" algn="r">
              <a:lnSpc>
                <a:spcPct val="6000"/>
              </a:lnSpc>
              <a:buNone/>
              <a:defRPr sz="900">
                <a:solidFill>
                  <a:schemeClr val="dk1"/>
                </a:solidFill>
                <a:latin typeface="Inter"/>
                <a:ea typeface="Inter"/>
                <a:cs typeface="Inter"/>
                <a:sym typeface="Inter"/>
              </a:defRPr>
            </a:lvl6pPr>
            <a:lvl7pPr lvl="6" algn="r">
              <a:lnSpc>
                <a:spcPct val="6000"/>
              </a:lnSpc>
              <a:buNone/>
              <a:defRPr sz="900">
                <a:solidFill>
                  <a:schemeClr val="dk1"/>
                </a:solidFill>
                <a:latin typeface="Inter"/>
                <a:ea typeface="Inter"/>
                <a:cs typeface="Inter"/>
                <a:sym typeface="Inter"/>
              </a:defRPr>
            </a:lvl7pPr>
            <a:lvl8pPr lvl="7" algn="r">
              <a:lnSpc>
                <a:spcPct val="6000"/>
              </a:lnSpc>
              <a:buNone/>
              <a:defRPr sz="900">
                <a:solidFill>
                  <a:schemeClr val="dk1"/>
                </a:solidFill>
                <a:latin typeface="Inter"/>
                <a:ea typeface="Inter"/>
                <a:cs typeface="Inter"/>
                <a:sym typeface="Inter"/>
              </a:defRPr>
            </a:lvl8pPr>
            <a:lvl9pPr lvl="8" algn="r">
              <a:lnSpc>
                <a:spcPct val="6000"/>
              </a:lnSpc>
              <a:buNone/>
              <a:defRPr sz="900">
                <a:solidFill>
                  <a:schemeClr val="dk1"/>
                </a:solidFill>
                <a:latin typeface="Inter"/>
                <a:ea typeface="Inter"/>
                <a:cs typeface="Inter"/>
                <a:sym typeface="Inter"/>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type="title"/>
          </p:nvPr>
        </p:nvSpPr>
        <p:spPr>
          <a:xfrm>
            <a:off x="311700" y="305125"/>
            <a:ext cx="6265200" cy="667200"/>
          </a:xfrm>
          <a:prstGeom prst="rect">
            <a:avLst/>
          </a:prstGeom>
        </p:spPr>
        <p:txBody>
          <a:bodyPr anchorCtr="0" anchor="t" bIns="91425" lIns="91425" spcFirstLastPara="1" rIns="91425" wrap="square" tIns="91425">
            <a:normAutofit/>
          </a:bodyPr>
          <a:lstStyle>
            <a:lvl1pPr lvl="0">
              <a:spcBef>
                <a:spcPts val="0"/>
              </a:spcBef>
              <a:spcAft>
                <a:spcPts val="0"/>
              </a:spcAft>
              <a:buSzPts val="2500"/>
              <a:buNone/>
              <a:defRPr sz="2500"/>
            </a:lvl1pPr>
            <a:lvl2pPr lvl="1">
              <a:spcBef>
                <a:spcPts val="0"/>
              </a:spcBef>
              <a:spcAft>
                <a:spcPts val="0"/>
              </a:spcAft>
              <a:buClr>
                <a:schemeClr val="accent4"/>
              </a:buClr>
              <a:buSzPts val="1900"/>
              <a:buNone/>
              <a:defRPr sz="1900">
                <a:solidFill>
                  <a:schemeClr val="accent4"/>
                </a:solidFill>
                <a:latin typeface="Inter"/>
                <a:ea typeface="Inter"/>
                <a:cs typeface="Inter"/>
                <a:sym typeface="Inter"/>
              </a:defRPr>
            </a:lvl2pPr>
            <a:lvl3pPr lvl="2">
              <a:spcBef>
                <a:spcPts val="0"/>
              </a:spcBef>
              <a:spcAft>
                <a:spcPts val="0"/>
              </a:spcAft>
              <a:buClr>
                <a:schemeClr val="accent4"/>
              </a:buClr>
              <a:buSzPts val="1900"/>
              <a:buNone/>
              <a:defRPr sz="1900">
                <a:solidFill>
                  <a:schemeClr val="accent4"/>
                </a:solidFill>
                <a:latin typeface="Inter"/>
                <a:ea typeface="Inter"/>
                <a:cs typeface="Inter"/>
                <a:sym typeface="Inter"/>
              </a:defRPr>
            </a:lvl3pPr>
            <a:lvl4pPr lvl="3">
              <a:spcBef>
                <a:spcPts val="0"/>
              </a:spcBef>
              <a:spcAft>
                <a:spcPts val="0"/>
              </a:spcAft>
              <a:buClr>
                <a:schemeClr val="accent4"/>
              </a:buClr>
              <a:buSzPts val="1900"/>
              <a:buNone/>
              <a:defRPr sz="1900">
                <a:solidFill>
                  <a:schemeClr val="accent4"/>
                </a:solidFill>
                <a:latin typeface="Inter"/>
                <a:ea typeface="Inter"/>
                <a:cs typeface="Inter"/>
                <a:sym typeface="Inter"/>
              </a:defRPr>
            </a:lvl4pPr>
            <a:lvl5pPr lvl="4">
              <a:spcBef>
                <a:spcPts val="0"/>
              </a:spcBef>
              <a:spcAft>
                <a:spcPts val="0"/>
              </a:spcAft>
              <a:buClr>
                <a:schemeClr val="accent4"/>
              </a:buClr>
              <a:buSzPts val="1900"/>
              <a:buNone/>
              <a:defRPr sz="1900">
                <a:solidFill>
                  <a:schemeClr val="accent4"/>
                </a:solidFill>
                <a:latin typeface="Inter"/>
                <a:ea typeface="Inter"/>
                <a:cs typeface="Inter"/>
                <a:sym typeface="Inter"/>
              </a:defRPr>
            </a:lvl5pPr>
            <a:lvl6pPr lvl="5">
              <a:spcBef>
                <a:spcPts val="0"/>
              </a:spcBef>
              <a:spcAft>
                <a:spcPts val="0"/>
              </a:spcAft>
              <a:buClr>
                <a:schemeClr val="accent4"/>
              </a:buClr>
              <a:buSzPts val="1900"/>
              <a:buNone/>
              <a:defRPr sz="1900">
                <a:solidFill>
                  <a:schemeClr val="accent4"/>
                </a:solidFill>
                <a:latin typeface="Inter"/>
                <a:ea typeface="Inter"/>
                <a:cs typeface="Inter"/>
                <a:sym typeface="Inter"/>
              </a:defRPr>
            </a:lvl6pPr>
            <a:lvl7pPr lvl="6">
              <a:spcBef>
                <a:spcPts val="0"/>
              </a:spcBef>
              <a:spcAft>
                <a:spcPts val="0"/>
              </a:spcAft>
              <a:buClr>
                <a:schemeClr val="accent4"/>
              </a:buClr>
              <a:buSzPts val="1900"/>
              <a:buNone/>
              <a:defRPr sz="1900">
                <a:solidFill>
                  <a:schemeClr val="accent4"/>
                </a:solidFill>
                <a:latin typeface="Inter"/>
                <a:ea typeface="Inter"/>
                <a:cs typeface="Inter"/>
                <a:sym typeface="Inter"/>
              </a:defRPr>
            </a:lvl7pPr>
            <a:lvl8pPr lvl="7">
              <a:spcBef>
                <a:spcPts val="0"/>
              </a:spcBef>
              <a:spcAft>
                <a:spcPts val="0"/>
              </a:spcAft>
              <a:buClr>
                <a:schemeClr val="accent4"/>
              </a:buClr>
              <a:buSzPts val="1900"/>
              <a:buNone/>
              <a:defRPr sz="1900">
                <a:solidFill>
                  <a:schemeClr val="accent4"/>
                </a:solidFill>
                <a:latin typeface="Inter"/>
                <a:ea typeface="Inter"/>
                <a:cs typeface="Inter"/>
                <a:sym typeface="Inter"/>
              </a:defRPr>
            </a:lvl8pPr>
            <a:lvl9pPr lvl="8">
              <a:spcBef>
                <a:spcPts val="0"/>
              </a:spcBef>
              <a:spcAft>
                <a:spcPts val="0"/>
              </a:spcAft>
              <a:buClr>
                <a:schemeClr val="accent4"/>
              </a:buClr>
              <a:buSzPts val="1900"/>
              <a:buNone/>
              <a:defRPr sz="1900">
                <a:solidFill>
                  <a:schemeClr val="accent4"/>
                </a:solidFill>
                <a:latin typeface="Inter"/>
                <a:ea typeface="Inter"/>
                <a:cs typeface="Inter"/>
                <a:sym typeface="Inter"/>
              </a:defRPr>
            </a:lvl9pPr>
          </a:lstStyle>
          <a:p/>
        </p:txBody>
      </p:sp>
      <p:pic>
        <p:nvPicPr>
          <p:cNvPr id="55" name="Google Shape;55;p13"/>
          <p:cNvPicPr preferRelativeResize="0"/>
          <p:nvPr/>
        </p:nvPicPr>
        <p:blipFill rotWithShape="1">
          <a:blip r:embed="rId2">
            <a:alphaModFix/>
          </a:blip>
          <a:srcRect b="49" l="0" r="0" t="49"/>
          <a:stretch/>
        </p:blipFill>
        <p:spPr>
          <a:xfrm>
            <a:off x="203242" y="4623725"/>
            <a:ext cx="1377725" cy="44087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9" name="Google Shape;19;p4"/>
          <p:cNvSpPr txBox="1"/>
          <p:nvPr>
            <p:ph idx="1" type="body"/>
          </p:nvPr>
        </p:nvSpPr>
        <p:spPr>
          <a:xfrm>
            <a:off x="311700" y="1152475"/>
            <a:ext cx="86451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3" name="Google Shape;23;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9" name="Google Shape;39;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0" name="Google Shape;40;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1" name="Google Shape;41;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4" name="Google Shape;4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SoMe Score Evaluation</a:t>
            </a:r>
            <a:endParaRPr/>
          </a:p>
        </p:txBody>
      </p:sp>
      <p:sp>
        <p:nvSpPr>
          <p:cNvPr id="61" name="Google Shape;61;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fontScale="85000" lnSpcReduction="20000"/>
          </a:bodyPr>
          <a:lstStyle/>
          <a:p>
            <a:pPr indent="0" lvl="0" marL="0" rtl="0" algn="ctr">
              <a:spcBef>
                <a:spcPts val="0"/>
              </a:spcBef>
              <a:spcAft>
                <a:spcPts val="0"/>
              </a:spcAft>
              <a:buNone/>
            </a:pPr>
            <a:r>
              <a:rPr lang="en"/>
              <a:t>Miao &amp; Nicola </a:t>
            </a:r>
            <a:endParaRPr/>
          </a:p>
          <a:p>
            <a:pPr indent="0" lvl="0" marL="0" rtl="0" algn="ctr">
              <a:spcBef>
                <a:spcPts val="0"/>
              </a:spcBef>
              <a:spcAft>
                <a:spcPts val="0"/>
              </a:spcAft>
              <a:buNone/>
            </a:pPr>
            <a:r>
              <a:rPr lang="en"/>
              <a:t>2025/08/01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3"/>
          <p:cNvSpPr txBox="1"/>
          <p:nvPr>
            <p:ph idx="1" type="body"/>
          </p:nvPr>
        </p:nvSpPr>
        <p:spPr>
          <a:xfrm>
            <a:off x="311700" y="1152475"/>
            <a:ext cx="8645100" cy="3416400"/>
          </a:xfrm>
          <a:prstGeom prst="rect">
            <a:avLst/>
          </a:prstGeom>
        </p:spPr>
        <p:txBody>
          <a:bodyPr anchorCtr="0" anchor="t" bIns="91425" lIns="91425" spcFirstLastPara="1" rIns="91425" wrap="square" tIns="91425">
            <a:normAutofit lnSpcReduction="10000"/>
          </a:bodyPr>
          <a:lstStyle/>
          <a:p>
            <a:pPr indent="-323850" lvl="0" marL="457200" rtl="0" algn="l">
              <a:spcBef>
                <a:spcPts val="0"/>
              </a:spcBef>
              <a:spcAft>
                <a:spcPts val="0"/>
              </a:spcAft>
              <a:buSzPts val="1500"/>
              <a:buChar char="●"/>
            </a:pPr>
            <a:r>
              <a:rPr lang="en"/>
              <a:t>Statistical</a:t>
            </a:r>
            <a:r>
              <a:rPr lang="en"/>
              <a:t> significant features: </a:t>
            </a:r>
            <a:endParaRPr/>
          </a:p>
          <a:p>
            <a:pPr indent="-323850" lvl="1" marL="914400" rtl="0" algn="l">
              <a:spcBef>
                <a:spcPts val="0"/>
              </a:spcBef>
              <a:spcAft>
                <a:spcPts val="0"/>
              </a:spcAft>
              <a:buSzPts val="1500"/>
              <a:buChar char="○"/>
            </a:pPr>
            <a:r>
              <a:rPr lang="en"/>
              <a:t>Days_left_in_stage</a:t>
            </a:r>
            <a:endParaRPr/>
          </a:p>
          <a:p>
            <a:pPr indent="-349250" lvl="1" marL="914400" rtl="0" algn="l">
              <a:lnSpc>
                <a:spcPct val="100000"/>
              </a:lnSpc>
              <a:spcBef>
                <a:spcPts val="0"/>
              </a:spcBef>
              <a:spcAft>
                <a:spcPts val="0"/>
              </a:spcAft>
              <a:buSzPts val="1900"/>
              <a:buChar char="○"/>
            </a:pPr>
            <a:r>
              <a:rPr lang="en"/>
              <a:t>Don’t know the coach at all</a:t>
            </a:r>
            <a:endParaRPr/>
          </a:p>
          <a:p>
            <a:pPr indent="-349250" lvl="1" marL="914400" rtl="0" algn="l">
              <a:lnSpc>
                <a:spcPct val="100000"/>
              </a:lnSpc>
              <a:spcBef>
                <a:spcPts val="0"/>
              </a:spcBef>
              <a:spcAft>
                <a:spcPts val="0"/>
              </a:spcAft>
              <a:buSzPts val="1900"/>
              <a:buChar char="○"/>
            </a:pPr>
            <a:r>
              <a:rPr lang="en"/>
              <a:t>Manual outreach strategy</a:t>
            </a:r>
            <a:endParaRPr/>
          </a:p>
          <a:p>
            <a:pPr indent="-323850" lvl="0" marL="457200" rtl="0" algn="l">
              <a:lnSpc>
                <a:spcPct val="100000"/>
              </a:lnSpc>
              <a:spcBef>
                <a:spcPts val="0"/>
              </a:spcBef>
              <a:spcAft>
                <a:spcPts val="0"/>
              </a:spcAft>
              <a:buSzPts val="1500"/>
              <a:buChar char="●"/>
            </a:pPr>
            <a:r>
              <a:rPr lang="en"/>
              <a:t>Informational rich:</a:t>
            </a:r>
            <a:endParaRPr/>
          </a:p>
          <a:p>
            <a:pPr indent="-323850" lvl="1" marL="914400" rtl="0" algn="l">
              <a:lnSpc>
                <a:spcPct val="100000"/>
              </a:lnSpc>
              <a:spcBef>
                <a:spcPts val="0"/>
              </a:spcBef>
              <a:spcAft>
                <a:spcPts val="0"/>
              </a:spcAft>
              <a:buSzPts val="1500"/>
              <a:buChar char="○"/>
            </a:pPr>
            <a:r>
              <a:rPr lang="en"/>
              <a:t>coach_persona_Fitness/Beauty influencer coach</a:t>
            </a:r>
            <a:endParaRPr/>
          </a:p>
          <a:p>
            <a:pPr indent="-323850" lvl="1" marL="914400" rtl="0" algn="l">
              <a:spcBef>
                <a:spcPts val="0"/>
              </a:spcBef>
              <a:spcAft>
                <a:spcPts val="0"/>
              </a:spcAft>
              <a:buSzPts val="1500"/>
              <a:buChar char="○"/>
            </a:pPr>
            <a:r>
              <a:rPr lang="en"/>
              <a:t>Days_left_in_stage</a:t>
            </a:r>
            <a:endParaRPr/>
          </a:p>
          <a:p>
            <a:pPr indent="-323850" lvl="1" marL="914400" rtl="0" algn="l">
              <a:spcBef>
                <a:spcPts val="0"/>
              </a:spcBef>
              <a:spcAft>
                <a:spcPts val="0"/>
              </a:spcAft>
              <a:buSzPts val="1500"/>
              <a:buChar char="○"/>
            </a:pPr>
            <a:r>
              <a:rPr lang="en"/>
              <a:t>main_selling_points_Time: Efficiency &amp; Ease</a:t>
            </a:r>
            <a:endParaRPr/>
          </a:p>
          <a:p>
            <a:pPr indent="-323850" lvl="1" marL="914400" rtl="0" algn="l">
              <a:spcBef>
                <a:spcPts val="0"/>
              </a:spcBef>
              <a:spcAft>
                <a:spcPts val="0"/>
              </a:spcAft>
              <a:buSzPts val="1500"/>
              <a:buChar char="○"/>
            </a:pPr>
            <a:r>
              <a:rPr lang="en"/>
              <a:t>Posts_last_90_days</a:t>
            </a:r>
            <a:endParaRPr/>
          </a:p>
          <a:p>
            <a:pPr indent="-323850" lvl="0" marL="457200" rtl="0" algn="l">
              <a:spcBef>
                <a:spcPts val="0"/>
              </a:spcBef>
              <a:spcAft>
                <a:spcPts val="0"/>
              </a:spcAft>
              <a:buSzPts val="1500"/>
              <a:buChar char="●"/>
            </a:pPr>
            <a:r>
              <a:rPr lang="en"/>
              <a:t>Overlap features:</a:t>
            </a:r>
            <a:endParaRPr/>
          </a:p>
          <a:p>
            <a:pPr indent="-323850" lvl="1" marL="914400" rtl="0" algn="l">
              <a:spcBef>
                <a:spcPts val="0"/>
              </a:spcBef>
              <a:spcAft>
                <a:spcPts val="0"/>
              </a:spcAft>
              <a:buSzPts val="1500"/>
              <a:buChar char="○"/>
            </a:pPr>
            <a:r>
              <a:rPr lang="en"/>
              <a:t>Followers_gained_90_days_percentage</a:t>
            </a:r>
            <a:endParaRPr/>
          </a:p>
          <a:p>
            <a:pPr indent="-323850" lvl="1" marL="914400" rtl="0" algn="l">
              <a:spcBef>
                <a:spcPts val="0"/>
              </a:spcBef>
              <a:spcAft>
                <a:spcPts val="0"/>
              </a:spcAft>
              <a:buSzPts val="1500"/>
              <a:buChar char="○"/>
            </a:pPr>
            <a:r>
              <a:rPr lang="en"/>
              <a:t>Manual outreach</a:t>
            </a:r>
            <a:endParaRPr/>
          </a:p>
          <a:p>
            <a:pPr indent="-323850" lvl="1" marL="914400" rtl="0" algn="l">
              <a:spcBef>
                <a:spcPts val="0"/>
              </a:spcBef>
              <a:spcAft>
                <a:spcPts val="0"/>
              </a:spcAft>
              <a:buSzPts val="1500"/>
              <a:buChar char="○"/>
            </a:pPr>
            <a:r>
              <a:rPr lang="en"/>
              <a:t>posts_last_90_days</a:t>
            </a:r>
            <a:endParaRPr/>
          </a:p>
        </p:txBody>
      </p:sp>
      <p:sp>
        <p:nvSpPr>
          <p:cNvPr id="128" name="Google Shape;128;p23"/>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29" name="Google Shape;129;p23"/>
          <p:cNvSpPr txBox="1"/>
          <p:nvPr>
            <p:ph type="title"/>
          </p:nvPr>
        </p:nvSpPr>
        <p:spPr>
          <a:xfrm>
            <a:off x="311700" y="305125"/>
            <a:ext cx="62652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Features for Future Investigation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305125"/>
            <a:ext cx="62652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Goal of the work</a:t>
            </a:r>
            <a:endParaRPr/>
          </a:p>
        </p:txBody>
      </p:sp>
      <p:sp>
        <p:nvSpPr>
          <p:cNvPr id="67" name="Google Shape;67;p15"/>
          <p:cNvSpPr txBox="1"/>
          <p:nvPr>
            <p:ph idx="1" type="body"/>
          </p:nvPr>
        </p:nvSpPr>
        <p:spPr>
          <a:xfrm>
            <a:off x="311700" y="1152475"/>
            <a:ext cx="86451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To identify key factors that influence whether a lead will convert or not, and to develop a logistic regression model that can predict conversion likelihood to support smarter outreach decisions and improve marketing effectiveness.</a:t>
            </a:r>
            <a:endParaRPr/>
          </a:p>
          <a:p>
            <a:pPr indent="0" lvl="0" marL="0" rtl="0" algn="l">
              <a:spcBef>
                <a:spcPts val="1200"/>
              </a:spcBef>
              <a:spcAft>
                <a:spcPts val="0"/>
              </a:spcAft>
              <a:buNone/>
            </a:pPr>
            <a:r>
              <a:rPr b="1" lang="en" sz="1700"/>
              <a:t>Why 5 features were selected?</a:t>
            </a:r>
            <a:endParaRPr b="1" sz="1700"/>
          </a:p>
          <a:p>
            <a:pPr indent="0" lvl="0" marL="0" rtl="0" algn="l">
              <a:spcBef>
                <a:spcPts val="1200"/>
              </a:spcBef>
              <a:spcAft>
                <a:spcPts val="0"/>
              </a:spcAft>
              <a:buNone/>
            </a:pPr>
            <a:r>
              <a:rPr lang="en"/>
              <a:t>We applied permutation importance to evaluate each feature’s predictive power. </a:t>
            </a:r>
            <a:endParaRPr/>
          </a:p>
          <a:p>
            <a:pPr indent="0" lvl="0" marL="0" rtl="0" algn="l">
              <a:spcBef>
                <a:spcPts val="1200"/>
              </a:spcBef>
              <a:spcAft>
                <a:spcPts val="0"/>
              </a:spcAft>
              <a:buNone/>
            </a:pPr>
            <a:r>
              <a:rPr lang="en"/>
              <a:t>We computed the correlation matrix to avoid selecting highly correlated features. </a:t>
            </a:r>
            <a:endParaRPr/>
          </a:p>
          <a:p>
            <a:pPr indent="0" lvl="0" marL="0" rtl="0" algn="l">
              <a:spcBef>
                <a:spcPts val="1200"/>
              </a:spcBef>
              <a:spcAft>
                <a:spcPts val="0"/>
              </a:spcAft>
              <a:buNone/>
            </a:pPr>
            <a:r>
              <a:rPr lang="en"/>
              <a:t>The final features were chosen for being:</a:t>
            </a:r>
            <a:endParaRPr/>
          </a:p>
          <a:p>
            <a:pPr indent="-323850" lvl="0" marL="457200" rtl="0" algn="l">
              <a:lnSpc>
                <a:spcPct val="115000"/>
              </a:lnSpc>
              <a:spcBef>
                <a:spcPts val="1200"/>
              </a:spcBef>
              <a:spcAft>
                <a:spcPts val="0"/>
              </a:spcAft>
              <a:buSzPts val="1500"/>
              <a:buChar char="●"/>
            </a:pPr>
            <a:r>
              <a:rPr lang="en"/>
              <a:t>Statistically </a:t>
            </a:r>
            <a:r>
              <a:rPr lang="en"/>
              <a:t>meaningful</a:t>
            </a:r>
            <a:endParaRPr/>
          </a:p>
          <a:p>
            <a:pPr indent="-323850" lvl="0" marL="457200" rtl="0" algn="l">
              <a:lnSpc>
                <a:spcPct val="115000"/>
              </a:lnSpc>
              <a:spcBef>
                <a:spcPts val="0"/>
              </a:spcBef>
              <a:spcAft>
                <a:spcPts val="0"/>
              </a:spcAft>
              <a:buSzPts val="1500"/>
              <a:buChar char="●"/>
            </a:pPr>
            <a:r>
              <a:rPr lang="en"/>
              <a:t>Business-relevant</a:t>
            </a:r>
            <a:endParaRPr/>
          </a:p>
          <a:p>
            <a:pPr indent="-323850" lvl="0" marL="457200" rtl="0" algn="l">
              <a:lnSpc>
                <a:spcPct val="115000"/>
              </a:lnSpc>
              <a:spcBef>
                <a:spcPts val="0"/>
              </a:spcBef>
              <a:spcAft>
                <a:spcPts val="0"/>
              </a:spcAft>
              <a:buSzPts val="1500"/>
              <a:buChar char="●"/>
            </a:pPr>
            <a:r>
              <a:rPr lang="en"/>
              <a:t>Non-redundant and interpretable</a:t>
            </a:r>
            <a:endParaRPr/>
          </a:p>
        </p:txBody>
      </p:sp>
      <p:sp>
        <p:nvSpPr>
          <p:cNvPr id="68" name="Google Shape;68;p15"/>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2500">
                <a:solidFill>
                  <a:schemeClr val="dk1"/>
                </a:solidFill>
              </a:rPr>
              <a:t>Result Summary</a:t>
            </a:r>
            <a:endParaRPr sz="2500">
              <a:solidFill>
                <a:schemeClr val="dk1"/>
              </a:solidFill>
            </a:endParaRPr>
          </a:p>
        </p:txBody>
      </p:sp>
      <p:sp>
        <p:nvSpPr>
          <p:cNvPr id="74" name="Google Shape;74;p16"/>
          <p:cNvSpPr txBox="1"/>
          <p:nvPr>
            <p:ph idx="1" type="body"/>
          </p:nvPr>
        </p:nvSpPr>
        <p:spPr>
          <a:xfrm>
            <a:off x="311700" y="1152475"/>
            <a:ext cx="8645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total data points used is 136, true and false are evenly distributed. </a:t>
            </a:r>
            <a:endParaRPr>
              <a:solidFill>
                <a:schemeClr val="dk1"/>
              </a:solidFill>
            </a:endParaRPr>
          </a:p>
          <a:p>
            <a:pPr indent="0" lvl="0" marL="0" rtl="0" algn="l">
              <a:spcBef>
                <a:spcPts val="1200"/>
              </a:spcBef>
              <a:spcAft>
                <a:spcPts val="0"/>
              </a:spcAft>
              <a:buNone/>
            </a:pPr>
            <a:r>
              <a:rPr lang="en">
                <a:solidFill>
                  <a:schemeClr val="dk1"/>
                </a:solidFill>
              </a:rPr>
              <a:t>The model used 5 predictors and 130 degrees of freedom left for residuals.</a:t>
            </a:r>
            <a:endParaRPr>
              <a:solidFill>
                <a:schemeClr val="dk1"/>
              </a:solidFill>
            </a:endParaRPr>
          </a:p>
          <a:p>
            <a:pPr indent="0" lvl="0" marL="0" rtl="0" algn="l">
              <a:spcBef>
                <a:spcPts val="1200"/>
              </a:spcBef>
              <a:spcAft>
                <a:spcPts val="0"/>
              </a:spcAft>
              <a:buNone/>
            </a:pPr>
            <a:r>
              <a:rPr lang="en">
                <a:solidFill>
                  <a:schemeClr val="dk1"/>
                </a:solidFill>
              </a:rPr>
              <a:t>The Pseudo R^2 equals 0.35, indicates a moderate fit of the model to the data.</a:t>
            </a:r>
            <a:endParaRPr>
              <a:solidFill>
                <a:schemeClr val="dk1"/>
              </a:solidFill>
            </a:endParaRPr>
          </a:p>
          <a:p>
            <a:pPr indent="0" lvl="0" marL="0" rtl="0" algn="l">
              <a:spcBef>
                <a:spcPts val="1200"/>
              </a:spcBef>
              <a:spcAft>
                <a:spcPts val="0"/>
              </a:spcAft>
              <a:buNone/>
            </a:pPr>
            <a:r>
              <a:rPr lang="en">
                <a:solidFill>
                  <a:schemeClr val="dk1"/>
                </a:solidFill>
              </a:rPr>
              <a:t>The log-likelihood is relatively low (-60), indicating a poor fit between a statistical model and the observed data. </a:t>
            </a:r>
            <a:endParaRPr>
              <a:solidFill>
                <a:schemeClr val="dk1"/>
              </a:solidFill>
            </a:endParaRPr>
          </a:p>
          <a:p>
            <a:pPr indent="0" lvl="0" marL="0" rtl="0" algn="l">
              <a:spcBef>
                <a:spcPts val="1200"/>
              </a:spcBef>
              <a:spcAft>
                <a:spcPts val="0"/>
              </a:spcAft>
              <a:buNone/>
            </a:pPr>
            <a:r>
              <a:rPr lang="en">
                <a:solidFill>
                  <a:schemeClr val="dk1"/>
                </a:solidFill>
              </a:rPr>
              <a:t>Very low LLR p-value (8e-13) means the model fits significantly better than the null.</a:t>
            </a:r>
            <a:endParaRPr>
              <a:solidFill>
                <a:schemeClr val="dk1"/>
              </a:solidFill>
            </a:endParaRPr>
          </a:p>
          <a:p>
            <a:pPr indent="0" lvl="0" marL="0" rtl="0" algn="l">
              <a:spcBef>
                <a:spcPts val="1200"/>
              </a:spcBef>
              <a:spcAft>
                <a:spcPts val="1200"/>
              </a:spcAft>
              <a:buNone/>
            </a:pPr>
            <a:r>
              <a:t/>
            </a:r>
            <a:endParaRPr/>
          </a:p>
        </p:txBody>
      </p:sp>
      <p:sp>
        <p:nvSpPr>
          <p:cNvPr id="75" name="Google Shape;75;p16"/>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311700" y="305125"/>
            <a:ext cx="6265200" cy="66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en" sz="2510"/>
              <a:t>Features</a:t>
            </a:r>
            <a:endParaRPr sz="2510"/>
          </a:p>
        </p:txBody>
      </p:sp>
      <p:graphicFrame>
        <p:nvGraphicFramePr>
          <p:cNvPr id="81" name="Google Shape;81;p17"/>
          <p:cNvGraphicFramePr/>
          <p:nvPr/>
        </p:nvGraphicFramePr>
        <p:xfrm>
          <a:off x="171075" y="835525"/>
          <a:ext cx="3000000" cy="3000000"/>
        </p:xfrm>
        <a:graphic>
          <a:graphicData uri="http://schemas.openxmlformats.org/drawingml/2006/table">
            <a:tbl>
              <a:tblPr>
                <a:noFill/>
                <a:tableStyleId>{8C2AC028-24C6-4AE5-ADBB-75E55A3AA6C0}</a:tableStyleId>
              </a:tblPr>
              <a:tblGrid>
                <a:gridCol w="1802575"/>
                <a:gridCol w="874700"/>
                <a:gridCol w="849425"/>
                <a:gridCol w="1098950"/>
                <a:gridCol w="4193800"/>
              </a:tblGrid>
              <a:tr h="317175">
                <a:tc>
                  <a:txBody>
                    <a:bodyPr/>
                    <a:lstStyle/>
                    <a:p>
                      <a:pPr indent="0" lvl="0" marL="0" rtl="0" algn="l">
                        <a:spcBef>
                          <a:spcPts val="0"/>
                        </a:spcBef>
                        <a:spcAft>
                          <a:spcPts val="0"/>
                        </a:spcAft>
                        <a:buNone/>
                      </a:pPr>
                      <a:r>
                        <a:rPr lang="en" sz="1100"/>
                        <a:t>Variable</a:t>
                      </a:r>
                      <a:endParaRPr sz="1100"/>
                    </a:p>
                  </a:txBody>
                  <a:tcPr marT="91425" marB="91425" marR="91425" marL="91425"/>
                </a:tc>
                <a:tc>
                  <a:txBody>
                    <a:bodyPr/>
                    <a:lstStyle/>
                    <a:p>
                      <a:pPr indent="0" lvl="0" marL="0" rtl="0" algn="l">
                        <a:spcBef>
                          <a:spcPts val="0"/>
                        </a:spcBef>
                        <a:spcAft>
                          <a:spcPts val="0"/>
                        </a:spcAft>
                        <a:buNone/>
                      </a:pPr>
                      <a:r>
                        <a:rPr lang="en" sz="1100"/>
                        <a:t>Impact</a:t>
                      </a:r>
                      <a:endParaRPr sz="1100"/>
                    </a:p>
                  </a:txBody>
                  <a:tcPr marT="91425" marB="91425" marR="91425" marL="91425"/>
                </a:tc>
                <a:tc>
                  <a:txBody>
                    <a:bodyPr/>
                    <a:lstStyle/>
                    <a:p>
                      <a:pPr indent="0" lvl="0" marL="0" rtl="0" algn="l">
                        <a:spcBef>
                          <a:spcPts val="0"/>
                        </a:spcBef>
                        <a:spcAft>
                          <a:spcPts val="0"/>
                        </a:spcAft>
                        <a:buNone/>
                      </a:pPr>
                      <a:r>
                        <a:rPr lang="en" sz="1100"/>
                        <a:t>P-value</a:t>
                      </a:r>
                      <a:endParaRPr sz="1100"/>
                    </a:p>
                  </a:txBody>
                  <a:tcPr marT="91425" marB="91425" marR="91425" marL="91425"/>
                </a:tc>
                <a:tc>
                  <a:txBody>
                    <a:bodyPr/>
                    <a:lstStyle/>
                    <a:p>
                      <a:pPr indent="0" lvl="0" marL="0" rtl="0" algn="l">
                        <a:spcBef>
                          <a:spcPts val="0"/>
                        </a:spcBef>
                        <a:spcAft>
                          <a:spcPts val="0"/>
                        </a:spcAft>
                        <a:buNone/>
                      </a:pPr>
                      <a:r>
                        <a:rPr lang="en" sz="1100"/>
                        <a:t>Significance</a:t>
                      </a:r>
                      <a:endParaRPr sz="1100"/>
                    </a:p>
                  </a:txBody>
                  <a:tcPr marT="91425" marB="91425" marR="91425" marL="91425"/>
                </a:tc>
                <a:tc>
                  <a:txBody>
                    <a:bodyPr/>
                    <a:lstStyle/>
                    <a:p>
                      <a:pPr indent="0" lvl="0" marL="0" rtl="0" algn="l">
                        <a:spcBef>
                          <a:spcPts val="0"/>
                        </a:spcBef>
                        <a:spcAft>
                          <a:spcPts val="0"/>
                        </a:spcAft>
                        <a:buNone/>
                      </a:pPr>
                      <a:r>
                        <a:rPr lang="en" sz="1100"/>
                        <a:t>Interpretation</a:t>
                      </a:r>
                      <a:endParaRPr sz="1100"/>
                    </a:p>
                  </a:txBody>
                  <a:tcPr marT="91425" marB="91425" marR="91425" marL="91425"/>
                </a:tc>
              </a:tr>
              <a:tr h="487975">
                <a:tc>
                  <a:txBody>
                    <a:bodyPr/>
                    <a:lstStyle/>
                    <a:p>
                      <a:pPr indent="0" lvl="0" marL="0" rtl="0" algn="l">
                        <a:spcBef>
                          <a:spcPts val="0"/>
                        </a:spcBef>
                        <a:spcAft>
                          <a:spcPts val="0"/>
                        </a:spcAft>
                        <a:buNone/>
                      </a:pPr>
                      <a:r>
                        <a:rPr lang="en" sz="1100"/>
                        <a:t>Intercept</a:t>
                      </a:r>
                      <a:endParaRPr sz="1100"/>
                    </a:p>
                  </a:txBody>
                  <a:tcPr marT="91425" marB="91425" marR="91425" marL="91425"/>
                </a:tc>
                <a:tc>
                  <a:txBody>
                    <a:bodyPr/>
                    <a:lstStyle/>
                    <a:p>
                      <a:pPr indent="0" lvl="0" marL="0" rtl="0" algn="l">
                        <a:spcBef>
                          <a:spcPts val="0"/>
                        </a:spcBef>
                        <a:spcAft>
                          <a:spcPts val="0"/>
                        </a:spcAft>
                        <a:buNone/>
                      </a:pPr>
                      <a:r>
                        <a:rPr lang="en" sz="1100"/>
                        <a:t>-3.8</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c>
                  <a:txBody>
                    <a:bodyPr/>
                    <a:lstStyle/>
                    <a:p>
                      <a:pPr indent="0" lvl="0" marL="0" rtl="0" algn="l">
                        <a:spcBef>
                          <a:spcPts val="0"/>
                        </a:spcBef>
                        <a:spcAft>
                          <a:spcPts val="0"/>
                        </a:spcAft>
                        <a:buNone/>
                      </a:pPr>
                      <a:r>
                        <a:rPr lang="en" sz="1100"/>
                        <a:t>Low base probability when all features are zero</a:t>
                      </a:r>
                      <a:endParaRPr sz="1100"/>
                    </a:p>
                  </a:txBody>
                  <a:tcPr marT="91425" marB="91425" marR="91425" marL="91425"/>
                </a:tc>
              </a:tr>
              <a:tr h="570950">
                <a:tc>
                  <a:txBody>
                    <a:bodyPr/>
                    <a:lstStyle/>
                    <a:p>
                      <a:pPr indent="0" lvl="0" marL="0" rtl="0" algn="l">
                        <a:spcBef>
                          <a:spcPts val="0"/>
                        </a:spcBef>
                        <a:spcAft>
                          <a:spcPts val="0"/>
                        </a:spcAft>
                        <a:buNone/>
                      </a:pPr>
                      <a:r>
                        <a:rPr lang="en" sz="1100"/>
                        <a:t>days_left_in_stage</a:t>
                      </a:r>
                      <a:endParaRPr sz="1100"/>
                    </a:p>
                  </a:txBody>
                  <a:tcPr marT="91425" marB="91425" marR="91425" marL="91425"/>
                </a:tc>
                <a:tc>
                  <a:txBody>
                    <a:bodyPr/>
                    <a:lstStyle/>
                    <a:p>
                      <a:pPr indent="0" lvl="0" marL="0" rtl="0" algn="l">
                        <a:spcBef>
                          <a:spcPts val="0"/>
                        </a:spcBef>
                        <a:spcAft>
                          <a:spcPts val="0"/>
                        </a:spcAft>
                        <a:buNone/>
                      </a:pPr>
                      <a:r>
                        <a:rPr lang="en" sz="1100"/>
                        <a:t>+0.187</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c>
                  <a:txBody>
                    <a:bodyPr/>
                    <a:lstStyle/>
                    <a:p>
                      <a:pPr indent="0" lvl="0" marL="0" rtl="0" algn="l">
                        <a:spcBef>
                          <a:spcPts val="0"/>
                        </a:spcBef>
                        <a:spcAft>
                          <a:spcPts val="0"/>
                        </a:spcAft>
                        <a:buNone/>
                      </a:pPr>
                      <a:r>
                        <a:rPr lang="en" sz="1100"/>
                        <a:t>Each extra day left in stage increases conversion odds, possibly more time gives leads more chance to convert.</a:t>
                      </a:r>
                      <a:endParaRPr sz="1100"/>
                    </a:p>
                  </a:txBody>
                  <a:tcPr marT="91425" marB="91425" marR="91425" marL="91425"/>
                </a:tc>
              </a:tr>
              <a:tr h="487975">
                <a:tc>
                  <a:txBody>
                    <a:bodyPr/>
                    <a:lstStyle/>
                    <a:p>
                      <a:pPr indent="0" lvl="0" marL="0" rtl="0" algn="l">
                        <a:spcBef>
                          <a:spcPts val="0"/>
                        </a:spcBef>
                        <a:spcAft>
                          <a:spcPts val="0"/>
                        </a:spcAft>
                        <a:buNone/>
                      </a:pPr>
                      <a:r>
                        <a:rPr lang="en" sz="1100"/>
                        <a:t>followers_gained_90_pct</a:t>
                      </a:r>
                      <a:endParaRPr sz="1100"/>
                    </a:p>
                  </a:txBody>
                  <a:tcPr marT="91425" marB="91425" marR="91425" marL="91425"/>
                </a:tc>
                <a:tc>
                  <a:txBody>
                    <a:bodyPr/>
                    <a:lstStyle/>
                    <a:p>
                      <a:pPr indent="0" lvl="0" marL="0" rtl="0" algn="l">
                        <a:spcBef>
                          <a:spcPts val="0"/>
                        </a:spcBef>
                        <a:spcAft>
                          <a:spcPts val="0"/>
                        </a:spcAft>
                        <a:buNone/>
                      </a:pPr>
                      <a:r>
                        <a:rPr lang="en" sz="1100"/>
                        <a:t>-1.01</a:t>
                      </a:r>
                      <a:endParaRPr sz="1100"/>
                    </a:p>
                  </a:txBody>
                  <a:tcPr marT="91425" marB="91425" marR="91425" marL="91425"/>
                </a:tc>
                <a:tc>
                  <a:txBody>
                    <a:bodyPr/>
                    <a:lstStyle/>
                    <a:p>
                      <a:pPr indent="0" lvl="0" marL="0" rtl="0" algn="l">
                        <a:spcBef>
                          <a:spcPts val="0"/>
                        </a:spcBef>
                        <a:spcAft>
                          <a:spcPts val="0"/>
                        </a:spcAft>
                        <a:buNone/>
                      </a:pPr>
                      <a:r>
                        <a:rPr lang="en" sz="1100"/>
                        <a:t>0.48</a:t>
                      </a:r>
                      <a:endParaRPr sz="1100"/>
                    </a:p>
                  </a:txBody>
                  <a:tcPr marT="91425" marB="91425" marR="91425" marL="91425"/>
                </a:tc>
                <a:tc>
                  <a:txBody>
                    <a:bodyPr/>
                    <a:lstStyle/>
                    <a:p>
                      <a:pPr indent="0" lvl="0" marL="0" rtl="0" algn="l">
                        <a:spcBef>
                          <a:spcPts val="0"/>
                        </a:spcBef>
                        <a:spcAft>
                          <a:spcPts val="0"/>
                        </a:spcAft>
                        <a:buNone/>
                      </a:pPr>
                      <a:r>
                        <a:rPr lang="en" sz="1100"/>
                        <a:t>no</a:t>
                      </a:r>
                      <a:endParaRPr sz="1100"/>
                    </a:p>
                  </a:txBody>
                  <a:tcPr marT="91425" marB="91425" marR="91425" marL="91425"/>
                </a:tc>
                <a:tc>
                  <a:txBody>
                    <a:bodyPr/>
                    <a:lstStyle/>
                    <a:p>
                      <a:pPr indent="0" lvl="0" marL="0" rtl="0" algn="l">
                        <a:spcBef>
                          <a:spcPts val="0"/>
                        </a:spcBef>
                        <a:spcAft>
                          <a:spcPts val="0"/>
                        </a:spcAft>
                        <a:buNone/>
                      </a:pPr>
                      <a:r>
                        <a:rPr lang="en" sz="1100"/>
                        <a:t>Not statistically significant but could reflect engagement potential or social proof that impacts conversion in non-linear ways.</a:t>
                      </a:r>
                      <a:endParaRPr sz="1100"/>
                    </a:p>
                  </a:txBody>
                  <a:tcPr marT="91425" marB="91425" marR="91425" marL="91425"/>
                </a:tc>
              </a:tr>
              <a:tr h="483925">
                <a:tc>
                  <a:txBody>
                    <a:bodyPr/>
                    <a:lstStyle/>
                    <a:p>
                      <a:pPr indent="0" lvl="0" marL="0" rtl="0" algn="l">
                        <a:spcBef>
                          <a:spcPts val="0"/>
                        </a:spcBef>
                        <a:spcAft>
                          <a:spcPts val="0"/>
                        </a:spcAft>
                        <a:buNone/>
                      </a:pPr>
                      <a:r>
                        <a:rPr lang="en" sz="1100"/>
                        <a:t>Don’t know the coach at all</a:t>
                      </a:r>
                      <a:endParaRPr sz="1100"/>
                    </a:p>
                  </a:txBody>
                  <a:tcPr marT="91425" marB="91425" marR="91425" marL="91425"/>
                </a:tc>
                <a:tc>
                  <a:txBody>
                    <a:bodyPr/>
                    <a:lstStyle/>
                    <a:p>
                      <a:pPr indent="0" lvl="0" marL="0" rtl="0" algn="l">
                        <a:spcBef>
                          <a:spcPts val="0"/>
                        </a:spcBef>
                        <a:spcAft>
                          <a:spcPts val="0"/>
                        </a:spcAft>
                        <a:buNone/>
                      </a:pPr>
                      <a:r>
                        <a:rPr lang="en" sz="1100"/>
                        <a:t>-1.19</a:t>
                      </a:r>
                      <a:endParaRPr sz="1100"/>
                    </a:p>
                  </a:txBody>
                  <a:tcPr marT="91425" marB="91425" marR="91425" marL="91425"/>
                </a:tc>
                <a:tc>
                  <a:txBody>
                    <a:bodyPr/>
                    <a:lstStyle/>
                    <a:p>
                      <a:pPr indent="0" lvl="0" marL="0" rtl="0" algn="l">
                        <a:spcBef>
                          <a:spcPts val="0"/>
                        </a:spcBef>
                        <a:spcAft>
                          <a:spcPts val="0"/>
                        </a:spcAft>
                        <a:buNone/>
                      </a:pPr>
                      <a:r>
                        <a:rPr lang="en" sz="1100"/>
                        <a:t>0.04</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c>
                  <a:txBody>
                    <a:bodyPr/>
                    <a:lstStyle/>
                    <a:p>
                      <a:pPr indent="0" lvl="0" marL="0" rtl="0" algn="l">
                        <a:spcBef>
                          <a:spcPts val="0"/>
                        </a:spcBef>
                        <a:spcAft>
                          <a:spcPts val="0"/>
                        </a:spcAft>
                        <a:buNone/>
                      </a:pPr>
                      <a:r>
                        <a:rPr lang="en" sz="1100"/>
                        <a:t>Leads unfamiliar with the coach are less likely to convert</a:t>
                      </a:r>
                      <a:endParaRPr sz="1100"/>
                    </a:p>
                  </a:txBody>
                  <a:tcPr marT="91425" marB="91425" marR="91425" marL="91425"/>
                </a:tc>
              </a:tr>
              <a:tr h="317175">
                <a:tc>
                  <a:txBody>
                    <a:bodyPr/>
                    <a:lstStyle/>
                    <a:p>
                      <a:pPr indent="0" lvl="0" marL="0" rtl="0" algn="l">
                        <a:spcBef>
                          <a:spcPts val="0"/>
                        </a:spcBef>
                        <a:spcAft>
                          <a:spcPts val="0"/>
                        </a:spcAft>
                        <a:buNone/>
                      </a:pPr>
                      <a:r>
                        <a:rPr lang="en" sz="1100"/>
                        <a:t>Upcoming coach</a:t>
                      </a:r>
                      <a:endParaRPr sz="1100"/>
                    </a:p>
                  </a:txBody>
                  <a:tcPr marT="91425" marB="91425" marR="91425" marL="91425"/>
                </a:tc>
                <a:tc>
                  <a:txBody>
                    <a:bodyPr/>
                    <a:lstStyle/>
                    <a:p>
                      <a:pPr indent="0" lvl="0" marL="0" rtl="0" algn="l">
                        <a:spcBef>
                          <a:spcPts val="0"/>
                        </a:spcBef>
                        <a:spcAft>
                          <a:spcPts val="0"/>
                        </a:spcAft>
                        <a:buNone/>
                      </a:pPr>
                      <a:r>
                        <a:rPr lang="en" sz="1100"/>
                        <a:t>+0.66</a:t>
                      </a:r>
                      <a:endParaRPr sz="1100"/>
                    </a:p>
                  </a:txBody>
                  <a:tcPr marT="91425" marB="91425" marR="91425" marL="91425"/>
                </a:tc>
                <a:tc>
                  <a:txBody>
                    <a:bodyPr/>
                    <a:lstStyle/>
                    <a:p>
                      <a:pPr indent="0" lvl="0" marL="0" rtl="0" algn="l">
                        <a:spcBef>
                          <a:spcPts val="0"/>
                        </a:spcBef>
                        <a:spcAft>
                          <a:spcPts val="0"/>
                        </a:spcAft>
                        <a:buNone/>
                      </a:pPr>
                      <a:r>
                        <a:rPr lang="en" sz="1100"/>
                        <a:t>0.21</a:t>
                      </a:r>
                      <a:endParaRPr sz="1100"/>
                    </a:p>
                  </a:txBody>
                  <a:tcPr marT="91425" marB="91425" marR="91425" marL="91425"/>
                </a:tc>
                <a:tc>
                  <a:txBody>
                    <a:bodyPr/>
                    <a:lstStyle/>
                    <a:p>
                      <a:pPr indent="0" lvl="0" marL="0" rtl="0" algn="l">
                        <a:spcBef>
                          <a:spcPts val="0"/>
                        </a:spcBef>
                        <a:spcAft>
                          <a:spcPts val="0"/>
                        </a:spcAft>
                        <a:buNone/>
                      </a:pPr>
                      <a:r>
                        <a:rPr lang="en" sz="1100"/>
                        <a:t>no</a:t>
                      </a:r>
                      <a:endParaRPr sz="1100"/>
                    </a:p>
                  </a:txBody>
                  <a:tcPr marT="91425" marB="91425" marR="91425" marL="91425"/>
                </a:tc>
                <a:tc>
                  <a:txBody>
                    <a:bodyPr/>
                    <a:lstStyle/>
                    <a:p>
                      <a:pPr indent="0" lvl="0" marL="0" rtl="0" algn="l">
                        <a:spcBef>
                          <a:spcPts val="0"/>
                        </a:spcBef>
                        <a:spcAft>
                          <a:spcPts val="0"/>
                        </a:spcAft>
                        <a:buNone/>
                      </a:pPr>
                      <a:r>
                        <a:rPr lang="en" sz="1100"/>
                        <a:t>Not statistically significant alone but likely contributes to prediction by segmenting leads or signaling internal process variations. </a:t>
                      </a:r>
                      <a:endParaRPr sz="1100"/>
                    </a:p>
                  </a:txBody>
                  <a:tcPr marT="91425" marB="91425" marR="91425" marL="91425"/>
                </a:tc>
              </a:tr>
              <a:tr h="563025">
                <a:tc>
                  <a:txBody>
                    <a:bodyPr/>
                    <a:lstStyle/>
                    <a:p>
                      <a:pPr indent="0" lvl="0" marL="0" rtl="0" algn="l">
                        <a:spcBef>
                          <a:spcPts val="0"/>
                        </a:spcBef>
                        <a:spcAft>
                          <a:spcPts val="0"/>
                        </a:spcAft>
                        <a:buNone/>
                      </a:pPr>
                      <a:r>
                        <a:rPr lang="en" sz="1100"/>
                        <a:t>Manual </a:t>
                      </a:r>
                      <a:r>
                        <a:rPr lang="en" sz="1100"/>
                        <a:t>outreach</a:t>
                      </a:r>
                      <a:r>
                        <a:rPr lang="en" sz="1100"/>
                        <a:t> strategy</a:t>
                      </a:r>
                      <a:endParaRPr sz="1100"/>
                    </a:p>
                  </a:txBody>
                  <a:tcPr marT="91425" marB="91425" marR="91425" marL="91425"/>
                </a:tc>
                <a:tc>
                  <a:txBody>
                    <a:bodyPr/>
                    <a:lstStyle/>
                    <a:p>
                      <a:pPr indent="0" lvl="0" marL="0" rtl="0" algn="l">
                        <a:spcBef>
                          <a:spcPts val="0"/>
                        </a:spcBef>
                        <a:spcAft>
                          <a:spcPts val="0"/>
                        </a:spcAft>
                        <a:buNone/>
                      </a:pPr>
                      <a:r>
                        <a:rPr lang="en" sz="1100"/>
                        <a:t>+2.66</a:t>
                      </a:r>
                      <a:endParaRPr sz="1100"/>
                    </a:p>
                  </a:txBody>
                  <a:tcPr marT="91425" marB="91425" marR="91425" marL="91425"/>
                </a:tc>
                <a:tc>
                  <a:txBody>
                    <a:bodyPr/>
                    <a:lstStyle/>
                    <a:p>
                      <a:pPr indent="0" lvl="0" marL="0" rtl="0" algn="l">
                        <a:spcBef>
                          <a:spcPts val="0"/>
                        </a:spcBef>
                        <a:spcAft>
                          <a:spcPts val="0"/>
                        </a:spcAft>
                        <a:buNone/>
                      </a:pPr>
                      <a:r>
                        <a:rPr lang="en" sz="1100"/>
                        <a:t>0</a:t>
                      </a:r>
                      <a:endParaRPr sz="1100"/>
                    </a:p>
                  </a:txBody>
                  <a:tcPr marT="91425" marB="91425" marR="91425" marL="91425"/>
                </a:tc>
                <a:tc>
                  <a:txBody>
                    <a:bodyPr/>
                    <a:lstStyle/>
                    <a:p>
                      <a:pPr indent="0" lvl="0" marL="0" rtl="0" algn="l">
                        <a:spcBef>
                          <a:spcPts val="0"/>
                        </a:spcBef>
                        <a:spcAft>
                          <a:spcPts val="0"/>
                        </a:spcAft>
                        <a:buNone/>
                      </a:pPr>
                      <a:r>
                        <a:rPr lang="en" sz="1100"/>
                        <a:t>yes</a:t>
                      </a:r>
                      <a:endParaRPr sz="1100"/>
                    </a:p>
                  </a:txBody>
                  <a:tcPr marT="91425" marB="91425" marR="91425" marL="91425"/>
                </a:tc>
                <a:tc>
                  <a:txBody>
                    <a:bodyPr/>
                    <a:lstStyle/>
                    <a:p>
                      <a:pPr indent="0" lvl="0" marL="0" rtl="0" algn="l">
                        <a:spcBef>
                          <a:spcPts val="0"/>
                        </a:spcBef>
                        <a:spcAft>
                          <a:spcPts val="0"/>
                        </a:spcAft>
                        <a:buNone/>
                      </a:pPr>
                      <a:r>
                        <a:rPr lang="en" sz="1100"/>
                        <a:t>Strongest </a:t>
                      </a:r>
                      <a:r>
                        <a:rPr lang="en" sz="1100"/>
                        <a:t>positive</a:t>
                      </a:r>
                      <a:r>
                        <a:rPr lang="en" sz="1100"/>
                        <a:t> effect. Manual outreach </a:t>
                      </a:r>
                      <a:r>
                        <a:rPr lang="en" sz="1100"/>
                        <a:t>significantly</a:t>
                      </a:r>
                      <a:r>
                        <a:rPr lang="en" sz="1100"/>
                        <a:t> improves conversion odds.</a:t>
                      </a:r>
                      <a:endParaRPr sz="1100"/>
                    </a:p>
                  </a:txBody>
                  <a:tcPr marT="91425" marB="91425" marR="91425" marL="91425"/>
                </a:tc>
              </a:tr>
            </a:tbl>
          </a:graphicData>
        </a:graphic>
      </p:graphicFrame>
      <p:sp>
        <p:nvSpPr>
          <p:cNvPr id="82" name="Google Shape;82;p17"/>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8"/>
          <p:cNvSpPr txBox="1"/>
          <p:nvPr>
            <p:ph type="title"/>
          </p:nvPr>
        </p:nvSpPr>
        <p:spPr>
          <a:xfrm>
            <a:off x="311700" y="305125"/>
            <a:ext cx="62652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Actionable Insights</a:t>
            </a:r>
            <a:endParaRPr/>
          </a:p>
        </p:txBody>
      </p:sp>
      <p:sp>
        <p:nvSpPr>
          <p:cNvPr id="88" name="Google Shape;88;p18"/>
          <p:cNvSpPr txBox="1"/>
          <p:nvPr>
            <p:ph idx="1" type="body"/>
          </p:nvPr>
        </p:nvSpPr>
        <p:spPr>
          <a:xfrm>
            <a:off x="394425" y="1152475"/>
            <a:ext cx="8231400" cy="3416400"/>
          </a:xfrm>
          <a:prstGeom prst="rect">
            <a:avLst/>
          </a:prstGeom>
        </p:spPr>
        <p:txBody>
          <a:bodyPr anchorCtr="0" anchor="t" bIns="91425" lIns="91425" spcFirstLastPara="1" rIns="91425" wrap="square" tIns="91425">
            <a:normAutofit/>
          </a:bodyPr>
          <a:lstStyle/>
          <a:p>
            <a:pPr indent="-330200" lvl="0" marL="457200" rtl="0" algn="l">
              <a:lnSpc>
                <a:spcPct val="115000"/>
              </a:lnSpc>
              <a:spcBef>
                <a:spcPts val="0"/>
              </a:spcBef>
              <a:spcAft>
                <a:spcPts val="0"/>
              </a:spcAft>
              <a:buSzPts val="1600"/>
              <a:buChar char="➢"/>
            </a:pPr>
            <a:r>
              <a:rPr lang="en" sz="1600"/>
              <a:t>Manual Outreach is powerful: Leads contacted manually are much more likely to convert. This suggests personalized, human interactions are highly effective.</a:t>
            </a:r>
            <a:endParaRPr sz="1600"/>
          </a:p>
          <a:p>
            <a:pPr indent="-330200" lvl="0" marL="457200" rtl="0" algn="l">
              <a:lnSpc>
                <a:spcPct val="115000"/>
              </a:lnSpc>
              <a:spcBef>
                <a:spcPts val="0"/>
              </a:spcBef>
              <a:spcAft>
                <a:spcPts val="0"/>
              </a:spcAft>
              <a:buSzPts val="1600"/>
              <a:buChar char="➢"/>
            </a:pPr>
            <a:r>
              <a:rPr lang="en" sz="1600"/>
              <a:t>Coach familiarity matters: If the lead doesn’t know the coach, their likelihood to convert drops. Consider pre-warming strategies like intros or coach branding before outreach.</a:t>
            </a:r>
            <a:endParaRPr sz="1600"/>
          </a:p>
          <a:p>
            <a:pPr indent="-330200" lvl="0" marL="457200" rtl="0" algn="l">
              <a:lnSpc>
                <a:spcPct val="115000"/>
              </a:lnSpc>
              <a:spcBef>
                <a:spcPts val="0"/>
              </a:spcBef>
              <a:spcAft>
                <a:spcPts val="0"/>
              </a:spcAft>
              <a:buSzPts val="1600"/>
              <a:buChar char="➢"/>
            </a:pPr>
            <a:r>
              <a:rPr lang="en" sz="1600"/>
              <a:t>Time in </a:t>
            </a:r>
            <a:r>
              <a:rPr lang="en" sz="1600"/>
              <a:t>stage</a:t>
            </a:r>
            <a:r>
              <a:rPr lang="en" sz="1600"/>
              <a:t> is tender: The longer a lead stays in a </a:t>
            </a:r>
            <a:r>
              <a:rPr lang="en" sz="1600"/>
              <a:t>stage</a:t>
            </a:r>
            <a:r>
              <a:rPr lang="en" sz="1600"/>
              <a:t>, the more likely they are to convert. Ensure follow-up mechanisms allow enough nurturing time.</a:t>
            </a:r>
            <a:endParaRPr sz="1600"/>
          </a:p>
        </p:txBody>
      </p:sp>
      <p:sp>
        <p:nvSpPr>
          <p:cNvPr id="89" name="Google Shape;89;p18"/>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90" name="Google Shape;90;p18"/>
          <p:cNvSpPr txBox="1"/>
          <p:nvPr/>
        </p:nvSpPr>
        <p:spPr>
          <a:xfrm>
            <a:off x="288600" y="342150"/>
            <a:ext cx="33858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305125"/>
            <a:ext cx="62652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ROC &amp; AUC Analysis</a:t>
            </a:r>
            <a:endParaRPr/>
          </a:p>
        </p:txBody>
      </p:sp>
      <p:sp>
        <p:nvSpPr>
          <p:cNvPr id="96" name="Google Shape;96;p19"/>
          <p:cNvSpPr txBox="1"/>
          <p:nvPr>
            <p:ph idx="1" type="body"/>
          </p:nvPr>
        </p:nvSpPr>
        <p:spPr>
          <a:xfrm>
            <a:off x="311700" y="1152475"/>
            <a:ext cx="38859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AUC Score = 0.8 which means the model distinguishes well between converted and not converted classes. </a:t>
            </a:r>
            <a:endParaRPr sz="1700"/>
          </a:p>
        </p:txBody>
      </p:sp>
      <p:pic>
        <p:nvPicPr>
          <p:cNvPr id="97" name="Google Shape;97;p19"/>
          <p:cNvPicPr preferRelativeResize="0"/>
          <p:nvPr/>
        </p:nvPicPr>
        <p:blipFill>
          <a:blip r:embed="rId3">
            <a:alphaModFix/>
          </a:blip>
          <a:stretch>
            <a:fillRect/>
          </a:stretch>
        </p:blipFill>
        <p:spPr>
          <a:xfrm>
            <a:off x="4505725" y="864850"/>
            <a:ext cx="4326575" cy="3593250"/>
          </a:xfrm>
          <a:prstGeom prst="rect">
            <a:avLst/>
          </a:prstGeom>
          <a:noFill/>
          <a:ln>
            <a:noFill/>
          </a:ln>
        </p:spPr>
      </p:pic>
      <p:sp>
        <p:nvSpPr>
          <p:cNvPr id="98" name="Google Shape;98;p19"/>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11700" y="305125"/>
            <a:ext cx="62652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Predicted Probability Distribution</a:t>
            </a:r>
            <a:endParaRPr/>
          </a:p>
        </p:txBody>
      </p:sp>
      <p:sp>
        <p:nvSpPr>
          <p:cNvPr id="104" name="Google Shape;104;p20"/>
          <p:cNvSpPr txBox="1"/>
          <p:nvPr>
            <p:ph idx="1" type="body"/>
          </p:nvPr>
        </p:nvSpPr>
        <p:spPr>
          <a:xfrm>
            <a:off x="429675" y="1152475"/>
            <a:ext cx="3897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This plot shows how confident the model is when predicting lead conversions. Many predictions are close to 90%, which means the model often gives strong signals about which leads are most likely to convert. We can use these scores to focus our sales or outreach efforts more effectively.</a:t>
            </a:r>
            <a:endParaRPr/>
          </a:p>
        </p:txBody>
      </p:sp>
      <p:pic>
        <p:nvPicPr>
          <p:cNvPr id="105" name="Google Shape;105;p20"/>
          <p:cNvPicPr preferRelativeResize="0"/>
          <p:nvPr/>
        </p:nvPicPr>
        <p:blipFill>
          <a:blip r:embed="rId3">
            <a:alphaModFix/>
          </a:blip>
          <a:stretch>
            <a:fillRect/>
          </a:stretch>
        </p:blipFill>
        <p:spPr>
          <a:xfrm>
            <a:off x="4672555" y="1124225"/>
            <a:ext cx="4159745" cy="3416400"/>
          </a:xfrm>
          <a:prstGeom prst="rect">
            <a:avLst/>
          </a:prstGeom>
          <a:noFill/>
          <a:ln>
            <a:noFill/>
          </a:ln>
        </p:spPr>
      </p:pic>
      <p:sp>
        <p:nvSpPr>
          <p:cNvPr id="106" name="Google Shape;106;p20"/>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idx="1" type="body"/>
          </p:nvPr>
        </p:nvSpPr>
        <p:spPr>
          <a:xfrm>
            <a:off x="311700" y="1152475"/>
            <a:ext cx="41160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Possible business </a:t>
            </a:r>
            <a:r>
              <a:rPr lang="en"/>
              <a:t>insights</a:t>
            </a:r>
            <a:r>
              <a:rPr lang="en"/>
              <a:t>:</a:t>
            </a:r>
            <a:endParaRPr/>
          </a:p>
          <a:p>
            <a:pPr indent="-323850" lvl="0" marL="457200" rtl="0" algn="l">
              <a:spcBef>
                <a:spcPts val="1200"/>
              </a:spcBef>
              <a:spcAft>
                <a:spcPts val="0"/>
              </a:spcAft>
              <a:buSzPts val="1500"/>
              <a:buChar char="●"/>
            </a:pPr>
            <a:r>
              <a:rPr lang="en"/>
              <a:t>Leads have similar behaviors </a:t>
            </a:r>
            <a:endParaRPr/>
          </a:p>
          <a:p>
            <a:pPr indent="-323850" lvl="0" marL="457200" rtl="0" algn="l">
              <a:spcBef>
                <a:spcPts val="0"/>
              </a:spcBef>
              <a:spcAft>
                <a:spcPts val="0"/>
              </a:spcAft>
              <a:buSzPts val="1500"/>
              <a:buChar char="●"/>
            </a:pPr>
            <a:r>
              <a:rPr lang="en"/>
              <a:t>Conversion</a:t>
            </a:r>
            <a:r>
              <a:rPr lang="en"/>
              <a:t> might depend on specific, distinct attributes </a:t>
            </a:r>
            <a:r>
              <a:rPr lang="en"/>
              <a:t>rather</a:t>
            </a:r>
            <a:r>
              <a:rPr lang="en"/>
              <a:t> than the most common ones</a:t>
            </a:r>
            <a:endParaRPr/>
          </a:p>
          <a:p>
            <a:pPr indent="-323850" lvl="0" marL="457200" rtl="0" algn="l">
              <a:spcBef>
                <a:spcPts val="0"/>
              </a:spcBef>
              <a:spcAft>
                <a:spcPts val="0"/>
              </a:spcAft>
              <a:buSzPts val="1500"/>
              <a:buChar char="●"/>
            </a:pPr>
            <a:r>
              <a:rPr lang="en"/>
              <a:t>Outlier leads with unique patterns might be high-conversion targets worth investigating</a:t>
            </a:r>
            <a:endParaRPr/>
          </a:p>
        </p:txBody>
      </p:sp>
      <p:sp>
        <p:nvSpPr>
          <p:cNvPr id="112" name="Google Shape;112;p21"/>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13" name="Google Shape;113;p21"/>
          <p:cNvSpPr txBox="1"/>
          <p:nvPr>
            <p:ph type="title"/>
          </p:nvPr>
        </p:nvSpPr>
        <p:spPr>
          <a:xfrm>
            <a:off x="311700" y="305125"/>
            <a:ext cx="62652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Principal</a:t>
            </a:r>
            <a:r>
              <a:rPr lang="en"/>
              <a:t> Components Analysis</a:t>
            </a:r>
            <a:endParaRPr/>
          </a:p>
        </p:txBody>
      </p:sp>
      <p:pic>
        <p:nvPicPr>
          <p:cNvPr id="114" name="Google Shape;114;p21"/>
          <p:cNvPicPr preferRelativeResize="0"/>
          <p:nvPr/>
        </p:nvPicPr>
        <p:blipFill>
          <a:blip r:embed="rId3">
            <a:alphaModFix/>
          </a:blip>
          <a:stretch>
            <a:fillRect/>
          </a:stretch>
        </p:blipFill>
        <p:spPr>
          <a:xfrm>
            <a:off x="4637623" y="1152475"/>
            <a:ext cx="4319175" cy="352099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idx="12" type="sldNum"/>
          </p:nvPr>
        </p:nvSpPr>
        <p:spPr>
          <a:xfrm>
            <a:off x="8625850" y="4568925"/>
            <a:ext cx="180900" cy="328800"/>
          </a:xfrm>
          <a:prstGeom prst="rect">
            <a:avLst/>
          </a:prstGeom>
        </p:spPr>
        <p:txBody>
          <a:bodyPr anchorCtr="0" anchor="b" bIns="0" lIns="0" spcFirstLastPara="1" rIns="0" wrap="square" tIns="0">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2"/>
          <p:cNvSpPr txBox="1"/>
          <p:nvPr>
            <p:ph type="title"/>
          </p:nvPr>
        </p:nvSpPr>
        <p:spPr>
          <a:xfrm>
            <a:off x="311700" y="305125"/>
            <a:ext cx="6265200" cy="66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Components First Guess from PCA</a:t>
            </a:r>
            <a:endParaRPr/>
          </a:p>
        </p:txBody>
      </p:sp>
      <p:pic>
        <p:nvPicPr>
          <p:cNvPr id="121" name="Google Shape;121;p22"/>
          <p:cNvPicPr preferRelativeResize="0"/>
          <p:nvPr/>
        </p:nvPicPr>
        <p:blipFill>
          <a:blip r:embed="rId3">
            <a:alphaModFix/>
          </a:blip>
          <a:stretch>
            <a:fillRect/>
          </a:stretch>
        </p:blipFill>
        <p:spPr>
          <a:xfrm>
            <a:off x="0" y="1367598"/>
            <a:ext cx="4259625" cy="2806075"/>
          </a:xfrm>
          <a:prstGeom prst="rect">
            <a:avLst/>
          </a:prstGeom>
          <a:noFill/>
          <a:ln>
            <a:noFill/>
          </a:ln>
        </p:spPr>
      </p:pic>
      <p:pic>
        <p:nvPicPr>
          <p:cNvPr id="122" name="Google Shape;122;p22"/>
          <p:cNvPicPr preferRelativeResize="0"/>
          <p:nvPr/>
        </p:nvPicPr>
        <p:blipFill>
          <a:blip r:embed="rId4">
            <a:alphaModFix/>
          </a:blip>
          <a:stretch>
            <a:fillRect/>
          </a:stretch>
        </p:blipFill>
        <p:spPr>
          <a:xfrm>
            <a:off x="4390250" y="1521450"/>
            <a:ext cx="4579577" cy="2732002"/>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