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  <p:sldMasterId id="2147483845" r:id="rId2"/>
  </p:sldMasterIdLst>
  <p:notesMasterIdLst>
    <p:notesMasterId r:id="rId24"/>
  </p:notesMasterIdLst>
  <p:sldIdLst>
    <p:sldId id="256" r:id="rId3"/>
    <p:sldId id="257" r:id="rId4"/>
    <p:sldId id="262" r:id="rId5"/>
    <p:sldId id="263" r:id="rId6"/>
    <p:sldId id="277" r:id="rId7"/>
    <p:sldId id="278" r:id="rId8"/>
    <p:sldId id="282" r:id="rId9"/>
    <p:sldId id="279" r:id="rId10"/>
    <p:sldId id="281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62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82D7D-03C6-4259-8ABC-6F39BF164856}" type="datetimeFigureOut">
              <a:rPr lang="en-IN" smtClean="0"/>
              <a:pPr/>
              <a:t>01-02-2017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CF70C-9A8B-406A-96E5-74DF270784B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29646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CF70C-9A8B-406A-96E5-74DF270784BB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69913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3E77-C8BD-6145-BC6A-3C5C6F654317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1332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01-02-2017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HOCHSCHULE BREMERHAVEN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9386-10D4-4D5D-85A4-F75A39535CB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6158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01-02-2017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HOCHSCHULE BREMERHAVEN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9386-10D4-4D5D-85A4-F75A39535C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341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01-02-2017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HOCHSCHULE BREMERHAVEN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9386-10D4-4D5D-85A4-F75A39535C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09153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A0C9-8D4A-E248-BC4B-8C424D89A6A1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F75E-9783-284F-853D-B88D6048776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65977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A0C9-8D4A-E248-BC4B-8C424D89A6A1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F75E-9783-284F-853D-B88D604877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9141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A0C9-8D4A-E248-BC4B-8C424D89A6A1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F75E-9783-284F-853D-B88D6048776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44953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6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A0C9-8D4A-E248-BC4B-8C424D89A6A1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F75E-9783-284F-853D-B88D604877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9803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A0C9-8D4A-E248-BC4B-8C424D89A6A1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F75E-9783-284F-853D-B88D604877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1441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A0C9-8D4A-E248-BC4B-8C424D89A6A1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F75E-9783-284F-853D-B88D604877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79067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A0C9-8D4A-E248-BC4B-8C424D89A6A1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F75E-9783-284F-853D-B88D604877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00981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0F7EA0C9-8D4A-E248-BC4B-8C424D89A6A1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34406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ACF75E-9783-284F-853D-B88D6048776B}" type="slidenum">
              <a:rPr lang="en-US" smtClean="0">
                <a:solidFill>
                  <a:srgbClr val="344068"/>
                </a:solidFill>
              </a:rPr>
              <a:pPr/>
              <a:t>‹#›</a:t>
            </a:fld>
            <a:endParaRPr lang="en-US">
              <a:solidFill>
                <a:srgbClr val="3440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070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01-02-2017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HOCHSCHULE BREMERHAVEN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9386-10D4-4D5D-85A4-F75A39535C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05075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A0C9-8D4A-E248-BC4B-8C424D89A6A1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F75E-9783-284F-853D-B88D604877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61775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A0C9-8D4A-E248-BC4B-8C424D89A6A1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F75E-9783-284F-853D-B88D604877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53537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A0C9-8D4A-E248-BC4B-8C424D89A6A1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F75E-9783-284F-853D-B88D604877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227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01-02-2017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HOCHSCHULE BREMERHAVEN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9386-10D4-4D5D-85A4-F75A39535CB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6279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01-02-2017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HOCHSCHULE BREMERHAVEN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9386-10D4-4D5D-85A4-F75A39535C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6862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01-02-2017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HOCHSCHULE BREMERHAVEN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9386-10D4-4D5D-85A4-F75A39535C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1936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01-02-2017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HOCHSCHULE BREMERHAVEN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9386-10D4-4D5D-85A4-F75A39535C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64440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01-02-2017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 smtClean="0"/>
              <a:t>HOCHSCHULE BREMERHAVEN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9386-10D4-4D5D-85A4-F75A39535C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3688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IN" smtClean="0"/>
              <a:t>01-02-2017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 smtClean="0"/>
              <a:t>HOCHSCHULE BREMERHAVEN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419386-10D4-4D5D-85A4-F75A39535C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9429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01-02-2017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HOCHSCHULE BREMERHAVEN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9386-10D4-4D5D-85A4-F75A39535C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3636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IN" smtClean="0"/>
              <a:t>01-02-2017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 smtClean="0"/>
              <a:t>HOCHSCHULE BREMERHAVEN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419386-10D4-4D5D-85A4-F75A39535CB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2086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defTabSz="457200"/>
            <a:fld id="{0F7EA0C9-8D4A-E248-BC4B-8C424D89A6A1}" type="datetimeFigureOut">
              <a:rPr lang="en-US" smtClean="0"/>
              <a:pPr defTabSz="45720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defTabSz="45720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defTabSz="457200"/>
            <a:fld id="{A3ACF75E-9783-284F-853D-B88D6048776B}" type="slidenum">
              <a:rPr lang="en-US" smtClean="0"/>
              <a:pPr defTabSz="45720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7126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6608" y="426267"/>
            <a:ext cx="10058400" cy="2513637"/>
          </a:xfrm>
        </p:spPr>
        <p:txBody>
          <a:bodyPr/>
          <a:lstStyle/>
          <a:p>
            <a:r>
              <a:rPr lang="en-IN" dirty="0" smtClean="0"/>
              <a:t>Semi-Autonomous Parking System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16" y="2978789"/>
            <a:ext cx="10058400" cy="491765"/>
          </a:xfrm>
        </p:spPr>
        <p:txBody>
          <a:bodyPr/>
          <a:lstStyle/>
          <a:p>
            <a:r>
              <a:rPr lang="en-IN" dirty="0"/>
              <a:t>EMBEDDED SYSTEMS DESIGN PROJECT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2000" dirty="0" smtClean="0"/>
              <a:t>01-02-2017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600" dirty="0" smtClean="0"/>
              <a:t>HOCHSCHULE </a:t>
            </a:r>
            <a:r>
              <a:rPr lang="en-IN" sz="2400" dirty="0" smtClean="0"/>
              <a:t>BREMERHAVEN</a:t>
            </a:r>
            <a:endParaRPr lang="en-IN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9386-10D4-4D5D-85A4-F75A39535CBE}" type="slidenum">
              <a:rPr lang="en-IN" sz="1400" smtClean="0"/>
              <a:pPr/>
              <a:t>1</a:t>
            </a:fld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097280" y="3614091"/>
            <a:ext cx="813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smtClean="0"/>
              <a:t>Under the </a:t>
            </a:r>
            <a:r>
              <a:rPr lang="en-IN" i="1" dirty="0"/>
              <a:t>guidance of</a:t>
            </a:r>
            <a:r>
              <a:rPr lang="en-IN" dirty="0"/>
              <a:t> </a:t>
            </a:r>
            <a:r>
              <a:rPr lang="en-IN" dirty="0" smtClean="0"/>
              <a:t>: </a:t>
            </a:r>
            <a:r>
              <a:rPr lang="en-IN" dirty="0" err="1" smtClean="0"/>
              <a:t>Prof.</a:t>
            </a:r>
            <a:r>
              <a:rPr lang="en-IN" dirty="0" smtClean="0"/>
              <a:t> </a:t>
            </a:r>
            <a:r>
              <a:rPr lang="en-IN" dirty="0" err="1" smtClean="0"/>
              <a:t>Dr</a:t>
            </a:r>
            <a:r>
              <a:rPr lang="en-IN" dirty="0" err="1"/>
              <a:t>.</a:t>
            </a:r>
            <a:r>
              <a:rPr lang="en-IN" dirty="0"/>
              <a:t> Mathias LINDEMANN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7280" y="4496292"/>
            <a:ext cx="46105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 smtClean="0"/>
              <a:t>Keshav</a:t>
            </a:r>
            <a:r>
              <a:rPr lang="en-IN" sz="2000" dirty="0" smtClean="0"/>
              <a:t> KUMAR, </a:t>
            </a:r>
            <a:r>
              <a:rPr lang="en-IN" sz="2000" b="1" i="1" dirty="0" smtClean="0"/>
              <a:t>33410</a:t>
            </a:r>
          </a:p>
          <a:p>
            <a:r>
              <a:rPr lang="en-IN" sz="2000" dirty="0" smtClean="0"/>
              <a:t>Keshavaditya GOLLA, </a:t>
            </a:r>
            <a:r>
              <a:rPr lang="en-IN" sz="2000" b="1" i="1" dirty="0" smtClean="0"/>
              <a:t>33392</a:t>
            </a:r>
          </a:p>
          <a:p>
            <a:r>
              <a:rPr lang="en-IN" sz="2000" dirty="0" smtClean="0"/>
              <a:t>Karan VERMA, </a:t>
            </a:r>
            <a:r>
              <a:rPr lang="en-IN" sz="2000" b="1" i="1" dirty="0" smtClean="0"/>
              <a:t>33398</a:t>
            </a:r>
          </a:p>
          <a:p>
            <a:r>
              <a:rPr lang="en-IN" sz="2000" dirty="0" err="1" smtClean="0"/>
              <a:t>Miaoshun</a:t>
            </a:r>
            <a:r>
              <a:rPr lang="en-IN" sz="2000" dirty="0" smtClean="0"/>
              <a:t> WU, </a:t>
            </a:r>
            <a:r>
              <a:rPr lang="en-IN" sz="2000" b="1" i="1" dirty="0" smtClean="0"/>
              <a:t>33289</a:t>
            </a:r>
          </a:p>
          <a:p>
            <a:r>
              <a:rPr lang="en-IN" sz="2000" dirty="0" err="1" smtClean="0"/>
              <a:t>Shobhit</a:t>
            </a:r>
            <a:r>
              <a:rPr lang="en-IN" sz="2000" dirty="0" smtClean="0"/>
              <a:t> GUPTA, </a:t>
            </a:r>
            <a:r>
              <a:rPr lang="en-IN" sz="2000" b="1" i="1" dirty="0" smtClean="0"/>
              <a:t>33435</a:t>
            </a:r>
            <a:endParaRPr lang="en-IN" sz="2000" b="1" i="1" dirty="0"/>
          </a:p>
        </p:txBody>
      </p:sp>
    </p:spTree>
    <p:extLst>
      <p:ext uri="{BB962C8B-B14F-4D97-AF65-F5344CB8AC3E}">
        <p14:creationId xmlns:p14="http://schemas.microsoft.com/office/powerpoint/2010/main" xmlns="" val="57452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91125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SOFTWARE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952" y="1937174"/>
            <a:ext cx="4645152" cy="4235026"/>
          </a:xfrm>
        </p:spPr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ClrTx/>
              <a:buNone/>
            </a:pPr>
            <a:r>
              <a:rPr lang="en-US" b="1" dirty="0" smtClean="0"/>
              <a:t>FIRST OBJECT DETECTION: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 smtClean="0"/>
              <a:t>Ultrasonic </a:t>
            </a:r>
            <a:r>
              <a:rPr lang="en-US" sz="1800" dirty="0"/>
              <a:t>Sensor Range should measure between 4cms and 20cms</a:t>
            </a:r>
            <a:r>
              <a:rPr lang="en-US" sz="1800" dirty="0" smtClean="0"/>
              <a:t>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/>
              <a:t>Object Length should be between 25 </a:t>
            </a:r>
            <a:r>
              <a:rPr lang="mr-IN" sz="1800" dirty="0"/>
              <a:t>–</a:t>
            </a:r>
            <a:r>
              <a:rPr lang="en-US" sz="1800" dirty="0"/>
              <a:t> 35cm</a:t>
            </a:r>
            <a:r>
              <a:rPr lang="en-US" sz="1800" dirty="0" smtClean="0"/>
              <a:t>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/>
              <a:t>Object Length (in cm ) = Encoder </a:t>
            </a:r>
            <a:r>
              <a:rPr lang="en-US" sz="1800" dirty="0" smtClean="0"/>
              <a:t>Value/9.9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/>
              <a:t>If first object is a tree or group of trash cans , SAPS treats it as an invalid object.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3677"/>
          <a:stretch/>
        </p:blipFill>
        <p:spPr>
          <a:xfrm>
            <a:off x="5682805" y="2496492"/>
            <a:ext cx="6112261" cy="311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7738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81" y="1883664"/>
            <a:ext cx="5298947" cy="385876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1800"/>
              </a:spcAft>
              <a:buNone/>
            </a:pPr>
            <a:r>
              <a:rPr lang="en-US" b="1" dirty="0" smtClean="0"/>
              <a:t>PARKING SPOT DETECTION:</a:t>
            </a:r>
            <a:endParaRPr lang="en-US" sz="1800" b="1" dirty="0" smtClean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 smtClean="0"/>
              <a:t>Encoder </a:t>
            </a:r>
            <a:r>
              <a:rPr lang="en-US" sz="1800" dirty="0"/>
              <a:t>is reset </a:t>
            </a:r>
            <a:endParaRPr lang="en-US" sz="1800" dirty="0" smtClean="0"/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 smtClean="0"/>
              <a:t> Parking </a:t>
            </a:r>
            <a:r>
              <a:rPr lang="en-US" sz="1800" dirty="0"/>
              <a:t>Length should be between  45 </a:t>
            </a:r>
            <a:r>
              <a:rPr lang="mr-IN" sz="1800" dirty="0"/>
              <a:t>–</a:t>
            </a:r>
            <a:r>
              <a:rPr lang="en-US" sz="1800" dirty="0"/>
              <a:t> 50 cm.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 smtClean="0"/>
              <a:t> Ultrasonic </a:t>
            </a:r>
            <a:r>
              <a:rPr lang="en-US" sz="1800" dirty="0"/>
              <a:t>Sensor should measure between 24 </a:t>
            </a:r>
            <a:r>
              <a:rPr lang="mr-IN" sz="1800" dirty="0"/>
              <a:t>–</a:t>
            </a:r>
            <a:r>
              <a:rPr lang="en-US" sz="1800" dirty="0"/>
              <a:t> 40 cm.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 smtClean="0"/>
              <a:t> Parking </a:t>
            </a:r>
            <a:r>
              <a:rPr lang="en-US" sz="1800" dirty="0"/>
              <a:t>Spot is rejected by SAPS if obstacle is present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1274" y="2727993"/>
            <a:ext cx="5638493" cy="326111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249680" y="439005"/>
            <a:ext cx="10058400" cy="9112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/>
              <a:t>SOFTWARE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677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373" y="1975105"/>
            <a:ext cx="5216651" cy="4059936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b="1" dirty="0" smtClean="0"/>
              <a:t>SECOND OBJECT DETECTION :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 smtClean="0"/>
              <a:t>Encoder </a:t>
            </a:r>
            <a:r>
              <a:rPr lang="en-US" sz="1800" dirty="0"/>
              <a:t>is reset again</a:t>
            </a:r>
            <a:r>
              <a:rPr lang="en-US" sz="1800" dirty="0" smtClean="0"/>
              <a:t>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/>
              <a:t>Object Length should be between 25 </a:t>
            </a:r>
            <a:r>
              <a:rPr lang="mr-IN" sz="1800" dirty="0"/>
              <a:t>–</a:t>
            </a:r>
            <a:r>
              <a:rPr lang="en-US" sz="1800" dirty="0"/>
              <a:t> 35 cm.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 smtClean="0"/>
              <a:t>Ultrasonic </a:t>
            </a:r>
            <a:r>
              <a:rPr lang="en-US" sz="1800" dirty="0"/>
              <a:t>sensor should measure between 4 </a:t>
            </a:r>
            <a:r>
              <a:rPr lang="mr-IN" sz="1800" dirty="0"/>
              <a:t>–</a:t>
            </a:r>
            <a:r>
              <a:rPr lang="en-US" sz="1800" dirty="0"/>
              <a:t> 20cm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 smtClean="0"/>
              <a:t>After </a:t>
            </a:r>
            <a:r>
              <a:rPr lang="en-US" sz="1800" dirty="0"/>
              <a:t>2</a:t>
            </a:r>
            <a:r>
              <a:rPr lang="en-US" sz="1800" baseline="30000" dirty="0"/>
              <a:t>nd</a:t>
            </a:r>
            <a:r>
              <a:rPr lang="en-US" sz="1800" dirty="0"/>
              <a:t> object is detected , SAPS performs parking maneuver.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26480" y="2433154"/>
            <a:ext cx="5767994" cy="293437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249680" y="439005"/>
            <a:ext cx="10058400" cy="9112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/>
              <a:t>SOFTWARE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7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862"/>
          </a:xfrm>
        </p:spPr>
        <p:txBody>
          <a:bodyPr/>
          <a:lstStyle/>
          <a:p>
            <a:pPr algn="ctr"/>
            <a:r>
              <a:rPr lang="en-IN" dirty="0" smtClean="0"/>
              <a:t>PARKING MANOEUVER: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2000" dirty="0" smtClean="0"/>
              <a:t>01-02-2017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600" dirty="0" smtClean="0"/>
              <a:t>HOCHSCHULE</a:t>
            </a:r>
            <a:r>
              <a:rPr lang="en-IN" dirty="0" smtClean="0"/>
              <a:t> </a:t>
            </a:r>
            <a:r>
              <a:rPr lang="en-IN" sz="2400" dirty="0" smtClean="0"/>
              <a:t>BREMERHAVEN</a:t>
            </a:r>
            <a:endParaRPr lang="en-IN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9386-10D4-4D5D-85A4-F75A39535CBE}" type="slidenum">
              <a:rPr lang="en-IN" sz="1400" smtClean="0"/>
              <a:pPr/>
              <a:t>13</a:t>
            </a:fld>
            <a:endParaRPr lang="en-IN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077178" y="2272576"/>
            <a:ext cx="94792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After Parking Spot has been found.</a:t>
            </a:r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Second object is found and confirmed with sufficient 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Parking Manoeuvre is estimated, activated and then to be implemented.</a:t>
            </a:r>
            <a:endParaRPr lang="en-IN" sz="2000" dirty="0"/>
          </a:p>
          <a:p>
            <a:endParaRPr lang="en-IN" sz="20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000" dirty="0" smtClean="0"/>
              <a:t>Constant Curvature Parking Manoeuvre: </a:t>
            </a:r>
          </a:p>
          <a:p>
            <a:pPr lvl="1"/>
            <a:r>
              <a:rPr lang="en-IN" sz="2000" i="1" dirty="0">
                <a:latin typeface="+mj-lt"/>
              </a:rPr>
              <a:t>	</a:t>
            </a:r>
            <a:r>
              <a:rPr lang="en-IN" sz="2000" i="1" dirty="0" smtClean="0">
                <a:latin typeface="+mj-lt"/>
              </a:rPr>
              <a:t>	</a:t>
            </a:r>
          </a:p>
          <a:p>
            <a:pPr lvl="1"/>
            <a:r>
              <a:rPr lang="en-IN" sz="2000" i="1" dirty="0">
                <a:latin typeface="+mj-lt"/>
              </a:rPr>
              <a:t>	</a:t>
            </a:r>
            <a:r>
              <a:rPr lang="en-IN" sz="2000" i="1" dirty="0" smtClean="0">
                <a:latin typeface="+mj-lt"/>
              </a:rPr>
              <a:t>	The path followed by the bot which is formed by joining arcs of two circles at one particular point</a:t>
            </a:r>
            <a:r>
              <a:rPr lang="en-IN" sz="2000" dirty="0" smtClean="0"/>
              <a:t>. </a:t>
            </a:r>
          </a:p>
          <a:p>
            <a:endParaRPr lang="en-IN" sz="2000" dirty="0" smtClean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25621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4223042" y="1952519"/>
            <a:ext cx="3698288" cy="35878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97028"/>
            <a:ext cx="10058400" cy="774101"/>
          </a:xfrm>
        </p:spPr>
        <p:txBody>
          <a:bodyPr/>
          <a:lstStyle/>
          <a:p>
            <a:pPr algn="ctr"/>
            <a:r>
              <a:rPr lang="en-IN" dirty="0"/>
              <a:t>Constant Curvature Parking Manoeuvre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2000" dirty="0" smtClean="0"/>
              <a:t>01-02-2017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600" dirty="0" smtClean="0"/>
              <a:t>HOCHSCHULE</a:t>
            </a:r>
            <a:r>
              <a:rPr lang="en-IN" dirty="0" smtClean="0"/>
              <a:t> </a:t>
            </a:r>
            <a:r>
              <a:rPr lang="en-IN" sz="2400" dirty="0" smtClean="0"/>
              <a:t>BREMERHAVEN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9386-10D4-4D5D-85A4-F75A39535CBE}" type="slidenum">
              <a:rPr lang="en-IN" sz="1400" smtClean="0"/>
              <a:pPr/>
              <a:t>14</a:t>
            </a:fld>
            <a:endParaRPr lang="en-IN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121408" y="3632200"/>
            <a:ext cx="3805259" cy="761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84302" y="4306824"/>
            <a:ext cx="2015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Parking Manoeuvre</a:t>
            </a:r>
          </a:p>
          <a:p>
            <a:r>
              <a:rPr lang="en-IN" dirty="0" smtClean="0"/>
              <a:t>(Curve ‘SC’)</a:t>
            </a:r>
            <a:endParaRPr lang="en-IN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781548" y="2312804"/>
            <a:ext cx="1700784" cy="27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482332" y="1989638"/>
            <a:ext cx="1152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Arc of Radius ‘R’</a:t>
            </a:r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4649470" y="3411539"/>
            <a:ext cx="45719" cy="60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ight Brace 27"/>
          <p:cNvSpPr/>
          <p:nvPr/>
        </p:nvSpPr>
        <p:spPr>
          <a:xfrm rot="5400000">
            <a:off x="6458880" y="3893146"/>
            <a:ext cx="155108" cy="982468"/>
          </a:xfrm>
          <a:prstGeom prst="rightBrace">
            <a:avLst>
              <a:gd name="adj1" fmla="val 88710"/>
              <a:gd name="adj2" fmla="val 4608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80399" y="4491490"/>
            <a:ext cx="184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Parking spot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4264750" y="2883137"/>
            <a:ext cx="8608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Vehicle</a:t>
            </a:r>
            <a:endParaRPr lang="en-IN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655733" y="4089400"/>
            <a:ext cx="1642534" cy="1820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476067" y="4089400"/>
            <a:ext cx="1286933" cy="863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508989" y="4923612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Object 1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7007687" y="586179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Object 2</a:t>
            </a:r>
            <a:endParaRPr lang="en-IN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3569551" y="3096073"/>
            <a:ext cx="7051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7850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 animBg="1"/>
      <p:bldP spid="28" grpId="0" animBg="1"/>
      <p:bldP spid="29" grpId="0"/>
      <p:bldP spid="36" grpId="0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75235"/>
            <a:ext cx="10058400" cy="986298"/>
          </a:xfrm>
        </p:spPr>
        <p:txBody>
          <a:bodyPr/>
          <a:lstStyle/>
          <a:p>
            <a:pPr algn="ctr"/>
            <a:r>
              <a:rPr lang="en-IN" dirty="0"/>
              <a:t>Constant Curvature Parking Manoeuvre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2000" dirty="0" smtClean="0"/>
              <a:t>01-02-2017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600" dirty="0" smtClean="0"/>
              <a:t>HOCHSCHULE</a:t>
            </a:r>
            <a:r>
              <a:rPr lang="en-IN" dirty="0" smtClean="0"/>
              <a:t> </a:t>
            </a:r>
            <a:r>
              <a:rPr lang="en-IN" sz="2400" dirty="0" smtClean="0"/>
              <a:t>BREMERHAVEN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9386-10D4-4D5D-85A4-F75A39535CBE}" type="slidenum">
              <a:rPr lang="en-IN" sz="1400" smtClean="0"/>
              <a:pPr/>
              <a:t>15</a:t>
            </a:fld>
            <a:endParaRPr lang="en-IN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600" y="2064155"/>
            <a:ext cx="3853184" cy="375387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7894" t="28059" r="57396" b="62290"/>
          <a:stretch/>
        </p:blipFill>
        <p:spPr>
          <a:xfrm>
            <a:off x="8974665" y="3847960"/>
            <a:ext cx="135467" cy="186266"/>
          </a:xfr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TextBox 9"/>
              <p:cNvSpPr txBox="1"/>
              <p:nvPr/>
            </p:nvSpPr>
            <p:spPr>
              <a:xfrm>
                <a:off x="1150416" y="2331612"/>
                <a:ext cx="4986867" cy="3405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For manoeuvring over the curve “SC”, using basic </a:t>
                </a:r>
                <a:r>
                  <a:rPr lang="en-IN" dirty="0" smtClean="0"/>
                  <a:t>trigonometric functions </a:t>
                </a:r>
                <a:r>
                  <a:rPr lang="en-IN" dirty="0" smtClean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From the ultrasonic sensor reading (D</a:t>
                </a:r>
                <a:r>
                  <a:rPr lang="en-IN" sz="1600" dirty="0" smtClean="0"/>
                  <a:t>s</a:t>
                </a:r>
                <a:r>
                  <a:rPr lang="en-IN" dirty="0" smtClean="0"/>
                  <a:t>) we get the value of “D”.</a:t>
                </a:r>
              </a:p>
              <a:p>
                <a:pPr lvl="1"/>
                <a:r>
                  <a:rPr lang="en-IN" dirty="0" smtClean="0"/>
                  <a:t/>
                </a:r>
              </a:p>
              <a:p>
                <a:pPr lvl="1"/>
                <a:r>
                  <a:rPr lang="en-IN" dirty="0"/>
                  <a:t/>
                </a:r>
                <a:r>
                  <a:rPr lang="en-IN" dirty="0" smtClean="0"/>
                  <a:t>D = D</a:t>
                </a:r>
                <a:r>
                  <a:rPr lang="en-IN" sz="1600" dirty="0" smtClean="0"/>
                  <a:t>s + W/2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We have to calculate</a:t>
                </a:r>
                <a14:m>
                  <m:oMath xmlns:m="http://schemas.openxmlformats.org/officeDocument/2006/math">
                    <m:r>
                      <a:rPr lang="en-IN" sz="20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eqArr>
                          <m:eqArr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eqArr>
                                          <m:eqArr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IN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b>
                                                  <m:sSubPr>
                                                    <m:ctrlPr>
                                                      <a:rPr lang="en-IN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𝑊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𝑐</m:t>
                                                    </m:r>
                                                  </m:sub>
                                                </m:sSub>
                                              </m:num>
                                              <m:den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</m:e>
                                        </m:eqArr>
                                      </m:e>
                                    </m:d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den>
                            </m:f>
                          </m:e>
                        </m:eqArr>
                      </m:e>
                    </m:func>
                  </m:oMath>
                </a14:m>
                <a:endParaRPr lang="en-IN" dirty="0" smtClean="0"/>
              </a:p>
              <a:p>
                <a:pPr lvl="1"/>
                <a:endParaRPr lang="en-IN" sz="1600" dirty="0" smtClean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416" y="2331612"/>
                <a:ext cx="4986867" cy="3405228"/>
              </a:xfrm>
              <a:prstGeom prst="rect">
                <a:avLst/>
              </a:prstGeom>
              <a:blipFill rotWithShape="0">
                <a:blip r:embed="rId4"/>
                <a:stretch>
                  <a:fillRect l="-1100" t="-8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8868835" y="4765119"/>
            <a:ext cx="23283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00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IN" sz="800" dirty="0">
              <a:ln>
                <a:solidFill>
                  <a:schemeClr val="tx1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816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75235"/>
            <a:ext cx="10058400" cy="986298"/>
          </a:xfrm>
        </p:spPr>
        <p:txBody>
          <a:bodyPr/>
          <a:lstStyle/>
          <a:p>
            <a:pPr algn="ctr"/>
            <a:r>
              <a:rPr lang="en-IN" dirty="0"/>
              <a:t>Constant Curvature Parking Manoeuvre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2000" dirty="0" smtClean="0"/>
              <a:t>01-02-2017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600" dirty="0" smtClean="0"/>
              <a:t>HOCHSCHULE</a:t>
            </a:r>
            <a:r>
              <a:rPr lang="en-IN" dirty="0" smtClean="0"/>
              <a:t> </a:t>
            </a:r>
            <a:r>
              <a:rPr lang="en-IN" sz="2400" dirty="0" smtClean="0"/>
              <a:t>BREMERHAVEN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9386-10D4-4D5D-85A4-F75A39535CBE}" type="slidenum">
              <a:rPr lang="en-IN" sz="1400" smtClean="0"/>
              <a:pPr/>
              <a:t>16</a:t>
            </a:fld>
            <a:endParaRPr lang="en-IN" sz="14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TextBox 9"/>
              <p:cNvSpPr txBox="1"/>
              <p:nvPr/>
            </p:nvSpPr>
            <p:spPr>
              <a:xfrm>
                <a:off x="1192751" y="2658534"/>
                <a:ext cx="4986867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For different values of “D”, there are different starting points “S”</a:t>
                </a:r>
              </a:p>
              <a:p>
                <a:pPr lvl="1"/>
                <a:r>
                  <a:rPr lang="en-IN" dirty="0" smtClean="0"/>
                  <a:t/>
                </a:r>
              </a:p>
              <a:p>
                <a:pPr lvl="1"/>
                <a:r>
                  <a:rPr lang="en-IN" dirty="0"/>
                  <a:t/>
                </a:r>
                <a:r>
                  <a:rPr lang="en-US" dirty="0"/>
                  <a:t/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𝑅</m:t>
                    </m:r>
                    <m:func>
                      <m:func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endParaRPr lang="en-IN" dirty="0" smtClean="0"/>
              </a:p>
              <a:p>
                <a:pPr lvl="1"/>
                <a:endParaRPr lang="en-I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Once, starting point is determined we can determine the point “B”</a:t>
                </a:r>
              </a:p>
              <a:p>
                <a:pPr lvl="1"/>
                <a:endParaRPr lang="en-IN" sz="1600" dirty="0" smtClean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751" y="2658534"/>
                <a:ext cx="4986867" cy="2585323"/>
              </a:xfrm>
              <a:prstGeom prst="rect">
                <a:avLst/>
              </a:prstGeom>
              <a:blipFill rotWithShape="0">
                <a:blip r:embed="rId2"/>
                <a:stretch>
                  <a:fillRect l="-856" t="-11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7125518" y="2235201"/>
            <a:ext cx="4254260" cy="314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5841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48733"/>
            <a:ext cx="10058400" cy="855135"/>
          </a:xfrm>
        </p:spPr>
        <p:txBody>
          <a:bodyPr/>
          <a:lstStyle/>
          <a:p>
            <a:pPr algn="ctr"/>
            <a:r>
              <a:rPr lang="en-IN" dirty="0"/>
              <a:t>Constant Curvature Parking Manoeuvre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2000" dirty="0" smtClean="0"/>
              <a:t>01-02-2017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600" dirty="0" smtClean="0"/>
              <a:t>HOCHSCHULE</a:t>
            </a:r>
            <a:r>
              <a:rPr lang="en-IN" dirty="0" smtClean="0"/>
              <a:t> </a:t>
            </a:r>
            <a:r>
              <a:rPr lang="en-IN" sz="2400" dirty="0" smtClean="0"/>
              <a:t>BREMERHAVEN</a:t>
            </a:r>
            <a:endParaRPr lang="en-IN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9386-10D4-4D5D-85A4-F75A39535CBE}" type="slidenum">
              <a:rPr lang="en-IN" sz="1400" smtClean="0"/>
              <a:pPr/>
              <a:t>17</a:t>
            </a:fld>
            <a:endParaRPr lang="en-IN" sz="14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7290430" y="2530338"/>
            <a:ext cx="4009858" cy="255904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TextBox 12"/>
              <p:cNvSpPr txBox="1"/>
              <p:nvPr/>
            </p:nvSpPr>
            <p:spPr>
              <a:xfrm>
                <a:off x="1097280" y="2467651"/>
                <a:ext cx="5108787" cy="3306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Now, Arc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90°−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360°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At point S, Parking manoeuver starts</a:t>
                </a:r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At point B, change in direction of steering wheels takes place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At point C, Parking manoeuver ends</a:t>
                </a:r>
                <a:endParaRPr lang="en-IN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467651"/>
                <a:ext cx="5108787" cy="3306931"/>
              </a:xfrm>
              <a:prstGeom prst="rect">
                <a:avLst/>
              </a:prstGeom>
              <a:blipFill rotWithShape="0">
                <a:blip r:embed="rId3"/>
                <a:stretch>
                  <a:fillRect l="-716" r="-239" b="-20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6127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29397"/>
          </a:xfrm>
        </p:spPr>
        <p:txBody>
          <a:bodyPr/>
          <a:lstStyle/>
          <a:p>
            <a:pPr algn="ctr"/>
            <a:r>
              <a:rPr lang="en-IN" dirty="0" smtClean="0"/>
              <a:t>SOFTWARE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437" y="555347"/>
            <a:ext cx="1521043" cy="1149004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 smtClean="0"/>
              <a:t>     Stateflow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2000" dirty="0" smtClean="0"/>
              <a:t>01-02-2017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600" dirty="0" smtClean="0"/>
              <a:t>HOCHSCHULE</a:t>
            </a:r>
            <a:r>
              <a:rPr lang="en-IN" dirty="0" smtClean="0"/>
              <a:t> </a:t>
            </a:r>
            <a:r>
              <a:rPr lang="en-IN" sz="2400" dirty="0" smtClean="0"/>
              <a:t>BREMERHAVEN</a:t>
            </a:r>
            <a:endParaRPr lang="en-IN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9386-10D4-4D5D-85A4-F75A39535CBE}" type="slidenum">
              <a:rPr lang="en-IN" sz="1400" smtClean="0"/>
              <a:pPr/>
              <a:t>18</a:t>
            </a:fld>
            <a:endParaRPr lang="en-IN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09" t="568" r="510" b="2037"/>
          <a:stretch/>
        </p:blipFill>
        <p:spPr>
          <a:xfrm>
            <a:off x="0" y="1344168"/>
            <a:ext cx="12181112" cy="500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4396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29397"/>
          </a:xfrm>
        </p:spPr>
        <p:txBody>
          <a:bodyPr/>
          <a:lstStyle/>
          <a:p>
            <a:pPr algn="ctr"/>
            <a:r>
              <a:rPr lang="en-IN" dirty="0" smtClean="0"/>
              <a:t>SOFTWARE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245" y="1228436"/>
            <a:ext cx="10632902" cy="4880803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 smtClean="0"/>
              <a:t>     Stateflow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2000" dirty="0" smtClean="0"/>
              <a:t>01-02-2017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600" dirty="0" smtClean="0"/>
              <a:t>HOCHSCHULE</a:t>
            </a:r>
            <a:r>
              <a:rPr lang="en-IN" dirty="0" smtClean="0"/>
              <a:t> </a:t>
            </a:r>
            <a:r>
              <a:rPr lang="en-IN" sz="2400" dirty="0" smtClean="0"/>
              <a:t>BREMERHAVEN</a:t>
            </a:r>
            <a:endParaRPr lang="en-IN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9386-10D4-4D5D-85A4-F75A39535CBE}" type="slidenum">
              <a:rPr lang="en-IN" sz="1400" smtClean="0"/>
              <a:pPr/>
              <a:t>19</a:t>
            </a:fld>
            <a:endParaRPr lang="en-IN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93358" y="1770784"/>
            <a:ext cx="3435470" cy="4420466"/>
          </a:xfrm>
          <a:prstGeom prst="rect">
            <a:avLst/>
          </a:prstGeom>
        </p:spPr>
      </p:pic>
      <p:sp>
        <p:nvSpPr>
          <p:cNvPr id="9" name="Flowchart: Alternate Process 8"/>
          <p:cNvSpPr/>
          <p:nvPr/>
        </p:nvSpPr>
        <p:spPr>
          <a:xfrm>
            <a:off x="1590674" y="1925574"/>
            <a:ext cx="1695450" cy="115056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prstClr val="white"/>
                </a:solidFill>
              </a:rPr>
              <a:t>State 1</a:t>
            </a:r>
            <a:endParaRPr lang="en-IN" b="1" dirty="0">
              <a:solidFill>
                <a:prstClr val="white"/>
              </a:solidFill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1590675" y="4416170"/>
            <a:ext cx="1695449" cy="120357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prstClr val="white"/>
                </a:solidFill>
              </a:rPr>
              <a:t>State 2</a:t>
            </a:r>
            <a:endParaRPr lang="en-IN" b="1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4182" y="3611685"/>
            <a:ext cx="636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 err="1" smtClean="0">
                <a:solidFill>
                  <a:prstClr val="black"/>
                </a:solidFill>
              </a:rPr>
              <a:t>event_or_message</a:t>
            </a:r>
            <a:r>
              <a:rPr lang="en-IN" i="1" dirty="0" smtClean="0">
                <a:solidFill>
                  <a:prstClr val="black"/>
                </a:solidFill>
              </a:rPr>
              <a:t> </a:t>
            </a:r>
            <a:r>
              <a:rPr lang="en-IN" dirty="0" smtClean="0">
                <a:solidFill>
                  <a:prstClr val="black"/>
                </a:solidFill>
              </a:rPr>
              <a:t>[</a:t>
            </a:r>
            <a:r>
              <a:rPr lang="en-IN" i="1" dirty="0">
                <a:solidFill>
                  <a:prstClr val="black"/>
                </a:solidFill>
              </a:rPr>
              <a:t>condition</a:t>
            </a:r>
            <a:r>
              <a:rPr lang="en-IN" dirty="0">
                <a:solidFill>
                  <a:prstClr val="black"/>
                </a:solidFill>
              </a:rPr>
              <a:t>]{</a:t>
            </a:r>
            <a:r>
              <a:rPr lang="en-IN" i="1" dirty="0" err="1">
                <a:solidFill>
                  <a:prstClr val="black"/>
                </a:solidFill>
              </a:rPr>
              <a:t>condition_action</a:t>
            </a:r>
            <a:r>
              <a:rPr lang="en-IN" dirty="0">
                <a:solidFill>
                  <a:prstClr val="black"/>
                </a:solidFill>
              </a:rPr>
              <a:t>}/</a:t>
            </a:r>
            <a:r>
              <a:rPr lang="en-IN" i="1" dirty="0" err="1">
                <a:solidFill>
                  <a:prstClr val="black"/>
                </a:solidFill>
              </a:rPr>
              <a:t>transition_action</a:t>
            </a:r>
            <a:endParaRPr lang="en-IN" dirty="0">
              <a:solidFill>
                <a:prstClr val="black"/>
              </a:solidFill>
            </a:endParaRPr>
          </a:p>
        </p:txBody>
      </p:sp>
      <p:cxnSp>
        <p:nvCxnSpPr>
          <p:cNvPr id="13" name="Straight Arrow Connector 12"/>
          <p:cNvCxnSpPr>
            <a:endCxn id="10" idx="0"/>
          </p:cNvCxnSpPr>
          <p:nvPr/>
        </p:nvCxnSpPr>
        <p:spPr>
          <a:xfrm>
            <a:off x="2438400" y="3076142"/>
            <a:ext cx="0" cy="134002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</p:cNvCxnSpPr>
          <p:nvPr/>
        </p:nvCxnSpPr>
        <p:spPr>
          <a:xfrm flipV="1">
            <a:off x="3286124" y="2371725"/>
            <a:ext cx="5286376" cy="129133"/>
          </a:xfrm>
          <a:prstGeom prst="straightConnector1">
            <a:avLst/>
          </a:prstGeom>
          <a:ln w="50800"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</p:cNvCxnSpPr>
          <p:nvPr/>
        </p:nvCxnSpPr>
        <p:spPr>
          <a:xfrm flipV="1">
            <a:off x="3286124" y="3448050"/>
            <a:ext cx="5286376" cy="1569910"/>
          </a:xfrm>
          <a:prstGeom prst="straightConnector1">
            <a:avLst/>
          </a:prstGeom>
          <a:ln w="50800"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0980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2701"/>
          </a:xfrm>
        </p:spPr>
        <p:txBody>
          <a:bodyPr>
            <a:normAutofit/>
          </a:bodyPr>
          <a:lstStyle/>
          <a:p>
            <a:pPr algn="ctr"/>
            <a:r>
              <a:rPr lang="en-IN" sz="5400" dirty="0" smtClean="0"/>
              <a:t>CONTENTS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7552" y="1929384"/>
            <a:ext cx="10524744" cy="4197096"/>
          </a:xfrm>
        </p:spPr>
        <p:txBody>
          <a:bodyPr>
            <a:normAutofit lnSpcReduction="10000"/>
          </a:bodyPr>
          <a:lstStyle/>
          <a:p>
            <a:pPr marL="514350" indent="-514350">
              <a:buClrTx/>
              <a:buFont typeface="+mj-lt"/>
              <a:buAutoNum type="arabicPeriod"/>
            </a:pPr>
            <a:r>
              <a:rPr lang="en-IN" sz="2400" dirty="0" smtClean="0"/>
              <a:t>Introduction</a:t>
            </a:r>
          </a:p>
          <a:p>
            <a:pPr lvl="3">
              <a:buClrTx/>
              <a:buFont typeface="Arial" panose="020B0604020202020204" pitchFamily="34" charset="0"/>
              <a:buChar char="•"/>
            </a:pPr>
            <a:r>
              <a:rPr lang="en-IN" sz="1800" dirty="0" smtClean="0"/>
              <a:t>Basic Flow of Events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en-IN" sz="2400" dirty="0" smtClean="0"/>
              <a:t>Hardware Description</a:t>
            </a:r>
          </a:p>
          <a:p>
            <a:pPr lvl="3">
              <a:buClrTx/>
              <a:buFont typeface="Arial" panose="020B0604020202020204" pitchFamily="34" charset="0"/>
              <a:buChar char="•"/>
            </a:pPr>
            <a:r>
              <a:rPr lang="en-IN" sz="1800" dirty="0" smtClean="0"/>
              <a:t>Connecting to LEGO MINDSTORMS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en-IN" sz="2400" dirty="0" smtClean="0"/>
              <a:t>Software description</a:t>
            </a:r>
          </a:p>
          <a:p>
            <a:pPr lvl="3">
              <a:buClrTx/>
              <a:buFont typeface="Arial" panose="020B0604020202020204" pitchFamily="34" charset="0"/>
              <a:buChar char="•"/>
            </a:pPr>
            <a:r>
              <a:rPr lang="en-IN" sz="1800" dirty="0" smtClean="0"/>
              <a:t>First Object Detection</a:t>
            </a:r>
          </a:p>
          <a:p>
            <a:pPr lvl="3">
              <a:buClrTx/>
              <a:buFont typeface="Arial" panose="020B0604020202020204" pitchFamily="34" charset="0"/>
              <a:buChar char="•"/>
            </a:pPr>
            <a:r>
              <a:rPr lang="en-IN" sz="1800" dirty="0" smtClean="0"/>
              <a:t>Parking Spot Detection</a:t>
            </a:r>
          </a:p>
          <a:p>
            <a:pPr lvl="3">
              <a:buClrTx/>
              <a:buFont typeface="Arial" panose="020B0604020202020204" pitchFamily="34" charset="0"/>
              <a:buChar char="•"/>
            </a:pPr>
            <a:r>
              <a:rPr lang="en-IN" sz="1800" dirty="0" smtClean="0"/>
              <a:t>Second Object Detection</a:t>
            </a:r>
          </a:p>
          <a:p>
            <a:pPr lvl="3">
              <a:buClrTx/>
              <a:buFont typeface="Arial" panose="020B0604020202020204" pitchFamily="34" charset="0"/>
              <a:buChar char="•"/>
            </a:pPr>
            <a:r>
              <a:rPr lang="en-IN" sz="1800" dirty="0" smtClean="0"/>
              <a:t>Parking Manoeuvre </a:t>
            </a:r>
          </a:p>
          <a:p>
            <a:pPr lvl="3">
              <a:buClrTx/>
              <a:buFont typeface="Arial" panose="020B0604020202020204" pitchFamily="34" charset="0"/>
              <a:buChar char="•"/>
            </a:pPr>
            <a:r>
              <a:rPr lang="en-IN" sz="1800" dirty="0" err="1" smtClean="0"/>
              <a:t>Stateflow</a:t>
            </a:r>
            <a:endParaRPr lang="en-IN" sz="1800" dirty="0"/>
          </a:p>
          <a:p>
            <a:pPr marL="514350" indent="-514350">
              <a:buClrTx/>
              <a:buFont typeface="+mj-lt"/>
              <a:buAutoNum type="arabicPeriod"/>
            </a:pPr>
            <a:r>
              <a:rPr lang="en-IN" sz="2400" dirty="0" smtClean="0"/>
              <a:t>Conclusion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2000" dirty="0" smtClean="0"/>
              <a:t>01-02-2017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600" dirty="0" smtClean="0"/>
              <a:t>HOCHSCHULE</a:t>
            </a:r>
            <a:r>
              <a:rPr lang="en-IN" dirty="0" smtClean="0"/>
              <a:t> </a:t>
            </a:r>
            <a:r>
              <a:rPr lang="en-IN" sz="2400" dirty="0" smtClean="0"/>
              <a:t>BREMERHAVEN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9386-10D4-4D5D-85A4-F75A39535CBE}" type="slidenum">
              <a:rPr lang="en-IN" sz="1400" smtClean="0"/>
              <a:pPr/>
              <a:t>2</a:t>
            </a:fld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xmlns="" val="18590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29397"/>
          </a:xfrm>
        </p:spPr>
        <p:txBody>
          <a:bodyPr/>
          <a:lstStyle/>
          <a:p>
            <a:pPr algn="ctr"/>
            <a:r>
              <a:rPr lang="en-IN" dirty="0" smtClean="0"/>
              <a:t>SOFTWARE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245" y="1228436"/>
            <a:ext cx="10632902" cy="4880803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 smtClean="0"/>
              <a:t>     Stateflow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2000" dirty="0" smtClean="0"/>
              <a:t>01-02-2017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600" dirty="0" smtClean="0"/>
              <a:t>HOCHSCHULE</a:t>
            </a:r>
            <a:r>
              <a:rPr lang="en-IN" dirty="0" smtClean="0"/>
              <a:t> </a:t>
            </a:r>
            <a:r>
              <a:rPr lang="en-IN" sz="2400" dirty="0" smtClean="0"/>
              <a:t>BREMERHAVEN</a:t>
            </a:r>
            <a:endParaRPr lang="en-IN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9386-10D4-4D5D-85A4-F75A39535CBE}" type="slidenum">
              <a:rPr lang="en-IN" sz="1400" smtClean="0"/>
              <a:pPr/>
              <a:t>20</a:t>
            </a:fld>
            <a:endParaRPr lang="en-IN" sz="1400" dirty="0"/>
          </a:p>
        </p:txBody>
      </p:sp>
      <p:sp>
        <p:nvSpPr>
          <p:cNvPr id="9" name="Flowchart: Alternate Process 8"/>
          <p:cNvSpPr/>
          <p:nvPr/>
        </p:nvSpPr>
        <p:spPr>
          <a:xfrm>
            <a:off x="1590674" y="1925574"/>
            <a:ext cx="1695450" cy="115056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prstClr val="white"/>
                </a:solidFill>
              </a:rPr>
              <a:t>State 1</a:t>
            </a:r>
            <a:endParaRPr lang="en-IN" b="1" dirty="0">
              <a:solidFill>
                <a:prstClr val="white"/>
              </a:solidFill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1590675" y="4416170"/>
            <a:ext cx="1695449" cy="120357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prstClr val="white"/>
                </a:solidFill>
              </a:rPr>
              <a:t>State 2</a:t>
            </a:r>
            <a:endParaRPr lang="en-IN" b="1" dirty="0">
              <a:solidFill>
                <a:prstClr val="white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902691" y="3053862"/>
            <a:ext cx="0" cy="134002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4567" y="3844557"/>
            <a:ext cx="1338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Encoder reset</a:t>
            </a:r>
            <a:endParaRPr lang="en-IN" sz="1600" dirty="0">
              <a:solidFill>
                <a:prstClr val="black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974109" y="3076142"/>
            <a:ext cx="18473" cy="131774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92582" y="3328942"/>
            <a:ext cx="1338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Encoder reset</a:t>
            </a:r>
            <a:endParaRPr lang="en-IN" sz="1600" dirty="0">
              <a:solidFill>
                <a:prstClr val="black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92754" y="2739394"/>
            <a:ext cx="5113726" cy="14437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02690" y="2684530"/>
            <a:ext cx="12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>
                <a:solidFill>
                  <a:prstClr val="black"/>
                </a:solidFill>
              </a:rPr>
              <a:t>State_nr</a:t>
            </a:r>
            <a:r>
              <a:rPr lang="en-IN" dirty="0" smtClean="0">
                <a:solidFill>
                  <a:prstClr val="black"/>
                </a:solidFill>
              </a:rPr>
              <a:t>=1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32015" y="5250417"/>
            <a:ext cx="12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>
                <a:solidFill>
                  <a:prstClr val="black"/>
                </a:solidFill>
              </a:rPr>
              <a:t>State_nr</a:t>
            </a:r>
            <a:r>
              <a:rPr lang="en-IN" dirty="0" smtClean="0">
                <a:solidFill>
                  <a:prstClr val="black"/>
                </a:solidFill>
              </a:rPr>
              <a:t>=2</a:t>
            </a:r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24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29397"/>
          </a:xfrm>
        </p:spPr>
        <p:txBody>
          <a:bodyPr/>
          <a:lstStyle/>
          <a:p>
            <a:pPr algn="ctr"/>
            <a:r>
              <a:rPr lang="en-IN" dirty="0" smtClean="0"/>
              <a:t>SOFTWARE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661" y="886989"/>
            <a:ext cx="2033107" cy="618652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 smtClean="0"/>
              <a:t>     Stateflow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2000" dirty="0" smtClean="0"/>
              <a:t>01-02-2017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600" dirty="0" smtClean="0"/>
              <a:t>HOCHSCHULE</a:t>
            </a:r>
            <a:r>
              <a:rPr lang="en-IN" dirty="0" smtClean="0"/>
              <a:t> </a:t>
            </a:r>
            <a:r>
              <a:rPr lang="en-IN" sz="2400" dirty="0" smtClean="0"/>
              <a:t>BREMERHAVEN</a:t>
            </a:r>
            <a:endParaRPr lang="en-IN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9386-10D4-4D5D-85A4-F75A39535CBE}" type="slidenum">
              <a:rPr lang="en-IN" sz="1400" smtClean="0"/>
              <a:pPr/>
              <a:t>21</a:t>
            </a:fld>
            <a:endParaRPr lang="en-IN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274543"/>
            <a:ext cx="12192000" cy="504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2085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75851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WHAT IS SAPS</a:t>
            </a:r>
            <a:r>
              <a:rPr lang="en-US" b="1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000" dirty="0" smtClean="0"/>
              <a:t>Integrated </a:t>
            </a:r>
            <a:r>
              <a:rPr lang="en-US" sz="2000" dirty="0"/>
              <a:t>Parking System in modern vehicles which increases comfort in parking in difficult parking environments.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000" dirty="0" smtClean="0"/>
              <a:t>Velocity </a:t>
            </a:r>
            <a:r>
              <a:rPr lang="en-US" sz="2000" dirty="0"/>
              <a:t>provided by driver as compared to Fully Autonomous Parking System.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000" dirty="0" smtClean="0"/>
              <a:t>Sensors </a:t>
            </a:r>
            <a:r>
              <a:rPr lang="en-US" sz="2000" dirty="0"/>
              <a:t>and Actuators scan environment for suitable parking spot.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000" dirty="0" smtClean="0"/>
              <a:t>Parking </a:t>
            </a:r>
            <a:r>
              <a:rPr lang="en-US" sz="2000" dirty="0"/>
              <a:t>Maneuver is performed if suitable spot without any obstacles is found.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29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17320" y="2108236"/>
            <a:ext cx="3317304" cy="2111175"/>
          </a:xfrm>
        </p:spPr>
        <p:txBody>
          <a:bodyPr>
            <a:noAutofit/>
          </a:bodyPr>
          <a:lstStyle/>
          <a:p>
            <a:r>
              <a:rPr lang="en-US" dirty="0"/>
              <a:t>BASIC FLOW OF EVENTS IN SAPS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19583" y="0"/>
            <a:ext cx="3900991" cy="632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9227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987024"/>
          </a:xfrm>
        </p:spPr>
        <p:txBody>
          <a:bodyPr/>
          <a:lstStyle/>
          <a:p>
            <a:pPr algn="ctr"/>
            <a:r>
              <a:rPr lang="en-IN" dirty="0" smtClean="0"/>
              <a:t>HARDWARE DESCRIPTION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039" t="1592" r="1326" b="7937"/>
          <a:stretch/>
        </p:blipFill>
        <p:spPr>
          <a:xfrm>
            <a:off x="6923315" y="1855643"/>
            <a:ext cx="4816930" cy="44635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6815" y="1732909"/>
            <a:ext cx="6286500" cy="3888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 smtClean="0"/>
              <a:t>A typical LEGO MINDSTORMS EV3 set consists of:</a:t>
            </a:r>
          </a:p>
          <a:p>
            <a:pPr>
              <a:lnSpc>
                <a:spcPct val="150000"/>
              </a:lnSpc>
            </a:pPr>
            <a:endParaRPr lang="en-IN" sz="2000" dirty="0" smtClean="0"/>
          </a:p>
          <a:p>
            <a:pPr algn="just">
              <a:lnSpc>
                <a:spcPts val="3200"/>
              </a:lnSpc>
            </a:pPr>
            <a:r>
              <a:rPr lang="en-IN" sz="2000" dirty="0"/>
              <a:t>• </a:t>
            </a:r>
            <a:r>
              <a:rPr lang="en-IN" sz="2000" dirty="0" smtClean="0"/>
              <a:t> Programmable </a:t>
            </a:r>
            <a:r>
              <a:rPr lang="en-IN" sz="2000" dirty="0"/>
              <a:t>LEGO Brick</a:t>
            </a:r>
          </a:p>
          <a:p>
            <a:pPr>
              <a:lnSpc>
                <a:spcPts val="3200"/>
              </a:lnSpc>
            </a:pPr>
            <a:r>
              <a:rPr lang="en-IN" sz="2000" dirty="0"/>
              <a:t>• </a:t>
            </a:r>
            <a:r>
              <a:rPr lang="en-IN" sz="2000" dirty="0" smtClean="0"/>
              <a:t> Large </a:t>
            </a:r>
            <a:r>
              <a:rPr lang="en-IN" sz="2000" dirty="0"/>
              <a:t>Motor</a:t>
            </a:r>
          </a:p>
          <a:p>
            <a:pPr>
              <a:lnSpc>
                <a:spcPts val="3200"/>
              </a:lnSpc>
            </a:pPr>
            <a:r>
              <a:rPr lang="en-IN" sz="2000" dirty="0"/>
              <a:t>• </a:t>
            </a:r>
            <a:r>
              <a:rPr lang="en-IN" sz="2000" dirty="0" smtClean="0"/>
              <a:t> Medium </a:t>
            </a:r>
            <a:r>
              <a:rPr lang="en-IN" sz="2000" dirty="0"/>
              <a:t>Motor</a:t>
            </a:r>
          </a:p>
          <a:p>
            <a:pPr>
              <a:lnSpc>
                <a:spcPts val="3200"/>
              </a:lnSpc>
            </a:pPr>
            <a:r>
              <a:rPr lang="en-IN" sz="2000" dirty="0"/>
              <a:t>• </a:t>
            </a:r>
            <a:r>
              <a:rPr lang="en-IN" sz="2000" dirty="0" smtClean="0"/>
              <a:t> Ultrasonic </a:t>
            </a:r>
            <a:r>
              <a:rPr lang="en-IN" sz="2000" dirty="0"/>
              <a:t>Sensor</a:t>
            </a:r>
          </a:p>
          <a:p>
            <a:pPr>
              <a:lnSpc>
                <a:spcPts val="3200"/>
              </a:lnSpc>
            </a:pPr>
            <a:r>
              <a:rPr lang="en-IN" sz="2000" dirty="0" smtClean="0"/>
              <a:t>•  Differential </a:t>
            </a:r>
            <a:r>
              <a:rPr lang="en-IN" sz="2000" dirty="0"/>
              <a:t>Gear</a:t>
            </a:r>
          </a:p>
          <a:p>
            <a:pPr>
              <a:lnSpc>
                <a:spcPts val="3200"/>
              </a:lnSpc>
            </a:pPr>
            <a:r>
              <a:rPr lang="en-IN" sz="2000" dirty="0" smtClean="0"/>
              <a:t>•  Steering Mechanism</a:t>
            </a:r>
            <a:endParaRPr lang="en-IN" sz="2000" dirty="0"/>
          </a:p>
          <a:p>
            <a:pPr>
              <a:lnSpc>
                <a:spcPts val="3200"/>
              </a:lnSpc>
            </a:pPr>
            <a:r>
              <a:rPr lang="en-IN" sz="2000" dirty="0"/>
              <a:t>• </a:t>
            </a:r>
            <a:r>
              <a:rPr lang="en-IN" sz="2000" dirty="0" smtClean="0"/>
              <a:t> Touch Sensor and more..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216702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97280" y="286606"/>
            <a:ext cx="10058400" cy="9870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 smtClean="0"/>
              <a:t>HARDWARE DESCRIPTION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49808" y="2057400"/>
            <a:ext cx="467258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Programmable LEGO Brick:</a:t>
            </a:r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Main processing centre which can be programmed as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Can receive signals from up to four sensors using the input ports ( 1, 2, 3, 4</a:t>
            </a:r>
            <a:r>
              <a:rPr lang="en-IN" sz="2000" dirty="0" smtClean="0"/>
              <a:t>)</a:t>
            </a:r>
          </a:p>
          <a:p>
            <a:pPr marL="285750" indent="-285750"/>
            <a:endParaRPr lang="en-I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Can </a:t>
            </a:r>
            <a:r>
              <a:rPr lang="en-IN" sz="2000" dirty="0" smtClean="0"/>
              <a:t>controls up to 4 motors using the output ports ( A, B, C, D)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02507" y="1881419"/>
            <a:ext cx="2737989" cy="43304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44095" b="51269"/>
          <a:stretch/>
        </p:blipFill>
        <p:spPr>
          <a:xfrm>
            <a:off x="8668512" y="1963090"/>
            <a:ext cx="2854034" cy="393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345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219456" y="730452"/>
            <a:ext cx="10058400" cy="9870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400" dirty="0" smtClean="0"/>
              <a:t>Connecting </a:t>
            </a:r>
            <a:r>
              <a:rPr lang="en-IN" sz="4400" dirty="0"/>
              <a:t>to LEGO </a:t>
            </a:r>
            <a:r>
              <a:rPr lang="en-IN" sz="4400" dirty="0" smtClean="0"/>
              <a:t>MINDSTORMS</a:t>
            </a:r>
            <a:endParaRPr lang="en-IN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097280" y="24780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097280" y="1897695"/>
            <a:ext cx="7424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The LEGO Brick can be connected to a PC/ Laptop in three modes: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178" y="3310128"/>
            <a:ext cx="2041752" cy="18539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334" y="3174221"/>
            <a:ext cx="2080229" cy="20891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3178" y="5422392"/>
            <a:ext cx="2137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1. </a:t>
            </a:r>
            <a:r>
              <a:rPr lang="en-IN" sz="2000" dirty="0"/>
              <a:t>Using USB Cable</a:t>
            </a:r>
          </a:p>
          <a:p>
            <a:endParaRPr lang="en-IN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186334" y="5422392"/>
            <a:ext cx="2109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2. Using Bluetooth</a:t>
            </a:r>
            <a:endParaRPr lang="en-IN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65389" y="3603624"/>
            <a:ext cx="816548" cy="8165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38465" y="3550133"/>
            <a:ext cx="2076750" cy="116817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51440" y="3383303"/>
            <a:ext cx="864566" cy="136742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940483" y="3573959"/>
            <a:ext cx="9278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/>
              <a:t>+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9416006" y="3657955"/>
            <a:ext cx="605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+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8910039" y="5281657"/>
            <a:ext cx="1617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3. Using Wi-Fi</a:t>
            </a:r>
            <a:endParaRPr lang="en-IN" sz="20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6711696" y="3004520"/>
            <a:ext cx="0" cy="2159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35096" y="3103789"/>
            <a:ext cx="0" cy="2159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8960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97280" y="286606"/>
            <a:ext cx="10058400" cy="9870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 smtClean="0"/>
              <a:t>HARDWARE DESCRIPTION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884" t="3391" r="7925" b="16068"/>
          <a:stretch/>
        </p:blipFill>
        <p:spPr>
          <a:xfrm>
            <a:off x="8769095" y="1837944"/>
            <a:ext cx="2880637" cy="41330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61" t="1109" r="20592" b="30821"/>
          <a:stretch/>
        </p:blipFill>
        <p:spPr>
          <a:xfrm>
            <a:off x="566928" y="2604444"/>
            <a:ext cx="1819656" cy="26350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92624" y="2066544"/>
            <a:ext cx="4927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Large Motor</a:t>
            </a:r>
            <a:r>
              <a:rPr lang="en-IN" dirty="0" smtClean="0"/>
              <a:t>: It provides the main drive to the bot.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285489" y="5439524"/>
            <a:ext cx="4736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Medium Motor: </a:t>
            </a:r>
            <a:r>
              <a:rPr lang="en-IN" dirty="0" smtClean="0"/>
              <a:t>Control the steering of the bot. </a:t>
            </a:r>
          </a:p>
          <a:p>
            <a:r>
              <a:rPr lang="en-IN" dirty="0" smtClean="0"/>
              <a:t>Both motors have encoders built-in. 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2386584" y="3008376"/>
            <a:ext cx="567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Ultrasonic Sensor:</a:t>
            </a:r>
            <a:r>
              <a:rPr lang="en-IN" dirty="0" smtClean="0"/>
              <a:t> Measures distance between the sensor and object in front.</a:t>
            </a:r>
            <a:endParaRPr lang="en-IN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8065008" y="2806410"/>
            <a:ext cx="0" cy="2159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636009" y="1790468"/>
            <a:ext cx="9143" cy="1015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285489" y="5409460"/>
            <a:ext cx="3047" cy="7987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50593" y="4208918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Touch Sensor</a:t>
            </a:r>
            <a:r>
              <a:rPr lang="en-IN" dirty="0" smtClean="0"/>
              <a:t>: It’s an physical button used as a safety stop button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2969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97280" y="286606"/>
            <a:ext cx="10058400" cy="9870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 smtClean="0"/>
              <a:t>HARDWARE DESCRIPTION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4994" y="2130632"/>
            <a:ext cx="2767355" cy="19383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428" y="4233672"/>
            <a:ext cx="3302436" cy="162238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97280" y="4464337"/>
            <a:ext cx="6144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Simple Steering Mechanism</a:t>
            </a:r>
            <a:r>
              <a:rPr lang="en-IN" sz="2000" dirty="0" smtClean="0"/>
              <a:t>: In this kind of steering, steering wheels are connected to each other and have individual pivot points.</a:t>
            </a:r>
            <a:endParaRPr lang="en-IN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590288" y="2291986"/>
            <a:ext cx="6839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Differential </a:t>
            </a:r>
            <a:r>
              <a:rPr lang="en-IN" sz="2000" b="1" dirty="0"/>
              <a:t>Gear </a:t>
            </a:r>
            <a:r>
              <a:rPr lang="en-IN" sz="2000" b="1" dirty="0" smtClean="0"/>
              <a:t>Mechanism</a:t>
            </a:r>
            <a:r>
              <a:rPr lang="en-IN" sz="2000" dirty="0" smtClean="0"/>
              <a:t>: While turning it </a:t>
            </a:r>
            <a:r>
              <a:rPr lang="en-IN" sz="2000" dirty="0"/>
              <a:t>allows the outer</a:t>
            </a:r>
          </a:p>
          <a:p>
            <a:r>
              <a:rPr lang="en-IN" sz="2000" dirty="0"/>
              <a:t>drive wheel to rotate faster than the inner drive wheel thus decreasing the chances </a:t>
            </a:r>
            <a:r>
              <a:rPr lang="en-IN" sz="2000" dirty="0" smtClean="0"/>
              <a:t>of slip.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27206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heme1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1743</TotalTime>
  <Words>653</Words>
  <Application>Microsoft Office PowerPoint</Application>
  <PresentationFormat>自定义</PresentationFormat>
  <Paragraphs>170</Paragraphs>
  <Slides>21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Retrospect</vt:lpstr>
      <vt:lpstr>Theme1</vt:lpstr>
      <vt:lpstr>Semi-Autonomous Parking System </vt:lpstr>
      <vt:lpstr>CONTENTS</vt:lpstr>
      <vt:lpstr>INTRODUCTION</vt:lpstr>
      <vt:lpstr>BASIC FLOW OF EVENTS IN SAPS</vt:lpstr>
      <vt:lpstr>HARDWARE DESCRIPTION</vt:lpstr>
      <vt:lpstr>幻灯片 6</vt:lpstr>
      <vt:lpstr>幻灯片 7</vt:lpstr>
      <vt:lpstr>幻灯片 8</vt:lpstr>
      <vt:lpstr>幻灯片 9</vt:lpstr>
      <vt:lpstr>SOFTWARE DESCRIPTION</vt:lpstr>
      <vt:lpstr>幻灯片 11</vt:lpstr>
      <vt:lpstr>幻灯片 12</vt:lpstr>
      <vt:lpstr>PARKING MANOEUVER:</vt:lpstr>
      <vt:lpstr>Constant Curvature Parking Manoeuvre</vt:lpstr>
      <vt:lpstr>Constant Curvature Parking Manoeuvre</vt:lpstr>
      <vt:lpstr>Constant Curvature Parking Manoeuvre</vt:lpstr>
      <vt:lpstr>Constant Curvature Parking Manoeuvre</vt:lpstr>
      <vt:lpstr>SOFTWARE DESCRIPTION</vt:lpstr>
      <vt:lpstr>SOFTWARE DESCRIPTION</vt:lpstr>
      <vt:lpstr>SOFTWARE DESCRIPTION</vt:lpstr>
      <vt:lpstr>SOFTWARE DESCRIPTION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Keshavaditya Golla</dc:creator>
  <cp:lastModifiedBy>MiaoshunWu</cp:lastModifiedBy>
  <cp:revision>41</cp:revision>
  <dcterms:created xsi:type="dcterms:W3CDTF">2017-01-27T17:56:14Z</dcterms:created>
  <dcterms:modified xsi:type="dcterms:W3CDTF">2017-02-01T09:18:05Z</dcterms:modified>
</cp:coreProperties>
</file>