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4"/>
  </p:notesMasterIdLst>
  <p:sldIdLst>
    <p:sldId id="256" r:id="rId2"/>
    <p:sldId id="262" r:id="rId3"/>
    <p:sldId id="261" r:id="rId4"/>
    <p:sldId id="263" r:id="rId5"/>
    <p:sldId id="260" r:id="rId6"/>
    <p:sldId id="258" r:id="rId7"/>
    <p:sldId id="259" r:id="rId8"/>
    <p:sldId id="292" r:id="rId9"/>
    <p:sldId id="268" r:id="rId10"/>
    <p:sldId id="266" r:id="rId11"/>
    <p:sldId id="265" r:id="rId12"/>
    <p:sldId id="295" r:id="rId13"/>
    <p:sldId id="296" r:id="rId14"/>
    <p:sldId id="272" r:id="rId15"/>
    <p:sldId id="271" r:id="rId16"/>
    <p:sldId id="267" r:id="rId17"/>
    <p:sldId id="275" r:id="rId18"/>
    <p:sldId id="277" r:id="rId19"/>
    <p:sldId id="297" r:id="rId20"/>
    <p:sldId id="299" r:id="rId21"/>
    <p:sldId id="298" r:id="rId22"/>
    <p:sldId id="273" r:id="rId23"/>
    <p:sldId id="293" r:id="rId24"/>
    <p:sldId id="278" r:id="rId25"/>
    <p:sldId id="283" r:id="rId26"/>
    <p:sldId id="281" r:id="rId27"/>
    <p:sldId id="282" r:id="rId28"/>
    <p:sldId id="280" r:id="rId29"/>
    <p:sldId id="294" r:id="rId30"/>
    <p:sldId id="284" r:id="rId31"/>
    <p:sldId id="264"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snapToGrid="0">
      <p:cViewPr varScale="1">
        <p:scale>
          <a:sx n="69" d="100"/>
          <a:sy n="69"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0928F-F08C-4A16-8C41-7D3CAF854CDF}"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zh-CN" altLang="en-US"/>
        </a:p>
      </dgm:t>
    </dgm:pt>
    <dgm:pt modelId="{6F65E238-9933-4EFC-B8B7-6515CD39CAB6}">
      <dgm:prSet custT="1"/>
      <dgm:spPr/>
      <dgm:t>
        <a:bodyPr/>
        <a:lstStyle/>
        <a:p>
          <a:r>
            <a:rPr lang="en-US" sz="2000" b="1" dirty="0">
              <a:effectLst>
                <a:outerShdw blurRad="38100" dist="38100" dir="2700000" algn="tl">
                  <a:srgbClr val="000000">
                    <a:alpha val="43137"/>
                  </a:srgbClr>
                </a:outerShdw>
              </a:effectLst>
            </a:rPr>
            <a:t>Introduction</a:t>
          </a:r>
          <a:endParaRPr lang="zh-CN" sz="2000" b="1" dirty="0">
            <a:effectLst>
              <a:outerShdw blurRad="38100" dist="38100" dir="2700000" algn="tl">
                <a:srgbClr val="000000">
                  <a:alpha val="43137"/>
                </a:srgbClr>
              </a:outerShdw>
            </a:effectLst>
          </a:endParaRPr>
        </a:p>
      </dgm:t>
    </dgm:pt>
    <dgm:pt modelId="{C5BD56F2-5E9E-488E-AFD4-0F45066DBDD0}" type="parTrans" cxnId="{6AE003AE-14CF-4320-9727-3407CBE3AA1F}">
      <dgm:prSet/>
      <dgm:spPr/>
      <dgm:t>
        <a:bodyPr/>
        <a:lstStyle/>
        <a:p>
          <a:endParaRPr lang="zh-CN" altLang="en-US"/>
        </a:p>
      </dgm:t>
    </dgm:pt>
    <dgm:pt modelId="{81F7FF78-4BF0-4824-8023-CDA6CA3360B5}" type="sibTrans" cxnId="{6AE003AE-14CF-4320-9727-3407CBE3AA1F}">
      <dgm:prSet/>
      <dgm:spPr/>
      <dgm:t>
        <a:bodyPr/>
        <a:lstStyle/>
        <a:p>
          <a:endParaRPr lang="zh-CN" altLang="en-US"/>
        </a:p>
      </dgm:t>
    </dgm:pt>
    <dgm:pt modelId="{998209B4-7F2E-4599-A06F-C1065DD8FCD4}">
      <dgm:prSet custT="1"/>
      <dgm:spPr/>
      <dgm:t>
        <a:bodyPr/>
        <a:lstStyle/>
        <a:p>
          <a:r>
            <a:rPr lang="en-US" sz="1600" dirty="0"/>
            <a:t>Set </a:t>
          </a:r>
          <a:r>
            <a:rPr lang="en-US" altLang="zh-CN" sz="1600" dirty="0"/>
            <a:t>the</a:t>
          </a:r>
          <a:r>
            <a:rPr lang="en-US" sz="1600" dirty="0"/>
            <a:t> </a:t>
          </a:r>
          <a:r>
            <a:rPr lang="en-US" sz="1600" dirty="0" err="1"/>
            <a:t>TransWORHP</a:t>
          </a:r>
          <a:endParaRPr lang="zh-CN" sz="1600" dirty="0"/>
        </a:p>
      </dgm:t>
    </dgm:pt>
    <dgm:pt modelId="{59DCF8CD-DCA9-402B-AAB8-CE9EEBDAF909}" type="parTrans" cxnId="{422F1391-D55A-409C-9A56-64A1B144D53F}">
      <dgm:prSet/>
      <dgm:spPr/>
      <dgm:t>
        <a:bodyPr/>
        <a:lstStyle/>
        <a:p>
          <a:endParaRPr lang="zh-CN" altLang="en-US"/>
        </a:p>
      </dgm:t>
    </dgm:pt>
    <dgm:pt modelId="{DD585DA2-9250-4B7F-B962-922A863F54A1}" type="sibTrans" cxnId="{422F1391-D55A-409C-9A56-64A1B144D53F}">
      <dgm:prSet/>
      <dgm:spPr/>
      <dgm:t>
        <a:bodyPr/>
        <a:lstStyle/>
        <a:p>
          <a:endParaRPr lang="zh-CN" altLang="en-US"/>
        </a:p>
      </dgm:t>
    </dgm:pt>
    <dgm:pt modelId="{DB105809-B45D-418E-8ABF-06D8D22CAB48}">
      <dgm:prSet custT="1"/>
      <dgm:spPr/>
      <dgm:t>
        <a:bodyPr/>
        <a:lstStyle/>
        <a:p>
          <a:r>
            <a:rPr lang="en-US" sz="1600" dirty="0"/>
            <a:t>Run the Program </a:t>
          </a:r>
          <a:r>
            <a:rPr lang="en-US" altLang="zh-CN" sz="1600" dirty="0"/>
            <a:t>in</a:t>
          </a:r>
          <a:r>
            <a:rPr lang="en-US" sz="1600" dirty="0"/>
            <a:t> </a:t>
          </a:r>
          <a:r>
            <a:rPr lang="de-DE" sz="1600" dirty="0"/>
            <a:t>Visual Studio</a:t>
          </a:r>
          <a:endParaRPr lang="zh-CN" sz="1600" dirty="0"/>
        </a:p>
      </dgm:t>
    </dgm:pt>
    <dgm:pt modelId="{48EE27DC-0253-4689-A3B3-450D24894E23}" type="parTrans" cxnId="{9386E650-5AC7-4609-816E-840B2363CCD2}">
      <dgm:prSet/>
      <dgm:spPr/>
      <dgm:t>
        <a:bodyPr/>
        <a:lstStyle/>
        <a:p>
          <a:endParaRPr lang="zh-CN" altLang="en-US"/>
        </a:p>
      </dgm:t>
    </dgm:pt>
    <dgm:pt modelId="{7FE6012B-B4DE-4762-9F09-052F5901A482}" type="sibTrans" cxnId="{9386E650-5AC7-4609-816E-840B2363CCD2}">
      <dgm:prSet/>
      <dgm:spPr/>
      <dgm:t>
        <a:bodyPr/>
        <a:lstStyle/>
        <a:p>
          <a:endParaRPr lang="zh-CN" altLang="en-US"/>
        </a:p>
      </dgm:t>
    </dgm:pt>
    <dgm:pt modelId="{A3062E9E-9E43-49A9-B0CF-9661124C107E}">
      <dgm:prSet custT="1"/>
      <dgm:spPr/>
      <dgm:t>
        <a:bodyPr/>
        <a:lstStyle/>
        <a:p>
          <a:r>
            <a:rPr lang="de-DE" sz="1600" dirty="0" err="1"/>
            <a:t>Conclusion</a:t>
          </a:r>
          <a:r>
            <a:rPr lang="de-DE" sz="1600" dirty="0"/>
            <a:t> and Future Work</a:t>
          </a:r>
          <a:endParaRPr lang="zh-CN" sz="1600" dirty="0"/>
        </a:p>
      </dgm:t>
    </dgm:pt>
    <dgm:pt modelId="{5336BF40-660E-4ECE-A22C-BF9AF48CD9DE}" type="parTrans" cxnId="{D37F9855-AC36-443B-9520-29FBA6B2402C}">
      <dgm:prSet/>
      <dgm:spPr/>
      <dgm:t>
        <a:bodyPr/>
        <a:lstStyle/>
        <a:p>
          <a:endParaRPr lang="zh-CN" altLang="en-US"/>
        </a:p>
      </dgm:t>
    </dgm:pt>
    <dgm:pt modelId="{A1F4297C-49B4-4825-928F-481C986E35E6}" type="sibTrans" cxnId="{D37F9855-AC36-443B-9520-29FBA6B2402C}">
      <dgm:prSet/>
      <dgm:spPr/>
      <dgm:t>
        <a:bodyPr/>
        <a:lstStyle/>
        <a:p>
          <a:endParaRPr lang="zh-CN" altLang="en-US"/>
        </a:p>
      </dgm:t>
    </dgm:pt>
    <dgm:pt modelId="{9B8F3D97-CF09-4429-BACD-93886C949DB8}">
      <dgm:prSet custT="1"/>
      <dgm:spPr/>
      <dgm:t>
        <a:bodyPr/>
        <a:lstStyle/>
        <a:p>
          <a:r>
            <a:rPr lang="en-US" sz="1600" dirty="0"/>
            <a:t>List of reference</a:t>
          </a:r>
          <a:endParaRPr lang="zh-CN" sz="1600" dirty="0"/>
        </a:p>
      </dgm:t>
    </dgm:pt>
    <dgm:pt modelId="{A423A4E4-8294-4F30-8749-CCCB16DAA31C}" type="parTrans" cxnId="{6BC39BA7-FBC2-4779-BDCE-96AB48774E5B}">
      <dgm:prSet/>
      <dgm:spPr/>
      <dgm:t>
        <a:bodyPr/>
        <a:lstStyle/>
        <a:p>
          <a:endParaRPr lang="zh-CN" altLang="en-US"/>
        </a:p>
      </dgm:t>
    </dgm:pt>
    <dgm:pt modelId="{52F5FE71-A7B6-446F-8B37-1B66AA220AFD}" type="sibTrans" cxnId="{6BC39BA7-FBC2-4779-BDCE-96AB48774E5B}">
      <dgm:prSet/>
      <dgm:spPr/>
      <dgm:t>
        <a:bodyPr/>
        <a:lstStyle/>
        <a:p>
          <a:endParaRPr lang="zh-CN" altLang="en-US"/>
        </a:p>
      </dgm:t>
    </dgm:pt>
    <dgm:pt modelId="{2D5C8586-328F-4177-8620-5476F8A701D0}" type="pres">
      <dgm:prSet presAssocID="{EFF0928F-F08C-4A16-8C41-7D3CAF854CDF}" presName="CompostProcess" presStyleCnt="0">
        <dgm:presLayoutVars>
          <dgm:dir/>
          <dgm:resizeHandles val="exact"/>
        </dgm:presLayoutVars>
      </dgm:prSet>
      <dgm:spPr/>
    </dgm:pt>
    <dgm:pt modelId="{CF70E0AA-F116-4775-B01C-1158207AB95E}" type="pres">
      <dgm:prSet presAssocID="{EFF0928F-F08C-4A16-8C41-7D3CAF854CDF}" presName="arrow" presStyleLbl="bgShp" presStyleIdx="0" presStyleCnt="1"/>
      <dgm:spPr/>
    </dgm:pt>
    <dgm:pt modelId="{06CCB17A-56F8-4D00-831A-D156EC930D0F}" type="pres">
      <dgm:prSet presAssocID="{EFF0928F-F08C-4A16-8C41-7D3CAF854CDF}" presName="linearProcess" presStyleCnt="0"/>
      <dgm:spPr/>
    </dgm:pt>
    <dgm:pt modelId="{F0D21D0A-C33D-4124-9CB7-6B45A3B9F25C}" type="pres">
      <dgm:prSet presAssocID="{6F65E238-9933-4EFC-B8B7-6515CD39CAB6}" presName="textNode" presStyleLbl="node1" presStyleIdx="0" presStyleCnt="5">
        <dgm:presLayoutVars>
          <dgm:bulletEnabled val="1"/>
        </dgm:presLayoutVars>
      </dgm:prSet>
      <dgm:spPr/>
    </dgm:pt>
    <dgm:pt modelId="{D428AEC3-C9C7-4AE4-AD8F-4D358687D8BC}" type="pres">
      <dgm:prSet presAssocID="{81F7FF78-4BF0-4824-8023-CDA6CA3360B5}" presName="sibTrans" presStyleCnt="0"/>
      <dgm:spPr/>
    </dgm:pt>
    <dgm:pt modelId="{9841957B-971A-47AD-8BAB-443F83F2C786}" type="pres">
      <dgm:prSet presAssocID="{998209B4-7F2E-4599-A06F-C1065DD8FCD4}" presName="textNode" presStyleLbl="node1" presStyleIdx="1" presStyleCnt="5" custLinFactNeighborY="2043">
        <dgm:presLayoutVars>
          <dgm:bulletEnabled val="1"/>
        </dgm:presLayoutVars>
      </dgm:prSet>
      <dgm:spPr/>
    </dgm:pt>
    <dgm:pt modelId="{6CB33DB2-000A-4564-B1ED-2AB13A79661D}" type="pres">
      <dgm:prSet presAssocID="{DD585DA2-9250-4B7F-B962-922A863F54A1}" presName="sibTrans" presStyleCnt="0"/>
      <dgm:spPr/>
    </dgm:pt>
    <dgm:pt modelId="{7787184C-8941-4788-A350-AA981E55FD50}" type="pres">
      <dgm:prSet presAssocID="{DB105809-B45D-418E-8ABF-06D8D22CAB48}" presName="textNode" presStyleLbl="node1" presStyleIdx="2" presStyleCnt="5">
        <dgm:presLayoutVars>
          <dgm:bulletEnabled val="1"/>
        </dgm:presLayoutVars>
      </dgm:prSet>
      <dgm:spPr/>
    </dgm:pt>
    <dgm:pt modelId="{FA6DAA3F-AE60-4827-B35C-66A2FE1AB5D7}" type="pres">
      <dgm:prSet presAssocID="{7FE6012B-B4DE-4762-9F09-052F5901A482}" presName="sibTrans" presStyleCnt="0"/>
      <dgm:spPr/>
    </dgm:pt>
    <dgm:pt modelId="{31C08D7A-298E-40CA-AA24-050A80D86D86}" type="pres">
      <dgm:prSet presAssocID="{A3062E9E-9E43-49A9-B0CF-9661124C107E}" presName="textNode" presStyleLbl="node1" presStyleIdx="3" presStyleCnt="5">
        <dgm:presLayoutVars>
          <dgm:bulletEnabled val="1"/>
        </dgm:presLayoutVars>
      </dgm:prSet>
      <dgm:spPr/>
    </dgm:pt>
    <dgm:pt modelId="{23A2BAB2-F518-4CC5-934B-C0A5B10D499B}" type="pres">
      <dgm:prSet presAssocID="{A1F4297C-49B4-4825-928F-481C986E35E6}" presName="sibTrans" presStyleCnt="0"/>
      <dgm:spPr/>
    </dgm:pt>
    <dgm:pt modelId="{19662754-7D93-4EFE-BF26-15F50DDA425B}" type="pres">
      <dgm:prSet presAssocID="{9B8F3D97-CF09-4429-BACD-93886C949DB8}" presName="textNode" presStyleLbl="node1" presStyleIdx="4" presStyleCnt="5" custLinFactNeighborX="-7901" custLinFactNeighborY="-2043">
        <dgm:presLayoutVars>
          <dgm:bulletEnabled val="1"/>
        </dgm:presLayoutVars>
      </dgm:prSet>
      <dgm:spPr/>
    </dgm:pt>
  </dgm:ptLst>
  <dgm:cxnLst>
    <dgm:cxn modelId="{99F90C0F-DF4C-48CD-BAEF-5D96B4537910}" type="presOf" srcId="{6F65E238-9933-4EFC-B8B7-6515CD39CAB6}" destId="{F0D21D0A-C33D-4124-9CB7-6B45A3B9F25C}" srcOrd="0" destOrd="0" presId="urn:microsoft.com/office/officeart/2005/8/layout/hProcess9"/>
    <dgm:cxn modelId="{23FB870F-F7AB-41C0-AA3A-8BD3BD8740E5}" type="presOf" srcId="{998209B4-7F2E-4599-A06F-C1065DD8FCD4}" destId="{9841957B-971A-47AD-8BAB-443F83F2C786}" srcOrd="0" destOrd="0" presId="urn:microsoft.com/office/officeart/2005/8/layout/hProcess9"/>
    <dgm:cxn modelId="{57AD1F2C-9103-44F8-94F3-ED0C16F830D0}" type="presOf" srcId="{9B8F3D97-CF09-4429-BACD-93886C949DB8}" destId="{19662754-7D93-4EFE-BF26-15F50DDA425B}" srcOrd="0" destOrd="0" presId="urn:microsoft.com/office/officeart/2005/8/layout/hProcess9"/>
    <dgm:cxn modelId="{6D50323D-4D22-48F2-9182-5DDE1FD6F544}" type="presOf" srcId="{EFF0928F-F08C-4A16-8C41-7D3CAF854CDF}" destId="{2D5C8586-328F-4177-8620-5476F8A701D0}" srcOrd="0" destOrd="0" presId="urn:microsoft.com/office/officeart/2005/8/layout/hProcess9"/>
    <dgm:cxn modelId="{9386E650-5AC7-4609-816E-840B2363CCD2}" srcId="{EFF0928F-F08C-4A16-8C41-7D3CAF854CDF}" destId="{DB105809-B45D-418E-8ABF-06D8D22CAB48}" srcOrd="2" destOrd="0" parTransId="{48EE27DC-0253-4689-A3B3-450D24894E23}" sibTransId="{7FE6012B-B4DE-4762-9F09-052F5901A482}"/>
    <dgm:cxn modelId="{D37F9855-AC36-443B-9520-29FBA6B2402C}" srcId="{EFF0928F-F08C-4A16-8C41-7D3CAF854CDF}" destId="{A3062E9E-9E43-49A9-B0CF-9661124C107E}" srcOrd="3" destOrd="0" parTransId="{5336BF40-660E-4ECE-A22C-BF9AF48CD9DE}" sibTransId="{A1F4297C-49B4-4825-928F-481C986E35E6}"/>
    <dgm:cxn modelId="{422F1391-D55A-409C-9A56-64A1B144D53F}" srcId="{EFF0928F-F08C-4A16-8C41-7D3CAF854CDF}" destId="{998209B4-7F2E-4599-A06F-C1065DD8FCD4}" srcOrd="1" destOrd="0" parTransId="{59DCF8CD-DCA9-402B-AAB8-CE9EEBDAF909}" sibTransId="{DD585DA2-9250-4B7F-B962-922A863F54A1}"/>
    <dgm:cxn modelId="{FCD74D91-F7FA-496A-93B5-C534A047C613}" type="presOf" srcId="{A3062E9E-9E43-49A9-B0CF-9661124C107E}" destId="{31C08D7A-298E-40CA-AA24-050A80D86D86}" srcOrd="0" destOrd="0" presId="urn:microsoft.com/office/officeart/2005/8/layout/hProcess9"/>
    <dgm:cxn modelId="{6BC39BA7-FBC2-4779-BDCE-96AB48774E5B}" srcId="{EFF0928F-F08C-4A16-8C41-7D3CAF854CDF}" destId="{9B8F3D97-CF09-4429-BACD-93886C949DB8}" srcOrd="4" destOrd="0" parTransId="{A423A4E4-8294-4F30-8749-CCCB16DAA31C}" sibTransId="{52F5FE71-A7B6-446F-8B37-1B66AA220AFD}"/>
    <dgm:cxn modelId="{6AE003AE-14CF-4320-9727-3407CBE3AA1F}" srcId="{EFF0928F-F08C-4A16-8C41-7D3CAF854CDF}" destId="{6F65E238-9933-4EFC-B8B7-6515CD39CAB6}" srcOrd="0" destOrd="0" parTransId="{C5BD56F2-5E9E-488E-AFD4-0F45066DBDD0}" sibTransId="{81F7FF78-4BF0-4824-8023-CDA6CA3360B5}"/>
    <dgm:cxn modelId="{9B7DA8DE-7216-447D-A9F5-F966E0AD54F4}" type="presOf" srcId="{DB105809-B45D-418E-8ABF-06D8D22CAB48}" destId="{7787184C-8941-4788-A350-AA981E55FD50}" srcOrd="0" destOrd="0" presId="urn:microsoft.com/office/officeart/2005/8/layout/hProcess9"/>
    <dgm:cxn modelId="{3627B6FD-7582-4096-832C-D4EFF0B550EE}" type="presParOf" srcId="{2D5C8586-328F-4177-8620-5476F8A701D0}" destId="{CF70E0AA-F116-4775-B01C-1158207AB95E}" srcOrd="0" destOrd="0" presId="urn:microsoft.com/office/officeart/2005/8/layout/hProcess9"/>
    <dgm:cxn modelId="{7E8A80B4-0223-427F-8E1C-4EAD4269AD27}" type="presParOf" srcId="{2D5C8586-328F-4177-8620-5476F8A701D0}" destId="{06CCB17A-56F8-4D00-831A-D156EC930D0F}" srcOrd="1" destOrd="0" presId="urn:microsoft.com/office/officeart/2005/8/layout/hProcess9"/>
    <dgm:cxn modelId="{CC569360-CBE3-4CB0-91F9-80499FC6717D}" type="presParOf" srcId="{06CCB17A-56F8-4D00-831A-D156EC930D0F}" destId="{F0D21D0A-C33D-4124-9CB7-6B45A3B9F25C}" srcOrd="0" destOrd="0" presId="urn:microsoft.com/office/officeart/2005/8/layout/hProcess9"/>
    <dgm:cxn modelId="{5C7C9DA3-E917-4916-B9F8-8CC64A086A44}" type="presParOf" srcId="{06CCB17A-56F8-4D00-831A-D156EC930D0F}" destId="{D428AEC3-C9C7-4AE4-AD8F-4D358687D8BC}" srcOrd="1" destOrd="0" presId="urn:microsoft.com/office/officeart/2005/8/layout/hProcess9"/>
    <dgm:cxn modelId="{725BAB51-C454-4E67-B159-42957CEB8695}" type="presParOf" srcId="{06CCB17A-56F8-4D00-831A-D156EC930D0F}" destId="{9841957B-971A-47AD-8BAB-443F83F2C786}" srcOrd="2" destOrd="0" presId="urn:microsoft.com/office/officeart/2005/8/layout/hProcess9"/>
    <dgm:cxn modelId="{6452121A-9B4F-446E-A7A7-3935A07F1FD6}" type="presParOf" srcId="{06CCB17A-56F8-4D00-831A-D156EC930D0F}" destId="{6CB33DB2-000A-4564-B1ED-2AB13A79661D}" srcOrd="3" destOrd="0" presId="urn:microsoft.com/office/officeart/2005/8/layout/hProcess9"/>
    <dgm:cxn modelId="{5AEE13B6-34FB-4FF7-B86A-D7CE86F1E753}" type="presParOf" srcId="{06CCB17A-56F8-4D00-831A-D156EC930D0F}" destId="{7787184C-8941-4788-A350-AA981E55FD50}" srcOrd="4" destOrd="0" presId="urn:microsoft.com/office/officeart/2005/8/layout/hProcess9"/>
    <dgm:cxn modelId="{B676D29D-3ECC-4DA6-9192-95C1AF6A4323}" type="presParOf" srcId="{06CCB17A-56F8-4D00-831A-D156EC930D0F}" destId="{FA6DAA3F-AE60-4827-B35C-66A2FE1AB5D7}" srcOrd="5" destOrd="0" presId="urn:microsoft.com/office/officeart/2005/8/layout/hProcess9"/>
    <dgm:cxn modelId="{ACCD9C11-AE29-4516-85CF-E50263DA5BA4}" type="presParOf" srcId="{06CCB17A-56F8-4D00-831A-D156EC930D0F}" destId="{31C08D7A-298E-40CA-AA24-050A80D86D86}" srcOrd="6" destOrd="0" presId="urn:microsoft.com/office/officeart/2005/8/layout/hProcess9"/>
    <dgm:cxn modelId="{A808BE64-F41B-4703-B267-7C18A96F0786}" type="presParOf" srcId="{06CCB17A-56F8-4D00-831A-D156EC930D0F}" destId="{23A2BAB2-F518-4CC5-934B-C0A5B10D499B}" srcOrd="7" destOrd="0" presId="urn:microsoft.com/office/officeart/2005/8/layout/hProcess9"/>
    <dgm:cxn modelId="{655E68C2-F9BD-473D-81F8-812D49E6E1A3}" type="presParOf" srcId="{06CCB17A-56F8-4D00-831A-D156EC930D0F}" destId="{19662754-7D93-4EFE-BF26-15F50DDA425B}"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0928F-F08C-4A16-8C41-7D3CAF854CDF}"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zh-CN" altLang="en-US"/>
        </a:p>
      </dgm:t>
    </dgm:pt>
    <dgm:pt modelId="{6F65E238-9933-4EFC-B8B7-6515CD39CAB6}">
      <dgm:prSet custT="1"/>
      <dgm:spPr/>
      <dgm:t>
        <a:bodyPr/>
        <a:lstStyle/>
        <a:p>
          <a:r>
            <a:rPr lang="en-US" sz="1600" b="0" dirty="0">
              <a:effectLst/>
            </a:rPr>
            <a:t>Introduction</a:t>
          </a:r>
          <a:endParaRPr lang="zh-CN" sz="1600" b="0" dirty="0">
            <a:effectLst/>
          </a:endParaRPr>
        </a:p>
      </dgm:t>
    </dgm:pt>
    <dgm:pt modelId="{C5BD56F2-5E9E-488E-AFD4-0F45066DBDD0}" type="parTrans" cxnId="{6AE003AE-14CF-4320-9727-3407CBE3AA1F}">
      <dgm:prSet/>
      <dgm:spPr/>
      <dgm:t>
        <a:bodyPr/>
        <a:lstStyle/>
        <a:p>
          <a:endParaRPr lang="zh-CN" altLang="en-US"/>
        </a:p>
      </dgm:t>
    </dgm:pt>
    <dgm:pt modelId="{81F7FF78-4BF0-4824-8023-CDA6CA3360B5}" type="sibTrans" cxnId="{6AE003AE-14CF-4320-9727-3407CBE3AA1F}">
      <dgm:prSet/>
      <dgm:spPr/>
      <dgm:t>
        <a:bodyPr/>
        <a:lstStyle/>
        <a:p>
          <a:endParaRPr lang="zh-CN" altLang="en-US"/>
        </a:p>
      </dgm:t>
    </dgm:pt>
    <dgm:pt modelId="{998209B4-7F2E-4599-A06F-C1065DD8FCD4}">
      <dgm:prSet custT="1"/>
      <dgm:spPr/>
      <dgm:t>
        <a:bodyPr/>
        <a:lstStyle/>
        <a:p>
          <a:r>
            <a:rPr lang="en-US" sz="2000" b="1" dirty="0">
              <a:effectLst>
                <a:outerShdw blurRad="38100" dist="38100" dir="2700000" algn="tl">
                  <a:srgbClr val="000000">
                    <a:alpha val="43137"/>
                  </a:srgbClr>
                </a:outerShdw>
              </a:effectLst>
            </a:rPr>
            <a:t>Set </a:t>
          </a:r>
          <a:r>
            <a:rPr lang="en-US" altLang="zh-CN" sz="2000" b="1" dirty="0">
              <a:effectLst>
                <a:outerShdw blurRad="38100" dist="38100" dir="2700000" algn="tl">
                  <a:srgbClr val="000000">
                    <a:alpha val="43137"/>
                  </a:srgbClr>
                </a:outerShdw>
              </a:effectLst>
            </a:rPr>
            <a:t>the</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TransWORHP</a:t>
          </a:r>
          <a:endParaRPr lang="zh-CN" sz="2000" b="1" dirty="0">
            <a:effectLst>
              <a:outerShdw blurRad="38100" dist="38100" dir="2700000" algn="tl">
                <a:srgbClr val="000000">
                  <a:alpha val="43137"/>
                </a:srgbClr>
              </a:outerShdw>
            </a:effectLst>
          </a:endParaRPr>
        </a:p>
      </dgm:t>
    </dgm:pt>
    <dgm:pt modelId="{59DCF8CD-DCA9-402B-AAB8-CE9EEBDAF909}" type="parTrans" cxnId="{422F1391-D55A-409C-9A56-64A1B144D53F}">
      <dgm:prSet/>
      <dgm:spPr/>
      <dgm:t>
        <a:bodyPr/>
        <a:lstStyle/>
        <a:p>
          <a:endParaRPr lang="zh-CN" altLang="en-US"/>
        </a:p>
      </dgm:t>
    </dgm:pt>
    <dgm:pt modelId="{DD585DA2-9250-4B7F-B962-922A863F54A1}" type="sibTrans" cxnId="{422F1391-D55A-409C-9A56-64A1B144D53F}">
      <dgm:prSet/>
      <dgm:spPr/>
      <dgm:t>
        <a:bodyPr/>
        <a:lstStyle/>
        <a:p>
          <a:endParaRPr lang="zh-CN" altLang="en-US"/>
        </a:p>
      </dgm:t>
    </dgm:pt>
    <dgm:pt modelId="{DB105809-B45D-418E-8ABF-06D8D22CAB48}">
      <dgm:prSet custT="1"/>
      <dgm:spPr/>
      <dgm:t>
        <a:bodyPr/>
        <a:lstStyle/>
        <a:p>
          <a:r>
            <a:rPr lang="en-US" sz="1600" dirty="0"/>
            <a:t>Run the Program </a:t>
          </a:r>
          <a:r>
            <a:rPr lang="en-US" altLang="zh-CN" sz="1600" dirty="0"/>
            <a:t>in</a:t>
          </a:r>
          <a:r>
            <a:rPr lang="en-US" sz="1600" dirty="0"/>
            <a:t> </a:t>
          </a:r>
          <a:r>
            <a:rPr lang="de-DE" sz="1600" dirty="0"/>
            <a:t>Visual Studio</a:t>
          </a:r>
          <a:endParaRPr lang="zh-CN" sz="1600" dirty="0"/>
        </a:p>
      </dgm:t>
    </dgm:pt>
    <dgm:pt modelId="{48EE27DC-0253-4689-A3B3-450D24894E23}" type="parTrans" cxnId="{9386E650-5AC7-4609-816E-840B2363CCD2}">
      <dgm:prSet/>
      <dgm:spPr/>
      <dgm:t>
        <a:bodyPr/>
        <a:lstStyle/>
        <a:p>
          <a:endParaRPr lang="zh-CN" altLang="en-US"/>
        </a:p>
      </dgm:t>
    </dgm:pt>
    <dgm:pt modelId="{7FE6012B-B4DE-4762-9F09-052F5901A482}" type="sibTrans" cxnId="{9386E650-5AC7-4609-816E-840B2363CCD2}">
      <dgm:prSet/>
      <dgm:spPr/>
      <dgm:t>
        <a:bodyPr/>
        <a:lstStyle/>
        <a:p>
          <a:endParaRPr lang="zh-CN" altLang="en-US"/>
        </a:p>
      </dgm:t>
    </dgm:pt>
    <dgm:pt modelId="{A3062E9E-9E43-49A9-B0CF-9661124C107E}">
      <dgm:prSet custT="1"/>
      <dgm:spPr/>
      <dgm:t>
        <a:bodyPr/>
        <a:lstStyle/>
        <a:p>
          <a:r>
            <a:rPr lang="de-DE" sz="1600" dirty="0" err="1"/>
            <a:t>Conclusion</a:t>
          </a:r>
          <a:r>
            <a:rPr lang="de-DE" sz="1600" dirty="0"/>
            <a:t> and Future Work</a:t>
          </a:r>
          <a:endParaRPr lang="zh-CN" sz="1600" dirty="0"/>
        </a:p>
      </dgm:t>
    </dgm:pt>
    <dgm:pt modelId="{5336BF40-660E-4ECE-A22C-BF9AF48CD9DE}" type="parTrans" cxnId="{D37F9855-AC36-443B-9520-29FBA6B2402C}">
      <dgm:prSet/>
      <dgm:spPr/>
      <dgm:t>
        <a:bodyPr/>
        <a:lstStyle/>
        <a:p>
          <a:endParaRPr lang="zh-CN" altLang="en-US"/>
        </a:p>
      </dgm:t>
    </dgm:pt>
    <dgm:pt modelId="{A1F4297C-49B4-4825-928F-481C986E35E6}" type="sibTrans" cxnId="{D37F9855-AC36-443B-9520-29FBA6B2402C}">
      <dgm:prSet/>
      <dgm:spPr/>
      <dgm:t>
        <a:bodyPr/>
        <a:lstStyle/>
        <a:p>
          <a:endParaRPr lang="zh-CN" altLang="en-US"/>
        </a:p>
      </dgm:t>
    </dgm:pt>
    <dgm:pt modelId="{9B8F3D97-CF09-4429-BACD-93886C949DB8}">
      <dgm:prSet custT="1"/>
      <dgm:spPr/>
      <dgm:t>
        <a:bodyPr/>
        <a:lstStyle/>
        <a:p>
          <a:r>
            <a:rPr lang="en-US" sz="1600" dirty="0"/>
            <a:t>List of reference</a:t>
          </a:r>
          <a:endParaRPr lang="zh-CN" sz="1600" dirty="0"/>
        </a:p>
      </dgm:t>
    </dgm:pt>
    <dgm:pt modelId="{A423A4E4-8294-4F30-8749-CCCB16DAA31C}" type="parTrans" cxnId="{6BC39BA7-FBC2-4779-BDCE-96AB48774E5B}">
      <dgm:prSet/>
      <dgm:spPr/>
      <dgm:t>
        <a:bodyPr/>
        <a:lstStyle/>
        <a:p>
          <a:endParaRPr lang="zh-CN" altLang="en-US"/>
        </a:p>
      </dgm:t>
    </dgm:pt>
    <dgm:pt modelId="{52F5FE71-A7B6-446F-8B37-1B66AA220AFD}" type="sibTrans" cxnId="{6BC39BA7-FBC2-4779-BDCE-96AB48774E5B}">
      <dgm:prSet/>
      <dgm:spPr/>
      <dgm:t>
        <a:bodyPr/>
        <a:lstStyle/>
        <a:p>
          <a:endParaRPr lang="zh-CN" altLang="en-US"/>
        </a:p>
      </dgm:t>
    </dgm:pt>
    <dgm:pt modelId="{2D5C8586-328F-4177-8620-5476F8A701D0}" type="pres">
      <dgm:prSet presAssocID="{EFF0928F-F08C-4A16-8C41-7D3CAF854CDF}" presName="CompostProcess" presStyleCnt="0">
        <dgm:presLayoutVars>
          <dgm:dir/>
          <dgm:resizeHandles val="exact"/>
        </dgm:presLayoutVars>
      </dgm:prSet>
      <dgm:spPr/>
    </dgm:pt>
    <dgm:pt modelId="{CF70E0AA-F116-4775-B01C-1158207AB95E}" type="pres">
      <dgm:prSet presAssocID="{EFF0928F-F08C-4A16-8C41-7D3CAF854CDF}" presName="arrow" presStyleLbl="bgShp" presStyleIdx="0" presStyleCnt="1"/>
      <dgm:spPr/>
    </dgm:pt>
    <dgm:pt modelId="{06CCB17A-56F8-4D00-831A-D156EC930D0F}" type="pres">
      <dgm:prSet presAssocID="{EFF0928F-F08C-4A16-8C41-7D3CAF854CDF}" presName="linearProcess" presStyleCnt="0"/>
      <dgm:spPr/>
    </dgm:pt>
    <dgm:pt modelId="{F0D21D0A-C33D-4124-9CB7-6B45A3B9F25C}" type="pres">
      <dgm:prSet presAssocID="{6F65E238-9933-4EFC-B8B7-6515CD39CAB6}" presName="textNode" presStyleLbl="node1" presStyleIdx="0" presStyleCnt="5">
        <dgm:presLayoutVars>
          <dgm:bulletEnabled val="1"/>
        </dgm:presLayoutVars>
      </dgm:prSet>
      <dgm:spPr/>
    </dgm:pt>
    <dgm:pt modelId="{D428AEC3-C9C7-4AE4-AD8F-4D358687D8BC}" type="pres">
      <dgm:prSet presAssocID="{81F7FF78-4BF0-4824-8023-CDA6CA3360B5}" presName="sibTrans" presStyleCnt="0"/>
      <dgm:spPr/>
    </dgm:pt>
    <dgm:pt modelId="{9841957B-971A-47AD-8BAB-443F83F2C786}" type="pres">
      <dgm:prSet presAssocID="{998209B4-7F2E-4599-A06F-C1065DD8FCD4}" presName="textNode" presStyleLbl="node1" presStyleIdx="1" presStyleCnt="5" custLinFactNeighborY="2043">
        <dgm:presLayoutVars>
          <dgm:bulletEnabled val="1"/>
        </dgm:presLayoutVars>
      </dgm:prSet>
      <dgm:spPr/>
    </dgm:pt>
    <dgm:pt modelId="{6CB33DB2-000A-4564-B1ED-2AB13A79661D}" type="pres">
      <dgm:prSet presAssocID="{DD585DA2-9250-4B7F-B962-922A863F54A1}" presName="sibTrans" presStyleCnt="0"/>
      <dgm:spPr/>
    </dgm:pt>
    <dgm:pt modelId="{7787184C-8941-4788-A350-AA981E55FD50}" type="pres">
      <dgm:prSet presAssocID="{DB105809-B45D-418E-8ABF-06D8D22CAB48}" presName="textNode" presStyleLbl="node1" presStyleIdx="2" presStyleCnt="5">
        <dgm:presLayoutVars>
          <dgm:bulletEnabled val="1"/>
        </dgm:presLayoutVars>
      </dgm:prSet>
      <dgm:spPr/>
    </dgm:pt>
    <dgm:pt modelId="{FA6DAA3F-AE60-4827-B35C-66A2FE1AB5D7}" type="pres">
      <dgm:prSet presAssocID="{7FE6012B-B4DE-4762-9F09-052F5901A482}" presName="sibTrans" presStyleCnt="0"/>
      <dgm:spPr/>
    </dgm:pt>
    <dgm:pt modelId="{31C08D7A-298E-40CA-AA24-050A80D86D86}" type="pres">
      <dgm:prSet presAssocID="{A3062E9E-9E43-49A9-B0CF-9661124C107E}" presName="textNode" presStyleLbl="node1" presStyleIdx="3" presStyleCnt="5">
        <dgm:presLayoutVars>
          <dgm:bulletEnabled val="1"/>
        </dgm:presLayoutVars>
      </dgm:prSet>
      <dgm:spPr/>
    </dgm:pt>
    <dgm:pt modelId="{23A2BAB2-F518-4CC5-934B-C0A5B10D499B}" type="pres">
      <dgm:prSet presAssocID="{A1F4297C-49B4-4825-928F-481C986E35E6}" presName="sibTrans" presStyleCnt="0"/>
      <dgm:spPr/>
    </dgm:pt>
    <dgm:pt modelId="{19662754-7D93-4EFE-BF26-15F50DDA425B}" type="pres">
      <dgm:prSet presAssocID="{9B8F3D97-CF09-4429-BACD-93886C949DB8}" presName="textNode" presStyleLbl="node1" presStyleIdx="4" presStyleCnt="5" custLinFactNeighborX="-7901" custLinFactNeighborY="-2043">
        <dgm:presLayoutVars>
          <dgm:bulletEnabled val="1"/>
        </dgm:presLayoutVars>
      </dgm:prSet>
      <dgm:spPr/>
    </dgm:pt>
  </dgm:ptLst>
  <dgm:cxnLst>
    <dgm:cxn modelId="{99F90C0F-DF4C-48CD-BAEF-5D96B4537910}" type="presOf" srcId="{6F65E238-9933-4EFC-B8B7-6515CD39CAB6}" destId="{F0D21D0A-C33D-4124-9CB7-6B45A3B9F25C}" srcOrd="0" destOrd="0" presId="urn:microsoft.com/office/officeart/2005/8/layout/hProcess9"/>
    <dgm:cxn modelId="{23FB870F-F7AB-41C0-AA3A-8BD3BD8740E5}" type="presOf" srcId="{998209B4-7F2E-4599-A06F-C1065DD8FCD4}" destId="{9841957B-971A-47AD-8BAB-443F83F2C786}" srcOrd="0" destOrd="0" presId="urn:microsoft.com/office/officeart/2005/8/layout/hProcess9"/>
    <dgm:cxn modelId="{57AD1F2C-9103-44F8-94F3-ED0C16F830D0}" type="presOf" srcId="{9B8F3D97-CF09-4429-BACD-93886C949DB8}" destId="{19662754-7D93-4EFE-BF26-15F50DDA425B}" srcOrd="0" destOrd="0" presId="urn:microsoft.com/office/officeart/2005/8/layout/hProcess9"/>
    <dgm:cxn modelId="{6D50323D-4D22-48F2-9182-5DDE1FD6F544}" type="presOf" srcId="{EFF0928F-F08C-4A16-8C41-7D3CAF854CDF}" destId="{2D5C8586-328F-4177-8620-5476F8A701D0}" srcOrd="0" destOrd="0" presId="urn:microsoft.com/office/officeart/2005/8/layout/hProcess9"/>
    <dgm:cxn modelId="{9386E650-5AC7-4609-816E-840B2363CCD2}" srcId="{EFF0928F-F08C-4A16-8C41-7D3CAF854CDF}" destId="{DB105809-B45D-418E-8ABF-06D8D22CAB48}" srcOrd="2" destOrd="0" parTransId="{48EE27DC-0253-4689-A3B3-450D24894E23}" sibTransId="{7FE6012B-B4DE-4762-9F09-052F5901A482}"/>
    <dgm:cxn modelId="{D37F9855-AC36-443B-9520-29FBA6B2402C}" srcId="{EFF0928F-F08C-4A16-8C41-7D3CAF854CDF}" destId="{A3062E9E-9E43-49A9-B0CF-9661124C107E}" srcOrd="3" destOrd="0" parTransId="{5336BF40-660E-4ECE-A22C-BF9AF48CD9DE}" sibTransId="{A1F4297C-49B4-4825-928F-481C986E35E6}"/>
    <dgm:cxn modelId="{422F1391-D55A-409C-9A56-64A1B144D53F}" srcId="{EFF0928F-F08C-4A16-8C41-7D3CAF854CDF}" destId="{998209B4-7F2E-4599-A06F-C1065DD8FCD4}" srcOrd="1" destOrd="0" parTransId="{59DCF8CD-DCA9-402B-AAB8-CE9EEBDAF909}" sibTransId="{DD585DA2-9250-4B7F-B962-922A863F54A1}"/>
    <dgm:cxn modelId="{FCD74D91-F7FA-496A-93B5-C534A047C613}" type="presOf" srcId="{A3062E9E-9E43-49A9-B0CF-9661124C107E}" destId="{31C08D7A-298E-40CA-AA24-050A80D86D86}" srcOrd="0" destOrd="0" presId="urn:microsoft.com/office/officeart/2005/8/layout/hProcess9"/>
    <dgm:cxn modelId="{6BC39BA7-FBC2-4779-BDCE-96AB48774E5B}" srcId="{EFF0928F-F08C-4A16-8C41-7D3CAF854CDF}" destId="{9B8F3D97-CF09-4429-BACD-93886C949DB8}" srcOrd="4" destOrd="0" parTransId="{A423A4E4-8294-4F30-8749-CCCB16DAA31C}" sibTransId="{52F5FE71-A7B6-446F-8B37-1B66AA220AFD}"/>
    <dgm:cxn modelId="{6AE003AE-14CF-4320-9727-3407CBE3AA1F}" srcId="{EFF0928F-F08C-4A16-8C41-7D3CAF854CDF}" destId="{6F65E238-9933-4EFC-B8B7-6515CD39CAB6}" srcOrd="0" destOrd="0" parTransId="{C5BD56F2-5E9E-488E-AFD4-0F45066DBDD0}" sibTransId="{81F7FF78-4BF0-4824-8023-CDA6CA3360B5}"/>
    <dgm:cxn modelId="{9B7DA8DE-7216-447D-A9F5-F966E0AD54F4}" type="presOf" srcId="{DB105809-B45D-418E-8ABF-06D8D22CAB48}" destId="{7787184C-8941-4788-A350-AA981E55FD50}" srcOrd="0" destOrd="0" presId="urn:microsoft.com/office/officeart/2005/8/layout/hProcess9"/>
    <dgm:cxn modelId="{3627B6FD-7582-4096-832C-D4EFF0B550EE}" type="presParOf" srcId="{2D5C8586-328F-4177-8620-5476F8A701D0}" destId="{CF70E0AA-F116-4775-B01C-1158207AB95E}" srcOrd="0" destOrd="0" presId="urn:microsoft.com/office/officeart/2005/8/layout/hProcess9"/>
    <dgm:cxn modelId="{7E8A80B4-0223-427F-8E1C-4EAD4269AD27}" type="presParOf" srcId="{2D5C8586-328F-4177-8620-5476F8A701D0}" destId="{06CCB17A-56F8-4D00-831A-D156EC930D0F}" srcOrd="1" destOrd="0" presId="urn:microsoft.com/office/officeart/2005/8/layout/hProcess9"/>
    <dgm:cxn modelId="{CC569360-CBE3-4CB0-91F9-80499FC6717D}" type="presParOf" srcId="{06CCB17A-56F8-4D00-831A-D156EC930D0F}" destId="{F0D21D0A-C33D-4124-9CB7-6B45A3B9F25C}" srcOrd="0" destOrd="0" presId="urn:microsoft.com/office/officeart/2005/8/layout/hProcess9"/>
    <dgm:cxn modelId="{5C7C9DA3-E917-4916-B9F8-8CC64A086A44}" type="presParOf" srcId="{06CCB17A-56F8-4D00-831A-D156EC930D0F}" destId="{D428AEC3-C9C7-4AE4-AD8F-4D358687D8BC}" srcOrd="1" destOrd="0" presId="urn:microsoft.com/office/officeart/2005/8/layout/hProcess9"/>
    <dgm:cxn modelId="{725BAB51-C454-4E67-B159-42957CEB8695}" type="presParOf" srcId="{06CCB17A-56F8-4D00-831A-D156EC930D0F}" destId="{9841957B-971A-47AD-8BAB-443F83F2C786}" srcOrd="2" destOrd="0" presId="urn:microsoft.com/office/officeart/2005/8/layout/hProcess9"/>
    <dgm:cxn modelId="{6452121A-9B4F-446E-A7A7-3935A07F1FD6}" type="presParOf" srcId="{06CCB17A-56F8-4D00-831A-D156EC930D0F}" destId="{6CB33DB2-000A-4564-B1ED-2AB13A79661D}" srcOrd="3" destOrd="0" presId="urn:microsoft.com/office/officeart/2005/8/layout/hProcess9"/>
    <dgm:cxn modelId="{5AEE13B6-34FB-4FF7-B86A-D7CE86F1E753}" type="presParOf" srcId="{06CCB17A-56F8-4D00-831A-D156EC930D0F}" destId="{7787184C-8941-4788-A350-AA981E55FD50}" srcOrd="4" destOrd="0" presId="urn:microsoft.com/office/officeart/2005/8/layout/hProcess9"/>
    <dgm:cxn modelId="{B676D29D-3ECC-4DA6-9192-95C1AF6A4323}" type="presParOf" srcId="{06CCB17A-56F8-4D00-831A-D156EC930D0F}" destId="{FA6DAA3F-AE60-4827-B35C-66A2FE1AB5D7}" srcOrd="5" destOrd="0" presId="urn:microsoft.com/office/officeart/2005/8/layout/hProcess9"/>
    <dgm:cxn modelId="{ACCD9C11-AE29-4516-85CF-E50263DA5BA4}" type="presParOf" srcId="{06CCB17A-56F8-4D00-831A-D156EC930D0F}" destId="{31C08D7A-298E-40CA-AA24-050A80D86D86}" srcOrd="6" destOrd="0" presId="urn:microsoft.com/office/officeart/2005/8/layout/hProcess9"/>
    <dgm:cxn modelId="{A808BE64-F41B-4703-B267-7C18A96F0786}" type="presParOf" srcId="{06CCB17A-56F8-4D00-831A-D156EC930D0F}" destId="{23A2BAB2-F518-4CC5-934B-C0A5B10D499B}" srcOrd="7" destOrd="0" presId="urn:microsoft.com/office/officeart/2005/8/layout/hProcess9"/>
    <dgm:cxn modelId="{655E68C2-F9BD-473D-81F8-812D49E6E1A3}" type="presParOf" srcId="{06CCB17A-56F8-4D00-831A-D156EC930D0F}" destId="{19662754-7D93-4EFE-BF26-15F50DDA425B}"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F0928F-F08C-4A16-8C41-7D3CAF854CDF}"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zh-CN" altLang="en-US"/>
        </a:p>
      </dgm:t>
    </dgm:pt>
    <dgm:pt modelId="{6F65E238-9933-4EFC-B8B7-6515CD39CAB6}">
      <dgm:prSet custT="1"/>
      <dgm:spPr/>
      <dgm:t>
        <a:bodyPr/>
        <a:lstStyle/>
        <a:p>
          <a:r>
            <a:rPr lang="en-US" sz="1600" b="0" dirty="0">
              <a:effectLst/>
            </a:rPr>
            <a:t>Introduction</a:t>
          </a:r>
          <a:endParaRPr lang="zh-CN" sz="1600" b="0" dirty="0">
            <a:effectLst/>
          </a:endParaRPr>
        </a:p>
      </dgm:t>
    </dgm:pt>
    <dgm:pt modelId="{C5BD56F2-5E9E-488E-AFD4-0F45066DBDD0}" type="parTrans" cxnId="{6AE003AE-14CF-4320-9727-3407CBE3AA1F}">
      <dgm:prSet/>
      <dgm:spPr/>
      <dgm:t>
        <a:bodyPr/>
        <a:lstStyle/>
        <a:p>
          <a:endParaRPr lang="zh-CN" altLang="en-US"/>
        </a:p>
      </dgm:t>
    </dgm:pt>
    <dgm:pt modelId="{81F7FF78-4BF0-4824-8023-CDA6CA3360B5}" type="sibTrans" cxnId="{6AE003AE-14CF-4320-9727-3407CBE3AA1F}">
      <dgm:prSet/>
      <dgm:spPr/>
      <dgm:t>
        <a:bodyPr/>
        <a:lstStyle/>
        <a:p>
          <a:endParaRPr lang="zh-CN" altLang="en-US"/>
        </a:p>
      </dgm:t>
    </dgm:pt>
    <dgm:pt modelId="{998209B4-7F2E-4599-A06F-C1065DD8FCD4}">
      <dgm:prSet custT="1"/>
      <dgm:spPr/>
      <dgm:t>
        <a:bodyPr/>
        <a:lstStyle/>
        <a:p>
          <a:r>
            <a:rPr lang="en-US" sz="1600" b="0" dirty="0">
              <a:effectLst/>
            </a:rPr>
            <a:t>Set </a:t>
          </a:r>
          <a:r>
            <a:rPr lang="de-DE" sz="1600" b="0" dirty="0" err="1">
              <a:effectLst/>
            </a:rPr>
            <a:t>the</a:t>
          </a:r>
          <a:r>
            <a:rPr lang="en-US" sz="1600" b="0" dirty="0">
              <a:effectLst/>
            </a:rPr>
            <a:t> </a:t>
          </a:r>
          <a:r>
            <a:rPr lang="en-US" sz="1600" b="0" dirty="0" err="1">
              <a:effectLst/>
            </a:rPr>
            <a:t>TransWORHP</a:t>
          </a:r>
          <a:endParaRPr lang="zh-CN" sz="1600" b="0" dirty="0">
            <a:effectLst/>
          </a:endParaRPr>
        </a:p>
      </dgm:t>
    </dgm:pt>
    <dgm:pt modelId="{59DCF8CD-DCA9-402B-AAB8-CE9EEBDAF909}" type="parTrans" cxnId="{422F1391-D55A-409C-9A56-64A1B144D53F}">
      <dgm:prSet/>
      <dgm:spPr/>
      <dgm:t>
        <a:bodyPr/>
        <a:lstStyle/>
        <a:p>
          <a:endParaRPr lang="zh-CN" altLang="en-US"/>
        </a:p>
      </dgm:t>
    </dgm:pt>
    <dgm:pt modelId="{DD585DA2-9250-4B7F-B962-922A863F54A1}" type="sibTrans" cxnId="{422F1391-D55A-409C-9A56-64A1B144D53F}">
      <dgm:prSet/>
      <dgm:spPr/>
      <dgm:t>
        <a:bodyPr/>
        <a:lstStyle/>
        <a:p>
          <a:endParaRPr lang="zh-CN" altLang="en-US"/>
        </a:p>
      </dgm:t>
    </dgm:pt>
    <dgm:pt modelId="{DB105809-B45D-418E-8ABF-06D8D22CAB48}">
      <dgm:prSet custT="1"/>
      <dgm:spPr/>
      <dgm:t>
        <a:bodyPr/>
        <a:lstStyle/>
        <a:p>
          <a:r>
            <a:rPr lang="en-US" sz="2000" b="1" dirty="0">
              <a:effectLst>
                <a:outerShdw blurRad="38100" dist="38100" dir="2700000" algn="tl">
                  <a:srgbClr val="000000">
                    <a:alpha val="43137"/>
                  </a:srgbClr>
                </a:outerShdw>
              </a:effectLst>
            </a:rPr>
            <a:t>Run the Program </a:t>
          </a:r>
          <a:r>
            <a:rPr lang="en-US" altLang="zh-CN" sz="2000" b="1" dirty="0">
              <a:effectLst>
                <a:outerShdw blurRad="38100" dist="38100" dir="2700000" algn="tl">
                  <a:srgbClr val="000000">
                    <a:alpha val="43137"/>
                  </a:srgbClr>
                </a:outerShdw>
              </a:effectLst>
            </a:rPr>
            <a:t>in</a:t>
          </a:r>
          <a:r>
            <a:rPr lang="en-US" sz="2000" b="1" dirty="0">
              <a:effectLst>
                <a:outerShdw blurRad="38100" dist="38100" dir="2700000" algn="tl">
                  <a:srgbClr val="000000">
                    <a:alpha val="43137"/>
                  </a:srgbClr>
                </a:outerShdw>
              </a:effectLst>
            </a:rPr>
            <a:t> </a:t>
          </a:r>
          <a:r>
            <a:rPr lang="de-DE" sz="2000" b="1" dirty="0">
              <a:effectLst>
                <a:outerShdw blurRad="38100" dist="38100" dir="2700000" algn="tl">
                  <a:srgbClr val="000000">
                    <a:alpha val="43137"/>
                  </a:srgbClr>
                </a:outerShdw>
              </a:effectLst>
            </a:rPr>
            <a:t>Visual Studio</a:t>
          </a:r>
          <a:endParaRPr lang="zh-CN" sz="2000" b="1" dirty="0">
            <a:effectLst>
              <a:outerShdw blurRad="38100" dist="38100" dir="2700000" algn="tl">
                <a:srgbClr val="000000">
                  <a:alpha val="43137"/>
                </a:srgbClr>
              </a:outerShdw>
            </a:effectLst>
          </a:endParaRPr>
        </a:p>
      </dgm:t>
    </dgm:pt>
    <dgm:pt modelId="{48EE27DC-0253-4689-A3B3-450D24894E23}" type="parTrans" cxnId="{9386E650-5AC7-4609-816E-840B2363CCD2}">
      <dgm:prSet/>
      <dgm:spPr/>
      <dgm:t>
        <a:bodyPr/>
        <a:lstStyle/>
        <a:p>
          <a:endParaRPr lang="zh-CN" altLang="en-US"/>
        </a:p>
      </dgm:t>
    </dgm:pt>
    <dgm:pt modelId="{7FE6012B-B4DE-4762-9F09-052F5901A482}" type="sibTrans" cxnId="{9386E650-5AC7-4609-816E-840B2363CCD2}">
      <dgm:prSet/>
      <dgm:spPr/>
      <dgm:t>
        <a:bodyPr/>
        <a:lstStyle/>
        <a:p>
          <a:endParaRPr lang="zh-CN" altLang="en-US"/>
        </a:p>
      </dgm:t>
    </dgm:pt>
    <dgm:pt modelId="{A3062E9E-9E43-49A9-B0CF-9661124C107E}">
      <dgm:prSet custT="1"/>
      <dgm:spPr/>
      <dgm:t>
        <a:bodyPr/>
        <a:lstStyle/>
        <a:p>
          <a:r>
            <a:rPr lang="de-DE" sz="1600" dirty="0" err="1"/>
            <a:t>Conclusion</a:t>
          </a:r>
          <a:r>
            <a:rPr lang="de-DE" sz="1600" dirty="0"/>
            <a:t> and Future Work</a:t>
          </a:r>
          <a:endParaRPr lang="zh-CN" sz="1600" dirty="0"/>
        </a:p>
      </dgm:t>
    </dgm:pt>
    <dgm:pt modelId="{5336BF40-660E-4ECE-A22C-BF9AF48CD9DE}" type="parTrans" cxnId="{D37F9855-AC36-443B-9520-29FBA6B2402C}">
      <dgm:prSet/>
      <dgm:spPr/>
      <dgm:t>
        <a:bodyPr/>
        <a:lstStyle/>
        <a:p>
          <a:endParaRPr lang="zh-CN" altLang="en-US"/>
        </a:p>
      </dgm:t>
    </dgm:pt>
    <dgm:pt modelId="{A1F4297C-49B4-4825-928F-481C986E35E6}" type="sibTrans" cxnId="{D37F9855-AC36-443B-9520-29FBA6B2402C}">
      <dgm:prSet/>
      <dgm:spPr/>
      <dgm:t>
        <a:bodyPr/>
        <a:lstStyle/>
        <a:p>
          <a:endParaRPr lang="zh-CN" altLang="en-US"/>
        </a:p>
      </dgm:t>
    </dgm:pt>
    <dgm:pt modelId="{9B8F3D97-CF09-4429-BACD-93886C949DB8}">
      <dgm:prSet custT="1"/>
      <dgm:spPr/>
      <dgm:t>
        <a:bodyPr/>
        <a:lstStyle/>
        <a:p>
          <a:r>
            <a:rPr lang="en-US" sz="1600" dirty="0"/>
            <a:t>List of reference</a:t>
          </a:r>
          <a:endParaRPr lang="zh-CN" sz="1600" dirty="0"/>
        </a:p>
      </dgm:t>
    </dgm:pt>
    <dgm:pt modelId="{A423A4E4-8294-4F30-8749-CCCB16DAA31C}" type="parTrans" cxnId="{6BC39BA7-FBC2-4779-BDCE-96AB48774E5B}">
      <dgm:prSet/>
      <dgm:spPr/>
      <dgm:t>
        <a:bodyPr/>
        <a:lstStyle/>
        <a:p>
          <a:endParaRPr lang="zh-CN" altLang="en-US"/>
        </a:p>
      </dgm:t>
    </dgm:pt>
    <dgm:pt modelId="{52F5FE71-A7B6-446F-8B37-1B66AA220AFD}" type="sibTrans" cxnId="{6BC39BA7-FBC2-4779-BDCE-96AB48774E5B}">
      <dgm:prSet/>
      <dgm:spPr/>
      <dgm:t>
        <a:bodyPr/>
        <a:lstStyle/>
        <a:p>
          <a:endParaRPr lang="zh-CN" altLang="en-US"/>
        </a:p>
      </dgm:t>
    </dgm:pt>
    <dgm:pt modelId="{2D5C8586-328F-4177-8620-5476F8A701D0}" type="pres">
      <dgm:prSet presAssocID="{EFF0928F-F08C-4A16-8C41-7D3CAF854CDF}" presName="CompostProcess" presStyleCnt="0">
        <dgm:presLayoutVars>
          <dgm:dir/>
          <dgm:resizeHandles val="exact"/>
        </dgm:presLayoutVars>
      </dgm:prSet>
      <dgm:spPr/>
    </dgm:pt>
    <dgm:pt modelId="{CF70E0AA-F116-4775-B01C-1158207AB95E}" type="pres">
      <dgm:prSet presAssocID="{EFF0928F-F08C-4A16-8C41-7D3CAF854CDF}" presName="arrow" presStyleLbl="bgShp" presStyleIdx="0" presStyleCnt="1"/>
      <dgm:spPr/>
    </dgm:pt>
    <dgm:pt modelId="{06CCB17A-56F8-4D00-831A-D156EC930D0F}" type="pres">
      <dgm:prSet presAssocID="{EFF0928F-F08C-4A16-8C41-7D3CAF854CDF}" presName="linearProcess" presStyleCnt="0"/>
      <dgm:spPr/>
    </dgm:pt>
    <dgm:pt modelId="{F0D21D0A-C33D-4124-9CB7-6B45A3B9F25C}" type="pres">
      <dgm:prSet presAssocID="{6F65E238-9933-4EFC-B8B7-6515CD39CAB6}" presName="textNode" presStyleLbl="node1" presStyleIdx="0" presStyleCnt="5">
        <dgm:presLayoutVars>
          <dgm:bulletEnabled val="1"/>
        </dgm:presLayoutVars>
      </dgm:prSet>
      <dgm:spPr/>
    </dgm:pt>
    <dgm:pt modelId="{D428AEC3-C9C7-4AE4-AD8F-4D358687D8BC}" type="pres">
      <dgm:prSet presAssocID="{81F7FF78-4BF0-4824-8023-CDA6CA3360B5}" presName="sibTrans" presStyleCnt="0"/>
      <dgm:spPr/>
    </dgm:pt>
    <dgm:pt modelId="{9841957B-971A-47AD-8BAB-443F83F2C786}" type="pres">
      <dgm:prSet presAssocID="{998209B4-7F2E-4599-A06F-C1065DD8FCD4}" presName="textNode" presStyleLbl="node1" presStyleIdx="1" presStyleCnt="5" custLinFactNeighborY="2043">
        <dgm:presLayoutVars>
          <dgm:bulletEnabled val="1"/>
        </dgm:presLayoutVars>
      </dgm:prSet>
      <dgm:spPr/>
    </dgm:pt>
    <dgm:pt modelId="{6CB33DB2-000A-4564-B1ED-2AB13A79661D}" type="pres">
      <dgm:prSet presAssocID="{DD585DA2-9250-4B7F-B962-922A863F54A1}" presName="sibTrans" presStyleCnt="0"/>
      <dgm:spPr/>
    </dgm:pt>
    <dgm:pt modelId="{7787184C-8941-4788-A350-AA981E55FD50}" type="pres">
      <dgm:prSet presAssocID="{DB105809-B45D-418E-8ABF-06D8D22CAB48}" presName="textNode" presStyleLbl="node1" presStyleIdx="2" presStyleCnt="5">
        <dgm:presLayoutVars>
          <dgm:bulletEnabled val="1"/>
        </dgm:presLayoutVars>
      </dgm:prSet>
      <dgm:spPr/>
    </dgm:pt>
    <dgm:pt modelId="{FA6DAA3F-AE60-4827-B35C-66A2FE1AB5D7}" type="pres">
      <dgm:prSet presAssocID="{7FE6012B-B4DE-4762-9F09-052F5901A482}" presName="sibTrans" presStyleCnt="0"/>
      <dgm:spPr/>
    </dgm:pt>
    <dgm:pt modelId="{31C08D7A-298E-40CA-AA24-050A80D86D86}" type="pres">
      <dgm:prSet presAssocID="{A3062E9E-9E43-49A9-B0CF-9661124C107E}" presName="textNode" presStyleLbl="node1" presStyleIdx="3" presStyleCnt="5">
        <dgm:presLayoutVars>
          <dgm:bulletEnabled val="1"/>
        </dgm:presLayoutVars>
      </dgm:prSet>
      <dgm:spPr/>
    </dgm:pt>
    <dgm:pt modelId="{23A2BAB2-F518-4CC5-934B-C0A5B10D499B}" type="pres">
      <dgm:prSet presAssocID="{A1F4297C-49B4-4825-928F-481C986E35E6}" presName="sibTrans" presStyleCnt="0"/>
      <dgm:spPr/>
    </dgm:pt>
    <dgm:pt modelId="{19662754-7D93-4EFE-BF26-15F50DDA425B}" type="pres">
      <dgm:prSet presAssocID="{9B8F3D97-CF09-4429-BACD-93886C949DB8}" presName="textNode" presStyleLbl="node1" presStyleIdx="4" presStyleCnt="5" custLinFactNeighborX="-7901" custLinFactNeighborY="-2043">
        <dgm:presLayoutVars>
          <dgm:bulletEnabled val="1"/>
        </dgm:presLayoutVars>
      </dgm:prSet>
      <dgm:spPr/>
    </dgm:pt>
  </dgm:ptLst>
  <dgm:cxnLst>
    <dgm:cxn modelId="{99F90C0F-DF4C-48CD-BAEF-5D96B4537910}" type="presOf" srcId="{6F65E238-9933-4EFC-B8B7-6515CD39CAB6}" destId="{F0D21D0A-C33D-4124-9CB7-6B45A3B9F25C}" srcOrd="0" destOrd="0" presId="urn:microsoft.com/office/officeart/2005/8/layout/hProcess9"/>
    <dgm:cxn modelId="{23FB870F-F7AB-41C0-AA3A-8BD3BD8740E5}" type="presOf" srcId="{998209B4-7F2E-4599-A06F-C1065DD8FCD4}" destId="{9841957B-971A-47AD-8BAB-443F83F2C786}" srcOrd="0" destOrd="0" presId="urn:microsoft.com/office/officeart/2005/8/layout/hProcess9"/>
    <dgm:cxn modelId="{57AD1F2C-9103-44F8-94F3-ED0C16F830D0}" type="presOf" srcId="{9B8F3D97-CF09-4429-BACD-93886C949DB8}" destId="{19662754-7D93-4EFE-BF26-15F50DDA425B}" srcOrd="0" destOrd="0" presId="urn:microsoft.com/office/officeart/2005/8/layout/hProcess9"/>
    <dgm:cxn modelId="{6D50323D-4D22-48F2-9182-5DDE1FD6F544}" type="presOf" srcId="{EFF0928F-F08C-4A16-8C41-7D3CAF854CDF}" destId="{2D5C8586-328F-4177-8620-5476F8A701D0}" srcOrd="0" destOrd="0" presId="urn:microsoft.com/office/officeart/2005/8/layout/hProcess9"/>
    <dgm:cxn modelId="{9386E650-5AC7-4609-816E-840B2363CCD2}" srcId="{EFF0928F-F08C-4A16-8C41-7D3CAF854CDF}" destId="{DB105809-B45D-418E-8ABF-06D8D22CAB48}" srcOrd="2" destOrd="0" parTransId="{48EE27DC-0253-4689-A3B3-450D24894E23}" sibTransId="{7FE6012B-B4DE-4762-9F09-052F5901A482}"/>
    <dgm:cxn modelId="{D37F9855-AC36-443B-9520-29FBA6B2402C}" srcId="{EFF0928F-F08C-4A16-8C41-7D3CAF854CDF}" destId="{A3062E9E-9E43-49A9-B0CF-9661124C107E}" srcOrd="3" destOrd="0" parTransId="{5336BF40-660E-4ECE-A22C-BF9AF48CD9DE}" sibTransId="{A1F4297C-49B4-4825-928F-481C986E35E6}"/>
    <dgm:cxn modelId="{422F1391-D55A-409C-9A56-64A1B144D53F}" srcId="{EFF0928F-F08C-4A16-8C41-7D3CAF854CDF}" destId="{998209B4-7F2E-4599-A06F-C1065DD8FCD4}" srcOrd="1" destOrd="0" parTransId="{59DCF8CD-DCA9-402B-AAB8-CE9EEBDAF909}" sibTransId="{DD585DA2-9250-4B7F-B962-922A863F54A1}"/>
    <dgm:cxn modelId="{FCD74D91-F7FA-496A-93B5-C534A047C613}" type="presOf" srcId="{A3062E9E-9E43-49A9-B0CF-9661124C107E}" destId="{31C08D7A-298E-40CA-AA24-050A80D86D86}" srcOrd="0" destOrd="0" presId="urn:microsoft.com/office/officeart/2005/8/layout/hProcess9"/>
    <dgm:cxn modelId="{6BC39BA7-FBC2-4779-BDCE-96AB48774E5B}" srcId="{EFF0928F-F08C-4A16-8C41-7D3CAF854CDF}" destId="{9B8F3D97-CF09-4429-BACD-93886C949DB8}" srcOrd="4" destOrd="0" parTransId="{A423A4E4-8294-4F30-8749-CCCB16DAA31C}" sibTransId="{52F5FE71-A7B6-446F-8B37-1B66AA220AFD}"/>
    <dgm:cxn modelId="{6AE003AE-14CF-4320-9727-3407CBE3AA1F}" srcId="{EFF0928F-F08C-4A16-8C41-7D3CAF854CDF}" destId="{6F65E238-9933-4EFC-B8B7-6515CD39CAB6}" srcOrd="0" destOrd="0" parTransId="{C5BD56F2-5E9E-488E-AFD4-0F45066DBDD0}" sibTransId="{81F7FF78-4BF0-4824-8023-CDA6CA3360B5}"/>
    <dgm:cxn modelId="{9B7DA8DE-7216-447D-A9F5-F966E0AD54F4}" type="presOf" srcId="{DB105809-B45D-418E-8ABF-06D8D22CAB48}" destId="{7787184C-8941-4788-A350-AA981E55FD50}" srcOrd="0" destOrd="0" presId="urn:microsoft.com/office/officeart/2005/8/layout/hProcess9"/>
    <dgm:cxn modelId="{3627B6FD-7582-4096-832C-D4EFF0B550EE}" type="presParOf" srcId="{2D5C8586-328F-4177-8620-5476F8A701D0}" destId="{CF70E0AA-F116-4775-B01C-1158207AB95E}" srcOrd="0" destOrd="0" presId="urn:microsoft.com/office/officeart/2005/8/layout/hProcess9"/>
    <dgm:cxn modelId="{7E8A80B4-0223-427F-8E1C-4EAD4269AD27}" type="presParOf" srcId="{2D5C8586-328F-4177-8620-5476F8A701D0}" destId="{06CCB17A-56F8-4D00-831A-D156EC930D0F}" srcOrd="1" destOrd="0" presId="urn:microsoft.com/office/officeart/2005/8/layout/hProcess9"/>
    <dgm:cxn modelId="{CC569360-CBE3-4CB0-91F9-80499FC6717D}" type="presParOf" srcId="{06CCB17A-56F8-4D00-831A-D156EC930D0F}" destId="{F0D21D0A-C33D-4124-9CB7-6B45A3B9F25C}" srcOrd="0" destOrd="0" presId="urn:microsoft.com/office/officeart/2005/8/layout/hProcess9"/>
    <dgm:cxn modelId="{5C7C9DA3-E917-4916-B9F8-8CC64A086A44}" type="presParOf" srcId="{06CCB17A-56F8-4D00-831A-D156EC930D0F}" destId="{D428AEC3-C9C7-4AE4-AD8F-4D358687D8BC}" srcOrd="1" destOrd="0" presId="urn:microsoft.com/office/officeart/2005/8/layout/hProcess9"/>
    <dgm:cxn modelId="{725BAB51-C454-4E67-B159-42957CEB8695}" type="presParOf" srcId="{06CCB17A-56F8-4D00-831A-D156EC930D0F}" destId="{9841957B-971A-47AD-8BAB-443F83F2C786}" srcOrd="2" destOrd="0" presId="urn:microsoft.com/office/officeart/2005/8/layout/hProcess9"/>
    <dgm:cxn modelId="{6452121A-9B4F-446E-A7A7-3935A07F1FD6}" type="presParOf" srcId="{06CCB17A-56F8-4D00-831A-D156EC930D0F}" destId="{6CB33DB2-000A-4564-B1ED-2AB13A79661D}" srcOrd="3" destOrd="0" presId="urn:microsoft.com/office/officeart/2005/8/layout/hProcess9"/>
    <dgm:cxn modelId="{5AEE13B6-34FB-4FF7-B86A-D7CE86F1E753}" type="presParOf" srcId="{06CCB17A-56F8-4D00-831A-D156EC930D0F}" destId="{7787184C-8941-4788-A350-AA981E55FD50}" srcOrd="4" destOrd="0" presId="urn:microsoft.com/office/officeart/2005/8/layout/hProcess9"/>
    <dgm:cxn modelId="{B676D29D-3ECC-4DA6-9192-95C1AF6A4323}" type="presParOf" srcId="{06CCB17A-56F8-4D00-831A-D156EC930D0F}" destId="{FA6DAA3F-AE60-4827-B35C-66A2FE1AB5D7}" srcOrd="5" destOrd="0" presId="urn:microsoft.com/office/officeart/2005/8/layout/hProcess9"/>
    <dgm:cxn modelId="{ACCD9C11-AE29-4516-85CF-E50263DA5BA4}" type="presParOf" srcId="{06CCB17A-56F8-4D00-831A-D156EC930D0F}" destId="{31C08D7A-298E-40CA-AA24-050A80D86D86}" srcOrd="6" destOrd="0" presId="urn:microsoft.com/office/officeart/2005/8/layout/hProcess9"/>
    <dgm:cxn modelId="{A808BE64-F41B-4703-B267-7C18A96F0786}" type="presParOf" srcId="{06CCB17A-56F8-4D00-831A-D156EC930D0F}" destId="{23A2BAB2-F518-4CC5-934B-C0A5B10D499B}" srcOrd="7" destOrd="0" presId="urn:microsoft.com/office/officeart/2005/8/layout/hProcess9"/>
    <dgm:cxn modelId="{655E68C2-F9BD-473D-81F8-812D49E6E1A3}" type="presParOf" srcId="{06CCB17A-56F8-4D00-831A-D156EC930D0F}" destId="{19662754-7D93-4EFE-BF26-15F50DDA425B}"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F0928F-F08C-4A16-8C41-7D3CAF854CDF}"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zh-CN" altLang="en-US"/>
        </a:p>
      </dgm:t>
    </dgm:pt>
    <dgm:pt modelId="{6F65E238-9933-4EFC-B8B7-6515CD39CAB6}">
      <dgm:prSet custT="1"/>
      <dgm:spPr/>
      <dgm:t>
        <a:bodyPr/>
        <a:lstStyle/>
        <a:p>
          <a:r>
            <a:rPr lang="en-US" sz="1600" b="0" dirty="0">
              <a:effectLst/>
            </a:rPr>
            <a:t>Introduction</a:t>
          </a:r>
          <a:endParaRPr lang="zh-CN" sz="1600" b="0" dirty="0">
            <a:effectLst/>
          </a:endParaRPr>
        </a:p>
      </dgm:t>
    </dgm:pt>
    <dgm:pt modelId="{C5BD56F2-5E9E-488E-AFD4-0F45066DBDD0}" type="parTrans" cxnId="{6AE003AE-14CF-4320-9727-3407CBE3AA1F}">
      <dgm:prSet/>
      <dgm:spPr/>
      <dgm:t>
        <a:bodyPr/>
        <a:lstStyle/>
        <a:p>
          <a:endParaRPr lang="zh-CN" altLang="en-US"/>
        </a:p>
      </dgm:t>
    </dgm:pt>
    <dgm:pt modelId="{81F7FF78-4BF0-4824-8023-CDA6CA3360B5}" type="sibTrans" cxnId="{6AE003AE-14CF-4320-9727-3407CBE3AA1F}">
      <dgm:prSet/>
      <dgm:spPr/>
      <dgm:t>
        <a:bodyPr/>
        <a:lstStyle/>
        <a:p>
          <a:endParaRPr lang="zh-CN" altLang="en-US"/>
        </a:p>
      </dgm:t>
    </dgm:pt>
    <dgm:pt modelId="{998209B4-7F2E-4599-A06F-C1065DD8FCD4}">
      <dgm:prSet custT="1"/>
      <dgm:spPr/>
      <dgm:t>
        <a:bodyPr/>
        <a:lstStyle/>
        <a:p>
          <a:r>
            <a:rPr lang="en-US" sz="1600" b="0" dirty="0">
              <a:effectLst/>
            </a:rPr>
            <a:t>Set the  </a:t>
          </a:r>
          <a:r>
            <a:rPr lang="en-US" sz="1600" b="0" dirty="0" err="1">
              <a:effectLst/>
            </a:rPr>
            <a:t>TransWORHP</a:t>
          </a:r>
          <a:endParaRPr lang="zh-CN" sz="1600" b="0" dirty="0">
            <a:effectLst/>
          </a:endParaRPr>
        </a:p>
      </dgm:t>
    </dgm:pt>
    <dgm:pt modelId="{59DCF8CD-DCA9-402B-AAB8-CE9EEBDAF909}" type="parTrans" cxnId="{422F1391-D55A-409C-9A56-64A1B144D53F}">
      <dgm:prSet/>
      <dgm:spPr/>
      <dgm:t>
        <a:bodyPr/>
        <a:lstStyle/>
        <a:p>
          <a:endParaRPr lang="zh-CN" altLang="en-US"/>
        </a:p>
      </dgm:t>
    </dgm:pt>
    <dgm:pt modelId="{DD585DA2-9250-4B7F-B962-922A863F54A1}" type="sibTrans" cxnId="{422F1391-D55A-409C-9A56-64A1B144D53F}">
      <dgm:prSet/>
      <dgm:spPr/>
      <dgm:t>
        <a:bodyPr/>
        <a:lstStyle/>
        <a:p>
          <a:endParaRPr lang="zh-CN" altLang="en-US"/>
        </a:p>
      </dgm:t>
    </dgm:pt>
    <dgm:pt modelId="{DB105809-B45D-418E-8ABF-06D8D22CAB48}">
      <dgm:prSet custT="1"/>
      <dgm:spPr/>
      <dgm:t>
        <a:bodyPr/>
        <a:lstStyle/>
        <a:p>
          <a:r>
            <a:rPr lang="en-US" sz="1600" b="0" dirty="0">
              <a:effectLst/>
            </a:rPr>
            <a:t>Run the Program in </a:t>
          </a:r>
          <a:r>
            <a:rPr lang="de-DE" sz="1600" b="0" dirty="0">
              <a:effectLst/>
            </a:rPr>
            <a:t>Visual Studio</a:t>
          </a:r>
          <a:endParaRPr lang="zh-CN" sz="1600" b="0" dirty="0">
            <a:effectLst/>
          </a:endParaRPr>
        </a:p>
      </dgm:t>
    </dgm:pt>
    <dgm:pt modelId="{48EE27DC-0253-4689-A3B3-450D24894E23}" type="parTrans" cxnId="{9386E650-5AC7-4609-816E-840B2363CCD2}">
      <dgm:prSet/>
      <dgm:spPr/>
      <dgm:t>
        <a:bodyPr/>
        <a:lstStyle/>
        <a:p>
          <a:endParaRPr lang="zh-CN" altLang="en-US"/>
        </a:p>
      </dgm:t>
    </dgm:pt>
    <dgm:pt modelId="{7FE6012B-B4DE-4762-9F09-052F5901A482}" type="sibTrans" cxnId="{9386E650-5AC7-4609-816E-840B2363CCD2}">
      <dgm:prSet/>
      <dgm:spPr/>
      <dgm:t>
        <a:bodyPr/>
        <a:lstStyle/>
        <a:p>
          <a:endParaRPr lang="zh-CN" altLang="en-US"/>
        </a:p>
      </dgm:t>
    </dgm:pt>
    <dgm:pt modelId="{A3062E9E-9E43-49A9-B0CF-9661124C107E}">
      <dgm:prSet custT="1"/>
      <dgm:spPr/>
      <dgm:t>
        <a:bodyPr/>
        <a:lstStyle/>
        <a:p>
          <a:r>
            <a:rPr lang="de-DE" sz="2000" b="1" dirty="0" err="1">
              <a:effectLst>
                <a:outerShdw blurRad="38100" dist="38100" dir="2700000" algn="tl">
                  <a:srgbClr val="000000">
                    <a:alpha val="43137"/>
                  </a:srgbClr>
                </a:outerShdw>
              </a:effectLst>
            </a:rPr>
            <a:t>Conclusion</a:t>
          </a:r>
          <a:r>
            <a:rPr lang="de-DE" sz="2000" b="1" dirty="0">
              <a:effectLst>
                <a:outerShdw blurRad="38100" dist="38100" dir="2700000" algn="tl">
                  <a:srgbClr val="000000">
                    <a:alpha val="43137"/>
                  </a:srgbClr>
                </a:outerShdw>
              </a:effectLst>
            </a:rPr>
            <a:t> and Future Work</a:t>
          </a:r>
          <a:endParaRPr lang="zh-CN" sz="2000" b="1" dirty="0">
            <a:effectLst>
              <a:outerShdw blurRad="38100" dist="38100" dir="2700000" algn="tl">
                <a:srgbClr val="000000">
                  <a:alpha val="43137"/>
                </a:srgbClr>
              </a:outerShdw>
            </a:effectLst>
          </a:endParaRPr>
        </a:p>
      </dgm:t>
    </dgm:pt>
    <dgm:pt modelId="{5336BF40-660E-4ECE-A22C-BF9AF48CD9DE}" type="parTrans" cxnId="{D37F9855-AC36-443B-9520-29FBA6B2402C}">
      <dgm:prSet/>
      <dgm:spPr/>
      <dgm:t>
        <a:bodyPr/>
        <a:lstStyle/>
        <a:p>
          <a:endParaRPr lang="zh-CN" altLang="en-US"/>
        </a:p>
      </dgm:t>
    </dgm:pt>
    <dgm:pt modelId="{A1F4297C-49B4-4825-928F-481C986E35E6}" type="sibTrans" cxnId="{D37F9855-AC36-443B-9520-29FBA6B2402C}">
      <dgm:prSet/>
      <dgm:spPr/>
      <dgm:t>
        <a:bodyPr/>
        <a:lstStyle/>
        <a:p>
          <a:endParaRPr lang="zh-CN" altLang="en-US"/>
        </a:p>
      </dgm:t>
    </dgm:pt>
    <dgm:pt modelId="{9B8F3D97-CF09-4429-BACD-93886C949DB8}">
      <dgm:prSet custT="1"/>
      <dgm:spPr/>
      <dgm:t>
        <a:bodyPr/>
        <a:lstStyle/>
        <a:p>
          <a:r>
            <a:rPr lang="en-US" sz="1600" dirty="0"/>
            <a:t>List of reference</a:t>
          </a:r>
          <a:endParaRPr lang="zh-CN" sz="1600" dirty="0"/>
        </a:p>
      </dgm:t>
    </dgm:pt>
    <dgm:pt modelId="{A423A4E4-8294-4F30-8749-CCCB16DAA31C}" type="parTrans" cxnId="{6BC39BA7-FBC2-4779-BDCE-96AB48774E5B}">
      <dgm:prSet/>
      <dgm:spPr/>
      <dgm:t>
        <a:bodyPr/>
        <a:lstStyle/>
        <a:p>
          <a:endParaRPr lang="zh-CN" altLang="en-US"/>
        </a:p>
      </dgm:t>
    </dgm:pt>
    <dgm:pt modelId="{52F5FE71-A7B6-446F-8B37-1B66AA220AFD}" type="sibTrans" cxnId="{6BC39BA7-FBC2-4779-BDCE-96AB48774E5B}">
      <dgm:prSet/>
      <dgm:spPr/>
      <dgm:t>
        <a:bodyPr/>
        <a:lstStyle/>
        <a:p>
          <a:endParaRPr lang="zh-CN" altLang="en-US"/>
        </a:p>
      </dgm:t>
    </dgm:pt>
    <dgm:pt modelId="{2D5C8586-328F-4177-8620-5476F8A701D0}" type="pres">
      <dgm:prSet presAssocID="{EFF0928F-F08C-4A16-8C41-7D3CAF854CDF}" presName="CompostProcess" presStyleCnt="0">
        <dgm:presLayoutVars>
          <dgm:dir/>
          <dgm:resizeHandles val="exact"/>
        </dgm:presLayoutVars>
      </dgm:prSet>
      <dgm:spPr/>
    </dgm:pt>
    <dgm:pt modelId="{CF70E0AA-F116-4775-B01C-1158207AB95E}" type="pres">
      <dgm:prSet presAssocID="{EFF0928F-F08C-4A16-8C41-7D3CAF854CDF}" presName="arrow" presStyleLbl="bgShp" presStyleIdx="0" presStyleCnt="1"/>
      <dgm:spPr/>
    </dgm:pt>
    <dgm:pt modelId="{06CCB17A-56F8-4D00-831A-D156EC930D0F}" type="pres">
      <dgm:prSet presAssocID="{EFF0928F-F08C-4A16-8C41-7D3CAF854CDF}" presName="linearProcess" presStyleCnt="0"/>
      <dgm:spPr/>
    </dgm:pt>
    <dgm:pt modelId="{F0D21D0A-C33D-4124-9CB7-6B45A3B9F25C}" type="pres">
      <dgm:prSet presAssocID="{6F65E238-9933-4EFC-B8B7-6515CD39CAB6}" presName="textNode" presStyleLbl="node1" presStyleIdx="0" presStyleCnt="5">
        <dgm:presLayoutVars>
          <dgm:bulletEnabled val="1"/>
        </dgm:presLayoutVars>
      </dgm:prSet>
      <dgm:spPr/>
    </dgm:pt>
    <dgm:pt modelId="{D428AEC3-C9C7-4AE4-AD8F-4D358687D8BC}" type="pres">
      <dgm:prSet presAssocID="{81F7FF78-4BF0-4824-8023-CDA6CA3360B5}" presName="sibTrans" presStyleCnt="0"/>
      <dgm:spPr/>
    </dgm:pt>
    <dgm:pt modelId="{9841957B-971A-47AD-8BAB-443F83F2C786}" type="pres">
      <dgm:prSet presAssocID="{998209B4-7F2E-4599-A06F-C1065DD8FCD4}" presName="textNode" presStyleLbl="node1" presStyleIdx="1" presStyleCnt="5" custLinFactNeighborY="2043">
        <dgm:presLayoutVars>
          <dgm:bulletEnabled val="1"/>
        </dgm:presLayoutVars>
      </dgm:prSet>
      <dgm:spPr/>
    </dgm:pt>
    <dgm:pt modelId="{6CB33DB2-000A-4564-B1ED-2AB13A79661D}" type="pres">
      <dgm:prSet presAssocID="{DD585DA2-9250-4B7F-B962-922A863F54A1}" presName="sibTrans" presStyleCnt="0"/>
      <dgm:spPr/>
    </dgm:pt>
    <dgm:pt modelId="{7787184C-8941-4788-A350-AA981E55FD50}" type="pres">
      <dgm:prSet presAssocID="{DB105809-B45D-418E-8ABF-06D8D22CAB48}" presName="textNode" presStyleLbl="node1" presStyleIdx="2" presStyleCnt="5">
        <dgm:presLayoutVars>
          <dgm:bulletEnabled val="1"/>
        </dgm:presLayoutVars>
      </dgm:prSet>
      <dgm:spPr/>
    </dgm:pt>
    <dgm:pt modelId="{FA6DAA3F-AE60-4827-B35C-66A2FE1AB5D7}" type="pres">
      <dgm:prSet presAssocID="{7FE6012B-B4DE-4762-9F09-052F5901A482}" presName="sibTrans" presStyleCnt="0"/>
      <dgm:spPr/>
    </dgm:pt>
    <dgm:pt modelId="{31C08D7A-298E-40CA-AA24-050A80D86D86}" type="pres">
      <dgm:prSet presAssocID="{A3062E9E-9E43-49A9-B0CF-9661124C107E}" presName="textNode" presStyleLbl="node1" presStyleIdx="3" presStyleCnt="5">
        <dgm:presLayoutVars>
          <dgm:bulletEnabled val="1"/>
        </dgm:presLayoutVars>
      </dgm:prSet>
      <dgm:spPr/>
    </dgm:pt>
    <dgm:pt modelId="{23A2BAB2-F518-4CC5-934B-C0A5B10D499B}" type="pres">
      <dgm:prSet presAssocID="{A1F4297C-49B4-4825-928F-481C986E35E6}" presName="sibTrans" presStyleCnt="0"/>
      <dgm:spPr/>
    </dgm:pt>
    <dgm:pt modelId="{19662754-7D93-4EFE-BF26-15F50DDA425B}" type="pres">
      <dgm:prSet presAssocID="{9B8F3D97-CF09-4429-BACD-93886C949DB8}" presName="textNode" presStyleLbl="node1" presStyleIdx="4" presStyleCnt="5" custLinFactNeighborX="-7901" custLinFactNeighborY="-2043">
        <dgm:presLayoutVars>
          <dgm:bulletEnabled val="1"/>
        </dgm:presLayoutVars>
      </dgm:prSet>
      <dgm:spPr/>
    </dgm:pt>
  </dgm:ptLst>
  <dgm:cxnLst>
    <dgm:cxn modelId="{99F90C0F-DF4C-48CD-BAEF-5D96B4537910}" type="presOf" srcId="{6F65E238-9933-4EFC-B8B7-6515CD39CAB6}" destId="{F0D21D0A-C33D-4124-9CB7-6B45A3B9F25C}" srcOrd="0" destOrd="0" presId="urn:microsoft.com/office/officeart/2005/8/layout/hProcess9"/>
    <dgm:cxn modelId="{23FB870F-F7AB-41C0-AA3A-8BD3BD8740E5}" type="presOf" srcId="{998209B4-7F2E-4599-A06F-C1065DD8FCD4}" destId="{9841957B-971A-47AD-8BAB-443F83F2C786}" srcOrd="0" destOrd="0" presId="urn:microsoft.com/office/officeart/2005/8/layout/hProcess9"/>
    <dgm:cxn modelId="{57AD1F2C-9103-44F8-94F3-ED0C16F830D0}" type="presOf" srcId="{9B8F3D97-CF09-4429-BACD-93886C949DB8}" destId="{19662754-7D93-4EFE-BF26-15F50DDA425B}" srcOrd="0" destOrd="0" presId="urn:microsoft.com/office/officeart/2005/8/layout/hProcess9"/>
    <dgm:cxn modelId="{6D50323D-4D22-48F2-9182-5DDE1FD6F544}" type="presOf" srcId="{EFF0928F-F08C-4A16-8C41-7D3CAF854CDF}" destId="{2D5C8586-328F-4177-8620-5476F8A701D0}" srcOrd="0" destOrd="0" presId="urn:microsoft.com/office/officeart/2005/8/layout/hProcess9"/>
    <dgm:cxn modelId="{9386E650-5AC7-4609-816E-840B2363CCD2}" srcId="{EFF0928F-F08C-4A16-8C41-7D3CAF854CDF}" destId="{DB105809-B45D-418E-8ABF-06D8D22CAB48}" srcOrd="2" destOrd="0" parTransId="{48EE27DC-0253-4689-A3B3-450D24894E23}" sibTransId="{7FE6012B-B4DE-4762-9F09-052F5901A482}"/>
    <dgm:cxn modelId="{D37F9855-AC36-443B-9520-29FBA6B2402C}" srcId="{EFF0928F-F08C-4A16-8C41-7D3CAF854CDF}" destId="{A3062E9E-9E43-49A9-B0CF-9661124C107E}" srcOrd="3" destOrd="0" parTransId="{5336BF40-660E-4ECE-A22C-BF9AF48CD9DE}" sibTransId="{A1F4297C-49B4-4825-928F-481C986E35E6}"/>
    <dgm:cxn modelId="{422F1391-D55A-409C-9A56-64A1B144D53F}" srcId="{EFF0928F-F08C-4A16-8C41-7D3CAF854CDF}" destId="{998209B4-7F2E-4599-A06F-C1065DD8FCD4}" srcOrd="1" destOrd="0" parTransId="{59DCF8CD-DCA9-402B-AAB8-CE9EEBDAF909}" sibTransId="{DD585DA2-9250-4B7F-B962-922A863F54A1}"/>
    <dgm:cxn modelId="{FCD74D91-F7FA-496A-93B5-C534A047C613}" type="presOf" srcId="{A3062E9E-9E43-49A9-B0CF-9661124C107E}" destId="{31C08D7A-298E-40CA-AA24-050A80D86D86}" srcOrd="0" destOrd="0" presId="urn:microsoft.com/office/officeart/2005/8/layout/hProcess9"/>
    <dgm:cxn modelId="{6BC39BA7-FBC2-4779-BDCE-96AB48774E5B}" srcId="{EFF0928F-F08C-4A16-8C41-7D3CAF854CDF}" destId="{9B8F3D97-CF09-4429-BACD-93886C949DB8}" srcOrd="4" destOrd="0" parTransId="{A423A4E4-8294-4F30-8749-CCCB16DAA31C}" sibTransId="{52F5FE71-A7B6-446F-8B37-1B66AA220AFD}"/>
    <dgm:cxn modelId="{6AE003AE-14CF-4320-9727-3407CBE3AA1F}" srcId="{EFF0928F-F08C-4A16-8C41-7D3CAF854CDF}" destId="{6F65E238-9933-4EFC-B8B7-6515CD39CAB6}" srcOrd="0" destOrd="0" parTransId="{C5BD56F2-5E9E-488E-AFD4-0F45066DBDD0}" sibTransId="{81F7FF78-4BF0-4824-8023-CDA6CA3360B5}"/>
    <dgm:cxn modelId="{9B7DA8DE-7216-447D-A9F5-F966E0AD54F4}" type="presOf" srcId="{DB105809-B45D-418E-8ABF-06D8D22CAB48}" destId="{7787184C-8941-4788-A350-AA981E55FD50}" srcOrd="0" destOrd="0" presId="urn:microsoft.com/office/officeart/2005/8/layout/hProcess9"/>
    <dgm:cxn modelId="{3627B6FD-7582-4096-832C-D4EFF0B550EE}" type="presParOf" srcId="{2D5C8586-328F-4177-8620-5476F8A701D0}" destId="{CF70E0AA-F116-4775-B01C-1158207AB95E}" srcOrd="0" destOrd="0" presId="urn:microsoft.com/office/officeart/2005/8/layout/hProcess9"/>
    <dgm:cxn modelId="{7E8A80B4-0223-427F-8E1C-4EAD4269AD27}" type="presParOf" srcId="{2D5C8586-328F-4177-8620-5476F8A701D0}" destId="{06CCB17A-56F8-4D00-831A-D156EC930D0F}" srcOrd="1" destOrd="0" presId="urn:microsoft.com/office/officeart/2005/8/layout/hProcess9"/>
    <dgm:cxn modelId="{CC569360-CBE3-4CB0-91F9-80499FC6717D}" type="presParOf" srcId="{06CCB17A-56F8-4D00-831A-D156EC930D0F}" destId="{F0D21D0A-C33D-4124-9CB7-6B45A3B9F25C}" srcOrd="0" destOrd="0" presId="urn:microsoft.com/office/officeart/2005/8/layout/hProcess9"/>
    <dgm:cxn modelId="{5C7C9DA3-E917-4916-B9F8-8CC64A086A44}" type="presParOf" srcId="{06CCB17A-56F8-4D00-831A-D156EC930D0F}" destId="{D428AEC3-C9C7-4AE4-AD8F-4D358687D8BC}" srcOrd="1" destOrd="0" presId="urn:microsoft.com/office/officeart/2005/8/layout/hProcess9"/>
    <dgm:cxn modelId="{725BAB51-C454-4E67-B159-42957CEB8695}" type="presParOf" srcId="{06CCB17A-56F8-4D00-831A-D156EC930D0F}" destId="{9841957B-971A-47AD-8BAB-443F83F2C786}" srcOrd="2" destOrd="0" presId="urn:microsoft.com/office/officeart/2005/8/layout/hProcess9"/>
    <dgm:cxn modelId="{6452121A-9B4F-446E-A7A7-3935A07F1FD6}" type="presParOf" srcId="{06CCB17A-56F8-4D00-831A-D156EC930D0F}" destId="{6CB33DB2-000A-4564-B1ED-2AB13A79661D}" srcOrd="3" destOrd="0" presId="urn:microsoft.com/office/officeart/2005/8/layout/hProcess9"/>
    <dgm:cxn modelId="{5AEE13B6-34FB-4FF7-B86A-D7CE86F1E753}" type="presParOf" srcId="{06CCB17A-56F8-4D00-831A-D156EC930D0F}" destId="{7787184C-8941-4788-A350-AA981E55FD50}" srcOrd="4" destOrd="0" presId="urn:microsoft.com/office/officeart/2005/8/layout/hProcess9"/>
    <dgm:cxn modelId="{B676D29D-3ECC-4DA6-9192-95C1AF6A4323}" type="presParOf" srcId="{06CCB17A-56F8-4D00-831A-D156EC930D0F}" destId="{FA6DAA3F-AE60-4827-B35C-66A2FE1AB5D7}" srcOrd="5" destOrd="0" presId="urn:microsoft.com/office/officeart/2005/8/layout/hProcess9"/>
    <dgm:cxn modelId="{ACCD9C11-AE29-4516-85CF-E50263DA5BA4}" type="presParOf" srcId="{06CCB17A-56F8-4D00-831A-D156EC930D0F}" destId="{31C08D7A-298E-40CA-AA24-050A80D86D86}" srcOrd="6" destOrd="0" presId="urn:microsoft.com/office/officeart/2005/8/layout/hProcess9"/>
    <dgm:cxn modelId="{A808BE64-F41B-4703-B267-7C18A96F0786}" type="presParOf" srcId="{06CCB17A-56F8-4D00-831A-D156EC930D0F}" destId="{23A2BAB2-F518-4CC5-934B-C0A5B10D499B}" srcOrd="7" destOrd="0" presId="urn:microsoft.com/office/officeart/2005/8/layout/hProcess9"/>
    <dgm:cxn modelId="{655E68C2-F9BD-473D-81F8-812D49E6E1A3}" type="presParOf" srcId="{06CCB17A-56F8-4D00-831A-D156EC930D0F}" destId="{19662754-7D93-4EFE-BF26-15F50DDA425B}"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0E0AA-F116-4775-B01C-1158207AB95E}">
      <dsp:nvSpPr>
        <dsp:cNvPr id="0" name=""/>
        <dsp:cNvSpPr/>
      </dsp:nvSpPr>
      <dsp:spPr>
        <a:xfrm>
          <a:off x="780097" y="0"/>
          <a:ext cx="8841105" cy="310854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1D0A-C33D-4124-9CB7-6B45A3B9F25C}">
      <dsp:nvSpPr>
        <dsp:cNvPr id="0" name=""/>
        <dsp:cNvSpPr/>
      </dsp:nvSpPr>
      <dsp:spPr>
        <a:xfrm>
          <a:off x="3047"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Introduction</a:t>
          </a:r>
          <a:endParaRPr lang="zh-CN" sz="2000" b="1" kern="1200" dirty="0">
            <a:effectLst>
              <a:outerShdw blurRad="38100" dist="38100" dir="2700000" algn="tl">
                <a:srgbClr val="000000">
                  <a:alpha val="43137"/>
                </a:srgbClr>
              </a:outerShdw>
            </a:effectLst>
          </a:endParaRPr>
        </a:p>
      </dsp:txBody>
      <dsp:txXfrm>
        <a:off x="63746" y="993261"/>
        <a:ext cx="1713050" cy="1122019"/>
      </dsp:txXfrm>
    </dsp:sp>
    <dsp:sp modelId="{9841957B-971A-47AD-8BAB-443F83F2C786}">
      <dsp:nvSpPr>
        <dsp:cNvPr id="0" name=""/>
        <dsp:cNvSpPr/>
      </dsp:nvSpPr>
      <dsp:spPr>
        <a:xfrm>
          <a:off x="2143236" y="957965"/>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Set </a:t>
          </a:r>
          <a:r>
            <a:rPr lang="en-US" altLang="zh-CN" sz="1600" kern="1200" dirty="0"/>
            <a:t>the</a:t>
          </a:r>
          <a:r>
            <a:rPr lang="en-US" sz="1600" kern="1200" dirty="0"/>
            <a:t> </a:t>
          </a:r>
          <a:r>
            <a:rPr lang="en-US" sz="1600" kern="1200" dirty="0" err="1"/>
            <a:t>TransWORHP</a:t>
          </a:r>
          <a:endParaRPr lang="zh-CN" sz="1600" kern="1200" dirty="0"/>
        </a:p>
      </dsp:txBody>
      <dsp:txXfrm>
        <a:off x="2203935" y="1018664"/>
        <a:ext cx="1713050" cy="1122019"/>
      </dsp:txXfrm>
    </dsp:sp>
    <dsp:sp modelId="{7787184C-8941-4788-A350-AA981E55FD50}">
      <dsp:nvSpPr>
        <dsp:cNvPr id="0" name=""/>
        <dsp:cNvSpPr/>
      </dsp:nvSpPr>
      <dsp:spPr>
        <a:xfrm>
          <a:off x="428342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Run the Program </a:t>
          </a:r>
          <a:r>
            <a:rPr lang="en-US" altLang="zh-CN" sz="1600" kern="1200" dirty="0"/>
            <a:t>in</a:t>
          </a:r>
          <a:r>
            <a:rPr lang="en-US" sz="1600" kern="1200" dirty="0"/>
            <a:t> </a:t>
          </a:r>
          <a:r>
            <a:rPr lang="de-DE" sz="1600" kern="1200" dirty="0"/>
            <a:t>Visual Studio</a:t>
          </a:r>
          <a:endParaRPr lang="zh-CN" sz="1600" kern="1200" dirty="0"/>
        </a:p>
      </dsp:txBody>
      <dsp:txXfrm>
        <a:off x="4344124" y="993261"/>
        <a:ext cx="1713050" cy="1122019"/>
      </dsp:txXfrm>
    </dsp:sp>
    <dsp:sp modelId="{31C08D7A-298E-40CA-AA24-050A80D86D86}">
      <dsp:nvSpPr>
        <dsp:cNvPr id="0" name=""/>
        <dsp:cNvSpPr/>
      </dsp:nvSpPr>
      <dsp:spPr>
        <a:xfrm>
          <a:off x="642361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Conclusion</a:t>
          </a:r>
          <a:r>
            <a:rPr lang="de-DE" sz="1600" kern="1200" dirty="0"/>
            <a:t> and Future Work</a:t>
          </a:r>
          <a:endParaRPr lang="zh-CN" sz="1600" kern="1200" dirty="0"/>
        </a:p>
      </dsp:txBody>
      <dsp:txXfrm>
        <a:off x="6484314" y="993261"/>
        <a:ext cx="1713050" cy="1122019"/>
      </dsp:txXfrm>
    </dsp:sp>
    <dsp:sp modelId="{19662754-7D93-4EFE-BF26-15F50DDA425B}">
      <dsp:nvSpPr>
        <dsp:cNvPr id="0" name=""/>
        <dsp:cNvSpPr/>
      </dsp:nvSpPr>
      <dsp:spPr>
        <a:xfrm>
          <a:off x="8539648" y="907159"/>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 of reference</a:t>
          </a:r>
          <a:endParaRPr lang="zh-CN" sz="1600" kern="1200" dirty="0"/>
        </a:p>
      </dsp:txBody>
      <dsp:txXfrm>
        <a:off x="8600347" y="967858"/>
        <a:ext cx="1713050" cy="11220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0E0AA-F116-4775-B01C-1158207AB95E}">
      <dsp:nvSpPr>
        <dsp:cNvPr id="0" name=""/>
        <dsp:cNvSpPr/>
      </dsp:nvSpPr>
      <dsp:spPr>
        <a:xfrm>
          <a:off x="780097" y="0"/>
          <a:ext cx="8841105" cy="310854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1D0A-C33D-4124-9CB7-6B45A3B9F25C}">
      <dsp:nvSpPr>
        <dsp:cNvPr id="0" name=""/>
        <dsp:cNvSpPr/>
      </dsp:nvSpPr>
      <dsp:spPr>
        <a:xfrm>
          <a:off x="3047"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Introduction</a:t>
          </a:r>
          <a:endParaRPr lang="zh-CN" sz="1600" b="0" kern="1200" dirty="0">
            <a:effectLst/>
          </a:endParaRPr>
        </a:p>
      </dsp:txBody>
      <dsp:txXfrm>
        <a:off x="63746" y="993261"/>
        <a:ext cx="1713050" cy="1122019"/>
      </dsp:txXfrm>
    </dsp:sp>
    <dsp:sp modelId="{9841957B-971A-47AD-8BAB-443F83F2C786}">
      <dsp:nvSpPr>
        <dsp:cNvPr id="0" name=""/>
        <dsp:cNvSpPr/>
      </dsp:nvSpPr>
      <dsp:spPr>
        <a:xfrm>
          <a:off x="2143236" y="957965"/>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Set </a:t>
          </a:r>
          <a:r>
            <a:rPr lang="en-US" altLang="zh-CN" sz="2000" b="1" kern="1200" dirty="0">
              <a:effectLst>
                <a:outerShdw blurRad="38100" dist="38100" dir="2700000" algn="tl">
                  <a:srgbClr val="000000">
                    <a:alpha val="43137"/>
                  </a:srgbClr>
                </a:outerShdw>
              </a:effectLst>
            </a:rPr>
            <a:t>the</a:t>
          </a:r>
          <a:r>
            <a:rPr lang="en-US" sz="2000" b="1" kern="1200" dirty="0">
              <a:effectLst>
                <a:outerShdw blurRad="38100" dist="38100" dir="2700000" algn="tl">
                  <a:srgbClr val="000000">
                    <a:alpha val="43137"/>
                  </a:srgbClr>
                </a:outerShdw>
              </a:effectLst>
            </a:rPr>
            <a:t> </a:t>
          </a:r>
          <a:r>
            <a:rPr lang="en-US" sz="2000" b="1" kern="1200" dirty="0" err="1">
              <a:effectLst>
                <a:outerShdw blurRad="38100" dist="38100" dir="2700000" algn="tl">
                  <a:srgbClr val="000000">
                    <a:alpha val="43137"/>
                  </a:srgbClr>
                </a:outerShdw>
              </a:effectLst>
            </a:rPr>
            <a:t>TransWORHP</a:t>
          </a:r>
          <a:endParaRPr lang="zh-CN" sz="2000" b="1" kern="1200" dirty="0">
            <a:effectLst>
              <a:outerShdw blurRad="38100" dist="38100" dir="2700000" algn="tl">
                <a:srgbClr val="000000">
                  <a:alpha val="43137"/>
                </a:srgbClr>
              </a:outerShdw>
            </a:effectLst>
          </a:endParaRPr>
        </a:p>
      </dsp:txBody>
      <dsp:txXfrm>
        <a:off x="2203935" y="1018664"/>
        <a:ext cx="1713050" cy="1122019"/>
      </dsp:txXfrm>
    </dsp:sp>
    <dsp:sp modelId="{7787184C-8941-4788-A350-AA981E55FD50}">
      <dsp:nvSpPr>
        <dsp:cNvPr id="0" name=""/>
        <dsp:cNvSpPr/>
      </dsp:nvSpPr>
      <dsp:spPr>
        <a:xfrm>
          <a:off x="428342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Run the Program </a:t>
          </a:r>
          <a:r>
            <a:rPr lang="en-US" altLang="zh-CN" sz="1600" kern="1200" dirty="0"/>
            <a:t>in</a:t>
          </a:r>
          <a:r>
            <a:rPr lang="en-US" sz="1600" kern="1200" dirty="0"/>
            <a:t> </a:t>
          </a:r>
          <a:r>
            <a:rPr lang="de-DE" sz="1600" kern="1200" dirty="0"/>
            <a:t>Visual Studio</a:t>
          </a:r>
          <a:endParaRPr lang="zh-CN" sz="1600" kern="1200" dirty="0"/>
        </a:p>
      </dsp:txBody>
      <dsp:txXfrm>
        <a:off x="4344124" y="993261"/>
        <a:ext cx="1713050" cy="1122019"/>
      </dsp:txXfrm>
    </dsp:sp>
    <dsp:sp modelId="{31C08D7A-298E-40CA-AA24-050A80D86D86}">
      <dsp:nvSpPr>
        <dsp:cNvPr id="0" name=""/>
        <dsp:cNvSpPr/>
      </dsp:nvSpPr>
      <dsp:spPr>
        <a:xfrm>
          <a:off x="642361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Conclusion</a:t>
          </a:r>
          <a:r>
            <a:rPr lang="de-DE" sz="1600" kern="1200" dirty="0"/>
            <a:t> and Future Work</a:t>
          </a:r>
          <a:endParaRPr lang="zh-CN" sz="1600" kern="1200" dirty="0"/>
        </a:p>
      </dsp:txBody>
      <dsp:txXfrm>
        <a:off x="6484314" y="993261"/>
        <a:ext cx="1713050" cy="1122019"/>
      </dsp:txXfrm>
    </dsp:sp>
    <dsp:sp modelId="{19662754-7D93-4EFE-BF26-15F50DDA425B}">
      <dsp:nvSpPr>
        <dsp:cNvPr id="0" name=""/>
        <dsp:cNvSpPr/>
      </dsp:nvSpPr>
      <dsp:spPr>
        <a:xfrm>
          <a:off x="8539648" y="907159"/>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 of reference</a:t>
          </a:r>
          <a:endParaRPr lang="zh-CN" sz="1600" kern="1200" dirty="0"/>
        </a:p>
      </dsp:txBody>
      <dsp:txXfrm>
        <a:off x="8600347" y="967858"/>
        <a:ext cx="1713050" cy="1122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0E0AA-F116-4775-B01C-1158207AB95E}">
      <dsp:nvSpPr>
        <dsp:cNvPr id="0" name=""/>
        <dsp:cNvSpPr/>
      </dsp:nvSpPr>
      <dsp:spPr>
        <a:xfrm>
          <a:off x="780097" y="0"/>
          <a:ext cx="8841105" cy="310854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1D0A-C33D-4124-9CB7-6B45A3B9F25C}">
      <dsp:nvSpPr>
        <dsp:cNvPr id="0" name=""/>
        <dsp:cNvSpPr/>
      </dsp:nvSpPr>
      <dsp:spPr>
        <a:xfrm>
          <a:off x="3047"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Introduction</a:t>
          </a:r>
          <a:endParaRPr lang="zh-CN" sz="1600" b="0" kern="1200" dirty="0">
            <a:effectLst/>
          </a:endParaRPr>
        </a:p>
      </dsp:txBody>
      <dsp:txXfrm>
        <a:off x="63746" y="993261"/>
        <a:ext cx="1713050" cy="1122019"/>
      </dsp:txXfrm>
    </dsp:sp>
    <dsp:sp modelId="{9841957B-971A-47AD-8BAB-443F83F2C786}">
      <dsp:nvSpPr>
        <dsp:cNvPr id="0" name=""/>
        <dsp:cNvSpPr/>
      </dsp:nvSpPr>
      <dsp:spPr>
        <a:xfrm>
          <a:off x="2143236" y="957965"/>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Set </a:t>
          </a:r>
          <a:r>
            <a:rPr lang="de-DE" sz="1600" b="0" kern="1200" dirty="0" err="1">
              <a:effectLst/>
            </a:rPr>
            <a:t>the</a:t>
          </a:r>
          <a:r>
            <a:rPr lang="en-US" sz="1600" b="0" kern="1200" dirty="0">
              <a:effectLst/>
            </a:rPr>
            <a:t> </a:t>
          </a:r>
          <a:r>
            <a:rPr lang="en-US" sz="1600" b="0" kern="1200" dirty="0" err="1">
              <a:effectLst/>
            </a:rPr>
            <a:t>TransWORHP</a:t>
          </a:r>
          <a:endParaRPr lang="zh-CN" sz="1600" b="0" kern="1200" dirty="0">
            <a:effectLst/>
          </a:endParaRPr>
        </a:p>
      </dsp:txBody>
      <dsp:txXfrm>
        <a:off x="2203935" y="1018664"/>
        <a:ext cx="1713050" cy="1122019"/>
      </dsp:txXfrm>
    </dsp:sp>
    <dsp:sp modelId="{7787184C-8941-4788-A350-AA981E55FD50}">
      <dsp:nvSpPr>
        <dsp:cNvPr id="0" name=""/>
        <dsp:cNvSpPr/>
      </dsp:nvSpPr>
      <dsp:spPr>
        <a:xfrm>
          <a:off x="428342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Run the Program </a:t>
          </a:r>
          <a:r>
            <a:rPr lang="en-US" altLang="zh-CN" sz="2000" b="1" kern="1200" dirty="0">
              <a:effectLst>
                <a:outerShdw blurRad="38100" dist="38100" dir="2700000" algn="tl">
                  <a:srgbClr val="000000">
                    <a:alpha val="43137"/>
                  </a:srgbClr>
                </a:outerShdw>
              </a:effectLst>
            </a:rPr>
            <a:t>in</a:t>
          </a:r>
          <a:r>
            <a:rPr lang="en-US" sz="2000" b="1" kern="1200" dirty="0">
              <a:effectLst>
                <a:outerShdw blurRad="38100" dist="38100" dir="2700000" algn="tl">
                  <a:srgbClr val="000000">
                    <a:alpha val="43137"/>
                  </a:srgbClr>
                </a:outerShdw>
              </a:effectLst>
            </a:rPr>
            <a:t> </a:t>
          </a:r>
          <a:r>
            <a:rPr lang="de-DE" sz="2000" b="1" kern="1200" dirty="0">
              <a:effectLst>
                <a:outerShdw blurRad="38100" dist="38100" dir="2700000" algn="tl">
                  <a:srgbClr val="000000">
                    <a:alpha val="43137"/>
                  </a:srgbClr>
                </a:outerShdw>
              </a:effectLst>
            </a:rPr>
            <a:t>Visual Studio</a:t>
          </a:r>
          <a:endParaRPr lang="zh-CN" sz="2000" b="1" kern="1200" dirty="0">
            <a:effectLst>
              <a:outerShdw blurRad="38100" dist="38100" dir="2700000" algn="tl">
                <a:srgbClr val="000000">
                  <a:alpha val="43137"/>
                </a:srgbClr>
              </a:outerShdw>
            </a:effectLst>
          </a:endParaRPr>
        </a:p>
      </dsp:txBody>
      <dsp:txXfrm>
        <a:off x="4344124" y="993261"/>
        <a:ext cx="1713050" cy="1122019"/>
      </dsp:txXfrm>
    </dsp:sp>
    <dsp:sp modelId="{31C08D7A-298E-40CA-AA24-050A80D86D86}">
      <dsp:nvSpPr>
        <dsp:cNvPr id="0" name=""/>
        <dsp:cNvSpPr/>
      </dsp:nvSpPr>
      <dsp:spPr>
        <a:xfrm>
          <a:off x="642361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Conclusion</a:t>
          </a:r>
          <a:r>
            <a:rPr lang="de-DE" sz="1600" kern="1200" dirty="0"/>
            <a:t> and Future Work</a:t>
          </a:r>
          <a:endParaRPr lang="zh-CN" sz="1600" kern="1200" dirty="0"/>
        </a:p>
      </dsp:txBody>
      <dsp:txXfrm>
        <a:off x="6484314" y="993261"/>
        <a:ext cx="1713050" cy="1122019"/>
      </dsp:txXfrm>
    </dsp:sp>
    <dsp:sp modelId="{19662754-7D93-4EFE-BF26-15F50DDA425B}">
      <dsp:nvSpPr>
        <dsp:cNvPr id="0" name=""/>
        <dsp:cNvSpPr/>
      </dsp:nvSpPr>
      <dsp:spPr>
        <a:xfrm>
          <a:off x="8539648" y="907159"/>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 of reference</a:t>
          </a:r>
          <a:endParaRPr lang="zh-CN" sz="1600" kern="1200" dirty="0"/>
        </a:p>
      </dsp:txBody>
      <dsp:txXfrm>
        <a:off x="8600347" y="967858"/>
        <a:ext cx="1713050" cy="11220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0E0AA-F116-4775-B01C-1158207AB95E}">
      <dsp:nvSpPr>
        <dsp:cNvPr id="0" name=""/>
        <dsp:cNvSpPr/>
      </dsp:nvSpPr>
      <dsp:spPr>
        <a:xfrm>
          <a:off x="780097" y="0"/>
          <a:ext cx="8841105" cy="310854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21D0A-C33D-4124-9CB7-6B45A3B9F25C}">
      <dsp:nvSpPr>
        <dsp:cNvPr id="0" name=""/>
        <dsp:cNvSpPr/>
      </dsp:nvSpPr>
      <dsp:spPr>
        <a:xfrm>
          <a:off x="3047"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Introduction</a:t>
          </a:r>
          <a:endParaRPr lang="zh-CN" sz="1600" b="0" kern="1200" dirty="0">
            <a:effectLst/>
          </a:endParaRPr>
        </a:p>
      </dsp:txBody>
      <dsp:txXfrm>
        <a:off x="63746" y="993261"/>
        <a:ext cx="1713050" cy="1122019"/>
      </dsp:txXfrm>
    </dsp:sp>
    <dsp:sp modelId="{9841957B-971A-47AD-8BAB-443F83F2C786}">
      <dsp:nvSpPr>
        <dsp:cNvPr id="0" name=""/>
        <dsp:cNvSpPr/>
      </dsp:nvSpPr>
      <dsp:spPr>
        <a:xfrm>
          <a:off x="2143236" y="957965"/>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Set the  </a:t>
          </a:r>
          <a:r>
            <a:rPr lang="en-US" sz="1600" b="0" kern="1200" dirty="0" err="1">
              <a:effectLst/>
            </a:rPr>
            <a:t>TransWORHP</a:t>
          </a:r>
          <a:endParaRPr lang="zh-CN" sz="1600" b="0" kern="1200" dirty="0">
            <a:effectLst/>
          </a:endParaRPr>
        </a:p>
      </dsp:txBody>
      <dsp:txXfrm>
        <a:off x="2203935" y="1018664"/>
        <a:ext cx="1713050" cy="1122019"/>
      </dsp:txXfrm>
    </dsp:sp>
    <dsp:sp modelId="{7787184C-8941-4788-A350-AA981E55FD50}">
      <dsp:nvSpPr>
        <dsp:cNvPr id="0" name=""/>
        <dsp:cNvSpPr/>
      </dsp:nvSpPr>
      <dsp:spPr>
        <a:xfrm>
          <a:off x="428342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effectLst/>
            </a:rPr>
            <a:t>Run the Program in </a:t>
          </a:r>
          <a:r>
            <a:rPr lang="de-DE" sz="1600" b="0" kern="1200" dirty="0">
              <a:effectLst/>
            </a:rPr>
            <a:t>Visual Studio</a:t>
          </a:r>
          <a:endParaRPr lang="zh-CN" sz="1600" b="0" kern="1200" dirty="0">
            <a:effectLst/>
          </a:endParaRPr>
        </a:p>
      </dsp:txBody>
      <dsp:txXfrm>
        <a:off x="4344124" y="993261"/>
        <a:ext cx="1713050" cy="1122019"/>
      </dsp:txXfrm>
    </dsp:sp>
    <dsp:sp modelId="{31C08D7A-298E-40CA-AA24-050A80D86D86}">
      <dsp:nvSpPr>
        <dsp:cNvPr id="0" name=""/>
        <dsp:cNvSpPr/>
      </dsp:nvSpPr>
      <dsp:spPr>
        <a:xfrm>
          <a:off x="6423615" y="932562"/>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b="1" kern="1200" dirty="0" err="1">
              <a:effectLst>
                <a:outerShdw blurRad="38100" dist="38100" dir="2700000" algn="tl">
                  <a:srgbClr val="000000">
                    <a:alpha val="43137"/>
                  </a:srgbClr>
                </a:outerShdw>
              </a:effectLst>
            </a:rPr>
            <a:t>Conclusion</a:t>
          </a:r>
          <a:r>
            <a:rPr lang="de-DE" sz="2000" b="1" kern="1200" dirty="0">
              <a:effectLst>
                <a:outerShdw blurRad="38100" dist="38100" dir="2700000" algn="tl">
                  <a:srgbClr val="000000">
                    <a:alpha val="43137"/>
                  </a:srgbClr>
                </a:outerShdw>
              </a:effectLst>
            </a:rPr>
            <a:t> and Future Work</a:t>
          </a:r>
          <a:endParaRPr lang="zh-CN" sz="2000" b="1" kern="1200" dirty="0">
            <a:effectLst>
              <a:outerShdw blurRad="38100" dist="38100" dir="2700000" algn="tl">
                <a:srgbClr val="000000">
                  <a:alpha val="43137"/>
                </a:srgbClr>
              </a:outerShdw>
            </a:effectLst>
          </a:endParaRPr>
        </a:p>
      </dsp:txBody>
      <dsp:txXfrm>
        <a:off x="6484314" y="993261"/>
        <a:ext cx="1713050" cy="1122019"/>
      </dsp:txXfrm>
    </dsp:sp>
    <dsp:sp modelId="{19662754-7D93-4EFE-BF26-15F50DDA425B}">
      <dsp:nvSpPr>
        <dsp:cNvPr id="0" name=""/>
        <dsp:cNvSpPr/>
      </dsp:nvSpPr>
      <dsp:spPr>
        <a:xfrm>
          <a:off x="8539648" y="907159"/>
          <a:ext cx="1834448" cy="124341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 of reference</a:t>
          </a:r>
          <a:endParaRPr lang="zh-CN" sz="1600" kern="1200" dirty="0"/>
        </a:p>
      </dsp:txBody>
      <dsp:txXfrm>
        <a:off x="8600347" y="967858"/>
        <a:ext cx="1713050" cy="11220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B233D-963D-4D5D-9769-430EA48ACC82}"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6E99D-FAD9-49B8-A116-9C45353F33B1}" type="slidenum">
              <a:rPr lang="zh-CN" altLang="en-US" smtClean="0"/>
              <a:t>‹#›</a:t>
            </a:fld>
            <a:endParaRPr lang="zh-CN" altLang="en-US"/>
          </a:p>
        </p:txBody>
      </p:sp>
    </p:spTree>
    <p:extLst>
      <p:ext uri="{BB962C8B-B14F-4D97-AF65-F5344CB8AC3E}">
        <p14:creationId xmlns:p14="http://schemas.microsoft.com/office/powerpoint/2010/main" val="420680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26E99D-FAD9-49B8-A116-9C45353F33B1}" type="slidenum">
              <a:rPr lang="zh-CN" altLang="en-US" smtClean="0"/>
              <a:t>10</a:t>
            </a:fld>
            <a:endParaRPr lang="zh-CN" altLang="en-US"/>
          </a:p>
        </p:txBody>
      </p:sp>
    </p:spTree>
    <p:extLst>
      <p:ext uri="{BB962C8B-B14F-4D97-AF65-F5344CB8AC3E}">
        <p14:creationId xmlns:p14="http://schemas.microsoft.com/office/powerpoint/2010/main" val="347973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DA361-0F82-45B6-BF67-C58993DECC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49B088-9FDD-4C55-9AEC-22FF05440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2D05CC-F7B6-4AEC-914F-6F73CE5F7C92}"/>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8EBD3902-99C6-426F-9822-FE8C0CC92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4A48BE-3D1E-45EF-8795-0392F17E6AC5}"/>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42226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BD0E0-DF50-4478-8DCB-6B750058AF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22DCA1-068F-40B2-A303-6CDD060DF6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375A5D-68CC-4771-8AC6-99564EEC52D0}"/>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6D178235-E5E0-422B-8A1F-99B9A7BA94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5EF71-F5A6-41F6-AECD-B67E91381676}"/>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337754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F462DA-E990-43DB-A928-729AFD4F2EE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3AD15-94BB-4A06-80E3-E8714E2D81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7BA238-68CC-4D8E-856B-63D5D4FD9596}"/>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20E5F57A-7EE0-4E81-B6B7-7253BF3E84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714364-164A-41B0-8427-F60AFF72A6BD}"/>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89262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D1BD3-A80C-4657-B887-CA7CCBAD2B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9CFB0D-717B-4B03-92A8-96DE25F0F5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D1A1FF-8767-4C01-8D85-AFB1CEA2F707}"/>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9FFE83F6-0AAD-4CA5-89C7-D32BB0D849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917593-4B98-4729-9C96-C25A1FB10D12}"/>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10615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0443F-A47A-40AF-ADD0-F37E02A7E0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8AD618-5E42-46C9-99EB-006EF650E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6839DB-B52B-4205-8B94-F75D2A1B0602}"/>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4506F1C6-4F36-432C-8630-C61D983200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BA419E-6DFA-4D9D-BB08-5E1C93015662}"/>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107736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62E85-F85B-4AE8-BEAD-3139409E68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923BC9-5A4A-430E-900D-3B2C33E8A7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541183-867A-43F9-B799-25961AF647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59C84B-AD57-4CD5-B660-3EB7313C70B4}"/>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494FE6C7-E15F-4251-B995-8ABC4192DA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BB6E9C-7835-4ACF-8258-E57F41DEFAC3}"/>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14423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3177F-AF66-4C14-A311-3FD11C27FF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2617DA-C99E-4D36-8810-B3A034074A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C5FD35-B3F5-4C9D-9A03-F2897CDA67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34F6EA-701D-44C6-B7E8-336E38950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C7109C-01BD-462C-9DC2-823BEDE3E9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55DC8B-DC56-43BB-AABA-36D00D5D52B5}"/>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8" name="页脚占位符 7">
            <a:extLst>
              <a:ext uri="{FF2B5EF4-FFF2-40B4-BE49-F238E27FC236}">
                <a16:creationId xmlns:a16="http://schemas.microsoft.com/office/drawing/2014/main" id="{1E99EC55-D698-4E2A-A9C0-A4039CFB8B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B793-A9F3-4888-A608-36B6FBDD04BC}"/>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278220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21B17-E66C-4E61-9FC8-F4AE0DF6C1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28B87-4239-447B-9D6B-9BD9AA4036C6}"/>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4" name="页脚占位符 3">
            <a:extLst>
              <a:ext uri="{FF2B5EF4-FFF2-40B4-BE49-F238E27FC236}">
                <a16:creationId xmlns:a16="http://schemas.microsoft.com/office/drawing/2014/main" id="{67A7F5EF-EA97-46FF-B433-62C5E2BF0C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DA77AB-E9A1-4188-AC44-A5E7378569EE}"/>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13128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726627-B9A6-4AF8-970A-2627C8FB21D7}"/>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3" name="页脚占位符 2">
            <a:extLst>
              <a:ext uri="{FF2B5EF4-FFF2-40B4-BE49-F238E27FC236}">
                <a16:creationId xmlns:a16="http://schemas.microsoft.com/office/drawing/2014/main" id="{10B1D08D-4562-4470-8BF4-4ADF2A6FF5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6BB560-616F-454E-8B39-8610DEF056EA}"/>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397819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91D5E-BC96-4D09-B2E4-9AF0A3A1F6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5EA5A8-1585-4A98-9424-FBD557372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24F27AC-B4A7-401E-9C6E-DE0D5F164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1FE87C-65CA-4296-8416-6E2100E97421}"/>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753FE4D0-6A3B-41C6-AE83-FBB4165EFC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3AAC20-9E76-470D-B901-4064786CE14A}"/>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180865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17E40-C503-4ACD-9C19-A597E943D1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B577A2D-32F2-40A7-B53D-F9466E370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078F50-219A-473B-9731-BDF7986FC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6DAFC9-2E06-41AE-A460-47EC644DE4CB}"/>
              </a:ext>
            </a:extLst>
          </p:cNvPr>
          <p:cNvSpPr>
            <a:spLocks noGrp="1"/>
          </p:cNvSpPr>
          <p:nvPr>
            <p:ph type="dt" sz="half" idx="10"/>
          </p:nvPr>
        </p:nvSpPr>
        <p:spPr/>
        <p:txBody>
          <a:bodyPr/>
          <a:lstStyle/>
          <a:p>
            <a:fld id="{44569634-E573-4589-925E-0813892EDB15}"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3074382A-9E58-4AB4-A4A7-846E063020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EE236D-D12B-4D77-972C-C2DD67C5227C}"/>
              </a:ext>
            </a:extLst>
          </p:cNvPr>
          <p:cNvSpPr>
            <a:spLocks noGrp="1"/>
          </p:cNvSpPr>
          <p:nvPr>
            <p:ph type="sldNum" sz="quarter" idx="12"/>
          </p:nvPr>
        </p:nvSpPr>
        <p:spPr/>
        <p:txBody>
          <a:body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310252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5D063A-7D59-49DC-A2F7-13E633A9A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BB0B49-18C6-4A65-9811-A33E10AC4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C35110-8BB0-4D57-A172-95571045A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69634-E573-4589-925E-0813892EDB15}"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EEC3891E-C9C9-43FA-A5D9-8F2198BB7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5D9019-1BF8-41EB-B3F6-D1F12C111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AF16-8447-4122-9F81-7B1D37876D6D}" type="slidenum">
              <a:rPr lang="zh-CN" altLang="en-US" smtClean="0"/>
              <a:t>‹#›</a:t>
            </a:fld>
            <a:endParaRPr lang="zh-CN" altLang="en-US"/>
          </a:p>
        </p:txBody>
      </p:sp>
    </p:spTree>
    <p:extLst>
      <p:ext uri="{BB962C8B-B14F-4D97-AF65-F5344CB8AC3E}">
        <p14:creationId xmlns:p14="http://schemas.microsoft.com/office/powerpoint/2010/main" val="29729382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2.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slideLayout" Target="../slideLayouts/slideLayout1.xml"/><Relationship Id="rId7" Type="http://schemas.openxmlformats.org/officeDocument/2006/relationships/image" Target="../media/image1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2.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2.jp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xml"/><Relationship Id="rId7" Type="http://schemas.openxmlformats.org/officeDocument/2006/relationships/image" Target="../media/image1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40.png"/><Relationship Id="rId5" Type="http://schemas.openxmlformats.org/officeDocument/2006/relationships/image" Target="../media/image2.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1.xml"/><Relationship Id="rId7" Type="http://schemas.openxmlformats.org/officeDocument/2006/relationships/image" Target="../media/image2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image" Target="../media/image2.jpg"/><Relationship Id="rId4" Type="http://schemas.openxmlformats.org/officeDocument/2006/relationships/image" Target="../media/image1.jp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hyperlink" Target="Shun1.mp4"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hyperlink" Target="Shun1.mp4" TargetMode="Externa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98222" y="1301014"/>
            <a:ext cx="11215167" cy="1835728"/>
          </a:xfrm>
        </p:spPr>
        <p:txBody>
          <a:bodyPr>
            <a:noAutofit/>
          </a:bodyPr>
          <a:lstStyle/>
          <a:p>
            <a:r>
              <a:rPr lang="de-DE" altLang="zh-CN" sz="4400" dirty="0"/>
              <a:t>Non-real-time </a:t>
            </a:r>
            <a:r>
              <a:rPr lang="de-DE" altLang="zh-CN" sz="4400" dirty="0" err="1"/>
              <a:t>simulated</a:t>
            </a:r>
            <a:r>
              <a:rPr lang="de-DE" altLang="zh-CN" sz="4400" dirty="0"/>
              <a:t> swing-</a:t>
            </a:r>
            <a:r>
              <a:rPr lang="de-DE" altLang="zh-CN" sz="4400" dirty="0" err="1"/>
              <a:t>up</a:t>
            </a:r>
            <a:r>
              <a:rPr lang="de-DE" altLang="zh-CN" sz="4400" dirty="0"/>
              <a:t> </a:t>
            </a:r>
            <a:r>
              <a:rPr lang="de-DE" altLang="zh-CN" sz="4400" dirty="0" err="1"/>
              <a:t>the</a:t>
            </a:r>
            <a:r>
              <a:rPr lang="de-DE" altLang="zh-CN" sz="4400" dirty="0"/>
              <a:t>  double </a:t>
            </a:r>
            <a:r>
              <a:rPr lang="de-DE" altLang="zh-CN" sz="4400" dirty="0" err="1"/>
              <a:t>inverted</a:t>
            </a:r>
            <a:r>
              <a:rPr lang="de-DE" altLang="zh-CN" sz="4400" dirty="0"/>
              <a:t> </a:t>
            </a:r>
            <a:r>
              <a:rPr lang="de-DE" altLang="zh-CN" sz="4400" dirty="0" err="1"/>
              <a:t>pendulum</a:t>
            </a:r>
            <a:r>
              <a:rPr lang="de-DE" altLang="zh-CN" sz="4400" dirty="0"/>
              <a:t> </a:t>
            </a:r>
            <a:r>
              <a:rPr lang="de-DE" altLang="zh-CN" sz="4400" dirty="0" err="1"/>
              <a:t>with</a:t>
            </a:r>
            <a:r>
              <a:rPr lang="de-DE" altLang="zh-CN" sz="4400" dirty="0"/>
              <a:t> MPC </a:t>
            </a:r>
            <a:endParaRPr lang="zh-CN" altLang="en-US" sz="4400" dirty="0"/>
          </a:p>
        </p:txBody>
      </p:sp>
      <p:sp>
        <p:nvSpPr>
          <p:cNvPr id="4" name="文本框 3">
            <a:extLst>
              <a:ext uri="{FF2B5EF4-FFF2-40B4-BE49-F238E27FC236}">
                <a16:creationId xmlns:a16="http://schemas.microsoft.com/office/drawing/2014/main" id="{7048F78E-7EAC-4397-92F8-D4470138EA18}"/>
              </a:ext>
            </a:extLst>
          </p:cNvPr>
          <p:cNvSpPr txBox="1"/>
          <p:nvPr/>
        </p:nvSpPr>
        <p:spPr>
          <a:xfrm>
            <a:off x="7971121" y="4137016"/>
            <a:ext cx="4220879" cy="2000548"/>
          </a:xfrm>
          <a:prstGeom prst="rect">
            <a:avLst/>
          </a:prstGeom>
          <a:noFill/>
        </p:spPr>
        <p:txBody>
          <a:bodyPr wrap="square" rtlCol="0">
            <a:spAutoFit/>
          </a:bodyPr>
          <a:lstStyle/>
          <a:p>
            <a:endParaRPr lang="en-US" altLang="zh-CN" sz="2800" dirty="0"/>
          </a:p>
          <a:p>
            <a:r>
              <a:rPr lang="en-US" altLang="zh-CN" sz="2400" dirty="0"/>
              <a:t>1st Examiner:</a:t>
            </a:r>
          </a:p>
          <a:p>
            <a:r>
              <a:rPr lang="en-US" altLang="zh-CN" sz="2400" dirty="0"/>
              <a:t>Prof. Dr.-Ing. Kai Mueller</a:t>
            </a:r>
          </a:p>
          <a:p>
            <a:r>
              <a:rPr lang="en-US" altLang="zh-CN" sz="2400" dirty="0"/>
              <a:t>2nd Examiner:</a:t>
            </a:r>
          </a:p>
          <a:p>
            <a:r>
              <a:rPr lang="en-US" altLang="zh-CN" sz="2400" dirty="0"/>
              <a:t>Dr.-Ing. Jochen Schuettler</a:t>
            </a:r>
            <a:endParaRPr lang="zh-CN" altLang="en-US" sz="2400" dirty="0"/>
          </a:p>
        </p:txBody>
      </p:sp>
      <p:sp>
        <p:nvSpPr>
          <p:cNvPr id="5" name="文本框 4">
            <a:extLst>
              <a:ext uri="{FF2B5EF4-FFF2-40B4-BE49-F238E27FC236}">
                <a16:creationId xmlns:a16="http://schemas.microsoft.com/office/drawing/2014/main" id="{58906E6C-9CE4-4042-B7A9-BE8447D2BA3D}"/>
              </a:ext>
            </a:extLst>
          </p:cNvPr>
          <p:cNvSpPr txBox="1"/>
          <p:nvPr/>
        </p:nvSpPr>
        <p:spPr>
          <a:xfrm>
            <a:off x="1434033" y="4653898"/>
            <a:ext cx="3771899" cy="1107996"/>
          </a:xfrm>
          <a:prstGeom prst="rect">
            <a:avLst/>
          </a:prstGeom>
          <a:noFill/>
        </p:spPr>
        <p:txBody>
          <a:bodyPr wrap="square" rtlCol="0">
            <a:spAutoFit/>
          </a:bodyPr>
          <a:lstStyle/>
          <a:p>
            <a:r>
              <a:rPr lang="en-US" altLang="zh-CN" sz="2400" dirty="0"/>
              <a:t>Tutor:</a:t>
            </a:r>
          </a:p>
          <a:p>
            <a:r>
              <a:rPr lang="en-US" altLang="zh-CN" sz="2400" dirty="0"/>
              <a:t>Dr.-Ing. Jochen Schuettler</a:t>
            </a:r>
          </a:p>
          <a:p>
            <a:endParaRPr lang="zh-CN" altLang="en-US" dirty="0"/>
          </a:p>
        </p:txBody>
      </p:sp>
      <p:sp>
        <p:nvSpPr>
          <p:cNvPr id="6" name="文本框 5">
            <a:extLst>
              <a:ext uri="{FF2B5EF4-FFF2-40B4-BE49-F238E27FC236}">
                <a16:creationId xmlns:a16="http://schemas.microsoft.com/office/drawing/2014/main" id="{7AE794ED-E9E4-47A9-915D-0A15CCCF685B}"/>
              </a:ext>
            </a:extLst>
          </p:cNvPr>
          <p:cNvSpPr txBox="1"/>
          <p:nvPr/>
        </p:nvSpPr>
        <p:spPr>
          <a:xfrm>
            <a:off x="4587876" y="3326809"/>
            <a:ext cx="3771900" cy="1077218"/>
          </a:xfrm>
          <a:prstGeom prst="rect">
            <a:avLst/>
          </a:prstGeom>
          <a:noFill/>
        </p:spPr>
        <p:txBody>
          <a:bodyPr wrap="square" rtlCol="0">
            <a:spAutoFit/>
          </a:bodyPr>
          <a:lstStyle/>
          <a:p>
            <a:r>
              <a:rPr lang="de-DE" altLang="zh-CN" sz="3200" dirty="0"/>
              <a:t>Miaoshun Wu   </a:t>
            </a:r>
          </a:p>
          <a:p>
            <a:r>
              <a:rPr lang="de-DE" altLang="zh-CN" sz="3200" dirty="0"/>
              <a:t>ESD      33289</a:t>
            </a:r>
            <a:endParaRPr lang="zh-CN" altLang="en-US" sz="3200" dirty="0"/>
          </a:p>
        </p:txBody>
      </p:sp>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Tree>
    <p:extLst>
      <p:ext uri="{BB962C8B-B14F-4D97-AF65-F5344CB8AC3E}">
        <p14:creationId xmlns:p14="http://schemas.microsoft.com/office/powerpoint/2010/main" val="142556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5B9D87A4-A0BB-490D-89D0-139D86917436}"/>
              </a:ext>
            </a:extLst>
          </p:cNvPr>
          <p:cNvSpPr txBox="1"/>
          <p:nvPr/>
        </p:nvSpPr>
        <p:spPr>
          <a:xfrm>
            <a:off x="583792" y="1912227"/>
            <a:ext cx="7578437" cy="461665"/>
          </a:xfrm>
          <a:prstGeom prst="rect">
            <a:avLst/>
          </a:prstGeom>
          <a:noFill/>
        </p:spPr>
        <p:txBody>
          <a:bodyPr wrap="square" rtlCol="0">
            <a:spAutoFit/>
          </a:bodyPr>
          <a:lstStyle/>
          <a:p>
            <a:r>
              <a:rPr lang="de-DE" altLang="zh-CN" sz="2400" dirty="0"/>
              <a:t>W</a:t>
            </a:r>
            <a:r>
              <a:rPr lang="en-US" altLang="zh-CN" sz="2400" dirty="0"/>
              <a:t>e can get the Objective function of NMPC according[2]</a:t>
            </a:r>
            <a:endParaRPr lang="zh-CN" altLang="en-US" sz="2400" dirty="0"/>
          </a:p>
        </p:txBody>
      </p:sp>
      <p:pic>
        <p:nvPicPr>
          <p:cNvPr id="5" name="图片 4">
            <a:extLst>
              <a:ext uri="{FF2B5EF4-FFF2-40B4-BE49-F238E27FC236}">
                <a16:creationId xmlns:a16="http://schemas.microsoft.com/office/drawing/2014/main" id="{563B9619-86A9-4D4E-8A0E-9A3BC68DCF19}"/>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179538" y="2579378"/>
            <a:ext cx="9294112" cy="89572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87B395-915F-4BD6-A187-DB14784B39DE}"/>
                  </a:ext>
                </a:extLst>
              </p:cNvPr>
              <p:cNvSpPr txBox="1"/>
              <p:nvPr/>
            </p:nvSpPr>
            <p:spPr>
              <a:xfrm>
                <a:off x="833174" y="3681680"/>
                <a:ext cx="10195044" cy="1967526"/>
              </a:xfrm>
              <a:prstGeom prst="rect">
                <a:avLst/>
              </a:prstGeom>
              <a:noFill/>
            </p:spPr>
            <p:txBody>
              <a:bodyPr wrap="square" rtlCol="0">
                <a:spAutoFit/>
              </a:bodyPr>
              <a:lstStyle/>
              <a:p>
                <a:r>
                  <a:rPr lang="en-US" altLang="zh-CN" sz="2400" dirty="0"/>
                  <a:t>Where </a:t>
                </a:r>
                <a14:m>
                  <m:oMath xmlns:m="http://schemas.openxmlformats.org/officeDocument/2006/math">
                    <m:r>
                      <a:rPr lang="en-US" altLang="zh-CN" sz="2400" i="1" dirty="0" smtClean="0">
                        <a:latin typeface="Cambria Math" panose="02040503050406030204" pitchFamily="18" charset="0"/>
                      </a:rPr>
                      <m:t>𝑤</m:t>
                    </m:r>
                    <m:d>
                      <m:dPr>
                        <m:ctrlPr>
                          <a:rPr lang="en-US" altLang="zh-CN" sz="2400" i="1" dirty="0" smtClean="0">
                            <a:latin typeface="Cambria Math" panose="02040503050406030204" pitchFamily="18" charset="0"/>
                          </a:rPr>
                        </m:ctrlPr>
                      </m:dPr>
                      <m:e>
                        <m:r>
                          <a:rPr lang="en-US" altLang="zh-CN" sz="2400" i="1" dirty="0" err="1">
                            <a:latin typeface="Cambria Math" panose="02040503050406030204" pitchFamily="18" charset="0"/>
                          </a:rPr>
                          <m:t>𝑡</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𝑖</m:t>
                        </m:r>
                      </m:e>
                    </m:d>
                  </m:oMath>
                </a14:m>
                <a:r>
                  <a:rPr lang="en-US" altLang="zh-CN" sz="2400" dirty="0"/>
                  <a:t> is the setpoint at time </a:t>
                </a:r>
                <a14:m>
                  <m:oMath xmlns:m="http://schemas.openxmlformats.org/officeDocument/2006/math">
                    <m:r>
                      <a:rPr lang="en-US" altLang="zh-CN" sz="2400" i="1" dirty="0" smtClean="0">
                        <a:latin typeface="Cambria Math" panose="02040503050406030204" pitchFamily="18" charset="0"/>
                      </a:rPr>
                      <m:t> </m:t>
                    </m:r>
                    <m:r>
                      <a:rPr lang="en-US" altLang="zh-CN" sz="2400" i="1" dirty="0" err="1" smtClean="0">
                        <a:latin typeface="Cambria Math" panose="02040503050406030204" pitchFamily="18" charset="0"/>
                      </a:rPr>
                      <m:t>𝑡</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𝑖</m:t>
                    </m:r>
                    <m:r>
                      <a:rPr lang="en-US" altLang="zh-CN" sz="2400" i="1" dirty="0">
                        <a:latin typeface="Cambria Math" panose="02040503050406030204" pitchFamily="18" charset="0"/>
                      </a:rPr>
                      <m:t> </m:t>
                    </m:r>
                  </m:oMath>
                </a14:m>
                <a:r>
                  <a:rPr lang="en-US" altLang="zh-CN" sz="2400" dirty="0"/>
                  <a:t>,  </a:t>
                </a:r>
                <a14:m>
                  <m:oMath xmlns:m="http://schemas.openxmlformats.org/officeDocument/2006/math">
                    <m:sSub>
                      <m:sSubPr>
                        <m:ctrlPr>
                          <a:rPr lang="de-DE" altLang="zh-CN" sz="2400" b="0" i="1" dirty="0" smtClean="0">
                            <a:latin typeface="Cambria Math" panose="02040503050406030204" pitchFamily="18" charset="0"/>
                          </a:rPr>
                        </m:ctrlPr>
                      </m:sSubPr>
                      <m:e>
                        <m:acc>
                          <m:accPr>
                            <m:chr m:val="̂"/>
                            <m:ctrlPr>
                              <a:rPr lang="en-US" altLang="zh-CN" sz="2400" i="1" dirty="0" smtClean="0">
                                <a:latin typeface="Cambria Math" panose="02040503050406030204" pitchFamily="18" charset="0"/>
                              </a:rPr>
                            </m:ctrlPr>
                          </m:accPr>
                          <m:e>
                            <m:r>
                              <a:rPr lang="de-DE" altLang="zh-CN" sz="2400" b="0" i="1" dirty="0" smtClean="0">
                                <a:latin typeface="Cambria Math" panose="02040503050406030204" pitchFamily="18" charset="0"/>
                              </a:rPr>
                              <m:t>𝑦</m:t>
                            </m:r>
                          </m:e>
                        </m:acc>
                      </m:e>
                      <m:sub>
                        <m:r>
                          <a:rPr lang="de-DE" altLang="zh-CN" sz="2400" b="0" i="1" dirty="0" smtClean="0">
                            <a:latin typeface="Cambria Math" panose="02040503050406030204" pitchFamily="18" charset="0"/>
                          </a:rPr>
                          <m:t>𝑝</m:t>
                        </m:r>
                      </m:sub>
                    </m:sSub>
                    <m:r>
                      <a:rPr lang="de-DE" altLang="zh-CN" sz="2400" b="0" i="1" dirty="0" smtClean="0">
                        <a:latin typeface="Cambria Math" panose="02040503050406030204" pitchFamily="18" charset="0"/>
                      </a:rPr>
                      <m:t> </m:t>
                    </m:r>
                  </m:oMath>
                </a14:m>
                <a:r>
                  <a:rPr lang="en-US" altLang="zh-CN" sz="2400" dirty="0"/>
                  <a:t>are the future process outputs predicted over the prediction horizon  </a:t>
                </a:r>
                <a14:m>
                  <m:oMath xmlns:m="http://schemas.openxmlformats.org/officeDocument/2006/math">
                    <m:r>
                      <a:rPr lang="en-US" altLang="zh-CN" sz="2400" i="1" dirty="0" smtClean="0">
                        <a:latin typeface="Cambria Math" panose="02040503050406030204" pitchFamily="18" charset="0"/>
                      </a:rPr>
                      <m:t>𝑁</m:t>
                    </m:r>
                  </m:oMath>
                </a14:m>
                <a:r>
                  <a:rPr lang="en-US" altLang="zh-CN" sz="2400" dirty="0"/>
                  <a:t> , and  </a:t>
                </a:r>
                <a14:m>
                  <m:oMath xmlns:m="http://schemas.openxmlformats.org/officeDocument/2006/math">
                    <m:r>
                      <a:rPr lang="en-US" altLang="zh-CN" sz="2400" i="1" dirty="0" smtClean="0">
                        <a:latin typeface="Cambria Math" panose="02040503050406030204" pitchFamily="18" charset="0"/>
                      </a:rPr>
                      <m:t>𝑢</m:t>
                    </m:r>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𝑡</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𝑖</m:t>
                    </m:r>
                    <m:r>
                      <a:rPr lang="de-DE" altLang="zh-CN" sz="2400" b="0" i="1" dirty="0" smtClean="0">
                        <a:latin typeface="Cambria Math" panose="02040503050406030204" pitchFamily="18" charset="0"/>
                      </a:rPr>
                      <m:t>−1</m:t>
                    </m:r>
                    <m:r>
                      <a:rPr lang="en-US" altLang="zh-CN" sz="2400" i="1" dirty="0">
                        <a:latin typeface="Cambria Math" panose="02040503050406030204" pitchFamily="18" charset="0"/>
                      </a:rPr>
                      <m:t>)</m:t>
                    </m:r>
                  </m:oMath>
                </a14:m>
                <a:r>
                  <a:rPr lang="en-US" altLang="zh-CN" sz="2400" dirty="0"/>
                  <a:t>  is the future control signal. </a:t>
                </a:r>
                <a:r>
                  <a:rPr lang="de-DE" altLang="zh-CN" sz="2400" dirty="0"/>
                  <a:t>λ</a:t>
                </a:r>
                <a:r>
                  <a:rPr lang="en-US" altLang="zh-CN" sz="2400" dirty="0"/>
                  <a:t>  and </a:t>
                </a:r>
                <a:r>
                  <a:rPr lang="el-GR" altLang="zh-CN" sz="2400" dirty="0"/>
                  <a:t>γ</a:t>
                </a:r>
                <a:r>
                  <a:rPr lang="de-DE" altLang="zh-CN" sz="2400" dirty="0"/>
                  <a:t> </a:t>
                </a:r>
                <a:r>
                  <a:rPr lang="en-US" altLang="zh-CN" sz="2400" dirty="0"/>
                  <a:t>represent the output and input weightings respectively. Also, online scrolling optimization is under the constraint of closed-loop prediction.</a:t>
                </a:r>
              </a:p>
            </p:txBody>
          </p:sp>
        </mc:Choice>
        <mc:Fallback xmlns="">
          <p:sp>
            <p:nvSpPr>
              <p:cNvPr id="8" name="文本框 7">
                <a:extLst>
                  <a:ext uri="{FF2B5EF4-FFF2-40B4-BE49-F238E27FC236}">
                    <a16:creationId xmlns:a16="http://schemas.microsoft.com/office/drawing/2014/main" id="{6387B395-915F-4BD6-A187-DB14784B39DE}"/>
                  </a:ext>
                </a:extLst>
              </p:cNvPr>
              <p:cNvSpPr txBox="1">
                <a:spLocks noRot="1" noChangeAspect="1" noMove="1" noResize="1" noEditPoints="1" noAdjustHandles="1" noChangeArrowheads="1" noChangeShapeType="1" noTextEdit="1"/>
              </p:cNvSpPr>
              <p:nvPr/>
            </p:nvSpPr>
            <p:spPr>
              <a:xfrm>
                <a:off x="833174" y="3681680"/>
                <a:ext cx="10195044" cy="1967526"/>
              </a:xfrm>
              <a:prstGeom prst="rect">
                <a:avLst/>
              </a:prstGeom>
              <a:blipFill>
                <a:blip r:embed="rId7"/>
                <a:stretch>
                  <a:fillRect l="-957" t="-1858" b="-619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263236" y="821408"/>
            <a:ext cx="8566321" cy="1000211"/>
          </a:xfrm>
        </p:spPr>
        <p:txBody>
          <a:bodyPr>
            <a:normAutofit fontScale="90000"/>
          </a:bodyPr>
          <a:lstStyle/>
          <a:p>
            <a:r>
              <a:rPr lang="en-US" altLang="zh-CN" sz="3600" dirty="0"/>
              <a:t> </a:t>
            </a:r>
            <a:r>
              <a:rPr lang="en-US" altLang="zh-CN" sz="3600" b="1" dirty="0"/>
              <a:t>Objective function (obj-structure, obj-diff).</a:t>
            </a:r>
            <a:br>
              <a:rPr lang="en-US" altLang="zh-CN" sz="3600" dirty="0"/>
            </a:br>
            <a:endParaRPr lang="en-US" altLang="zh-CN" sz="3600" dirty="0"/>
          </a:p>
        </p:txBody>
      </p:sp>
    </p:spTree>
    <p:extLst>
      <p:ext uri="{BB962C8B-B14F-4D97-AF65-F5344CB8AC3E}">
        <p14:creationId xmlns:p14="http://schemas.microsoft.com/office/powerpoint/2010/main" val="255314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13" name="图片 12">
            <a:extLst>
              <a:ext uri="{FF2B5EF4-FFF2-40B4-BE49-F238E27FC236}">
                <a16:creationId xmlns:a16="http://schemas.microsoft.com/office/drawing/2014/main" id="{AE3BB590-45F3-4367-A7C8-57E5CEA056FE}"/>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90944" y="1530928"/>
            <a:ext cx="7412186" cy="4117576"/>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BC8696C-79AB-4C04-9CD6-94E35CEF6F81}"/>
                  </a:ext>
                </a:extLst>
              </p:cNvPr>
              <p:cNvSpPr txBox="1"/>
              <p:nvPr/>
            </p:nvSpPr>
            <p:spPr>
              <a:xfrm>
                <a:off x="7897094" y="1903613"/>
                <a:ext cx="4003962" cy="2862322"/>
              </a:xfrm>
              <a:prstGeom prst="rect">
                <a:avLst/>
              </a:prstGeom>
              <a:noFill/>
            </p:spPr>
            <p:txBody>
              <a:bodyPr wrap="square" rtlCol="0">
                <a:spAutoFit/>
              </a:bodyPr>
              <a:lstStyle/>
              <a:p>
                <a:r>
                  <a:rPr lang="de-DE" altLang="zh-CN" dirty="0"/>
                  <a:t>Here, </a:t>
                </a:r>
                <a14:m>
                  <m:oMath xmlns:m="http://schemas.openxmlformats.org/officeDocument/2006/math">
                    <m:r>
                      <a:rPr lang="de-DE" altLang="zh-CN" i="1" dirty="0" smtClean="0">
                        <a:latin typeface="Cambria Math" panose="02040503050406030204" pitchFamily="18" charset="0"/>
                      </a:rPr>
                      <m:t>𝑗</m:t>
                    </m:r>
                  </m:oMath>
                </a14:m>
                <a:r>
                  <a:rPr lang="de-DE" altLang="zh-CN" dirty="0"/>
                  <a:t> </a:t>
                </a:r>
                <a:r>
                  <a:rPr lang="de-DE" altLang="zh-CN" dirty="0" err="1"/>
                  <a:t>is</a:t>
                </a:r>
                <a:r>
                  <a:rPr lang="de-DE" altLang="zh-CN" dirty="0"/>
                  <a:t> </a:t>
                </a:r>
                <a:r>
                  <a:rPr lang="de-DE" altLang="zh-CN" dirty="0" err="1"/>
                  <a:t>the</a:t>
                </a:r>
                <a:r>
                  <a:rPr lang="de-DE" altLang="zh-CN" dirty="0"/>
                  <a:t> last </a:t>
                </a:r>
                <a:r>
                  <a:rPr lang="de-DE" altLang="zh-CN" dirty="0" err="1"/>
                  <a:t>step</a:t>
                </a:r>
                <a:r>
                  <a:rPr lang="de-DE" altLang="zh-CN" dirty="0"/>
                  <a:t> </a:t>
                </a:r>
                <a:r>
                  <a:rPr lang="de-DE" altLang="zh-CN" dirty="0" err="1"/>
                  <a:t>of</a:t>
                </a:r>
                <a:r>
                  <a:rPr lang="de-DE" altLang="zh-CN" dirty="0"/>
                  <a:t> </a:t>
                </a:r>
                <a:r>
                  <a:rPr lang="de-DE" altLang="zh-CN" dirty="0" err="1"/>
                  <a:t>the</a:t>
                </a:r>
                <a:r>
                  <a:rPr lang="de-DE" altLang="zh-CN" dirty="0"/>
                  <a:t> </a:t>
                </a:r>
                <a:r>
                  <a:rPr lang="de-DE" altLang="zh-CN" dirty="0" err="1"/>
                  <a:t>prediction</a:t>
                </a:r>
                <a:r>
                  <a:rPr lang="de-DE" altLang="zh-CN" dirty="0"/>
                  <a:t>. </a:t>
                </a:r>
                <a14:m>
                  <m:oMath xmlns:m="http://schemas.openxmlformats.org/officeDocument/2006/math">
                    <m:r>
                      <a:rPr lang="de-DE" altLang="zh-CN" i="1" dirty="0" smtClean="0">
                        <a:latin typeface="Cambria Math" panose="02040503050406030204" pitchFamily="18" charset="0"/>
                      </a:rPr>
                      <m:t>𝑤𝑒𝑖𝑔h𝑡</m:t>
                    </m:r>
                    <m:r>
                      <a:rPr lang="de-DE" altLang="zh-CN" i="1" dirty="0" smtClean="0">
                        <a:latin typeface="Cambria Math" panose="02040503050406030204" pitchFamily="18" charset="0"/>
                      </a:rPr>
                      <m:t>[8] </m:t>
                    </m:r>
                  </m:oMath>
                </a14:m>
                <a:r>
                  <a:rPr lang="de-DE" altLang="zh-CN" dirty="0" err="1"/>
                  <a:t>is</a:t>
                </a:r>
                <a:r>
                  <a:rPr lang="de-DE" altLang="zh-CN" dirty="0"/>
                  <a:t> </a:t>
                </a:r>
                <a:r>
                  <a:rPr lang="de-DE" altLang="zh-CN" dirty="0" err="1"/>
                  <a:t>the</a:t>
                </a:r>
                <a:r>
                  <a:rPr lang="de-DE" altLang="zh-CN" dirty="0"/>
                  <a:t> </a:t>
                </a:r>
                <a:r>
                  <a:rPr lang="de-DE" altLang="zh-CN" dirty="0" err="1"/>
                  <a:t>output</a:t>
                </a:r>
                <a:r>
                  <a:rPr lang="de-DE" altLang="zh-CN" dirty="0"/>
                  <a:t> </a:t>
                </a:r>
                <a:r>
                  <a:rPr lang="en-US" altLang="zh-CN" dirty="0"/>
                  <a:t>weightings</a:t>
                </a:r>
                <a:r>
                  <a:rPr lang="en-US" altLang="zh-CN" b="1" dirty="0"/>
                  <a:t>. </a:t>
                </a:r>
                <a14:m>
                  <m:oMath xmlns:m="http://schemas.openxmlformats.org/officeDocument/2006/math">
                    <m:r>
                      <a:rPr lang="en-US" altLang="zh-CN" b="0" i="1" dirty="0" smtClean="0">
                        <a:latin typeface="Cambria Math" panose="02040503050406030204" pitchFamily="18" charset="0"/>
                      </a:rPr>
                      <m:t>𝑥</m:t>
                    </m:r>
                    <m:r>
                      <a:rPr lang="de-DE" altLang="zh-CN" b="0" i="1" dirty="0" smtClean="0">
                        <a:latin typeface="Cambria Math" panose="02040503050406030204" pitchFamily="18" charset="0"/>
                      </a:rPr>
                      <m:t>(7)</m:t>
                    </m:r>
                  </m:oMath>
                </a14:m>
                <a:r>
                  <a:rPr lang="zh-CN" altLang="en-US" dirty="0"/>
                  <a:t> </a:t>
                </a:r>
                <a:r>
                  <a:rPr lang="de-DE" altLang="zh-CN" b="0" dirty="0"/>
                  <a:t>the</a:t>
                </a:r>
                <a:r>
                  <a:rPr lang="en-US" altLang="zh-CN" dirty="0"/>
                  <a:t> are the future process outputs.</a:t>
                </a:r>
                <a:r>
                  <a:rPr lang="de-DE" altLang="zh-CN" b="0" dirty="0"/>
                  <a:t> </a:t>
                </a:r>
              </a:p>
              <a:p>
                <a14:m>
                  <m:oMath xmlns:m="http://schemas.openxmlformats.org/officeDocument/2006/math">
                    <m:r>
                      <a:rPr lang="de-DE" altLang="zh-CN" b="1" i="1" dirty="0" smtClean="0">
                        <a:latin typeface="Cambria Math" panose="02040503050406030204" pitchFamily="18" charset="0"/>
                      </a:rPr>
                      <m:t>𝒛𝒊𝒆𝒍</m:t>
                    </m:r>
                    <m:r>
                      <a:rPr lang="de-DE" altLang="zh-CN" b="1" i="1" dirty="0" smtClean="0">
                        <a:latin typeface="Cambria Math" panose="02040503050406030204" pitchFamily="18" charset="0"/>
                      </a:rPr>
                      <m:t>[</m:t>
                    </m:r>
                    <m:r>
                      <a:rPr lang="de-DE" altLang="zh-CN" b="1" i="1" dirty="0" smtClean="0">
                        <a:latin typeface="Cambria Math" panose="02040503050406030204" pitchFamily="18" charset="0"/>
                      </a:rPr>
                      <m:t>𝟕</m:t>
                    </m:r>
                    <m:r>
                      <a:rPr lang="de-DE" altLang="zh-CN" b="1" i="1" dirty="0" smtClean="0">
                        <a:latin typeface="Cambria Math" panose="02040503050406030204" pitchFamily="18" charset="0"/>
                      </a:rPr>
                      <m:t>]</m:t>
                    </m:r>
                  </m:oMath>
                </a14:m>
                <a:r>
                  <a:rPr lang="de-DE" altLang="zh-CN" b="1" dirty="0"/>
                  <a:t> </a:t>
                </a:r>
                <a14:m>
                  <m:oMath xmlns:m="http://schemas.openxmlformats.org/officeDocument/2006/math">
                    <m:r>
                      <a:rPr lang="de-DE" altLang="zh-CN" b="1" i="1" dirty="0" smtClean="0">
                        <a:latin typeface="Cambria Math" panose="02040503050406030204" pitchFamily="18" charset="0"/>
                      </a:rPr>
                      <m:t>=</m:t>
                    </m:r>
                    <m:d>
                      <m:dPr>
                        <m:begChr m:val="["/>
                        <m:endChr m:val="]"/>
                        <m:ctrlPr>
                          <a:rPr lang="de-DE" altLang="zh-CN" b="1" i="1" dirty="0" smtClean="0">
                            <a:latin typeface="Cambria Math" panose="02040503050406030204" pitchFamily="18" charset="0"/>
                          </a:rPr>
                        </m:ctrlPr>
                      </m:dPr>
                      <m:e>
                        <m:r>
                          <a:rPr lang="de-DE" altLang="zh-CN" b="1" i="1" dirty="0" smtClean="0">
                            <a:latin typeface="Cambria Math" panose="02040503050406030204" pitchFamily="18" charset="0"/>
                          </a:rPr>
                          <m:t>𝟎</m:t>
                        </m:r>
                        <m:r>
                          <a:rPr lang="de-DE" altLang="zh-CN" b="1" i="1" dirty="0" smtClean="0">
                            <a:latin typeface="Cambria Math" panose="02040503050406030204" pitchFamily="18" charset="0"/>
                          </a:rPr>
                          <m:t> </m:t>
                        </m:r>
                        <m:r>
                          <a:rPr lang="de-DE" altLang="zh-CN" b="1" i="1" dirty="0" smtClean="0">
                            <a:latin typeface="Cambria Math" panose="02040503050406030204" pitchFamily="18" charset="0"/>
                          </a:rPr>
                          <m:t>𝟎</m:t>
                        </m:r>
                        <m:r>
                          <a:rPr lang="de-DE" altLang="zh-CN" b="1" i="1" dirty="0" smtClean="0">
                            <a:latin typeface="Cambria Math" panose="02040503050406030204" pitchFamily="18" charset="0"/>
                          </a:rPr>
                          <m:t> </m:t>
                        </m:r>
                        <m:r>
                          <a:rPr lang="de-DE" altLang="zh-CN" b="1" i="1" dirty="0" smtClean="0">
                            <a:latin typeface="Cambria Math" panose="02040503050406030204" pitchFamily="18" charset="0"/>
                          </a:rPr>
                          <m:t>𝟎</m:t>
                        </m:r>
                        <m:r>
                          <a:rPr lang="de-DE" altLang="zh-CN" b="1" i="1" dirty="0" smtClean="0">
                            <a:latin typeface="Cambria Math" panose="02040503050406030204" pitchFamily="18" charset="0"/>
                          </a:rPr>
                          <m:t> </m:t>
                        </m:r>
                        <m:r>
                          <a:rPr lang="de-DE" altLang="zh-CN" b="1" i="1" dirty="0" err="1" smtClean="0">
                            <a:latin typeface="Cambria Math" panose="02040503050406030204" pitchFamily="18" charset="0"/>
                          </a:rPr>
                          <m:t>𝒑𝒊</m:t>
                        </m:r>
                        <m:r>
                          <a:rPr lang="de-DE" altLang="zh-CN" b="1" i="1" dirty="0" smtClean="0">
                            <a:latin typeface="Cambria Math" panose="02040503050406030204" pitchFamily="18" charset="0"/>
                          </a:rPr>
                          <m:t> </m:t>
                        </m:r>
                        <m:r>
                          <a:rPr lang="de-DE" altLang="zh-CN" b="1" i="1" dirty="0" smtClean="0">
                            <a:latin typeface="Cambria Math" panose="02040503050406030204" pitchFamily="18" charset="0"/>
                          </a:rPr>
                          <m:t>𝟎</m:t>
                        </m:r>
                        <m:r>
                          <a:rPr lang="de-DE" altLang="zh-CN" b="1" i="1" dirty="0" smtClean="0">
                            <a:latin typeface="Cambria Math" panose="02040503050406030204" pitchFamily="18" charset="0"/>
                          </a:rPr>
                          <m:t> </m:t>
                        </m:r>
                        <m:r>
                          <a:rPr lang="de-DE" altLang="zh-CN" b="1" i="1" dirty="0" smtClean="0">
                            <a:latin typeface="Cambria Math" panose="02040503050406030204" pitchFamily="18" charset="0"/>
                          </a:rPr>
                          <m:t>𝟎</m:t>
                        </m:r>
                        <m:r>
                          <a:rPr lang="de-DE" altLang="zh-CN" b="1" i="1" dirty="0" smtClean="0">
                            <a:latin typeface="Cambria Math" panose="02040503050406030204" pitchFamily="18" charset="0"/>
                          </a:rPr>
                          <m:t> </m:t>
                        </m:r>
                        <m:r>
                          <a:rPr lang="de-DE" altLang="zh-CN" b="1" i="1" dirty="0" smtClean="0">
                            <a:latin typeface="Cambria Math" panose="02040503050406030204" pitchFamily="18" charset="0"/>
                          </a:rPr>
                          <m:t>𝟎</m:t>
                        </m:r>
                      </m:e>
                    </m:d>
                    <m:r>
                      <a:rPr lang="de-DE" altLang="zh-CN" b="1" i="1" dirty="0" smtClean="0">
                        <a:latin typeface="Cambria Math" panose="02040503050406030204" pitchFamily="18" charset="0"/>
                      </a:rPr>
                      <m:t> </m:t>
                    </m:r>
                  </m:oMath>
                </a14:m>
                <a:r>
                  <a:rPr lang="de-DE" altLang="zh-CN" b="1" dirty="0"/>
                  <a:t>is </a:t>
                </a:r>
                <a:r>
                  <a:rPr lang="de-DE" altLang="zh-CN" b="1" dirty="0" err="1"/>
                  <a:t>the</a:t>
                </a:r>
                <a:r>
                  <a:rPr lang="de-DE" altLang="zh-CN" b="1" dirty="0"/>
                  <a:t> </a:t>
                </a:r>
                <a:r>
                  <a:rPr lang="de-DE" altLang="zh-CN" b="1" dirty="0" err="1"/>
                  <a:t>setpoint</a:t>
                </a:r>
                <a:r>
                  <a:rPr lang="de-DE" altLang="zh-CN" b="1" dirty="0"/>
                  <a:t>. </a:t>
                </a:r>
              </a:p>
              <a:p>
                <a:endParaRPr lang="de-DE" altLang="zh-CN" dirty="0"/>
              </a:p>
              <a:p>
                <a:r>
                  <a:rPr lang="de-DE" altLang="zh-CN" dirty="0"/>
                  <a:t>And</a:t>
                </a:r>
                <a:r>
                  <a:rPr lang="zh-CN" altLang="en-US" dirty="0"/>
                  <a:t> </a:t>
                </a:r>
                <a:r>
                  <a:rPr lang="en-US" altLang="zh-CN" dirty="0"/>
                  <a:t>we set up control horizon</a:t>
                </a:r>
              </a:p>
              <a:p>
                <a14:m>
                  <m:oMath xmlns:m="http://schemas.openxmlformats.org/officeDocument/2006/math">
                    <m:r>
                      <a:rPr lang="fr-FR" altLang="zh-CN" i="1" dirty="0" smtClean="0">
                        <a:latin typeface="Cambria Math" panose="02040503050406030204" pitchFamily="18" charset="0"/>
                      </a:rPr>
                      <m:t>𝑇</m:t>
                    </m:r>
                  </m:oMath>
                </a14:m>
                <a:r>
                  <a:rPr lang="fr-FR" altLang="zh-CN" dirty="0"/>
                  <a:t> as </a:t>
                </a:r>
                <a14:m>
                  <m:oMath xmlns:m="http://schemas.openxmlformats.org/officeDocument/2006/math">
                    <m:r>
                      <a:rPr lang="fr-FR" altLang="zh-CN" i="1" dirty="0" smtClean="0">
                        <a:latin typeface="Cambria Math" panose="02040503050406030204" pitchFamily="18" charset="0"/>
                      </a:rPr>
                      <m:t>𝑑𝑖𝑠</m:t>
                    </m:r>
                    <m:r>
                      <a:rPr lang="de-DE" altLang="zh-CN" b="0" i="1" dirty="0" smtClean="0">
                        <a:latin typeface="Cambria Math" panose="02040503050406030204" pitchFamily="18" charset="0"/>
                      </a:rPr>
                      <m:t>_</m:t>
                    </m:r>
                    <m:r>
                      <a:rPr lang="fr-FR" altLang="zh-CN" i="1" dirty="0" smtClean="0">
                        <a:latin typeface="Cambria Math" panose="02040503050406030204" pitchFamily="18" charset="0"/>
                      </a:rPr>
                      <m:t>𝑡𝑖𝑚𝑒𝑠</m:t>
                    </m:r>
                    <m:d>
                      <m:dPr>
                        <m:begChr m:val="["/>
                        <m:endChr m:val="]"/>
                        <m:ctrlPr>
                          <a:rPr lang="fr-FR" altLang="zh-CN" i="1" dirty="0" smtClean="0">
                            <a:latin typeface="Cambria Math" panose="02040503050406030204" pitchFamily="18" charset="0"/>
                          </a:rPr>
                        </m:ctrlPr>
                      </m:dPr>
                      <m:e>
                        <m:r>
                          <a:rPr lang="de-DE" altLang="zh-CN" b="0" i="1" dirty="0" smtClean="0">
                            <a:latin typeface="Cambria Math" panose="02040503050406030204" pitchFamily="18" charset="0"/>
                          </a:rPr>
                          <m:t>7</m:t>
                        </m:r>
                      </m:e>
                    </m:d>
                    <m:r>
                      <a:rPr lang="fr-FR" altLang="zh-CN" i="1" dirty="0" smtClean="0">
                        <a:latin typeface="Cambria Math" panose="02040503050406030204" pitchFamily="18" charset="0"/>
                      </a:rPr>
                      <m:t>=</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0 0</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1 0</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21</m:t>
                    </m:r>
                    <m:r>
                      <a:rPr lang="de-DE" altLang="zh-CN" b="0" i="1" dirty="0" smtClean="0">
                        <a:latin typeface="Cambria Math" panose="02040503050406030204" pitchFamily="18" charset="0"/>
                      </a:rPr>
                      <m:t> </m:t>
                    </m:r>
                    <m:r>
                      <a:rPr lang="fr-FR" altLang="zh-CN" i="1" dirty="0" smtClean="0">
                        <a:latin typeface="Cambria Math" panose="02040503050406030204" pitchFamily="18" charset="0"/>
                      </a:rPr>
                      <m:t>0</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42 0</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63 0</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84 1</m:t>
                    </m:r>
                    <m:r>
                      <a:rPr lang="de-DE" altLang="zh-CN" b="0" i="1" dirty="0" smtClean="0">
                        <a:latin typeface="Cambria Math" panose="02040503050406030204" pitchFamily="18" charset="0"/>
                      </a:rPr>
                      <m:t>.</m:t>
                    </m:r>
                    <m:r>
                      <a:rPr lang="fr-FR" altLang="zh-CN" i="1" dirty="0" smtClean="0">
                        <a:latin typeface="Cambria Math" panose="02040503050406030204" pitchFamily="18" charset="0"/>
                      </a:rPr>
                      <m:t>05</m:t>
                    </m:r>
                    <m:r>
                      <a:rPr lang="de-DE" altLang="zh-CN" b="0" i="1" dirty="0" smtClean="0">
                        <a:latin typeface="Cambria Math" panose="02040503050406030204" pitchFamily="18" charset="0"/>
                      </a:rPr>
                      <m:t>]</m:t>
                    </m:r>
                  </m:oMath>
                </a14:m>
                <a:endParaRPr lang="de-DE" altLang="zh-CN" b="0" dirty="0"/>
              </a:p>
            </p:txBody>
          </p:sp>
        </mc:Choice>
        <mc:Fallback xmlns="">
          <p:sp>
            <p:nvSpPr>
              <p:cNvPr id="15" name="文本框 14">
                <a:extLst>
                  <a:ext uri="{FF2B5EF4-FFF2-40B4-BE49-F238E27FC236}">
                    <a16:creationId xmlns:a16="http://schemas.microsoft.com/office/drawing/2014/main" id="{3BC8696C-79AB-4C04-9CD6-94E35CEF6F81}"/>
                  </a:ext>
                </a:extLst>
              </p:cNvPr>
              <p:cNvSpPr txBox="1">
                <a:spLocks noRot="1" noChangeAspect="1" noMove="1" noResize="1" noEditPoints="1" noAdjustHandles="1" noChangeArrowheads="1" noChangeShapeType="1" noTextEdit="1"/>
              </p:cNvSpPr>
              <p:nvPr/>
            </p:nvSpPr>
            <p:spPr>
              <a:xfrm>
                <a:off x="7897094" y="1903613"/>
                <a:ext cx="4003962" cy="2862322"/>
              </a:xfrm>
              <a:prstGeom prst="rect">
                <a:avLst/>
              </a:prstGeom>
              <a:blipFill>
                <a:blip r:embed="rId6"/>
                <a:stretch>
                  <a:fillRect l="-1218" t="-1064" b="-1064"/>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7FC7305-7033-4D74-97D9-F6FBA4AC1BA1}"/>
              </a:ext>
            </a:extLst>
          </p:cNvPr>
          <p:cNvSpPr txBox="1"/>
          <p:nvPr/>
        </p:nvSpPr>
        <p:spPr>
          <a:xfrm>
            <a:off x="120514" y="848467"/>
            <a:ext cx="8437419" cy="461665"/>
          </a:xfrm>
          <a:prstGeom prst="rect">
            <a:avLst/>
          </a:prstGeom>
          <a:noFill/>
        </p:spPr>
        <p:txBody>
          <a:bodyPr wrap="square" rtlCol="0">
            <a:spAutoFit/>
          </a:bodyPr>
          <a:lstStyle/>
          <a:p>
            <a:r>
              <a:rPr lang="en-US" altLang="zh-CN" sz="2400" dirty="0"/>
              <a:t>Objective function (obj-structure, obj-diff) in Visual </a:t>
            </a:r>
            <a:r>
              <a:rPr lang="en-US" altLang="zh-CN" sz="2400" dirty="0" err="1"/>
              <a:t>Stduio</a:t>
            </a:r>
            <a:r>
              <a:rPr lang="de-DE" altLang="zh-CN" sz="2400" dirty="0"/>
              <a:t> </a:t>
            </a:r>
            <a:endParaRPr lang="zh-CN" altLang="en-US" sz="2400" dirty="0"/>
          </a:p>
        </p:txBody>
      </p:sp>
    </p:spTree>
    <p:extLst>
      <p:ext uri="{BB962C8B-B14F-4D97-AF65-F5344CB8AC3E}">
        <p14:creationId xmlns:p14="http://schemas.microsoft.com/office/powerpoint/2010/main" val="399185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6" name="文本框 5">
            <a:extLst>
              <a:ext uri="{FF2B5EF4-FFF2-40B4-BE49-F238E27FC236}">
                <a16:creationId xmlns:a16="http://schemas.microsoft.com/office/drawing/2014/main" id="{37AE1F2A-8870-4DCC-A475-7BC9A8938988}"/>
              </a:ext>
            </a:extLst>
          </p:cNvPr>
          <p:cNvSpPr txBox="1"/>
          <p:nvPr/>
        </p:nvSpPr>
        <p:spPr>
          <a:xfrm>
            <a:off x="292100" y="939800"/>
            <a:ext cx="5511800" cy="523220"/>
          </a:xfrm>
          <a:prstGeom prst="rect">
            <a:avLst/>
          </a:prstGeom>
          <a:noFill/>
        </p:spPr>
        <p:txBody>
          <a:bodyPr wrap="square" rtlCol="0">
            <a:spAutoFit/>
          </a:bodyPr>
          <a:lstStyle/>
          <a:p>
            <a:r>
              <a:rPr lang="en-US" altLang="zh-CN" sz="2800" dirty="0"/>
              <a:t>Derivative structures of Obj</a:t>
            </a:r>
            <a:endParaRPr lang="zh-CN" altLang="en-US" sz="28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8E884D-C4B7-4058-8645-7CB689396F77}"/>
                  </a:ext>
                </a:extLst>
              </p:cNvPr>
              <p:cNvSpPr txBox="1"/>
              <p:nvPr/>
            </p:nvSpPr>
            <p:spPr>
              <a:xfrm>
                <a:off x="464128" y="1542585"/>
                <a:ext cx="10439400" cy="369332"/>
              </a:xfrm>
              <a:prstGeom prst="rect">
                <a:avLst/>
              </a:prstGeom>
              <a:noFill/>
            </p:spPr>
            <p:txBody>
              <a:bodyPr wrap="square" rtlCol="0">
                <a:spAutoFit/>
              </a:bodyPr>
              <a:lstStyle/>
              <a:p>
                <a:r>
                  <a:rPr lang="en-US" altLang="zh-CN" dirty="0"/>
                  <a:t>According to the objective function, we can also get  </a:t>
                </a:r>
                <a14:m>
                  <m:oMath xmlns:m="http://schemas.openxmlformats.org/officeDocument/2006/math">
                    <m:r>
                      <a:rPr lang="de-DE" altLang="zh-CN" i="1" dirty="0">
                        <a:latin typeface="Cambria Math" panose="02040503050406030204" pitchFamily="18" charset="0"/>
                      </a:rPr>
                      <m:t>𝑜𝑏𝑗</m:t>
                    </m:r>
                    <m:r>
                      <a:rPr lang="en-US" altLang="zh-CN" i="1" dirty="0">
                        <a:latin typeface="Cambria Math" panose="02040503050406030204" pitchFamily="18" charset="0"/>
                      </a:rPr>
                      <m:t>_</m:t>
                    </m:r>
                    <m:r>
                      <a:rPr lang="en-US" altLang="zh-CN" i="1" dirty="0" err="1">
                        <a:latin typeface="Cambria Math" panose="02040503050406030204" pitchFamily="18" charset="0"/>
                      </a:rPr>
                      <m:t>𝑠𝑡𝑟𝑢𝑐𝑡𝑢𝑟𝑒</m:t>
                    </m:r>
                  </m:oMath>
                </a14:m>
                <a:r>
                  <a:rPr lang="en-US" altLang="zh-CN" dirty="0"/>
                  <a:t> :</a:t>
                </a:r>
                <a:endParaRPr lang="zh-CN" altLang="en-US" dirty="0"/>
              </a:p>
            </p:txBody>
          </p:sp>
        </mc:Choice>
        <mc:Fallback xmlns="">
          <p:sp>
            <p:nvSpPr>
              <p:cNvPr id="7" name="文本框 6">
                <a:extLst>
                  <a:ext uri="{FF2B5EF4-FFF2-40B4-BE49-F238E27FC236}">
                    <a16:creationId xmlns:a16="http://schemas.microsoft.com/office/drawing/2014/main" id="{8B8E884D-C4B7-4058-8645-7CB689396F77}"/>
                  </a:ext>
                </a:extLst>
              </p:cNvPr>
              <p:cNvSpPr txBox="1">
                <a:spLocks noRot="1" noChangeAspect="1" noMove="1" noResize="1" noEditPoints="1" noAdjustHandles="1" noChangeArrowheads="1" noChangeShapeType="1" noTextEdit="1"/>
              </p:cNvSpPr>
              <p:nvPr/>
            </p:nvSpPr>
            <p:spPr>
              <a:xfrm>
                <a:off x="464128" y="1542585"/>
                <a:ext cx="10439400" cy="369332"/>
              </a:xfrm>
              <a:prstGeom prst="rect">
                <a:avLst/>
              </a:prstGeom>
              <a:blipFill>
                <a:blip r:embed="rId5"/>
                <a:stretch>
                  <a:fillRect l="-467" t="-8197" b="-2459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4DC84D2-FC4F-4BF7-9B69-637A1D9E451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89333" y="2599894"/>
            <a:ext cx="4117333" cy="2531047"/>
          </a:xfrm>
          <a:prstGeom prst="rect">
            <a:avLst/>
          </a:prstGeom>
        </p:spPr>
      </p:pic>
    </p:spTree>
    <p:extLst>
      <p:ext uri="{BB962C8B-B14F-4D97-AF65-F5344CB8AC3E}">
        <p14:creationId xmlns:p14="http://schemas.microsoft.com/office/powerpoint/2010/main" val="182275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289964"/>
            <a:ext cx="12191999" cy="56803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8E884D-C4B7-4058-8645-7CB689396F77}"/>
                  </a:ext>
                </a:extLst>
              </p:cNvPr>
              <p:cNvSpPr txBox="1"/>
              <p:nvPr/>
            </p:nvSpPr>
            <p:spPr>
              <a:xfrm>
                <a:off x="215900" y="1083210"/>
                <a:ext cx="10439400" cy="369332"/>
              </a:xfrm>
              <a:prstGeom prst="rect">
                <a:avLst/>
              </a:prstGeom>
              <a:noFill/>
            </p:spPr>
            <p:txBody>
              <a:bodyPr wrap="square" rtlCol="0">
                <a:spAutoFit/>
              </a:bodyPr>
              <a:lstStyle/>
              <a:p>
                <a:r>
                  <a:rPr lang="en-US" altLang="zh-CN" dirty="0"/>
                  <a:t>  where </a:t>
                </a:r>
                <a14:m>
                  <m:oMath xmlns:m="http://schemas.openxmlformats.org/officeDocument/2006/math">
                    <m:r>
                      <a:rPr lang="en-US" altLang="zh-CN" i="1" dirty="0" smtClean="0">
                        <a:latin typeface="Cambria Math" panose="02040503050406030204" pitchFamily="18" charset="0"/>
                      </a:rPr>
                      <m:t>𝑂𝑏𝑗</m:t>
                    </m:r>
                    <m:r>
                      <a:rPr lang="de-DE" altLang="zh-CN" i="1" dirty="0" smtClean="0">
                        <a:latin typeface="Cambria Math" panose="02040503050406030204" pitchFamily="18" charset="0"/>
                      </a:rPr>
                      <m:t>_</m:t>
                    </m:r>
                    <m:r>
                      <a:rPr lang="de-DE" altLang="zh-CN" i="1" dirty="0" err="1" smtClean="0">
                        <a:latin typeface="Cambria Math" panose="02040503050406030204" pitchFamily="18" charset="0"/>
                      </a:rPr>
                      <m:t>𝑑𝑖𝑓</m:t>
                    </m:r>
                    <m:r>
                      <a:rPr lang="de-DE" altLang="zh-CN" i="1" dirty="0" err="1">
                        <a:latin typeface="Cambria Math" panose="02040503050406030204" pitchFamily="18" charset="0"/>
                      </a:rPr>
                      <m:t>𝑓</m:t>
                    </m:r>
                  </m:oMath>
                </a14:m>
                <a:r>
                  <a:rPr lang="en-US" altLang="zh-CN" dirty="0"/>
                  <a:t>:</a:t>
                </a:r>
                <a:endParaRPr lang="zh-CN" altLang="en-US" dirty="0"/>
              </a:p>
            </p:txBody>
          </p:sp>
        </mc:Choice>
        <mc:Fallback xmlns="">
          <p:sp>
            <p:nvSpPr>
              <p:cNvPr id="7" name="文本框 6">
                <a:extLst>
                  <a:ext uri="{FF2B5EF4-FFF2-40B4-BE49-F238E27FC236}">
                    <a16:creationId xmlns:a16="http://schemas.microsoft.com/office/drawing/2014/main" id="{8B8E884D-C4B7-4058-8645-7CB689396F77}"/>
                  </a:ext>
                </a:extLst>
              </p:cNvPr>
              <p:cNvSpPr txBox="1">
                <a:spLocks noRot="1" noChangeAspect="1" noMove="1" noResize="1" noEditPoints="1" noAdjustHandles="1" noChangeArrowheads="1" noChangeShapeType="1" noTextEdit="1"/>
              </p:cNvSpPr>
              <p:nvPr/>
            </p:nvSpPr>
            <p:spPr>
              <a:xfrm>
                <a:off x="215900" y="1083210"/>
                <a:ext cx="10439400" cy="369332"/>
              </a:xfrm>
              <a:prstGeom prst="rect">
                <a:avLst/>
              </a:prstGeom>
              <a:blipFill>
                <a:blip r:embed="rId5"/>
                <a:stretch>
                  <a:fillRect t="-10000" b="-2666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21946F7-0834-4D5C-A4BC-5EBFC3458D4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78082" y="1681144"/>
            <a:ext cx="8991600" cy="3975155"/>
          </a:xfrm>
          <a:prstGeom prst="rect">
            <a:avLst/>
          </a:prstGeom>
        </p:spPr>
      </p:pic>
    </p:spTree>
    <p:extLst>
      <p:ext uri="{BB962C8B-B14F-4D97-AF65-F5344CB8AC3E}">
        <p14:creationId xmlns:p14="http://schemas.microsoft.com/office/powerpoint/2010/main" val="359815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4" name="图片 3">
            <a:extLst>
              <a:ext uri="{FF2B5EF4-FFF2-40B4-BE49-F238E27FC236}">
                <a16:creationId xmlns:a16="http://schemas.microsoft.com/office/drawing/2014/main" id="{A60E34F9-9104-4EF3-964D-37350AB1D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708395"/>
            <a:ext cx="6003611" cy="423744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2D0608-EB33-4187-9CEC-61D773584014}"/>
                  </a:ext>
                </a:extLst>
              </p:cNvPr>
              <p:cNvSpPr txBox="1"/>
              <p:nvPr/>
            </p:nvSpPr>
            <p:spPr>
              <a:xfrm>
                <a:off x="6188392" y="3084259"/>
                <a:ext cx="6003611" cy="4183709"/>
              </a:xfrm>
              <a:prstGeom prst="rect">
                <a:avLst/>
              </a:prstGeom>
              <a:noFill/>
            </p:spPr>
            <p:txBody>
              <a:bodyPr wrap="square" rtlCol="0">
                <a:spAutoFit/>
              </a:bodyPr>
              <a:lstStyle/>
              <a:p>
                <a14:m>
                  <m:oMath xmlns:m="http://schemas.openxmlformats.org/officeDocument/2006/math">
                    <m:sSub>
                      <m:sSubPr>
                        <m:ctrlPr>
                          <a:rPr lang="de-DE" altLang="zh-CN" sz="2000" b="0" i="1" dirty="0" smtClean="0">
                            <a:latin typeface="Cambria Math" panose="02040503050406030204" pitchFamily="18" charset="0"/>
                          </a:rPr>
                        </m:ctrlPr>
                      </m:sSubPr>
                      <m:e>
                        <m:acc>
                          <m:accPr>
                            <m:chr m:val="̇"/>
                            <m:ctrlPr>
                              <a:rPr lang="de-DE" altLang="zh-CN" sz="2000" i="1" dirty="0" smtClean="0">
                                <a:latin typeface="Cambria Math" panose="02040503050406030204" pitchFamily="18" charset="0"/>
                              </a:rPr>
                            </m:ctrlPr>
                          </m:accPr>
                          <m:e>
                            <m:r>
                              <a:rPr lang="el-GR" altLang="zh-CN" sz="2000" i="1" dirty="0" smtClean="0">
                                <a:latin typeface="Cambria Math" panose="02040503050406030204" pitchFamily="18" charset="0"/>
                              </a:rPr>
                              <m:t>𝜃</m:t>
                            </m:r>
                          </m:e>
                        </m:acc>
                      </m:e>
                      <m:sub>
                        <m:r>
                          <a:rPr lang="de-DE" altLang="zh-CN" sz="2000" b="0" i="1" dirty="0" smtClean="0">
                            <a:latin typeface="Cambria Math" panose="02040503050406030204" pitchFamily="18" charset="0"/>
                          </a:rPr>
                          <m:t>1</m:t>
                        </m:r>
                      </m:sub>
                    </m:sSub>
                    <m:r>
                      <a:rPr lang="de-DE" altLang="zh-CN" sz="2000" b="0" i="1" dirty="0" smtClean="0">
                        <a:latin typeface="Cambria Math" panose="02040503050406030204" pitchFamily="18" charset="0"/>
                      </a:rPr>
                      <m:t> </m:t>
                    </m:r>
                    <m:r>
                      <a:rPr lang="de-DE" altLang="zh-CN" sz="2000" i="1" dirty="0" smtClean="0">
                        <a:latin typeface="Cambria Math" panose="02040503050406030204" pitchFamily="18" charset="0"/>
                      </a:rPr>
                      <m:t>: </m:t>
                    </m:r>
                  </m:oMath>
                </a14:m>
                <a:r>
                  <a:rPr lang="en-US" altLang="zh-CN" sz="2000" dirty="0"/>
                  <a:t>Clockwise angle speed of pendulum 1</a:t>
                </a:r>
              </a:p>
              <a:p>
                <a14:m>
                  <m:oMath xmlns:m="http://schemas.openxmlformats.org/officeDocument/2006/math">
                    <m:sSub>
                      <m:sSubPr>
                        <m:ctrlPr>
                          <a:rPr lang="de-DE" altLang="zh-CN" sz="2000" b="0" i="1" dirty="0" smtClean="0">
                            <a:latin typeface="Cambria Math" panose="02040503050406030204" pitchFamily="18" charset="0"/>
                          </a:rPr>
                        </m:ctrlPr>
                      </m:sSubPr>
                      <m:e>
                        <m:acc>
                          <m:accPr>
                            <m:chr m:val="̇"/>
                            <m:ctrlPr>
                              <a:rPr lang="de-DE" altLang="zh-CN" sz="2000" i="1" dirty="0">
                                <a:latin typeface="Cambria Math" panose="02040503050406030204" pitchFamily="18" charset="0"/>
                              </a:rPr>
                            </m:ctrlPr>
                          </m:accPr>
                          <m:e>
                            <m:r>
                              <a:rPr lang="el-GR" altLang="zh-CN" sz="2000" i="1" dirty="0">
                                <a:latin typeface="Cambria Math" panose="02040503050406030204" pitchFamily="18" charset="0"/>
                              </a:rPr>
                              <m:t>𝜃</m:t>
                            </m:r>
                          </m:e>
                        </m:acc>
                      </m:e>
                      <m:sub>
                        <m:r>
                          <a:rPr lang="de-DE" altLang="zh-CN" sz="2000" b="0" i="1" dirty="0" smtClean="0">
                            <a:latin typeface="Cambria Math" panose="02040503050406030204" pitchFamily="18" charset="0"/>
                          </a:rPr>
                          <m:t>2</m:t>
                        </m:r>
                      </m:sub>
                    </m:sSub>
                    <m:r>
                      <a:rPr lang="de-DE" altLang="zh-CN" sz="2000" b="0" i="1" dirty="0" smtClean="0">
                        <a:latin typeface="Cambria Math" panose="02040503050406030204" pitchFamily="18" charset="0"/>
                      </a:rPr>
                      <m:t> </m:t>
                    </m:r>
                    <m:r>
                      <a:rPr lang="de-DE" altLang="zh-CN" sz="2000" i="1">
                        <a:latin typeface="Cambria Math" panose="02040503050406030204" pitchFamily="18" charset="0"/>
                      </a:rPr>
                      <m:t>:</m:t>
                    </m:r>
                  </m:oMath>
                </a14:m>
                <a:r>
                  <a:rPr lang="de-DE" altLang="zh-CN" sz="2000" dirty="0"/>
                  <a:t> </a:t>
                </a:r>
                <a:r>
                  <a:rPr lang="en-US" altLang="zh-CN" sz="2000" dirty="0"/>
                  <a:t>Clockwise angle speed of pendulum 2</a:t>
                </a:r>
                <a:endParaRPr lang="de-DE" altLang="zh-CN" sz="2000" i="1" dirty="0">
                  <a:latin typeface="Cambria Math" panose="02040503050406030204" pitchFamily="18" charset="0"/>
                </a:endParaRPr>
              </a:p>
              <a:p>
                <a14:m>
                  <m:oMath xmlns:m="http://schemas.openxmlformats.org/officeDocument/2006/math">
                    <m:sSub>
                      <m:sSubPr>
                        <m:ctrlPr>
                          <a:rPr lang="de-DE" altLang="zh-CN" sz="2000" i="1">
                            <a:latin typeface="Cambria Math" panose="02040503050406030204" pitchFamily="18" charset="0"/>
                          </a:rPr>
                        </m:ctrlPr>
                      </m:sSubPr>
                      <m:e>
                        <m:r>
                          <a:rPr lang="zh-CN" altLang="de-DE" sz="2000" i="1">
                            <a:latin typeface="Cambria Math" panose="02040503050406030204" pitchFamily="18" charset="0"/>
                          </a:rPr>
                          <m:t>𝜃</m:t>
                        </m:r>
                      </m:e>
                      <m:sub>
                        <m:r>
                          <a:rPr lang="de-DE" altLang="zh-CN" sz="2000" i="1">
                            <a:latin typeface="Cambria Math" panose="02040503050406030204" pitchFamily="18" charset="0"/>
                          </a:rPr>
                          <m:t>1</m:t>
                        </m:r>
                      </m:sub>
                    </m:sSub>
                    <m:r>
                      <a:rPr lang="de-DE" altLang="zh-CN" sz="2000" b="0" i="1" smtClean="0">
                        <a:latin typeface="Cambria Math" panose="02040503050406030204" pitchFamily="18" charset="0"/>
                      </a:rPr>
                      <m:t> </m:t>
                    </m:r>
                    <m:r>
                      <a:rPr lang="de-DE" altLang="zh-CN" sz="2000" i="1">
                        <a:latin typeface="Cambria Math" panose="02040503050406030204" pitchFamily="18" charset="0"/>
                      </a:rPr>
                      <m:t>:</m:t>
                    </m:r>
                  </m:oMath>
                </a14:m>
                <a:r>
                  <a:rPr lang="de-DE" altLang="zh-CN" sz="2000" dirty="0"/>
                  <a:t> </a:t>
                </a:r>
                <a:r>
                  <a:rPr lang="en-US" altLang="zh-CN" sz="2000" dirty="0"/>
                  <a:t>Clockwise angle displacement of pendulum 1</a:t>
                </a:r>
              </a:p>
              <a:p>
                <a14:m>
                  <m:oMath xmlns:m="http://schemas.openxmlformats.org/officeDocument/2006/math">
                    <m:sSub>
                      <m:sSubPr>
                        <m:ctrlPr>
                          <a:rPr lang="de-DE" altLang="zh-CN" sz="2000" b="0" i="1" smtClean="0">
                            <a:latin typeface="Cambria Math" panose="02040503050406030204" pitchFamily="18" charset="0"/>
                          </a:rPr>
                        </m:ctrlPr>
                      </m:sSubPr>
                      <m:e>
                        <m:r>
                          <a:rPr lang="zh-CN" altLang="de-DE" sz="2000" i="1" smtClean="0">
                            <a:latin typeface="Cambria Math" panose="02040503050406030204" pitchFamily="18" charset="0"/>
                          </a:rPr>
                          <m:t>𝜃</m:t>
                        </m:r>
                      </m:e>
                      <m:sub>
                        <m:r>
                          <a:rPr lang="de-DE" altLang="zh-CN" sz="2000" b="0" i="1" smtClean="0">
                            <a:latin typeface="Cambria Math" panose="02040503050406030204" pitchFamily="18" charset="0"/>
                          </a:rPr>
                          <m:t>2</m:t>
                        </m:r>
                      </m:sub>
                    </m:sSub>
                    <m:r>
                      <a:rPr lang="de-DE" altLang="zh-CN" sz="2000" b="0" i="1" smtClean="0">
                        <a:latin typeface="Cambria Math" panose="02040503050406030204" pitchFamily="18" charset="0"/>
                      </a:rPr>
                      <m:t> </m:t>
                    </m:r>
                    <m:r>
                      <a:rPr lang="de-DE" altLang="zh-CN" sz="2000" i="1">
                        <a:latin typeface="Cambria Math" panose="02040503050406030204" pitchFamily="18" charset="0"/>
                      </a:rPr>
                      <m:t>:</m:t>
                    </m:r>
                  </m:oMath>
                </a14:m>
                <a:r>
                  <a:rPr lang="de-DE" altLang="zh-CN" sz="2000" dirty="0"/>
                  <a:t> </a:t>
                </a:r>
                <a:r>
                  <a:rPr lang="en-US" altLang="zh-CN" sz="2000" dirty="0"/>
                  <a:t>Clockwise angle displacement of pendulum 2</a:t>
                </a:r>
              </a:p>
              <a:p>
                <a14:m>
                  <m:oMath xmlns:m="http://schemas.openxmlformats.org/officeDocument/2006/math">
                    <m:sSub>
                      <m:sSubPr>
                        <m:ctrlPr>
                          <a:rPr lang="de-DE" altLang="zh-CN" sz="2000" b="0" i="1" smtClean="0">
                            <a:latin typeface="Cambria Math" panose="02040503050406030204" pitchFamily="18" charset="0"/>
                          </a:rPr>
                        </m:ctrlPr>
                      </m:sSubPr>
                      <m:e>
                        <m:r>
                          <a:rPr lang="de-DE" altLang="zh-CN" sz="2000" b="0" i="1" smtClean="0">
                            <a:latin typeface="Cambria Math" panose="02040503050406030204" pitchFamily="18" charset="0"/>
                          </a:rPr>
                          <m:t>𝑥</m:t>
                        </m:r>
                      </m:e>
                      <m:sub>
                        <m:r>
                          <a:rPr lang="de-DE" altLang="zh-CN" sz="2000" b="0" i="1" smtClean="0">
                            <a:latin typeface="Cambria Math" panose="02040503050406030204" pitchFamily="18" charset="0"/>
                          </a:rPr>
                          <m:t>𝑤</m:t>
                        </m:r>
                      </m:sub>
                    </m:sSub>
                    <m:r>
                      <a:rPr lang="de-DE" altLang="zh-CN" sz="2000" b="0" i="1" smtClean="0">
                        <a:latin typeface="Cambria Math" panose="02040503050406030204" pitchFamily="18" charset="0"/>
                      </a:rPr>
                      <m:t> :</m:t>
                    </m:r>
                  </m:oMath>
                </a14:m>
                <a:r>
                  <a:rPr lang="de-DE" altLang="zh-CN" sz="2000" dirty="0"/>
                  <a:t> Cart </a:t>
                </a:r>
                <a:r>
                  <a:rPr lang="en-US" altLang="zh-CN" sz="2000" dirty="0"/>
                  <a:t>displacement in</a:t>
                </a:r>
                <a:r>
                  <a:rPr lang="de-DE" altLang="zh-CN" sz="2000" dirty="0"/>
                  <a:t> </a:t>
                </a:r>
                <a14:m>
                  <m:oMath xmlns:m="http://schemas.openxmlformats.org/officeDocument/2006/math">
                    <m:sSub>
                      <m:sSubPr>
                        <m:ctrlPr>
                          <a:rPr lang="de-DE" altLang="zh-CN" sz="2000" i="1">
                            <a:latin typeface="Cambria Math" panose="02040503050406030204" pitchFamily="18" charset="0"/>
                          </a:rPr>
                        </m:ctrlPr>
                      </m:sSubPr>
                      <m:e>
                        <m:r>
                          <a:rPr lang="de-DE" altLang="zh-CN" sz="2000" i="1">
                            <a:latin typeface="Cambria Math" panose="02040503050406030204" pitchFamily="18" charset="0"/>
                          </a:rPr>
                          <m:t>𝑥</m:t>
                        </m:r>
                      </m:e>
                      <m:sub>
                        <m:r>
                          <a:rPr lang="de-DE" altLang="zh-CN" sz="2000" i="1">
                            <a:latin typeface="Cambria Math" panose="02040503050406030204" pitchFamily="18" charset="0"/>
                          </a:rPr>
                          <m:t>𝑤</m:t>
                        </m:r>
                      </m:sub>
                    </m:sSub>
                    <m:r>
                      <a:rPr lang="de-DE" altLang="zh-CN" sz="2000" b="0" i="0" smtClean="0">
                        <a:latin typeface="Cambria Math" panose="02040503050406030204" pitchFamily="18" charset="0"/>
                      </a:rPr>
                      <m:t> </m:t>
                    </m:r>
                  </m:oMath>
                </a14:m>
                <a:r>
                  <a:rPr lang="en-US" altLang="zh-CN" sz="2000" dirty="0"/>
                  <a:t>axis</a:t>
                </a:r>
              </a:p>
              <a:p>
                <a:r>
                  <a:rPr lang="de-DE" altLang="zh-CN" sz="2000" dirty="0"/>
                  <a:t> </a:t>
                </a:r>
                <a14:m>
                  <m:oMath xmlns:m="http://schemas.openxmlformats.org/officeDocument/2006/math">
                    <m:sSub>
                      <m:sSubPr>
                        <m:ctrlPr>
                          <a:rPr lang="de-DE" altLang="zh-CN" b="0" i="1" smtClean="0">
                            <a:latin typeface="Cambria Math" panose="02040503050406030204" pitchFamily="18" charset="0"/>
                          </a:rPr>
                        </m:ctrlPr>
                      </m:sSubPr>
                      <m:e>
                        <m:acc>
                          <m:accPr>
                            <m:chr m:val="̇"/>
                            <m:ctrlPr>
                              <a:rPr lang="de-DE" altLang="zh-CN" b="0" i="1" smtClean="0">
                                <a:latin typeface="Cambria Math" panose="02040503050406030204" pitchFamily="18" charset="0"/>
                              </a:rPr>
                            </m:ctrlPr>
                          </m:accPr>
                          <m:e>
                            <m:r>
                              <a:rPr lang="de-DE" altLang="zh-CN" b="0" i="1" smtClean="0">
                                <a:latin typeface="Cambria Math" panose="02040503050406030204" pitchFamily="18" charset="0"/>
                              </a:rPr>
                              <m:t>𝑥</m:t>
                            </m:r>
                          </m:e>
                        </m:acc>
                      </m:e>
                      <m:sub>
                        <m:r>
                          <a:rPr lang="de-DE" altLang="zh-CN" b="0" i="1" smtClean="0">
                            <a:latin typeface="Cambria Math" panose="02040503050406030204" pitchFamily="18" charset="0"/>
                          </a:rPr>
                          <m:t>𝑤</m:t>
                        </m:r>
                      </m:sub>
                    </m:sSub>
                    <m:r>
                      <a:rPr lang="de-DE" altLang="zh-CN" i="1">
                        <a:latin typeface="Cambria Math" panose="02040503050406030204" pitchFamily="18" charset="0"/>
                      </a:rPr>
                      <m:t>:</m:t>
                    </m:r>
                  </m:oMath>
                </a14:m>
                <a:r>
                  <a:rPr lang="de-DE" altLang="zh-CN" dirty="0"/>
                  <a:t>  Cart </a:t>
                </a:r>
                <a:r>
                  <a:rPr lang="en-US" altLang="zh-CN" dirty="0"/>
                  <a:t>velocity in</a:t>
                </a:r>
                <a:r>
                  <a:rPr lang="de-DE" altLang="zh-CN" dirty="0"/>
                  <a:t> </a:t>
                </a:r>
                <a14:m>
                  <m:oMath xmlns:m="http://schemas.openxmlformats.org/officeDocument/2006/math">
                    <m:sSub>
                      <m:sSubPr>
                        <m:ctrlPr>
                          <a:rPr lang="de-DE" altLang="zh-CN" i="1">
                            <a:latin typeface="Cambria Math" panose="02040503050406030204" pitchFamily="18" charset="0"/>
                          </a:rPr>
                        </m:ctrlPr>
                      </m:sSubPr>
                      <m:e>
                        <m:r>
                          <a:rPr lang="de-DE" altLang="zh-CN" i="1">
                            <a:latin typeface="Cambria Math" panose="02040503050406030204" pitchFamily="18" charset="0"/>
                          </a:rPr>
                          <m:t>𝑥</m:t>
                        </m:r>
                      </m:e>
                      <m:sub>
                        <m:r>
                          <a:rPr lang="de-DE" altLang="zh-CN" i="1">
                            <a:latin typeface="Cambria Math" panose="02040503050406030204" pitchFamily="18" charset="0"/>
                          </a:rPr>
                          <m:t>𝑤</m:t>
                        </m:r>
                      </m:sub>
                    </m:sSub>
                    <m:r>
                      <a:rPr lang="de-DE" altLang="zh-CN">
                        <a:latin typeface="Cambria Math" panose="02040503050406030204" pitchFamily="18" charset="0"/>
                      </a:rPr>
                      <m:t> </m:t>
                    </m:r>
                  </m:oMath>
                </a14:m>
                <a:r>
                  <a:rPr lang="en-US" altLang="zh-CN" dirty="0"/>
                  <a:t>axis</a:t>
                </a:r>
                <a:endParaRPr lang="de-DE" altLang="zh-CN" dirty="0"/>
              </a:p>
              <a:p>
                <a14:m>
                  <m:oMath xmlns:m="http://schemas.openxmlformats.org/officeDocument/2006/math">
                    <m:sSub>
                      <m:sSubPr>
                        <m:ctrlPr>
                          <a:rPr lang="de-DE" altLang="zh-CN" i="1" dirty="0" smtClean="0">
                            <a:latin typeface="Cambria Math" panose="02040503050406030204" pitchFamily="18" charset="0"/>
                          </a:rPr>
                        </m:ctrlPr>
                      </m:sSubPr>
                      <m:e>
                        <m:r>
                          <a:rPr lang="de-DE" altLang="zh-CN" i="1" dirty="0" smtClean="0">
                            <a:latin typeface="Cambria Math" panose="02040503050406030204" pitchFamily="18" charset="0"/>
                          </a:rPr>
                          <m:t>𝐸</m:t>
                        </m:r>
                      </m:e>
                      <m:sub>
                        <m:r>
                          <a:rPr lang="de-DE" altLang="zh-CN" i="1" dirty="0" smtClean="0">
                            <a:latin typeface="Cambria Math" panose="02040503050406030204" pitchFamily="18" charset="0"/>
                          </a:rPr>
                          <m:t>𝑢</m:t>
                        </m:r>
                      </m:sub>
                    </m:sSub>
                    <m:r>
                      <a:rPr lang="de-DE" altLang="zh-CN" i="1">
                        <a:latin typeface="Cambria Math" panose="02040503050406030204" pitchFamily="18" charset="0"/>
                      </a:rPr>
                      <m:t>  :</m:t>
                    </m:r>
                  </m:oMath>
                </a14:m>
                <a:r>
                  <a:rPr lang="en-US" altLang="zh-CN" dirty="0"/>
                  <a:t>  input energy</a:t>
                </a:r>
                <a:endParaRPr lang="de-DE" altLang="zh-CN" dirty="0"/>
              </a:p>
              <a:p>
                <a:endParaRPr lang="de-DE" altLang="zh-CN" dirty="0"/>
              </a:p>
              <a:p>
                <a:endParaRPr lang="de-DE" altLang="zh-CN" dirty="0"/>
              </a:p>
              <a:p>
                <a:endParaRPr lang="de-DE" altLang="zh-CN" dirty="0"/>
              </a:p>
              <a:p>
                <a:endParaRPr lang="de-DE" altLang="zh-CN" dirty="0"/>
              </a:p>
              <a:p>
                <a:endParaRPr lang="de-DE" altLang="zh-CN" dirty="0"/>
              </a:p>
              <a:p>
                <a:endParaRPr lang="de-DE" altLang="zh-CN" b="0" dirty="0"/>
              </a:p>
              <a:p>
                <a:endParaRPr lang="zh-CN" altLang="en-US" dirty="0"/>
              </a:p>
            </p:txBody>
          </p:sp>
        </mc:Choice>
        <mc:Fallback xmlns="">
          <p:sp>
            <p:nvSpPr>
              <p:cNvPr id="5" name="文本框 4">
                <a:extLst>
                  <a:ext uri="{FF2B5EF4-FFF2-40B4-BE49-F238E27FC236}">
                    <a16:creationId xmlns:a16="http://schemas.microsoft.com/office/drawing/2014/main" id="{B82D0608-EB33-4187-9CEC-61D773584014}"/>
                  </a:ext>
                </a:extLst>
              </p:cNvPr>
              <p:cNvSpPr txBox="1">
                <a:spLocks noRot="1" noChangeAspect="1" noMove="1" noResize="1" noEditPoints="1" noAdjustHandles="1" noChangeArrowheads="1" noChangeShapeType="1" noTextEdit="1"/>
              </p:cNvSpPr>
              <p:nvPr/>
            </p:nvSpPr>
            <p:spPr>
              <a:xfrm>
                <a:off x="6188392" y="3084259"/>
                <a:ext cx="6003611" cy="4183709"/>
              </a:xfrm>
              <a:prstGeom prst="rect">
                <a:avLst/>
              </a:prstGeom>
              <a:blipFill>
                <a:blip r:embed="rId5"/>
                <a:stretch>
                  <a:fillRect t="-43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1" y="595745"/>
            <a:ext cx="8073393" cy="1255373"/>
          </a:xfrm>
        </p:spPr>
        <p:txBody>
          <a:bodyPr>
            <a:normAutofit/>
          </a:bodyPr>
          <a:lstStyle/>
          <a:p>
            <a:r>
              <a:rPr lang="en-US" altLang="zh-CN" sz="3600" b="1" dirty="0"/>
              <a:t>Dynamic system (ode-structure, ode-diff)</a:t>
            </a:r>
          </a:p>
        </p:txBody>
      </p:sp>
    </p:spTree>
    <p:extLst>
      <p:ext uri="{BB962C8B-B14F-4D97-AF65-F5344CB8AC3E}">
        <p14:creationId xmlns:p14="http://schemas.microsoft.com/office/powerpoint/2010/main" val="197943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870FCD4-3D01-4A22-A381-7EE82FEB2B20}"/>
                  </a:ext>
                </a:extLst>
              </p:cNvPr>
              <p:cNvSpPr txBox="1"/>
              <p:nvPr/>
            </p:nvSpPr>
            <p:spPr>
              <a:xfrm>
                <a:off x="1094510" y="1926496"/>
                <a:ext cx="4253345" cy="1562351"/>
              </a:xfrm>
              <a:prstGeom prst="rect">
                <a:avLst/>
              </a:prstGeom>
              <a:noFill/>
            </p:spPr>
            <p:txBody>
              <a:bodyPr wrap="square" lIns="0" tIns="0" rIns="0" bIns="0" rtlCol="0">
                <a:spAutoFit/>
              </a:bodyPr>
              <a:lstStyle/>
              <a:p>
                <a14:m>
                  <m:oMath xmlns:m="http://schemas.openxmlformats.org/officeDocument/2006/math">
                    <m:f>
                      <m:fPr>
                        <m:ctrlPr>
                          <a:rPr lang="en-US" altLang="zh-CN" sz="4400" i="1" smtClean="0">
                            <a:latin typeface="Cambria Math" panose="02040503050406030204" pitchFamily="18" charset="0"/>
                          </a:rPr>
                        </m:ctrlPr>
                      </m:fPr>
                      <m:num>
                        <m:r>
                          <a:rPr lang="en-US" altLang="zh-CN" sz="4400" b="0" i="1" smtClean="0">
                            <a:latin typeface="Cambria Math" panose="02040503050406030204" pitchFamily="18" charset="0"/>
                          </a:rPr>
                          <m:t>𝑑</m:t>
                        </m:r>
                      </m:num>
                      <m:den>
                        <m:r>
                          <a:rPr lang="en-US" altLang="zh-CN" sz="4400" b="0" i="1" smtClean="0">
                            <a:latin typeface="Cambria Math" panose="02040503050406030204" pitchFamily="18" charset="0"/>
                          </a:rPr>
                          <m:t>𝑑</m:t>
                        </m:r>
                        <m:r>
                          <a:rPr lang="de-DE" altLang="zh-CN" sz="4400" b="0" i="1" smtClean="0">
                            <a:latin typeface="Cambria Math" panose="02040503050406030204" pitchFamily="18" charset="0"/>
                          </a:rPr>
                          <m:t>𝑡</m:t>
                        </m:r>
                      </m:den>
                    </m:f>
                    <m:d>
                      <m:dPr>
                        <m:begChr m:val="["/>
                        <m:endChr m:val="]"/>
                        <m:ctrlPr>
                          <a:rPr lang="en-US" altLang="zh-CN" sz="4400" i="1" smtClean="0">
                            <a:latin typeface="Cambria Math" panose="02040503050406030204" pitchFamily="18" charset="0"/>
                          </a:rPr>
                        </m:ctrlPr>
                      </m:dPr>
                      <m:e>
                        <m:f>
                          <m:fPr>
                            <m:ctrlPr>
                              <a:rPr lang="en-US" altLang="zh-CN" sz="4400" i="1" smtClean="0">
                                <a:latin typeface="Cambria Math" panose="02040503050406030204" pitchFamily="18" charset="0"/>
                              </a:rPr>
                            </m:ctrlPr>
                          </m:fPr>
                          <m:num>
                            <m:r>
                              <a:rPr lang="en-US" altLang="zh-CN" sz="4400" b="0" i="1" smtClean="0">
                                <a:latin typeface="Cambria Math" panose="02040503050406030204" pitchFamily="18" charset="0"/>
                              </a:rPr>
                              <m:t>𝜕</m:t>
                            </m:r>
                            <m:r>
                              <a:rPr lang="de-DE" altLang="zh-CN" sz="4400" b="0" i="1" smtClean="0">
                                <a:latin typeface="Cambria Math" panose="02040503050406030204" pitchFamily="18" charset="0"/>
                              </a:rPr>
                              <m:t>𝐿</m:t>
                            </m:r>
                          </m:num>
                          <m:den>
                            <m:r>
                              <a:rPr lang="en-US" altLang="zh-CN" sz="4400" b="0" i="1" smtClean="0">
                                <a:latin typeface="Cambria Math" panose="02040503050406030204" pitchFamily="18" charset="0"/>
                              </a:rPr>
                              <m:t>𝜕</m:t>
                            </m:r>
                            <m:acc>
                              <m:accPr>
                                <m:chr m:val="̇"/>
                                <m:ctrlPr>
                                  <a:rPr lang="en-US" altLang="zh-CN" sz="4400" i="1" smtClean="0">
                                    <a:latin typeface="Cambria Math" panose="02040503050406030204" pitchFamily="18" charset="0"/>
                                  </a:rPr>
                                </m:ctrlPr>
                              </m:accPr>
                              <m:e>
                                <m:r>
                                  <a:rPr lang="de-DE" altLang="zh-CN" sz="4400" b="0" i="1" smtClean="0">
                                    <a:latin typeface="Cambria Math" panose="02040503050406030204" pitchFamily="18" charset="0"/>
                                  </a:rPr>
                                  <m:t>𝑞</m:t>
                                </m:r>
                              </m:e>
                            </m:acc>
                          </m:den>
                        </m:f>
                      </m:e>
                    </m:d>
                    <m:r>
                      <a:rPr lang="de-DE" altLang="zh-CN" sz="4400" b="0" i="1" smtClean="0">
                        <a:latin typeface="Cambria Math" panose="02040503050406030204" pitchFamily="18" charset="0"/>
                      </a:rPr>
                      <m:t>−</m:t>
                    </m:r>
                  </m:oMath>
                </a14:m>
                <a:r>
                  <a:rPr lang="en-US" altLang="zh-CN" sz="4400" dirty="0"/>
                  <a:t> </a:t>
                </a:r>
                <a14:m>
                  <m:oMath xmlns:m="http://schemas.openxmlformats.org/officeDocument/2006/math">
                    <m:f>
                      <m:fPr>
                        <m:ctrlPr>
                          <a:rPr lang="en-US" altLang="zh-CN" sz="4400" i="1">
                            <a:latin typeface="Cambria Math" panose="02040503050406030204" pitchFamily="18" charset="0"/>
                          </a:rPr>
                        </m:ctrlPr>
                      </m:fPr>
                      <m:num>
                        <m:r>
                          <a:rPr lang="en-US" altLang="zh-CN" sz="4400" b="0" i="1">
                            <a:latin typeface="Cambria Math" panose="02040503050406030204" pitchFamily="18" charset="0"/>
                          </a:rPr>
                          <m:t>𝜕</m:t>
                        </m:r>
                        <m:r>
                          <a:rPr lang="de-DE" altLang="zh-CN" sz="4400" b="0" i="1">
                            <a:latin typeface="Cambria Math" panose="02040503050406030204" pitchFamily="18" charset="0"/>
                          </a:rPr>
                          <m:t>𝐿</m:t>
                        </m:r>
                      </m:num>
                      <m:den>
                        <m:r>
                          <a:rPr lang="en-US" altLang="zh-CN" sz="4400" b="0" i="1">
                            <a:latin typeface="Cambria Math" panose="02040503050406030204" pitchFamily="18" charset="0"/>
                          </a:rPr>
                          <m:t>𝜕</m:t>
                        </m:r>
                        <m:r>
                          <a:rPr lang="de-DE" altLang="zh-CN" sz="4400" b="0" i="1" smtClean="0">
                            <a:latin typeface="Cambria Math" panose="02040503050406030204" pitchFamily="18" charset="0"/>
                          </a:rPr>
                          <m:t>𝑞</m:t>
                        </m:r>
                      </m:den>
                    </m:f>
                    <m:r>
                      <a:rPr lang="de-DE" altLang="zh-CN" sz="4400" b="0" i="1" smtClean="0">
                        <a:latin typeface="Cambria Math" panose="02040503050406030204" pitchFamily="18" charset="0"/>
                      </a:rPr>
                      <m:t>=</m:t>
                    </m:r>
                    <m:sSub>
                      <m:sSubPr>
                        <m:ctrlPr>
                          <a:rPr lang="de-DE" altLang="zh-CN" sz="4400" i="1" smtClean="0">
                            <a:latin typeface="Cambria Math" panose="02040503050406030204" pitchFamily="18" charset="0"/>
                          </a:rPr>
                        </m:ctrlPr>
                      </m:sSubPr>
                      <m:e>
                        <m:r>
                          <a:rPr lang="de-DE" altLang="zh-CN" sz="4400" b="0" i="1" smtClean="0">
                            <a:latin typeface="Cambria Math" panose="02040503050406030204" pitchFamily="18" charset="0"/>
                          </a:rPr>
                          <m:t>𝑄</m:t>
                        </m:r>
                      </m:e>
                      <m:sub>
                        <m:r>
                          <a:rPr lang="de-DE" altLang="zh-CN" sz="4400" b="0" i="1" smtClean="0">
                            <a:latin typeface="Cambria Math" panose="02040503050406030204" pitchFamily="18" charset="0"/>
                          </a:rPr>
                          <m:t>𝑞</m:t>
                        </m:r>
                      </m:sub>
                    </m:sSub>
                  </m:oMath>
                </a14:m>
                <a:endParaRPr lang="de-DE" altLang="zh-CN" sz="4400" dirty="0"/>
              </a:p>
              <a:p>
                <a:endParaRPr lang="zh-CN" altLang="en-US" sz="3200" dirty="0"/>
              </a:p>
            </p:txBody>
          </p:sp>
        </mc:Choice>
        <mc:Fallback xmlns="">
          <p:sp>
            <p:nvSpPr>
              <p:cNvPr id="3" name="文本框 2">
                <a:extLst>
                  <a:ext uri="{FF2B5EF4-FFF2-40B4-BE49-F238E27FC236}">
                    <a16:creationId xmlns:a16="http://schemas.microsoft.com/office/drawing/2014/main" id="{0870FCD4-3D01-4A22-A381-7EE82FEB2B20}"/>
                  </a:ext>
                </a:extLst>
              </p:cNvPr>
              <p:cNvSpPr txBox="1">
                <a:spLocks noRot="1" noChangeAspect="1" noMove="1" noResize="1" noEditPoints="1" noAdjustHandles="1" noChangeArrowheads="1" noChangeShapeType="1" noTextEdit="1"/>
              </p:cNvSpPr>
              <p:nvPr/>
            </p:nvSpPr>
            <p:spPr>
              <a:xfrm>
                <a:off x="1094510" y="1926496"/>
                <a:ext cx="4253345" cy="1562351"/>
              </a:xfrm>
              <a:prstGeom prst="rect">
                <a:avLst/>
              </a:prstGeom>
              <a:blipFill>
                <a:blip r:embed="rId4"/>
                <a:stretch>
                  <a:fillRect l="-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921413-9C3D-4374-8589-679590F788F6}"/>
                  </a:ext>
                </a:extLst>
              </p:cNvPr>
              <p:cNvSpPr txBox="1"/>
              <p:nvPr/>
            </p:nvSpPr>
            <p:spPr>
              <a:xfrm>
                <a:off x="1094509" y="3228109"/>
                <a:ext cx="9351817" cy="1967526"/>
              </a:xfrm>
              <a:prstGeom prst="rect">
                <a:avLst/>
              </a:prstGeom>
              <a:noFill/>
            </p:spPr>
            <p:txBody>
              <a:bodyPr wrap="square" rtlCol="0">
                <a:spAutoFit/>
              </a:bodyPr>
              <a:lstStyle/>
              <a:p>
                <a:r>
                  <a:rPr lang="en-US" altLang="zh-CN" sz="2400" dirty="0"/>
                  <a:t> </a:t>
                </a:r>
                <a14:m>
                  <m:oMath xmlns:m="http://schemas.openxmlformats.org/officeDocument/2006/math">
                    <m:r>
                      <a:rPr lang="de-DE" altLang="zh-CN" sz="2400" i="1">
                        <a:latin typeface="Cambria Math" panose="02040503050406030204" pitchFamily="18" charset="0"/>
                      </a:rPr>
                      <m:t>𝐿</m:t>
                    </m:r>
                    <m:r>
                      <a:rPr lang="de-DE" altLang="zh-CN" sz="2400" b="0" i="1" smtClean="0">
                        <a:latin typeface="Cambria Math" panose="02040503050406030204" pitchFamily="18" charset="0"/>
                      </a:rPr>
                      <m:t> </m:t>
                    </m:r>
                    <m:r>
                      <a:rPr lang="de-DE" altLang="zh-CN" sz="2400" i="1">
                        <a:latin typeface="Cambria Math" panose="02040503050406030204" pitchFamily="18" charset="0"/>
                      </a:rPr>
                      <m:t>=</m:t>
                    </m:r>
                    <m:r>
                      <a:rPr lang="de-DE" altLang="zh-CN" sz="2400" i="1">
                        <a:latin typeface="Cambria Math" panose="02040503050406030204" pitchFamily="18" charset="0"/>
                      </a:rPr>
                      <m:t>𝑇</m:t>
                    </m:r>
                    <m:r>
                      <a:rPr lang="de-DE" altLang="zh-CN" sz="2400" i="1">
                        <a:latin typeface="Cambria Math" panose="02040503050406030204" pitchFamily="18" charset="0"/>
                      </a:rPr>
                      <m:t>−</m:t>
                    </m:r>
                    <m:r>
                      <a:rPr lang="de-DE" altLang="zh-CN" sz="2400" i="1">
                        <a:latin typeface="Cambria Math" panose="02040503050406030204" pitchFamily="18" charset="0"/>
                      </a:rPr>
                      <m:t>𝑉</m:t>
                    </m:r>
                  </m:oMath>
                </a14:m>
                <a:endParaRPr lang="en-US" altLang="zh-CN" sz="2400" dirty="0"/>
              </a:p>
              <a:p>
                <a:r>
                  <a:rPr lang="en-US" altLang="zh-CN" sz="2400" dirty="0"/>
                  <a:t> </a:t>
                </a:r>
                <a14:m>
                  <m:oMath xmlns:m="http://schemas.openxmlformats.org/officeDocument/2006/math">
                    <m:r>
                      <a:rPr lang="en-US" altLang="zh-CN" sz="2400" i="1" dirty="0" smtClean="0">
                        <a:latin typeface="Cambria Math" panose="02040503050406030204" pitchFamily="18" charset="0"/>
                      </a:rPr>
                      <m:t>𝑇</m:t>
                    </m:r>
                    <m:r>
                      <a:rPr lang="en-US" altLang="zh-CN" sz="2400" i="1" dirty="0" smtClean="0">
                        <a:latin typeface="Cambria Math" panose="02040503050406030204" pitchFamily="18" charset="0"/>
                      </a:rPr>
                      <m:t>  </m:t>
                    </m:r>
                  </m:oMath>
                </a14:m>
                <a:r>
                  <a:rPr lang="en-US" altLang="zh-CN" sz="2400" dirty="0"/>
                  <a:t>: Kinetic energy</a:t>
                </a:r>
              </a:p>
              <a:p>
                <a:r>
                  <a:rPr lang="en-US" altLang="zh-CN" sz="2400" dirty="0"/>
                  <a:t> </a:t>
                </a:r>
                <a14:m>
                  <m:oMath xmlns:m="http://schemas.openxmlformats.org/officeDocument/2006/math">
                    <m:r>
                      <a:rPr lang="en-US" altLang="zh-CN" sz="2400" i="1" dirty="0" smtClean="0">
                        <a:latin typeface="Cambria Math" panose="02040503050406030204" pitchFamily="18" charset="0"/>
                      </a:rPr>
                      <m:t>𝑉</m:t>
                    </m:r>
                  </m:oMath>
                </a14:m>
                <a:r>
                  <a:rPr lang="en-US" altLang="zh-CN" sz="2400" dirty="0"/>
                  <a:t>  : Potential energy </a:t>
                </a:r>
              </a:p>
              <a:p>
                <a:r>
                  <a:rPr lang="en-US" altLang="zh-CN" sz="2400" dirty="0"/>
                  <a:t> </a:t>
                </a:r>
                <a14:m>
                  <m:oMath xmlns:m="http://schemas.openxmlformats.org/officeDocument/2006/math">
                    <m:sSub>
                      <m:sSubPr>
                        <m:ctrlPr>
                          <a:rPr lang="de-DE"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𝑄</m:t>
                        </m:r>
                      </m:e>
                      <m:sub>
                        <m:r>
                          <a:rPr lang="de-DE" altLang="zh-CN" sz="2400" b="0" i="1" dirty="0" smtClean="0">
                            <a:latin typeface="Cambria Math" panose="02040503050406030204" pitchFamily="18" charset="0"/>
                          </a:rPr>
                          <m:t>𝑞</m:t>
                        </m:r>
                      </m:sub>
                    </m:sSub>
                    <m:r>
                      <a:rPr lang="de-DE" altLang="zh-CN" sz="2400" b="0" i="1" dirty="0" smtClean="0">
                        <a:latin typeface="Cambria Math" panose="02040503050406030204" pitchFamily="18" charset="0"/>
                      </a:rPr>
                      <m:t> </m:t>
                    </m:r>
                  </m:oMath>
                </a14:m>
                <a:r>
                  <a:rPr lang="en-US" altLang="zh-CN" sz="2400" dirty="0"/>
                  <a:t>: Generalized forces not taken into account in </a:t>
                </a:r>
                <a14:m>
                  <m:oMath xmlns:m="http://schemas.openxmlformats.org/officeDocument/2006/math">
                    <m:r>
                      <a:rPr lang="en-US" altLang="zh-CN" sz="2400" i="1" dirty="0" smtClean="0">
                        <a:latin typeface="Cambria Math" panose="02040503050406030204" pitchFamily="18" charset="0"/>
                      </a:rPr>
                      <m:t>𝑇</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𝑉</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m:t>
                    </m:r>
                    <m:r>
                      <a:rPr lang="de-DE" altLang="zh-CN" sz="2400" b="0" i="1" dirty="0" smtClean="0">
                        <a:latin typeface="Cambria Math" panose="02040503050406030204" pitchFamily="18" charset="0"/>
                      </a:rPr>
                      <m:t> </m:t>
                    </m:r>
                    <m:r>
                      <a:rPr lang="de-DE" altLang="zh-CN" sz="2400" b="0" i="1" dirty="0" smtClean="0">
                        <a:latin typeface="Cambria Math" panose="02040503050406030204" pitchFamily="18" charset="0"/>
                      </a:rPr>
                      <m:t>𝑞</m:t>
                    </m:r>
                    <m:r>
                      <a:rPr lang="en-US" altLang="zh-CN" sz="2400" i="1" dirty="0" smtClean="0">
                        <a:latin typeface="Cambria Math" panose="02040503050406030204" pitchFamily="18" charset="0"/>
                      </a:rPr>
                      <m:t>=</m:t>
                    </m:r>
                    <m:sSup>
                      <m:sSupPr>
                        <m:ctrlPr>
                          <a:rPr lang="de-DE" altLang="zh-CN" sz="2400" b="0" i="1" dirty="0" smtClean="0">
                            <a:latin typeface="Cambria Math" panose="02040503050406030204" pitchFamily="18" charset="0"/>
                          </a:rPr>
                        </m:ctrlPr>
                      </m:sSupPr>
                      <m:e>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 </m:t>
                            </m:r>
                            <m:sSub>
                              <m:sSubPr>
                                <m:ctrlPr>
                                  <a:rPr lang="en-US" altLang="zh-CN" sz="2400" i="1" dirty="0" err="1">
                                    <a:latin typeface="Cambria Math" panose="02040503050406030204" pitchFamily="18" charset="0"/>
                                  </a:rPr>
                                </m:ctrlPr>
                              </m:sSubPr>
                              <m:e>
                                <m:r>
                                  <a:rPr lang="en-US" altLang="zh-CN" sz="2400" i="1" dirty="0" err="1">
                                    <a:latin typeface="Cambria Math" panose="02040503050406030204" pitchFamily="18" charset="0"/>
                                  </a:rPr>
                                  <m:t>𝑥</m:t>
                                </m:r>
                              </m:e>
                              <m:sub>
                                <m:r>
                                  <a:rPr lang="en-US" altLang="zh-CN" sz="2400" i="1" dirty="0" err="1">
                                    <a:latin typeface="Cambria Math" panose="02040503050406030204" pitchFamily="18" charset="0"/>
                                  </a:rPr>
                                  <m:t>𝑤</m:t>
                                </m:r>
                              </m:sub>
                            </m:sSub>
                            <m:r>
                              <a:rPr lang="en-US" altLang="zh-CN" sz="2400" i="1" dirty="0">
                                <a:latin typeface="Cambria Math" panose="02040503050406030204" pitchFamily="18" charset="0"/>
                              </a:rPr>
                              <m:t>,</m:t>
                            </m:r>
                            <m:sSub>
                              <m:sSubPr>
                                <m:ctrlPr>
                                  <a:rPr lang="de-DE"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𝜃</m:t>
                                </m:r>
                              </m:e>
                              <m:sub>
                                <m:r>
                                  <a:rPr lang="de-DE"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sSub>
                              <m:sSubPr>
                                <m:ctrlPr>
                                  <a:rPr lang="de-DE"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𝜃</m:t>
                                </m:r>
                              </m:e>
                              <m:sub>
                                <m:r>
                                  <a:rPr lang="de-DE" altLang="zh-CN" sz="2400" b="0" i="1" dirty="0" smtClean="0">
                                    <a:latin typeface="Cambria Math" panose="02040503050406030204" pitchFamily="18" charset="0"/>
                                  </a:rPr>
                                  <m:t>2</m:t>
                                </m:r>
                              </m:sub>
                            </m:sSub>
                          </m:e>
                        </m:d>
                      </m:e>
                      <m:sup>
                        <m:r>
                          <a:rPr lang="de-DE" altLang="zh-CN" sz="2400" b="0" i="1" dirty="0" smtClean="0">
                            <a:latin typeface="Cambria Math" panose="02040503050406030204" pitchFamily="18" charset="0"/>
                          </a:rPr>
                          <m:t>𝑇</m:t>
                        </m:r>
                      </m:sup>
                    </m:sSup>
                    <m:r>
                      <a:rPr lang="en-US" altLang="zh-CN" sz="2400" i="1" dirty="0" smtClean="0">
                        <a:latin typeface="Cambria Math" panose="02040503050406030204" pitchFamily="18" charset="0"/>
                      </a:rPr>
                      <m:t> </m:t>
                    </m:r>
                  </m:oMath>
                </a14:m>
                <a:r>
                  <a:rPr lang="en-US" altLang="zh-CN" sz="2400" dirty="0"/>
                  <a:t>generalized coordinates</a:t>
                </a:r>
                <a:endParaRPr lang="zh-CN" altLang="en-US" sz="2400" dirty="0"/>
              </a:p>
            </p:txBody>
          </p:sp>
        </mc:Choice>
        <mc:Fallback xmlns="">
          <p:sp>
            <p:nvSpPr>
              <p:cNvPr id="5" name="文本框 4">
                <a:extLst>
                  <a:ext uri="{FF2B5EF4-FFF2-40B4-BE49-F238E27FC236}">
                    <a16:creationId xmlns:a16="http://schemas.microsoft.com/office/drawing/2014/main" id="{AA921413-9C3D-4374-8589-679590F788F6}"/>
                  </a:ext>
                </a:extLst>
              </p:cNvPr>
              <p:cNvSpPr txBox="1">
                <a:spLocks noRot="1" noChangeAspect="1" noMove="1" noResize="1" noEditPoints="1" noAdjustHandles="1" noChangeArrowheads="1" noChangeShapeType="1" noTextEdit="1"/>
              </p:cNvSpPr>
              <p:nvPr/>
            </p:nvSpPr>
            <p:spPr>
              <a:xfrm>
                <a:off x="1094509" y="3228109"/>
                <a:ext cx="9351817" cy="1967526"/>
              </a:xfrm>
              <a:prstGeom prst="rect">
                <a:avLst/>
              </a:prstGeom>
              <a:blipFill>
                <a:blip r:embed="rId5"/>
                <a:stretch>
                  <a:fillRect b="-683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352858" y="782780"/>
            <a:ext cx="6069158" cy="783575"/>
          </a:xfrm>
        </p:spPr>
        <p:txBody>
          <a:bodyPr>
            <a:normAutofit/>
          </a:bodyPr>
          <a:lstStyle/>
          <a:p>
            <a:r>
              <a:rPr lang="en-US" altLang="zh-CN" sz="3600" dirty="0"/>
              <a:t>Euler-Lagrange equation </a:t>
            </a:r>
          </a:p>
        </p:txBody>
      </p:sp>
    </p:spTree>
    <p:extLst>
      <p:ext uri="{BB962C8B-B14F-4D97-AF65-F5344CB8AC3E}">
        <p14:creationId xmlns:p14="http://schemas.microsoft.com/office/powerpoint/2010/main" val="107366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6" name="图片 5">
            <a:extLst>
              <a:ext uri="{FF2B5EF4-FFF2-40B4-BE49-F238E27FC236}">
                <a16:creationId xmlns:a16="http://schemas.microsoft.com/office/drawing/2014/main" id="{F066BB61-F037-459A-9D9D-2F829DACD6B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41096" y="3093974"/>
            <a:ext cx="6630755" cy="2172059"/>
          </a:xfrm>
          <a:prstGeom prst="rect">
            <a:avLst/>
          </a:prstGeom>
        </p:spPr>
      </p:pic>
      <p:pic>
        <p:nvPicPr>
          <p:cNvPr id="8" name="图片 7">
            <a:extLst>
              <a:ext uri="{FF2B5EF4-FFF2-40B4-BE49-F238E27FC236}">
                <a16:creationId xmlns:a16="http://schemas.microsoft.com/office/drawing/2014/main" id="{D10910A6-690A-4B36-BCE9-3C024C43D5D0}"/>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7847171" y="3303299"/>
            <a:ext cx="2565941" cy="2279791"/>
          </a:xfrm>
          <a:prstGeom prst="rect">
            <a:avLst/>
          </a:prstGeom>
        </p:spPr>
      </p:pic>
      <p:sp>
        <p:nvSpPr>
          <p:cNvPr id="9" name="文本框 8">
            <a:extLst>
              <a:ext uri="{FF2B5EF4-FFF2-40B4-BE49-F238E27FC236}">
                <a16:creationId xmlns:a16="http://schemas.microsoft.com/office/drawing/2014/main" id="{9078E895-3D68-4224-8AC1-62B1AAB38FFD}"/>
              </a:ext>
            </a:extLst>
          </p:cNvPr>
          <p:cNvSpPr txBox="1"/>
          <p:nvPr/>
        </p:nvSpPr>
        <p:spPr>
          <a:xfrm>
            <a:off x="6871851" y="1683309"/>
            <a:ext cx="4516583" cy="830997"/>
          </a:xfrm>
          <a:prstGeom prst="rect">
            <a:avLst/>
          </a:prstGeom>
          <a:noFill/>
        </p:spPr>
        <p:txBody>
          <a:bodyPr wrap="square" rtlCol="0">
            <a:spAutoFit/>
          </a:bodyPr>
          <a:lstStyle/>
          <a:p>
            <a:r>
              <a:rPr lang="de-DE" altLang="zh-CN" sz="2400" dirty="0"/>
              <a:t>So </a:t>
            </a:r>
            <a:r>
              <a:rPr lang="de-DE" altLang="zh-CN" sz="2400" dirty="0" err="1"/>
              <a:t>the</a:t>
            </a:r>
            <a:r>
              <a:rPr lang="de-DE" altLang="zh-CN" sz="2400" dirty="0"/>
              <a:t> </a:t>
            </a:r>
            <a:r>
              <a:rPr lang="de-DE" altLang="zh-CN" sz="2400" dirty="0" err="1"/>
              <a:t>state</a:t>
            </a:r>
            <a:r>
              <a:rPr lang="de-DE" altLang="zh-CN" sz="2400" dirty="0"/>
              <a:t> </a:t>
            </a:r>
            <a:r>
              <a:rPr lang="de-DE" altLang="zh-CN" sz="2400" dirty="0" err="1"/>
              <a:t>space</a:t>
            </a:r>
            <a:r>
              <a:rPr lang="de-DE" altLang="zh-CN" sz="2400" dirty="0"/>
              <a:t> </a:t>
            </a:r>
            <a:r>
              <a:rPr lang="de-DE" altLang="zh-CN" sz="2400" dirty="0" err="1"/>
              <a:t>vector</a:t>
            </a:r>
            <a:r>
              <a:rPr lang="de-DE" altLang="zh-CN" sz="2400" dirty="0"/>
              <a:t> Q </a:t>
            </a:r>
            <a:r>
              <a:rPr lang="de-DE" altLang="zh-CN" sz="2400" dirty="0" err="1"/>
              <a:t>is</a:t>
            </a:r>
            <a:r>
              <a:rPr lang="de-DE" altLang="zh-CN" sz="2400" dirty="0"/>
              <a:t> </a:t>
            </a:r>
            <a:r>
              <a:rPr lang="de-DE" altLang="zh-CN" sz="2400" dirty="0" err="1"/>
              <a:t>defined</a:t>
            </a:r>
            <a:r>
              <a:rPr lang="de-DE" altLang="zh-CN" sz="2400" dirty="0"/>
              <a:t> </a:t>
            </a:r>
            <a:r>
              <a:rPr lang="de-DE" altLang="zh-CN" sz="2400" dirty="0" err="1"/>
              <a:t>as</a:t>
            </a:r>
            <a:r>
              <a:rPr lang="de-DE" altLang="zh-CN" sz="2400" dirty="0"/>
              <a:t> :</a:t>
            </a:r>
            <a:endParaRPr lang="zh-CN" altLang="en-US" sz="2400" dirty="0"/>
          </a:p>
        </p:txBody>
      </p:sp>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241096" y="871531"/>
                <a:ext cx="5316341" cy="1593272"/>
              </a:xfrm>
            </p:spPr>
            <p:txBody>
              <a:bodyPr>
                <a:normAutofit/>
              </a:bodyPr>
              <a:lstStyle/>
              <a:p>
                <a:r>
                  <a:rPr lang="en-US" altLang="zh-CN" sz="2400" dirty="0">
                    <a:latin typeface="+mn-lt"/>
                  </a:rPr>
                  <a:t>All variables are rearranged in order to obtain a dynamic model of</a:t>
                </a:r>
                <a:br>
                  <a:rPr lang="en-US" altLang="zh-CN" sz="2400" dirty="0">
                    <a:latin typeface="+mn-lt"/>
                  </a:rPr>
                </a:br>
                <a:r>
                  <a:rPr lang="en-US" altLang="zh-CN" sz="2400" dirty="0">
                    <a:latin typeface="+mn-lt"/>
                  </a:rPr>
                  <a:t>the double inverted pendulum in the form </a:t>
                </a:r>
                <a14:m>
                  <m:oMath xmlns:m="http://schemas.openxmlformats.org/officeDocument/2006/math">
                    <m:r>
                      <a:rPr lang="en-US" altLang="zh-CN" sz="2400" i="1" dirty="0" smtClean="0">
                        <a:latin typeface="Cambria Math" panose="02040503050406030204" pitchFamily="18" charset="0"/>
                      </a:rPr>
                      <m:t> </m:t>
                    </m:r>
                    <m:acc>
                      <m:accPr>
                        <m:chr m:val="̇"/>
                        <m:ctrlPr>
                          <a:rPr lang="en-US" altLang="zh-CN" sz="2400" i="1" dirty="0" smtClean="0">
                            <a:latin typeface="Cambria Math" panose="02040503050406030204" pitchFamily="18" charset="0"/>
                          </a:rPr>
                        </m:ctrlPr>
                      </m:accPr>
                      <m:e>
                        <m:r>
                          <a:rPr lang="de-DE" altLang="zh-CN" sz="2400" b="0" i="1" dirty="0" smtClean="0">
                            <a:latin typeface="Cambria Math" panose="02040503050406030204" pitchFamily="18" charset="0"/>
                          </a:rPr>
                          <m:t>𝑄</m:t>
                        </m:r>
                      </m:e>
                    </m:acc>
                    <m:r>
                      <a:rPr lang="en-US" altLang="zh-CN" sz="2400" i="1" dirty="0">
                        <a:latin typeface="Cambria Math" panose="02040503050406030204" pitchFamily="18" charset="0"/>
                      </a:rPr>
                      <m:t>=</m:t>
                    </m:r>
                    <m:r>
                      <a:rPr lang="en-US" altLang="zh-CN" sz="2400" i="1" dirty="0">
                        <a:latin typeface="Cambria Math" panose="02040503050406030204" pitchFamily="18" charset="0"/>
                      </a:rPr>
                      <m:t>𝑎</m:t>
                    </m:r>
                    <m:r>
                      <a:rPr lang="en-US" altLang="zh-CN" sz="2400" i="1" dirty="0">
                        <a:latin typeface="Cambria Math" panose="02040503050406030204" pitchFamily="18" charset="0"/>
                      </a:rPr>
                      <m:t>(</m:t>
                    </m:r>
                    <m:r>
                      <a:rPr lang="en-US" altLang="zh-CN" sz="2400" i="1" dirty="0">
                        <a:latin typeface="Cambria Math" panose="02040503050406030204" pitchFamily="18" charset="0"/>
                      </a:rPr>
                      <m:t>𝑄</m:t>
                    </m:r>
                    <m:r>
                      <a:rPr lang="en-US" altLang="zh-CN" sz="2400" i="1" dirty="0">
                        <a:latin typeface="Cambria Math" panose="02040503050406030204" pitchFamily="18" charset="0"/>
                      </a:rPr>
                      <m:t>)+</m:t>
                    </m:r>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𝑄</m:t>
                    </m:r>
                    <m:r>
                      <a:rPr lang="en-US" altLang="zh-CN" sz="2400" i="1" dirty="0">
                        <a:latin typeface="Cambria Math" panose="02040503050406030204" pitchFamily="18" charset="0"/>
                      </a:rPr>
                      <m:t>) ∙ </m:t>
                    </m:r>
                    <m:sSub>
                      <m:sSubPr>
                        <m:ctrlPr>
                          <a:rPr lang="en-US" altLang="zh-CN" sz="2400" b="0" i="1" dirty="0" err="1" smtClean="0">
                            <a:latin typeface="Cambria Math" panose="02040503050406030204" pitchFamily="18" charset="0"/>
                            <a:ea typeface="Cambria Math" panose="02040503050406030204" pitchFamily="18" charset="0"/>
                          </a:rPr>
                        </m:ctrlPr>
                      </m:sSubPr>
                      <m:e>
                        <m:r>
                          <a:rPr lang="en-US" altLang="zh-CN" sz="2400" i="1" dirty="0" err="1">
                            <a:latin typeface="Cambria Math" panose="02040503050406030204" pitchFamily="18" charset="0"/>
                          </a:rPr>
                          <m:t>𝑢</m:t>
                        </m:r>
                      </m:e>
                      <m:sub>
                        <m:r>
                          <a:rPr lang="en-US" altLang="zh-CN" sz="2400" i="1" dirty="0" err="1" smtClean="0">
                            <a:latin typeface="Cambria Math" panose="02040503050406030204" pitchFamily="18" charset="0"/>
                          </a:rPr>
                          <m:t>𝑞</m:t>
                        </m:r>
                      </m:sub>
                    </m:sSub>
                  </m:oMath>
                </a14:m>
                <a:r>
                  <a:rPr lang="de-DE" altLang="zh-CN" sz="2400" dirty="0">
                    <a:latin typeface="+mn-lt"/>
                  </a:rPr>
                  <a:t> </a:t>
                </a:r>
                <a:r>
                  <a:rPr lang="de-DE" altLang="zh-CN" sz="1600" dirty="0">
                    <a:latin typeface="+mn-lt"/>
                  </a:rPr>
                  <a:t>[3]</a:t>
                </a:r>
                <a:endParaRPr lang="en-US" altLang="zh-CN" sz="1600" dirty="0">
                  <a:latin typeface="+mn-lt"/>
                </a:endParaRPr>
              </a:p>
            </p:txBody>
          </p:sp>
        </mc:Choice>
        <mc:Fallback xmlns="">
          <p:sp>
            <p:nvSpPr>
              <p:cNvPr id="2" name="标题 1">
                <a:extLst>
                  <a:ext uri="{FF2B5EF4-FFF2-40B4-BE49-F238E27FC236}">
                    <a16:creationId xmlns:a16="http://schemas.microsoft.com/office/drawing/2014/main" id="{BDD5D4C4-0165-4D8E-87DA-2560F21F5B70}"/>
                  </a:ext>
                </a:extLst>
              </p:cNvPr>
              <p:cNvSpPr>
                <a:spLocks noGrp="1" noRot="1" noChangeAspect="1" noMove="1" noResize="1" noEditPoints="1" noAdjustHandles="1" noChangeArrowheads="1" noChangeShapeType="1" noTextEdit="1"/>
              </p:cNvSpPr>
              <p:nvPr>
                <p:ph type="ctrTitle"/>
              </p:nvPr>
            </p:nvSpPr>
            <p:spPr>
              <a:xfrm>
                <a:off x="241096" y="871531"/>
                <a:ext cx="5316341" cy="1593272"/>
              </a:xfrm>
              <a:blipFill>
                <a:blip r:embed="rId8"/>
                <a:stretch>
                  <a:fillRect l="-1147" r="-2523" b="-7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282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5" name="文本框 4">
            <a:extLst>
              <a:ext uri="{FF2B5EF4-FFF2-40B4-BE49-F238E27FC236}">
                <a16:creationId xmlns:a16="http://schemas.microsoft.com/office/drawing/2014/main" id="{0F185325-07AA-473D-955A-FEB1358649D5}"/>
              </a:ext>
            </a:extLst>
          </p:cNvPr>
          <p:cNvSpPr txBox="1"/>
          <p:nvPr/>
        </p:nvSpPr>
        <p:spPr>
          <a:xfrm>
            <a:off x="263236" y="1307557"/>
            <a:ext cx="3602181" cy="461665"/>
          </a:xfrm>
          <a:prstGeom prst="rect">
            <a:avLst/>
          </a:prstGeom>
          <a:noFill/>
        </p:spPr>
        <p:txBody>
          <a:bodyPr wrap="square" rtlCol="0">
            <a:spAutoFit/>
          </a:bodyPr>
          <a:lstStyle/>
          <a:p>
            <a:r>
              <a:rPr lang="en-US" altLang="zh-CN" sz="2400" dirty="0"/>
              <a:t>System State vector</a:t>
            </a:r>
            <a:r>
              <a:rPr lang="en-US" altLang="zh-CN" dirty="0"/>
              <a:t>:</a:t>
            </a:r>
            <a:endParaRPr lang="zh-CN" altLang="en-US" dirty="0"/>
          </a:p>
        </p:txBody>
      </p:sp>
      <p:sp>
        <p:nvSpPr>
          <p:cNvPr id="11" name="文本框 10">
            <a:extLst>
              <a:ext uri="{FF2B5EF4-FFF2-40B4-BE49-F238E27FC236}">
                <a16:creationId xmlns:a16="http://schemas.microsoft.com/office/drawing/2014/main" id="{3605F6BA-73D5-4992-9C75-01F43ED56B19}"/>
              </a:ext>
            </a:extLst>
          </p:cNvPr>
          <p:cNvSpPr txBox="1"/>
          <p:nvPr/>
        </p:nvSpPr>
        <p:spPr>
          <a:xfrm>
            <a:off x="4481282" y="1341635"/>
            <a:ext cx="2881746" cy="461665"/>
          </a:xfrm>
          <a:prstGeom prst="rect">
            <a:avLst/>
          </a:prstGeom>
          <a:noFill/>
        </p:spPr>
        <p:txBody>
          <a:bodyPr wrap="square" rtlCol="0">
            <a:spAutoFit/>
          </a:bodyPr>
          <a:lstStyle/>
          <a:p>
            <a:r>
              <a:rPr lang="en-US" altLang="zh-CN" sz="2400" dirty="0"/>
              <a:t>ODE system:</a:t>
            </a:r>
            <a:endParaRPr lang="zh-CN" altLang="en-US" sz="2400" dirty="0"/>
          </a:p>
        </p:txBody>
      </p:sp>
      <p:pic>
        <p:nvPicPr>
          <p:cNvPr id="13" name="图片 12">
            <a:extLst>
              <a:ext uri="{FF2B5EF4-FFF2-40B4-BE49-F238E27FC236}">
                <a16:creationId xmlns:a16="http://schemas.microsoft.com/office/drawing/2014/main" id="{97E6101F-F7E3-4D6E-9D5D-842E5602D8B8}"/>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263236" y="2063601"/>
            <a:ext cx="3186285" cy="2148571"/>
          </a:xfrm>
          <a:prstGeom prst="rect">
            <a:avLst/>
          </a:prstGeom>
        </p:spPr>
      </p:pic>
      <p:pic>
        <p:nvPicPr>
          <p:cNvPr id="17" name="图片 16">
            <a:extLst>
              <a:ext uri="{FF2B5EF4-FFF2-40B4-BE49-F238E27FC236}">
                <a16:creationId xmlns:a16="http://schemas.microsoft.com/office/drawing/2014/main" id="{4544D3B2-2319-4F09-98FF-65505C7F5F4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4481282" y="2013328"/>
            <a:ext cx="7447482" cy="336000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630C92E-D968-437C-B6E4-0D465E1C439E}"/>
                  </a:ext>
                </a:extLst>
              </p:cNvPr>
              <p:cNvSpPr txBox="1"/>
              <p:nvPr/>
            </p:nvSpPr>
            <p:spPr>
              <a:xfrm>
                <a:off x="263236" y="4395588"/>
                <a:ext cx="3602181" cy="923330"/>
              </a:xfrm>
              <a:prstGeom prst="rect">
                <a:avLst/>
              </a:prstGeom>
              <a:noFill/>
            </p:spPr>
            <p:txBody>
              <a:bodyPr wrap="square" rtlCol="0">
                <a:spAutoFit/>
              </a:bodyPr>
              <a:lstStyle/>
              <a:p>
                <a14:m>
                  <m:oMath xmlns:m="http://schemas.openxmlformats.org/officeDocument/2006/math">
                    <m:sSub>
                      <m:sSubPr>
                        <m:ctrlPr>
                          <a:rPr lang="de-DE" altLang="zh-CN" i="1" dirty="0" smtClean="0">
                            <a:latin typeface="Cambria Math" panose="02040503050406030204" pitchFamily="18" charset="0"/>
                          </a:rPr>
                        </m:ctrlPr>
                      </m:sSubPr>
                      <m:e>
                        <m:r>
                          <a:rPr lang="de-DE" altLang="zh-CN" i="1" dirty="0" smtClean="0">
                            <a:latin typeface="Cambria Math" panose="02040503050406030204" pitchFamily="18" charset="0"/>
                          </a:rPr>
                          <m:t>𝐸</m:t>
                        </m:r>
                      </m:e>
                      <m:sub>
                        <m:r>
                          <a:rPr lang="de-DE" altLang="zh-CN" i="1" dirty="0" smtClean="0">
                            <a:latin typeface="Cambria Math" panose="02040503050406030204" pitchFamily="18" charset="0"/>
                          </a:rPr>
                          <m:t>𝑢</m:t>
                        </m:r>
                      </m:sub>
                    </m:sSub>
                  </m:oMath>
                </a14:m>
                <a:r>
                  <a:rPr lang="de-DE" altLang="zh-CN" dirty="0"/>
                  <a:t> </a:t>
                </a:r>
                <a:r>
                  <a:rPr lang="de-DE" altLang="zh-CN" dirty="0" err="1"/>
                  <a:t>is</a:t>
                </a:r>
                <a:r>
                  <a:rPr lang="de-DE" altLang="zh-CN" dirty="0"/>
                  <a:t> </a:t>
                </a:r>
                <a:r>
                  <a:rPr lang="de-DE" altLang="zh-CN" dirty="0" err="1"/>
                  <a:t>the</a:t>
                </a:r>
                <a:r>
                  <a:rPr lang="de-DE" altLang="zh-CN" dirty="0"/>
                  <a:t> additional </a:t>
                </a:r>
                <a:r>
                  <a:rPr lang="de-DE" altLang="zh-CN" dirty="0" err="1"/>
                  <a:t>entry</a:t>
                </a:r>
                <a:r>
                  <a:rPr lang="de-DE" altLang="zh-CN" dirty="0"/>
                  <a:t> </a:t>
                </a:r>
                <a:r>
                  <a:rPr lang="de-DE" altLang="zh-CN" dirty="0" err="1"/>
                  <a:t>input</a:t>
                </a:r>
                <a:r>
                  <a:rPr lang="de-DE" altLang="zh-CN" dirty="0"/>
                  <a:t> </a:t>
                </a:r>
                <a:r>
                  <a:rPr lang="de-DE" altLang="zh-CN" dirty="0" err="1"/>
                  <a:t>energy</a:t>
                </a:r>
                <a:endParaRPr lang="de-DE" altLang="zh-CN" dirty="0"/>
              </a:p>
              <a:p>
                <a:endParaRPr lang="zh-CN" altLang="en-US" dirty="0"/>
              </a:p>
            </p:txBody>
          </p:sp>
        </mc:Choice>
        <mc:Fallback xmlns="">
          <p:sp>
            <p:nvSpPr>
              <p:cNvPr id="18" name="文本框 17">
                <a:extLst>
                  <a:ext uri="{FF2B5EF4-FFF2-40B4-BE49-F238E27FC236}">
                    <a16:creationId xmlns:a16="http://schemas.microsoft.com/office/drawing/2014/main" id="{3630C92E-D968-437C-B6E4-0D465E1C439E}"/>
                  </a:ext>
                </a:extLst>
              </p:cNvPr>
              <p:cNvSpPr txBox="1">
                <a:spLocks noRot="1" noChangeAspect="1" noMove="1" noResize="1" noEditPoints="1" noAdjustHandles="1" noChangeArrowheads="1" noChangeShapeType="1" noTextEdit="1"/>
              </p:cNvSpPr>
              <p:nvPr/>
            </p:nvSpPr>
            <p:spPr>
              <a:xfrm>
                <a:off x="263236" y="4395588"/>
                <a:ext cx="3602181" cy="923330"/>
              </a:xfrm>
              <a:prstGeom prst="rect">
                <a:avLst/>
              </a:prstGeom>
              <a:blipFill>
                <a:blip r:embed="rId8"/>
                <a:stretch>
                  <a:fillRect l="-1354" t="-3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086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6" name="文本框 5">
            <a:extLst>
              <a:ext uri="{FF2B5EF4-FFF2-40B4-BE49-F238E27FC236}">
                <a16:creationId xmlns:a16="http://schemas.microsoft.com/office/drawing/2014/main" id="{37AE1F2A-8870-4DCC-A475-7BC9A8938988}"/>
              </a:ext>
            </a:extLst>
          </p:cNvPr>
          <p:cNvSpPr txBox="1"/>
          <p:nvPr/>
        </p:nvSpPr>
        <p:spPr>
          <a:xfrm>
            <a:off x="292100" y="939800"/>
            <a:ext cx="5511800" cy="523220"/>
          </a:xfrm>
          <a:prstGeom prst="rect">
            <a:avLst/>
          </a:prstGeom>
          <a:noFill/>
        </p:spPr>
        <p:txBody>
          <a:bodyPr wrap="square" rtlCol="0">
            <a:spAutoFit/>
          </a:bodyPr>
          <a:lstStyle/>
          <a:p>
            <a:r>
              <a:rPr lang="en-US" altLang="zh-CN" sz="2800" dirty="0"/>
              <a:t>Derivative structures of ODE</a:t>
            </a:r>
            <a:endParaRPr lang="zh-CN" altLang="en-US" sz="28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8E884D-C4B7-4058-8645-7CB689396F77}"/>
                  </a:ext>
                </a:extLst>
              </p:cNvPr>
              <p:cNvSpPr txBox="1"/>
              <p:nvPr/>
            </p:nvSpPr>
            <p:spPr>
              <a:xfrm>
                <a:off x="292100" y="1623400"/>
                <a:ext cx="10439400" cy="369332"/>
              </a:xfrm>
              <a:prstGeom prst="rect">
                <a:avLst/>
              </a:prstGeom>
              <a:noFill/>
            </p:spPr>
            <p:txBody>
              <a:bodyPr wrap="square" rtlCol="0">
                <a:spAutoFit/>
              </a:bodyPr>
              <a:lstStyle/>
              <a:p>
                <a:r>
                  <a:rPr lang="en-US" altLang="zh-CN" dirty="0"/>
                  <a:t>In  </a:t>
                </a:r>
                <a14:m>
                  <m:oMath xmlns:m="http://schemas.openxmlformats.org/officeDocument/2006/math">
                    <m:r>
                      <a:rPr lang="en-US" altLang="zh-CN" i="1" dirty="0" smtClean="0">
                        <a:latin typeface="Cambria Math" panose="02040503050406030204" pitchFamily="18" charset="0"/>
                      </a:rPr>
                      <m:t>𝑜𝑑𝑒</m:t>
                    </m:r>
                    <m:r>
                      <a:rPr lang="en-US" altLang="zh-CN" i="1" dirty="0" smtClean="0">
                        <a:latin typeface="Cambria Math" panose="02040503050406030204" pitchFamily="18" charset="0"/>
                      </a:rPr>
                      <m:t>_</m:t>
                    </m:r>
                    <m:r>
                      <a:rPr lang="en-US" altLang="zh-CN" i="1" dirty="0" err="1">
                        <a:latin typeface="Cambria Math" panose="02040503050406030204" pitchFamily="18" charset="0"/>
                      </a:rPr>
                      <m:t>𝑠𝑡𝑟𝑢𝑐𝑡𝑢𝑟𝑒</m:t>
                    </m:r>
                  </m:oMath>
                </a14:m>
                <a:r>
                  <a:rPr lang="en-US" altLang="zh-CN" dirty="0"/>
                  <a:t>  from </a:t>
                </a:r>
                <a:r>
                  <a:rPr lang="en-US" altLang="zh-CN" dirty="0" err="1"/>
                  <a:t>TransWORHP</a:t>
                </a:r>
                <a:r>
                  <a:rPr lang="en-US" altLang="zh-CN" dirty="0"/>
                  <a:t> , so we can get: </a:t>
                </a:r>
                <a:endParaRPr lang="zh-CN" altLang="en-US" dirty="0"/>
              </a:p>
            </p:txBody>
          </p:sp>
        </mc:Choice>
        <mc:Fallback xmlns="">
          <p:sp>
            <p:nvSpPr>
              <p:cNvPr id="7" name="文本框 6">
                <a:extLst>
                  <a:ext uri="{FF2B5EF4-FFF2-40B4-BE49-F238E27FC236}">
                    <a16:creationId xmlns:a16="http://schemas.microsoft.com/office/drawing/2014/main" id="{8B8E884D-C4B7-4058-8645-7CB689396F77}"/>
                  </a:ext>
                </a:extLst>
              </p:cNvPr>
              <p:cNvSpPr txBox="1">
                <a:spLocks noRot="1" noChangeAspect="1" noMove="1" noResize="1" noEditPoints="1" noAdjustHandles="1" noChangeArrowheads="1" noChangeShapeType="1" noTextEdit="1"/>
              </p:cNvSpPr>
              <p:nvPr/>
            </p:nvSpPr>
            <p:spPr>
              <a:xfrm>
                <a:off x="292100" y="1623400"/>
                <a:ext cx="10439400" cy="369332"/>
              </a:xfrm>
              <a:prstGeom prst="rect">
                <a:avLst/>
              </a:prstGeom>
              <a:blipFill>
                <a:blip r:embed="rId6"/>
                <a:stretch>
                  <a:fillRect l="-526" t="-8197" b="-2459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24EA4C87-6CC6-4076-80B0-BA748AE1C847}"/>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458528" y="2317947"/>
            <a:ext cx="4624761" cy="3289905"/>
          </a:xfrm>
          <a:prstGeom prst="rect">
            <a:avLst/>
          </a:prstGeom>
        </p:spPr>
      </p:pic>
      <p:pic>
        <p:nvPicPr>
          <p:cNvPr id="13" name="图片 12">
            <a:extLst>
              <a:ext uri="{FF2B5EF4-FFF2-40B4-BE49-F238E27FC236}">
                <a16:creationId xmlns:a16="http://schemas.microsoft.com/office/drawing/2014/main" id="{C7FB74EA-EB70-4DA2-9228-627FA4266F17}"/>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6597420" y="2317947"/>
            <a:ext cx="4624762" cy="3289905"/>
          </a:xfrm>
          <a:prstGeom prst="rect">
            <a:avLst/>
          </a:prstGeom>
        </p:spPr>
      </p:pic>
    </p:spTree>
    <p:extLst>
      <p:ext uri="{BB962C8B-B14F-4D97-AF65-F5344CB8AC3E}">
        <p14:creationId xmlns:p14="http://schemas.microsoft.com/office/powerpoint/2010/main" val="5959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AE1F2A-8870-4DCC-A475-7BC9A8938988}"/>
                  </a:ext>
                </a:extLst>
              </p:cNvPr>
              <p:cNvSpPr txBox="1"/>
              <p:nvPr/>
            </p:nvSpPr>
            <p:spPr>
              <a:xfrm>
                <a:off x="292100" y="939800"/>
                <a:ext cx="5511800" cy="523220"/>
              </a:xfrm>
              <a:prstGeom prst="rect">
                <a:avLst/>
              </a:prstGeom>
              <a:noFill/>
            </p:spPr>
            <p:txBody>
              <a:bodyPr wrap="square" rtlCol="0">
                <a:spAutoFit/>
              </a:bodyPr>
              <a:lstStyle/>
              <a:p>
                <a:r>
                  <a:rPr lang="en-US" altLang="zh-CN" sz="2800" dirty="0"/>
                  <a:t>Check for </a:t>
                </a:r>
                <a14:m>
                  <m:oMath xmlns:m="http://schemas.openxmlformats.org/officeDocument/2006/math">
                    <m:r>
                      <a:rPr lang="en-US" altLang="zh-CN" sz="2800" i="1" dirty="0" smtClean="0">
                        <a:latin typeface="Cambria Math" panose="02040503050406030204" pitchFamily="18" charset="0"/>
                      </a:rPr>
                      <m:t>𝑜𝑑𝑒</m:t>
                    </m:r>
                    <m:r>
                      <a:rPr lang="en-US" altLang="zh-CN" sz="2800" i="1" dirty="0" smtClean="0">
                        <a:latin typeface="Cambria Math" panose="02040503050406030204" pitchFamily="18" charset="0"/>
                      </a:rPr>
                      <m:t>_</m:t>
                    </m:r>
                    <m:r>
                      <m:rPr>
                        <m:sty m:val="p"/>
                      </m:rPr>
                      <a:rPr lang="en-US" altLang="zh-CN" sz="2800" i="1" dirty="0">
                        <a:latin typeface="Cambria Math" panose="02040503050406030204" pitchFamily="18" charset="0"/>
                      </a:rPr>
                      <m:t>diff</m:t>
                    </m:r>
                  </m:oMath>
                </a14:m>
                <a:endParaRPr lang="zh-CN" altLang="en-US" sz="2800" dirty="0"/>
              </a:p>
            </p:txBody>
          </p:sp>
        </mc:Choice>
        <mc:Fallback xmlns="">
          <p:sp>
            <p:nvSpPr>
              <p:cNvPr id="6" name="文本框 5">
                <a:extLst>
                  <a:ext uri="{FF2B5EF4-FFF2-40B4-BE49-F238E27FC236}">
                    <a16:creationId xmlns:a16="http://schemas.microsoft.com/office/drawing/2014/main" id="{37AE1F2A-8870-4DCC-A475-7BC9A8938988}"/>
                  </a:ext>
                </a:extLst>
              </p:cNvPr>
              <p:cNvSpPr txBox="1">
                <a:spLocks noRot="1" noChangeAspect="1" noMove="1" noResize="1" noEditPoints="1" noAdjustHandles="1" noChangeArrowheads="1" noChangeShapeType="1" noTextEdit="1"/>
              </p:cNvSpPr>
              <p:nvPr/>
            </p:nvSpPr>
            <p:spPr>
              <a:xfrm>
                <a:off x="292100" y="939800"/>
                <a:ext cx="5511800" cy="523220"/>
              </a:xfrm>
              <a:prstGeom prst="rect">
                <a:avLst/>
              </a:prstGeom>
              <a:blipFill>
                <a:blip r:embed="rId4"/>
                <a:stretch>
                  <a:fillRect l="-2323"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B8E884D-C4B7-4058-8645-7CB689396F77}"/>
                  </a:ext>
                </a:extLst>
              </p:cNvPr>
              <p:cNvSpPr txBox="1"/>
              <p:nvPr/>
            </p:nvSpPr>
            <p:spPr>
              <a:xfrm>
                <a:off x="0" y="1621850"/>
                <a:ext cx="4951696" cy="923330"/>
              </a:xfrm>
              <a:prstGeom prst="rect">
                <a:avLst/>
              </a:prstGeom>
              <a:noFill/>
            </p:spPr>
            <p:txBody>
              <a:bodyPr wrap="square" rtlCol="0">
                <a:spAutoFit/>
              </a:bodyPr>
              <a:lstStyle/>
              <a:p>
                <a:r>
                  <a:rPr lang="en-US" altLang="zh-CN" dirty="0"/>
                  <a:t>We have lots of calculations to do before we get the </a:t>
                </a:r>
                <a14:m>
                  <m:oMath xmlns:m="http://schemas.openxmlformats.org/officeDocument/2006/math">
                    <m:r>
                      <a:rPr lang="en-US" altLang="zh-CN" i="1" dirty="0" smtClean="0">
                        <a:latin typeface="Cambria Math" panose="02040503050406030204" pitchFamily="18" charset="0"/>
                      </a:rPr>
                      <m:t>𝑜𝑑𝑒</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𝑑𝑖𝑓𝑓</m:t>
                    </m:r>
                  </m:oMath>
                </a14:m>
                <a:r>
                  <a:rPr lang="de-DE" altLang="zh-CN" dirty="0"/>
                  <a:t>. </a:t>
                </a:r>
                <a:r>
                  <a:rPr lang="en-US" altLang="zh-CN" dirty="0"/>
                  <a:t>Here you can see two different ways to test if the calculations are correct or not.</a:t>
                </a:r>
                <a:endParaRPr lang="zh-CN" altLang="en-US" dirty="0"/>
              </a:p>
            </p:txBody>
          </p:sp>
        </mc:Choice>
        <mc:Fallback xmlns="">
          <p:sp>
            <p:nvSpPr>
              <p:cNvPr id="7" name="文本框 6">
                <a:extLst>
                  <a:ext uri="{FF2B5EF4-FFF2-40B4-BE49-F238E27FC236}">
                    <a16:creationId xmlns:a16="http://schemas.microsoft.com/office/drawing/2014/main" id="{8B8E884D-C4B7-4058-8645-7CB689396F77}"/>
                  </a:ext>
                </a:extLst>
              </p:cNvPr>
              <p:cNvSpPr txBox="1">
                <a:spLocks noRot="1" noChangeAspect="1" noMove="1" noResize="1" noEditPoints="1" noAdjustHandles="1" noChangeArrowheads="1" noChangeShapeType="1" noTextEdit="1"/>
              </p:cNvSpPr>
              <p:nvPr/>
            </p:nvSpPr>
            <p:spPr>
              <a:xfrm>
                <a:off x="0" y="1621850"/>
                <a:ext cx="4951696" cy="923330"/>
              </a:xfrm>
              <a:prstGeom prst="rect">
                <a:avLst/>
              </a:prstGeom>
              <a:blipFill>
                <a:blip r:embed="rId5"/>
                <a:stretch>
                  <a:fillRect l="-985" t="-3289" r="-1724" b="-9211"/>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0044285-13AB-4D44-BDAF-C5ACD0FD48E3}"/>
              </a:ext>
            </a:extLst>
          </p:cNvPr>
          <p:cNvSpPr txBox="1"/>
          <p:nvPr/>
        </p:nvSpPr>
        <p:spPr>
          <a:xfrm>
            <a:off x="292100" y="2938212"/>
            <a:ext cx="3534217" cy="646331"/>
          </a:xfrm>
          <a:prstGeom prst="rect">
            <a:avLst/>
          </a:prstGeom>
          <a:noFill/>
        </p:spPr>
        <p:txBody>
          <a:bodyPr wrap="square" rtlCol="0">
            <a:spAutoFit/>
          </a:bodyPr>
          <a:lstStyle/>
          <a:p>
            <a:r>
              <a:rPr lang="de-DE" altLang="zh-CN" b="1" dirty="0"/>
              <a:t>1. </a:t>
            </a:r>
            <a:r>
              <a:rPr lang="de-DE" altLang="zh-CN" b="1" dirty="0" err="1"/>
              <a:t>Matlab</a:t>
            </a:r>
            <a:r>
              <a:rPr lang="de-DE" altLang="zh-CN" b="1" dirty="0"/>
              <a:t> </a:t>
            </a:r>
            <a:r>
              <a:rPr lang="de-DE" altLang="zh-CN" b="1" dirty="0" err="1"/>
              <a:t>simulink</a:t>
            </a:r>
            <a:r>
              <a:rPr lang="de-DE" altLang="zh-CN" b="1" dirty="0"/>
              <a:t> </a:t>
            </a:r>
            <a:r>
              <a:rPr lang="de-DE" altLang="zh-CN" b="1" dirty="0" err="1"/>
              <a:t>function</a:t>
            </a:r>
            <a:endParaRPr lang="de-DE" altLang="zh-CN" b="1" dirty="0"/>
          </a:p>
          <a:p>
            <a:r>
              <a:rPr lang="de-DE" altLang="zh-CN" b="1" dirty="0"/>
              <a:t>2. </a:t>
            </a:r>
            <a:r>
              <a:rPr lang="de-DE" altLang="zh-CN" b="1" dirty="0" err="1"/>
              <a:t>TransWorhp</a:t>
            </a:r>
            <a:r>
              <a:rPr lang="de-DE" altLang="zh-CN" b="1" dirty="0"/>
              <a:t> </a:t>
            </a:r>
            <a:r>
              <a:rPr lang="de-DE" altLang="zh-CN" b="1" dirty="0" err="1"/>
              <a:t>viewer</a:t>
            </a:r>
            <a:r>
              <a:rPr lang="de-DE" altLang="zh-CN" b="1" dirty="0"/>
              <a:t> </a:t>
            </a:r>
            <a:r>
              <a:rPr lang="de-DE" altLang="zh-CN" b="1" dirty="0" err="1"/>
              <a:t>function</a:t>
            </a:r>
            <a:endParaRPr lang="zh-CN" altLang="en-US" b="1" dirty="0"/>
          </a:p>
        </p:txBody>
      </p:sp>
      <p:pic>
        <p:nvPicPr>
          <p:cNvPr id="4" name="图片 3">
            <a:extLst>
              <a:ext uri="{FF2B5EF4-FFF2-40B4-BE49-F238E27FC236}">
                <a16:creationId xmlns:a16="http://schemas.microsoft.com/office/drawing/2014/main" id="{C3EA166A-5CB4-494C-B0C9-C16FDB5EA3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0656" y="1515531"/>
            <a:ext cx="6734168" cy="4491781"/>
          </a:xfrm>
          <a:prstGeom prst="rect">
            <a:avLst/>
          </a:prstGeom>
        </p:spPr>
      </p:pic>
    </p:spTree>
    <p:extLst>
      <p:ext uri="{BB962C8B-B14F-4D97-AF65-F5344CB8AC3E}">
        <p14:creationId xmlns:p14="http://schemas.microsoft.com/office/powerpoint/2010/main" val="117882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7" name="标题 6">
            <a:extLst>
              <a:ext uri="{FF2B5EF4-FFF2-40B4-BE49-F238E27FC236}">
                <a16:creationId xmlns:a16="http://schemas.microsoft.com/office/drawing/2014/main" id="{F63DA592-9BD8-4A98-B51C-351E5E8762A9}"/>
              </a:ext>
            </a:extLst>
          </p:cNvPr>
          <p:cNvSpPr>
            <a:spLocks noGrp="1"/>
          </p:cNvSpPr>
          <p:nvPr>
            <p:ph type="ctrTitle"/>
          </p:nvPr>
        </p:nvSpPr>
        <p:spPr>
          <a:xfrm>
            <a:off x="204124" y="796635"/>
            <a:ext cx="3851564" cy="720436"/>
          </a:xfrm>
        </p:spPr>
        <p:txBody>
          <a:bodyPr>
            <a:normAutofit fontScale="90000"/>
          </a:bodyPr>
          <a:lstStyle/>
          <a:p>
            <a:r>
              <a:rPr lang="en-US" altLang="zh-CN" sz="5300" b="1" dirty="0"/>
              <a:t>Contents</a:t>
            </a:r>
            <a:endParaRPr lang="zh-CN" altLang="en-US" sz="4400" b="1" dirty="0"/>
          </a:p>
        </p:txBody>
      </p:sp>
      <p:graphicFrame>
        <p:nvGraphicFramePr>
          <p:cNvPr id="2" name="图示 1">
            <a:extLst>
              <a:ext uri="{FF2B5EF4-FFF2-40B4-BE49-F238E27FC236}">
                <a16:creationId xmlns:a16="http://schemas.microsoft.com/office/drawing/2014/main" id="{76F05E3D-2341-47D3-B583-A4206A2FF7DF}"/>
              </a:ext>
            </a:extLst>
          </p:cNvPr>
          <p:cNvGraphicFramePr/>
          <p:nvPr>
            <p:extLst>
              <p:ext uri="{D42A27DB-BD31-4B8C-83A1-F6EECF244321}">
                <p14:modId xmlns:p14="http://schemas.microsoft.com/office/powerpoint/2010/main" val="4215526112"/>
              </p:ext>
            </p:extLst>
          </p:nvPr>
        </p:nvGraphicFramePr>
        <p:xfrm>
          <a:off x="895348" y="1990137"/>
          <a:ext cx="10401300" cy="3108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08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AE1F2A-8870-4DCC-A475-7BC9A8938988}"/>
                  </a:ext>
                </a:extLst>
              </p:cNvPr>
              <p:cNvSpPr txBox="1"/>
              <p:nvPr/>
            </p:nvSpPr>
            <p:spPr>
              <a:xfrm>
                <a:off x="292100" y="939800"/>
                <a:ext cx="5511800" cy="523220"/>
              </a:xfrm>
              <a:prstGeom prst="rect">
                <a:avLst/>
              </a:prstGeom>
              <a:noFill/>
            </p:spPr>
            <p:txBody>
              <a:bodyPr wrap="square" rtlCol="0">
                <a:spAutoFit/>
              </a:bodyPr>
              <a:lstStyle/>
              <a:p>
                <a:r>
                  <a:rPr lang="en-US" altLang="zh-CN" sz="2800" dirty="0"/>
                  <a:t>Check for </a:t>
                </a:r>
                <a14:m>
                  <m:oMath xmlns:m="http://schemas.openxmlformats.org/officeDocument/2006/math">
                    <m:r>
                      <a:rPr lang="en-US" altLang="zh-CN" sz="2800" i="1" dirty="0" smtClean="0">
                        <a:latin typeface="Cambria Math" panose="02040503050406030204" pitchFamily="18" charset="0"/>
                      </a:rPr>
                      <m:t>𝑜𝑑𝑒</m:t>
                    </m:r>
                    <m:r>
                      <a:rPr lang="en-US" altLang="zh-CN" sz="2800" i="1" dirty="0" smtClean="0">
                        <a:latin typeface="Cambria Math" panose="02040503050406030204" pitchFamily="18" charset="0"/>
                      </a:rPr>
                      <m:t>_</m:t>
                    </m:r>
                    <m:r>
                      <a:rPr lang="de-DE" altLang="zh-CN" sz="2800" b="0" i="1" dirty="0" smtClean="0">
                        <a:latin typeface="Cambria Math" panose="02040503050406030204" pitchFamily="18" charset="0"/>
                      </a:rPr>
                      <m:t>𝑑𝑖𝑓𝑓</m:t>
                    </m:r>
                  </m:oMath>
                </a14:m>
                <a:endParaRPr lang="zh-CN" altLang="en-US" sz="2800" dirty="0"/>
              </a:p>
            </p:txBody>
          </p:sp>
        </mc:Choice>
        <mc:Fallback xmlns="">
          <p:sp>
            <p:nvSpPr>
              <p:cNvPr id="6" name="文本框 5">
                <a:extLst>
                  <a:ext uri="{FF2B5EF4-FFF2-40B4-BE49-F238E27FC236}">
                    <a16:creationId xmlns:a16="http://schemas.microsoft.com/office/drawing/2014/main" id="{37AE1F2A-8870-4DCC-A475-7BC9A8938988}"/>
                  </a:ext>
                </a:extLst>
              </p:cNvPr>
              <p:cNvSpPr txBox="1">
                <a:spLocks noRot="1" noChangeAspect="1" noMove="1" noResize="1" noEditPoints="1" noAdjustHandles="1" noChangeArrowheads="1" noChangeShapeType="1" noTextEdit="1"/>
              </p:cNvSpPr>
              <p:nvPr/>
            </p:nvSpPr>
            <p:spPr>
              <a:xfrm>
                <a:off x="292100" y="939800"/>
                <a:ext cx="5511800" cy="523220"/>
              </a:xfrm>
              <a:prstGeom prst="rect">
                <a:avLst/>
              </a:prstGeom>
              <a:blipFill>
                <a:blip r:embed="rId4"/>
                <a:stretch>
                  <a:fillRect l="-2323" t="-11628" b="-3139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0044285-13AB-4D44-BDAF-C5ACD0FD48E3}"/>
              </a:ext>
            </a:extLst>
          </p:cNvPr>
          <p:cNvSpPr txBox="1"/>
          <p:nvPr/>
        </p:nvSpPr>
        <p:spPr>
          <a:xfrm>
            <a:off x="400474" y="1529149"/>
            <a:ext cx="3534217" cy="369332"/>
          </a:xfrm>
          <a:prstGeom prst="rect">
            <a:avLst/>
          </a:prstGeom>
          <a:noFill/>
        </p:spPr>
        <p:txBody>
          <a:bodyPr wrap="square" rtlCol="0">
            <a:spAutoFit/>
          </a:bodyPr>
          <a:lstStyle/>
          <a:p>
            <a:r>
              <a:rPr lang="de-DE" altLang="zh-CN" dirty="0"/>
              <a:t>1, </a:t>
            </a:r>
            <a:r>
              <a:rPr lang="de-DE" altLang="zh-CN" dirty="0" err="1"/>
              <a:t>Matlab</a:t>
            </a:r>
            <a:r>
              <a:rPr lang="de-DE" altLang="zh-CN" dirty="0"/>
              <a:t> </a:t>
            </a:r>
            <a:r>
              <a:rPr lang="de-DE" altLang="zh-CN" dirty="0" err="1"/>
              <a:t>simulink</a:t>
            </a:r>
            <a:r>
              <a:rPr lang="de-DE" altLang="zh-CN" dirty="0"/>
              <a:t> </a:t>
            </a:r>
            <a:r>
              <a:rPr lang="de-DE" altLang="zh-CN" dirty="0" err="1"/>
              <a:t>function</a:t>
            </a:r>
            <a:endParaRPr lang="de-DE" altLang="zh-CN" dirty="0"/>
          </a:p>
        </p:txBody>
      </p:sp>
      <p:pic>
        <p:nvPicPr>
          <p:cNvPr id="9" name="图片 8">
            <a:extLst>
              <a:ext uri="{FF2B5EF4-FFF2-40B4-BE49-F238E27FC236}">
                <a16:creationId xmlns:a16="http://schemas.microsoft.com/office/drawing/2014/main" id="{9E12D17E-8ED2-4E00-80F7-D05D3CAA8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568" y="1962604"/>
            <a:ext cx="11888859" cy="4174960"/>
          </a:xfrm>
          <a:prstGeom prst="rect">
            <a:avLst/>
          </a:prstGeom>
        </p:spPr>
      </p:pic>
    </p:spTree>
    <p:extLst>
      <p:ext uri="{BB962C8B-B14F-4D97-AF65-F5344CB8AC3E}">
        <p14:creationId xmlns:p14="http://schemas.microsoft.com/office/powerpoint/2010/main" val="3605027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AE1F2A-8870-4DCC-A475-7BC9A8938988}"/>
                  </a:ext>
                </a:extLst>
              </p:cNvPr>
              <p:cNvSpPr txBox="1"/>
              <p:nvPr/>
            </p:nvSpPr>
            <p:spPr>
              <a:xfrm>
                <a:off x="197274" y="700720"/>
                <a:ext cx="5511800" cy="523220"/>
              </a:xfrm>
              <a:prstGeom prst="rect">
                <a:avLst/>
              </a:prstGeom>
              <a:noFill/>
            </p:spPr>
            <p:txBody>
              <a:bodyPr wrap="square" rtlCol="0">
                <a:spAutoFit/>
              </a:bodyPr>
              <a:lstStyle/>
              <a:p>
                <a:r>
                  <a:rPr lang="en-US" altLang="zh-CN" sz="2800" dirty="0"/>
                  <a:t>Check for </a:t>
                </a:r>
                <a14:m>
                  <m:oMath xmlns:m="http://schemas.openxmlformats.org/officeDocument/2006/math">
                    <m:r>
                      <a:rPr lang="en-US" altLang="zh-CN" sz="2800" i="1" dirty="0" smtClean="0">
                        <a:latin typeface="Cambria Math" panose="02040503050406030204" pitchFamily="18" charset="0"/>
                      </a:rPr>
                      <m:t>𝑜𝑑𝑒</m:t>
                    </m:r>
                    <m:r>
                      <a:rPr lang="en-US" altLang="zh-CN" sz="2800" i="1" dirty="0" smtClean="0">
                        <a:latin typeface="Cambria Math" panose="02040503050406030204" pitchFamily="18" charset="0"/>
                      </a:rPr>
                      <m:t>_</m:t>
                    </m:r>
                    <m:r>
                      <a:rPr lang="de-DE" altLang="zh-CN" sz="2800" b="0" i="1" dirty="0" smtClean="0">
                        <a:latin typeface="Cambria Math" panose="02040503050406030204" pitchFamily="18" charset="0"/>
                      </a:rPr>
                      <m:t>𝑑𝑖𝑓𝑓</m:t>
                    </m:r>
                  </m:oMath>
                </a14:m>
                <a:endParaRPr lang="zh-CN" altLang="en-US" sz="2800" dirty="0"/>
              </a:p>
            </p:txBody>
          </p:sp>
        </mc:Choice>
        <mc:Fallback xmlns="">
          <p:sp>
            <p:nvSpPr>
              <p:cNvPr id="6" name="文本框 5">
                <a:extLst>
                  <a:ext uri="{FF2B5EF4-FFF2-40B4-BE49-F238E27FC236}">
                    <a16:creationId xmlns:a16="http://schemas.microsoft.com/office/drawing/2014/main" id="{37AE1F2A-8870-4DCC-A475-7BC9A8938988}"/>
                  </a:ext>
                </a:extLst>
              </p:cNvPr>
              <p:cNvSpPr txBox="1">
                <a:spLocks noRot="1" noChangeAspect="1" noMove="1" noResize="1" noEditPoints="1" noAdjustHandles="1" noChangeArrowheads="1" noChangeShapeType="1" noTextEdit="1"/>
              </p:cNvSpPr>
              <p:nvPr/>
            </p:nvSpPr>
            <p:spPr>
              <a:xfrm>
                <a:off x="197274" y="700720"/>
                <a:ext cx="5511800" cy="523220"/>
              </a:xfrm>
              <a:prstGeom prst="rect">
                <a:avLst/>
              </a:prstGeom>
              <a:blipFill>
                <a:blip r:embed="rId4"/>
                <a:stretch>
                  <a:fillRect l="-2210" t="-12791" b="-3139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0044285-13AB-4D44-BDAF-C5ACD0FD48E3}"/>
              </a:ext>
            </a:extLst>
          </p:cNvPr>
          <p:cNvSpPr txBox="1"/>
          <p:nvPr/>
        </p:nvSpPr>
        <p:spPr>
          <a:xfrm>
            <a:off x="197274" y="1093687"/>
            <a:ext cx="3534217" cy="369332"/>
          </a:xfrm>
          <a:prstGeom prst="rect">
            <a:avLst/>
          </a:prstGeom>
          <a:noFill/>
        </p:spPr>
        <p:txBody>
          <a:bodyPr wrap="square" rtlCol="0">
            <a:spAutoFit/>
          </a:bodyPr>
          <a:lstStyle/>
          <a:p>
            <a:r>
              <a:rPr lang="de-DE" altLang="zh-CN" dirty="0"/>
              <a:t>2. </a:t>
            </a:r>
            <a:r>
              <a:rPr lang="de-DE" altLang="zh-CN" dirty="0" err="1"/>
              <a:t>TransWorhp</a:t>
            </a:r>
            <a:r>
              <a:rPr lang="de-DE" altLang="zh-CN" dirty="0"/>
              <a:t> </a:t>
            </a:r>
            <a:r>
              <a:rPr lang="de-DE" altLang="zh-CN" dirty="0" err="1"/>
              <a:t>viewer</a:t>
            </a:r>
            <a:r>
              <a:rPr lang="de-DE" altLang="zh-CN" dirty="0"/>
              <a:t> </a:t>
            </a:r>
            <a:r>
              <a:rPr lang="de-DE" altLang="zh-CN" dirty="0" err="1"/>
              <a:t>function</a:t>
            </a:r>
            <a:endParaRPr lang="zh-CN" altLang="en-US" dirty="0"/>
          </a:p>
        </p:txBody>
      </p:sp>
      <p:pic>
        <p:nvPicPr>
          <p:cNvPr id="5" name="图片 4">
            <a:extLst>
              <a:ext uri="{FF2B5EF4-FFF2-40B4-BE49-F238E27FC236}">
                <a16:creationId xmlns:a16="http://schemas.microsoft.com/office/drawing/2014/main" id="{509FA443-D658-4CF1-A758-738621415231}"/>
              </a:ext>
            </a:extLst>
          </p:cNvPr>
          <p:cNvPicPr>
            <a:picLocks noChangeAspect="1"/>
          </p:cNvPicPr>
          <p:nvPr/>
        </p:nvPicPr>
        <p:blipFill rotWithShape="1">
          <a:blip r:embed="rId5">
            <a:extLst>
              <a:ext uri="{28A0092B-C50C-407E-A947-70E740481C1C}">
                <a14:useLocalDpi xmlns:a14="http://schemas.microsoft.com/office/drawing/2010/main" val="0"/>
              </a:ext>
            </a:extLst>
          </a:blip>
          <a:srcRect b="36190"/>
          <a:stretch/>
        </p:blipFill>
        <p:spPr>
          <a:xfrm>
            <a:off x="197274" y="1463019"/>
            <a:ext cx="5733626" cy="4566821"/>
          </a:xfrm>
          <a:prstGeom prst="rect">
            <a:avLst/>
          </a:prstGeom>
        </p:spPr>
      </p:pic>
      <p:pic>
        <p:nvPicPr>
          <p:cNvPr id="9" name="图片 8">
            <a:extLst>
              <a:ext uri="{FF2B5EF4-FFF2-40B4-BE49-F238E27FC236}">
                <a16:creationId xmlns:a16="http://schemas.microsoft.com/office/drawing/2014/main" id="{40C7FBE2-97B9-4B10-B00F-26DCFA151F3C}"/>
              </a:ext>
            </a:extLst>
          </p:cNvPr>
          <p:cNvPicPr>
            <a:picLocks noChangeAspect="1"/>
          </p:cNvPicPr>
          <p:nvPr/>
        </p:nvPicPr>
        <p:blipFill rotWithShape="1">
          <a:blip r:embed="rId5">
            <a:extLst>
              <a:ext uri="{28A0092B-C50C-407E-A947-70E740481C1C}">
                <a14:useLocalDpi xmlns:a14="http://schemas.microsoft.com/office/drawing/2010/main" val="0"/>
              </a:ext>
            </a:extLst>
          </a:blip>
          <a:srcRect t="63179"/>
          <a:stretch/>
        </p:blipFill>
        <p:spPr>
          <a:xfrm>
            <a:off x="5983612" y="1593273"/>
            <a:ext cx="6011114" cy="2479964"/>
          </a:xfrm>
          <a:prstGeom prst="rect">
            <a:avLst/>
          </a:prstGeom>
        </p:spPr>
      </p:pic>
    </p:spTree>
    <p:extLst>
      <p:ext uri="{BB962C8B-B14F-4D97-AF65-F5344CB8AC3E}">
        <p14:creationId xmlns:p14="http://schemas.microsoft.com/office/powerpoint/2010/main" val="267229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6202"/>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6D79A4E-EBC2-404E-B99F-7074A0E92E87}"/>
                  </a:ext>
                </a:extLst>
              </p:cNvPr>
              <p:cNvSpPr txBox="1"/>
              <p:nvPr/>
            </p:nvSpPr>
            <p:spPr>
              <a:xfrm>
                <a:off x="469900" y="1255928"/>
                <a:ext cx="8189191" cy="707886"/>
              </a:xfrm>
              <a:prstGeom prst="rect">
                <a:avLst/>
              </a:prstGeom>
              <a:noFill/>
            </p:spPr>
            <p:txBody>
              <a:bodyPr wrap="square" rtlCol="0">
                <a:spAutoFit/>
              </a:bodyPr>
              <a:lstStyle/>
              <a:p>
                <a14:m>
                  <m:oMath xmlns:m="http://schemas.openxmlformats.org/officeDocument/2006/math">
                    <m:r>
                      <a:rPr lang="en-US" altLang="zh-CN" sz="2000" i="1" dirty="0" smtClean="0">
                        <a:latin typeface="Cambria Math" panose="02040503050406030204" pitchFamily="18" charset="0"/>
                      </a:rPr>
                      <m:t>𝑢</m:t>
                    </m:r>
                    <m:r>
                      <a:rPr lang="en-US" altLang="zh-CN" sz="2000" i="1" dirty="0" smtClean="0">
                        <a:latin typeface="Cambria Math" panose="02040503050406030204" pitchFamily="18" charset="0"/>
                      </a:rPr>
                      <m:t>_</m:t>
                    </m:r>
                    <m:r>
                      <a:rPr lang="en-US" altLang="zh-CN" sz="2000" i="1" dirty="0" err="1">
                        <a:latin typeface="Cambria Math" panose="02040503050406030204" pitchFamily="18" charset="0"/>
                      </a:rPr>
                      <m:t>𝑏𝑜𝑢𝑛𝑑𝑎𝑟𝑦</m:t>
                    </m:r>
                    <m:r>
                      <a:rPr lang="en-US" altLang="zh-CN" sz="2000" i="1" dirty="0">
                        <a:latin typeface="Cambria Math" panose="02040503050406030204" pitchFamily="18" charset="0"/>
                      </a:rPr>
                      <m:t> </m:t>
                    </m:r>
                  </m:oMath>
                </a14:m>
                <a:r>
                  <a:rPr lang="en-US" altLang="zh-CN" sz="2000" dirty="0"/>
                  <a:t>(control boundary). control value is the first state of state value:</a:t>
                </a:r>
                <a:endParaRPr lang="zh-CN" altLang="en-US" sz="2000" dirty="0"/>
              </a:p>
            </p:txBody>
          </p:sp>
        </mc:Choice>
        <mc:Fallback xmlns="">
          <p:sp>
            <p:nvSpPr>
              <p:cNvPr id="3" name="文本框 2">
                <a:extLst>
                  <a:ext uri="{FF2B5EF4-FFF2-40B4-BE49-F238E27FC236}">
                    <a16:creationId xmlns:a16="http://schemas.microsoft.com/office/drawing/2014/main" id="{B6D79A4E-EBC2-404E-B99F-7074A0E92E87}"/>
                  </a:ext>
                </a:extLst>
              </p:cNvPr>
              <p:cNvSpPr txBox="1">
                <a:spLocks noRot="1" noChangeAspect="1" noMove="1" noResize="1" noEditPoints="1" noAdjustHandles="1" noChangeArrowheads="1" noChangeShapeType="1" noTextEdit="1"/>
              </p:cNvSpPr>
              <p:nvPr/>
            </p:nvSpPr>
            <p:spPr>
              <a:xfrm>
                <a:off x="469900" y="1255928"/>
                <a:ext cx="8189191" cy="707886"/>
              </a:xfrm>
              <a:prstGeom prst="rect">
                <a:avLst/>
              </a:prstGeom>
              <a:blipFill>
                <a:blip r:embed="rId6"/>
                <a:stretch>
                  <a:fillRect l="-745" t="-4310" b="-1465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AA641AF3-F9A3-4F9C-8BC3-0C29A12CA43D}"/>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754124" y="1807914"/>
            <a:ext cx="3445575" cy="50893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9CBF736-E856-48FB-BC79-537D59D54272}"/>
                  </a:ext>
                </a:extLst>
              </p:cNvPr>
              <p:cNvSpPr txBox="1"/>
              <p:nvPr/>
            </p:nvSpPr>
            <p:spPr>
              <a:xfrm>
                <a:off x="469900" y="2664535"/>
                <a:ext cx="11912600" cy="369332"/>
              </a:xfrm>
              <a:prstGeom prst="rect">
                <a:avLst/>
              </a:prstGeom>
              <a:noFill/>
            </p:spPr>
            <p:txBody>
              <a:bodyPr wrap="square" rtlCol="0">
                <a:spAutoFit/>
              </a:bodyPr>
              <a:lstStyle/>
              <a:p>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_</m:t>
                    </m:r>
                    <m:r>
                      <a:rPr lang="en-US" altLang="zh-CN" i="1" dirty="0" err="1">
                        <a:latin typeface="Cambria Math" panose="02040503050406030204" pitchFamily="18" charset="0"/>
                      </a:rPr>
                      <m:t>𝑏𝑜𝑢𝑛𝑑𝑎𝑟𝑦</m:t>
                    </m:r>
                    <m:r>
                      <a:rPr lang="en-US" altLang="zh-CN" i="1" dirty="0">
                        <a:latin typeface="Cambria Math" panose="02040503050406030204" pitchFamily="18" charset="0"/>
                      </a:rPr>
                      <m:t> </m:t>
                    </m:r>
                  </m:oMath>
                </a14:m>
                <a:r>
                  <a:rPr lang="en-US" altLang="zh-CN" dirty="0"/>
                  <a:t>(system boundary). System value is from second state value to 7th state value</a:t>
                </a:r>
                <a:endParaRPr lang="zh-CN" altLang="en-US" dirty="0"/>
              </a:p>
            </p:txBody>
          </p:sp>
        </mc:Choice>
        <mc:Fallback xmlns="">
          <p:sp>
            <p:nvSpPr>
              <p:cNvPr id="8" name="文本框 7">
                <a:extLst>
                  <a:ext uri="{FF2B5EF4-FFF2-40B4-BE49-F238E27FC236}">
                    <a16:creationId xmlns:a16="http://schemas.microsoft.com/office/drawing/2014/main" id="{49CBF736-E856-48FB-BC79-537D59D54272}"/>
                  </a:ext>
                </a:extLst>
              </p:cNvPr>
              <p:cNvSpPr txBox="1">
                <a:spLocks noRot="1" noChangeAspect="1" noMove="1" noResize="1" noEditPoints="1" noAdjustHandles="1" noChangeArrowheads="1" noChangeShapeType="1" noTextEdit="1"/>
              </p:cNvSpPr>
              <p:nvPr/>
            </p:nvSpPr>
            <p:spPr>
              <a:xfrm>
                <a:off x="469900" y="2664535"/>
                <a:ext cx="11912600" cy="369332"/>
              </a:xfrm>
              <a:prstGeom prst="rect">
                <a:avLst/>
              </a:prstGeom>
              <a:blipFill>
                <a:blip r:embed="rId8"/>
                <a:stretch>
                  <a:fillRect t="-8197" b="-24590"/>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17DA711E-C88D-460B-B852-DC8AD82896DB}"/>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59614" y="3134648"/>
            <a:ext cx="11188474" cy="2556174"/>
          </a:xfrm>
          <a:prstGeom prst="rect">
            <a:avLst/>
          </a:prstGeom>
        </p:spPr>
      </p:pic>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0" y="736370"/>
            <a:ext cx="7855528" cy="464129"/>
          </a:xfrm>
        </p:spPr>
        <p:txBody>
          <a:bodyPr>
            <a:normAutofit fontScale="90000"/>
          </a:bodyPr>
          <a:lstStyle/>
          <a:p>
            <a:r>
              <a:rPr lang="en-US" altLang="zh-CN" sz="3600" dirty="0"/>
              <a:t>Boundary conditions &amp; constraints</a:t>
            </a:r>
          </a:p>
        </p:txBody>
      </p:sp>
    </p:spTree>
    <p:extLst>
      <p:ext uri="{BB962C8B-B14F-4D97-AF65-F5344CB8AC3E}">
        <p14:creationId xmlns:p14="http://schemas.microsoft.com/office/powerpoint/2010/main" val="295178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7" name="标题 6">
            <a:extLst>
              <a:ext uri="{FF2B5EF4-FFF2-40B4-BE49-F238E27FC236}">
                <a16:creationId xmlns:a16="http://schemas.microsoft.com/office/drawing/2014/main" id="{F63DA592-9BD8-4A98-B51C-351E5E8762A9}"/>
              </a:ext>
            </a:extLst>
          </p:cNvPr>
          <p:cNvSpPr>
            <a:spLocks noGrp="1"/>
          </p:cNvSpPr>
          <p:nvPr>
            <p:ph type="ctrTitle"/>
          </p:nvPr>
        </p:nvSpPr>
        <p:spPr>
          <a:xfrm>
            <a:off x="204124" y="796635"/>
            <a:ext cx="3851564" cy="720436"/>
          </a:xfrm>
        </p:spPr>
        <p:txBody>
          <a:bodyPr>
            <a:normAutofit/>
          </a:bodyPr>
          <a:lstStyle/>
          <a:p>
            <a:r>
              <a:rPr lang="en-US" altLang="zh-CN" sz="4400" dirty="0"/>
              <a:t>Contents</a:t>
            </a:r>
            <a:endParaRPr lang="zh-CN" altLang="en-US" sz="4400" dirty="0"/>
          </a:p>
        </p:txBody>
      </p:sp>
      <p:graphicFrame>
        <p:nvGraphicFramePr>
          <p:cNvPr id="2" name="图示 1">
            <a:extLst>
              <a:ext uri="{FF2B5EF4-FFF2-40B4-BE49-F238E27FC236}">
                <a16:creationId xmlns:a16="http://schemas.microsoft.com/office/drawing/2014/main" id="{76F05E3D-2341-47D3-B583-A4206A2FF7DF}"/>
              </a:ext>
            </a:extLst>
          </p:cNvPr>
          <p:cNvGraphicFramePr/>
          <p:nvPr>
            <p:extLst>
              <p:ext uri="{D42A27DB-BD31-4B8C-83A1-F6EECF244321}">
                <p14:modId xmlns:p14="http://schemas.microsoft.com/office/powerpoint/2010/main" val="2121430277"/>
              </p:ext>
            </p:extLst>
          </p:nvPr>
        </p:nvGraphicFramePr>
        <p:xfrm>
          <a:off x="895348" y="1990137"/>
          <a:ext cx="10401300" cy="3108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993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9"/>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4" name="矩形 3">
            <a:extLst>
              <a:ext uri="{FF2B5EF4-FFF2-40B4-BE49-F238E27FC236}">
                <a16:creationId xmlns:a16="http://schemas.microsoft.com/office/drawing/2014/main" id="{87D6D524-1C84-41DD-9A1E-339BEB2C98D0}"/>
              </a:ext>
            </a:extLst>
          </p:cNvPr>
          <p:cNvSpPr/>
          <p:nvPr/>
        </p:nvSpPr>
        <p:spPr>
          <a:xfrm>
            <a:off x="55410" y="764162"/>
            <a:ext cx="7915950" cy="707886"/>
          </a:xfrm>
          <a:prstGeom prst="rect">
            <a:avLst/>
          </a:prstGeom>
        </p:spPr>
        <p:txBody>
          <a:bodyPr wrap="none">
            <a:spAutoFit/>
          </a:bodyPr>
          <a:lstStyle/>
          <a:p>
            <a:r>
              <a:rPr lang="en-US" altLang="zh-CN" sz="4000" b="1" dirty="0"/>
              <a:t>Run the Program in </a:t>
            </a:r>
            <a:r>
              <a:rPr lang="de-DE" altLang="zh-CN" sz="4000" b="1" dirty="0"/>
              <a:t>Visual Studio</a:t>
            </a:r>
            <a:endParaRPr lang="zh-CN" altLang="en-US" sz="40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8773A45-D3E0-44FC-BCD7-6F64742825A9}"/>
                  </a:ext>
                </a:extLst>
              </p:cNvPr>
              <p:cNvSpPr txBox="1"/>
              <p:nvPr/>
            </p:nvSpPr>
            <p:spPr>
              <a:xfrm>
                <a:off x="293060" y="2040383"/>
                <a:ext cx="5415003" cy="2031325"/>
              </a:xfrm>
              <a:prstGeom prst="rect">
                <a:avLst/>
              </a:prstGeom>
              <a:noFill/>
            </p:spPr>
            <p:txBody>
              <a:bodyPr wrap="square" rtlCol="0">
                <a:spAutoFit/>
              </a:bodyPr>
              <a:lstStyle/>
              <a:p>
                <a:pPr marL="342900" indent="-342900">
                  <a:buAutoNum type="arabicPeriod"/>
                </a:pPr>
                <a:r>
                  <a:rPr lang="en-US" altLang="zh-CN" dirty="0"/>
                  <a:t>Programmed a loop to run the optimization repeatedly</a:t>
                </a:r>
              </a:p>
              <a:p>
                <a:pPr marL="342900" indent="-342900">
                  <a:buAutoNum type="arabicPeriod"/>
                </a:pPr>
                <a:r>
                  <a:rPr lang="en-US" altLang="zh-CN" dirty="0"/>
                  <a:t>To make things simple for starters, the “real" model is identical to the " optimal " model.</a:t>
                </a:r>
              </a:p>
              <a:p>
                <a:pPr marL="342900" indent="-342900">
                  <a:buAutoNum type="arabicPeriod"/>
                </a:pPr>
                <a:r>
                  <a:rPr lang="en-US" altLang="zh-CN" dirty="0"/>
                  <a:t>The computation time is faked to be constant value as  </a:t>
                </a:r>
                <a14:m>
                  <m:oMath xmlns:m="http://schemas.openxmlformats.org/officeDocument/2006/math">
                    <m:r>
                      <a:rPr lang="en-US" altLang="zh-CN" i="1" dirty="0">
                        <a:latin typeface="Cambria Math" panose="02040503050406030204" pitchFamily="18" charset="0"/>
                      </a:rPr>
                      <m:t>0.1 </m:t>
                    </m:r>
                    <m:r>
                      <a:rPr lang="en-US" altLang="zh-CN" i="1" dirty="0">
                        <a:latin typeface="Cambria Math" panose="02040503050406030204" pitchFamily="18" charset="0"/>
                      </a:rPr>
                      <m:t>𝑠</m:t>
                    </m:r>
                  </m:oMath>
                </a14:m>
                <a:r>
                  <a:rPr lang="en-US" altLang="zh-CN" dirty="0"/>
                  <a:t> .</a:t>
                </a:r>
              </a:p>
              <a:p>
                <a:endParaRPr lang="zh-CN" altLang="en-US" dirty="0"/>
              </a:p>
            </p:txBody>
          </p:sp>
        </mc:Choice>
        <mc:Fallback xmlns="">
          <p:sp>
            <p:nvSpPr>
              <p:cNvPr id="3" name="文本框 2">
                <a:extLst>
                  <a:ext uri="{FF2B5EF4-FFF2-40B4-BE49-F238E27FC236}">
                    <a16:creationId xmlns:a16="http://schemas.microsoft.com/office/drawing/2014/main" id="{88773A45-D3E0-44FC-BCD7-6F64742825A9}"/>
                  </a:ext>
                </a:extLst>
              </p:cNvPr>
              <p:cNvSpPr txBox="1">
                <a:spLocks noRot="1" noChangeAspect="1" noMove="1" noResize="1" noEditPoints="1" noAdjustHandles="1" noChangeArrowheads="1" noChangeShapeType="1" noTextEdit="1"/>
              </p:cNvSpPr>
              <p:nvPr/>
            </p:nvSpPr>
            <p:spPr>
              <a:xfrm>
                <a:off x="293060" y="2040383"/>
                <a:ext cx="5415003" cy="2031325"/>
              </a:xfrm>
              <a:prstGeom prst="rect">
                <a:avLst/>
              </a:prstGeom>
              <a:blipFill>
                <a:blip r:embed="rId4"/>
                <a:stretch>
                  <a:fillRect l="-563" t="-1802"/>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6DECA42A-D6A5-4125-892C-53AFA1761623}"/>
              </a:ext>
            </a:extLst>
          </p:cNvPr>
          <p:cNvSpPr/>
          <p:nvPr/>
        </p:nvSpPr>
        <p:spPr>
          <a:xfrm>
            <a:off x="9878291" y="3411402"/>
            <a:ext cx="1579420" cy="8728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5EA3D2B-CD5F-41A1-9392-7E4F3E5F0AF3}"/>
              </a:ext>
            </a:extLst>
          </p:cNvPr>
          <p:cNvSpPr/>
          <p:nvPr/>
        </p:nvSpPr>
        <p:spPr>
          <a:xfrm>
            <a:off x="7523014" y="3436873"/>
            <a:ext cx="1648694" cy="8601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A70B5C1-E413-475E-A18A-92903AB13B4B}"/>
              </a:ext>
            </a:extLst>
          </p:cNvPr>
          <p:cNvSpPr txBox="1"/>
          <p:nvPr/>
        </p:nvSpPr>
        <p:spPr>
          <a:xfrm>
            <a:off x="10141528" y="3555433"/>
            <a:ext cx="1579421" cy="584775"/>
          </a:xfrm>
          <a:prstGeom prst="rect">
            <a:avLst/>
          </a:prstGeom>
          <a:noFill/>
        </p:spPr>
        <p:txBody>
          <a:bodyPr wrap="square" rtlCol="0">
            <a:spAutoFit/>
          </a:bodyPr>
          <a:lstStyle/>
          <a:p>
            <a:r>
              <a:rPr lang="de-DE" altLang="zh-CN" sz="3200" b="1" dirty="0"/>
              <a:t>Real</a:t>
            </a:r>
            <a:endParaRPr lang="zh-CN" altLang="en-US" b="1" dirty="0"/>
          </a:p>
        </p:txBody>
      </p:sp>
      <p:sp>
        <p:nvSpPr>
          <p:cNvPr id="10" name="文本框 9">
            <a:extLst>
              <a:ext uri="{FF2B5EF4-FFF2-40B4-BE49-F238E27FC236}">
                <a16:creationId xmlns:a16="http://schemas.microsoft.com/office/drawing/2014/main" id="{F45E3E23-CBB4-464F-B17A-A069ECC7205F}"/>
              </a:ext>
            </a:extLst>
          </p:cNvPr>
          <p:cNvSpPr txBox="1"/>
          <p:nvPr/>
        </p:nvSpPr>
        <p:spPr>
          <a:xfrm>
            <a:off x="7536871" y="3555433"/>
            <a:ext cx="1898074" cy="584775"/>
          </a:xfrm>
          <a:prstGeom prst="rect">
            <a:avLst/>
          </a:prstGeom>
          <a:noFill/>
        </p:spPr>
        <p:txBody>
          <a:bodyPr wrap="square" rtlCol="0">
            <a:spAutoFit/>
          </a:bodyPr>
          <a:lstStyle/>
          <a:p>
            <a:r>
              <a:rPr lang="de-DE" altLang="zh-CN" sz="3200" b="1" dirty="0"/>
              <a:t>Optimal</a:t>
            </a:r>
            <a:endParaRPr lang="zh-CN" altLang="en-US" b="1" dirty="0"/>
          </a:p>
        </p:txBody>
      </p:sp>
      <p:cxnSp>
        <p:nvCxnSpPr>
          <p:cNvPr id="12" name="连接符: 肘形 11">
            <a:extLst>
              <a:ext uri="{FF2B5EF4-FFF2-40B4-BE49-F238E27FC236}">
                <a16:creationId xmlns:a16="http://schemas.microsoft.com/office/drawing/2014/main" id="{21EEA043-4F28-4AAC-80CE-B911BC5F9CD9}"/>
              </a:ext>
            </a:extLst>
          </p:cNvPr>
          <p:cNvCxnSpPr>
            <a:cxnSpLocks/>
          </p:cNvCxnSpPr>
          <p:nvPr/>
        </p:nvCxnSpPr>
        <p:spPr>
          <a:xfrm rot="5400000" flipH="1">
            <a:off x="8997408" y="2713767"/>
            <a:ext cx="847365" cy="2320640"/>
          </a:xfrm>
          <a:prstGeom prst="bentConnector5">
            <a:avLst>
              <a:gd name="adj1" fmla="val -26978"/>
              <a:gd name="adj2" fmla="val 49254"/>
              <a:gd name="adj3" fmla="val 17766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477F4B8-16A3-4A9B-957A-BA3831B9A9EF}"/>
              </a:ext>
            </a:extLst>
          </p:cNvPr>
          <p:cNvSpPr txBox="1"/>
          <p:nvPr/>
        </p:nvSpPr>
        <p:spPr>
          <a:xfrm>
            <a:off x="9268686" y="4522420"/>
            <a:ext cx="1579420" cy="646331"/>
          </a:xfrm>
          <a:prstGeom prst="rect">
            <a:avLst/>
          </a:prstGeom>
          <a:noFill/>
        </p:spPr>
        <p:txBody>
          <a:bodyPr wrap="square" rtlCol="0">
            <a:spAutoFit/>
          </a:bodyPr>
          <a:lstStyle/>
          <a:p>
            <a:r>
              <a:rPr lang="de-DE" altLang="zh-CN" b="1" dirty="0" err="1"/>
              <a:t>Mesurement</a:t>
            </a:r>
            <a:r>
              <a:rPr lang="de-DE" altLang="zh-CN" b="1" dirty="0"/>
              <a:t> </a:t>
            </a:r>
            <a:r>
              <a:rPr lang="de-DE" altLang="zh-CN" b="1" dirty="0" err="1"/>
              <a:t>output</a:t>
            </a:r>
            <a:endParaRPr lang="zh-CN" altLang="en-US" b="1" dirty="0"/>
          </a:p>
        </p:txBody>
      </p:sp>
      <p:sp>
        <p:nvSpPr>
          <p:cNvPr id="18" name="文本框 17">
            <a:extLst>
              <a:ext uri="{FF2B5EF4-FFF2-40B4-BE49-F238E27FC236}">
                <a16:creationId xmlns:a16="http://schemas.microsoft.com/office/drawing/2014/main" id="{D0E1F6F2-D704-4788-B3C7-917610CAAB40}"/>
              </a:ext>
            </a:extLst>
          </p:cNvPr>
          <p:cNvSpPr txBox="1"/>
          <p:nvPr/>
        </p:nvSpPr>
        <p:spPr>
          <a:xfrm>
            <a:off x="11000495" y="2547907"/>
            <a:ext cx="1274233" cy="646331"/>
          </a:xfrm>
          <a:prstGeom prst="rect">
            <a:avLst/>
          </a:prstGeom>
          <a:noFill/>
        </p:spPr>
        <p:txBody>
          <a:bodyPr wrap="square" rtlCol="0">
            <a:spAutoFit/>
          </a:bodyPr>
          <a:lstStyle/>
          <a:p>
            <a:r>
              <a:rPr lang="de-DE" altLang="zh-CN" b="1" dirty="0" err="1"/>
              <a:t>Inital</a:t>
            </a:r>
            <a:r>
              <a:rPr lang="de-DE" altLang="zh-CN" b="1" dirty="0"/>
              <a:t> </a:t>
            </a:r>
            <a:r>
              <a:rPr lang="de-DE" altLang="zh-CN" b="1" dirty="0" err="1"/>
              <a:t>input</a:t>
            </a:r>
            <a:endParaRPr lang="zh-CN" altLang="en-US" b="1" dirty="0"/>
          </a:p>
        </p:txBody>
      </p:sp>
      <p:sp>
        <p:nvSpPr>
          <p:cNvPr id="19" name="文本框 18">
            <a:extLst>
              <a:ext uri="{FF2B5EF4-FFF2-40B4-BE49-F238E27FC236}">
                <a16:creationId xmlns:a16="http://schemas.microsoft.com/office/drawing/2014/main" id="{FE558A6E-83A5-45F7-AEF7-7D1B23D9526B}"/>
              </a:ext>
            </a:extLst>
          </p:cNvPr>
          <p:cNvSpPr txBox="1"/>
          <p:nvPr/>
        </p:nvSpPr>
        <p:spPr>
          <a:xfrm>
            <a:off x="6968837" y="4608990"/>
            <a:ext cx="1371600" cy="646331"/>
          </a:xfrm>
          <a:prstGeom prst="rect">
            <a:avLst/>
          </a:prstGeom>
          <a:noFill/>
        </p:spPr>
        <p:txBody>
          <a:bodyPr wrap="square" rtlCol="0">
            <a:spAutoFit/>
          </a:bodyPr>
          <a:lstStyle/>
          <a:p>
            <a:r>
              <a:rPr lang="de-DE" altLang="zh-CN" b="1" dirty="0"/>
              <a:t> </a:t>
            </a:r>
            <a:r>
              <a:rPr lang="de-DE" altLang="zh-CN" b="1" dirty="0" err="1"/>
              <a:t>first</a:t>
            </a:r>
            <a:r>
              <a:rPr lang="de-DE" altLang="zh-CN" b="1" dirty="0"/>
              <a:t> </a:t>
            </a:r>
            <a:r>
              <a:rPr lang="de-DE" altLang="zh-CN" b="1" dirty="0" err="1"/>
              <a:t>output</a:t>
            </a:r>
            <a:endParaRPr lang="zh-CN" altLang="en-US" b="1" dirty="0"/>
          </a:p>
        </p:txBody>
      </p:sp>
      <p:sp>
        <p:nvSpPr>
          <p:cNvPr id="20" name="文本框 19">
            <a:extLst>
              <a:ext uri="{FF2B5EF4-FFF2-40B4-BE49-F238E27FC236}">
                <a16:creationId xmlns:a16="http://schemas.microsoft.com/office/drawing/2014/main" id="{5451C700-8907-4B96-8946-B546110A71D7}"/>
              </a:ext>
            </a:extLst>
          </p:cNvPr>
          <p:cNvSpPr txBox="1"/>
          <p:nvPr/>
        </p:nvSpPr>
        <p:spPr>
          <a:xfrm>
            <a:off x="9781307" y="2948921"/>
            <a:ext cx="1066799" cy="369332"/>
          </a:xfrm>
          <a:prstGeom prst="rect">
            <a:avLst/>
          </a:prstGeom>
          <a:noFill/>
        </p:spPr>
        <p:txBody>
          <a:bodyPr wrap="square" rtlCol="0">
            <a:spAutoFit/>
          </a:bodyPr>
          <a:lstStyle/>
          <a:p>
            <a:r>
              <a:rPr lang="de-DE" altLang="zh-CN" b="1" dirty="0" err="1"/>
              <a:t>input</a:t>
            </a:r>
            <a:endParaRPr lang="zh-CN" altLang="en-US" b="1" dirty="0"/>
          </a:p>
        </p:txBody>
      </p:sp>
      <p:cxnSp>
        <p:nvCxnSpPr>
          <p:cNvPr id="23" name="连接符: 肘形 22">
            <a:extLst>
              <a:ext uri="{FF2B5EF4-FFF2-40B4-BE49-F238E27FC236}">
                <a16:creationId xmlns:a16="http://schemas.microsoft.com/office/drawing/2014/main" id="{69A2FF16-88D1-4860-B98B-AE122E3BC20E}"/>
              </a:ext>
            </a:extLst>
          </p:cNvPr>
          <p:cNvCxnSpPr>
            <a:cxnSpLocks/>
          </p:cNvCxnSpPr>
          <p:nvPr/>
        </p:nvCxnSpPr>
        <p:spPr>
          <a:xfrm rot="5400000" flipH="1" flipV="1">
            <a:off x="8978282" y="2693890"/>
            <a:ext cx="885617" cy="2320640"/>
          </a:xfrm>
          <a:prstGeom prst="bentConnector5">
            <a:avLst>
              <a:gd name="adj1" fmla="val -149401"/>
              <a:gd name="adj2" fmla="val -74031"/>
              <a:gd name="adj3" fmla="val 241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64009A6-49C3-47B5-B2C6-E5FBA3DEEEB0}"/>
              </a:ext>
            </a:extLst>
          </p:cNvPr>
          <p:cNvCxnSpPr>
            <a:cxnSpLocks/>
          </p:cNvCxnSpPr>
          <p:nvPr/>
        </p:nvCxnSpPr>
        <p:spPr>
          <a:xfrm>
            <a:off x="10986647" y="1954835"/>
            <a:ext cx="0" cy="14565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6129C2C-9D0D-4572-A03A-6EDA8948D485}"/>
              </a:ext>
            </a:extLst>
          </p:cNvPr>
          <p:cNvCxnSpPr>
            <a:cxnSpLocks/>
          </p:cNvCxnSpPr>
          <p:nvPr/>
        </p:nvCxnSpPr>
        <p:spPr>
          <a:xfrm>
            <a:off x="10945088" y="4297019"/>
            <a:ext cx="0" cy="15148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82A849EE-57AA-43B5-B093-A5E29A4FF0B1}"/>
              </a:ext>
            </a:extLst>
          </p:cNvPr>
          <p:cNvSpPr txBox="1"/>
          <p:nvPr/>
        </p:nvSpPr>
        <p:spPr>
          <a:xfrm>
            <a:off x="10986647" y="4687755"/>
            <a:ext cx="1066799" cy="369332"/>
          </a:xfrm>
          <a:prstGeom prst="rect">
            <a:avLst/>
          </a:prstGeom>
          <a:noFill/>
        </p:spPr>
        <p:txBody>
          <a:bodyPr wrap="square" rtlCol="0">
            <a:spAutoFit/>
          </a:bodyPr>
          <a:lstStyle/>
          <a:p>
            <a:r>
              <a:rPr lang="de-DE" altLang="zh-CN" b="1" dirty="0" err="1"/>
              <a:t>Setpoint</a:t>
            </a:r>
            <a:endParaRPr lang="zh-CN" altLang="en-US" b="1" dirty="0"/>
          </a:p>
        </p:txBody>
      </p:sp>
      <p:sp>
        <p:nvSpPr>
          <p:cNvPr id="21" name="文本框 20">
            <a:extLst>
              <a:ext uri="{FF2B5EF4-FFF2-40B4-BE49-F238E27FC236}">
                <a16:creationId xmlns:a16="http://schemas.microsoft.com/office/drawing/2014/main" id="{8946283A-2234-459B-9804-95A5DE2DE4AD}"/>
              </a:ext>
            </a:extLst>
          </p:cNvPr>
          <p:cNvSpPr txBox="1"/>
          <p:nvPr/>
        </p:nvSpPr>
        <p:spPr>
          <a:xfrm>
            <a:off x="7076589" y="2789791"/>
            <a:ext cx="1274233" cy="646331"/>
          </a:xfrm>
          <a:prstGeom prst="rect">
            <a:avLst/>
          </a:prstGeom>
          <a:noFill/>
        </p:spPr>
        <p:txBody>
          <a:bodyPr wrap="square" rtlCol="0">
            <a:spAutoFit/>
          </a:bodyPr>
          <a:lstStyle/>
          <a:p>
            <a:r>
              <a:rPr lang="de-DE" altLang="zh-CN" b="1" dirty="0" err="1"/>
              <a:t>Inital</a:t>
            </a:r>
            <a:r>
              <a:rPr lang="de-DE" altLang="zh-CN" b="1" dirty="0"/>
              <a:t> </a:t>
            </a:r>
            <a:r>
              <a:rPr lang="de-DE" altLang="zh-CN" b="1" dirty="0" err="1"/>
              <a:t>input</a:t>
            </a:r>
            <a:endParaRPr lang="zh-CN" altLang="en-US" b="1" dirty="0"/>
          </a:p>
        </p:txBody>
      </p:sp>
      <p:cxnSp>
        <p:nvCxnSpPr>
          <p:cNvPr id="22" name="直接箭头连接符 21">
            <a:extLst>
              <a:ext uri="{FF2B5EF4-FFF2-40B4-BE49-F238E27FC236}">
                <a16:creationId xmlns:a16="http://schemas.microsoft.com/office/drawing/2014/main" id="{4E3AE838-8724-4A7E-A9AB-F880E47C25A9}"/>
              </a:ext>
            </a:extLst>
          </p:cNvPr>
          <p:cNvCxnSpPr>
            <a:cxnSpLocks/>
          </p:cNvCxnSpPr>
          <p:nvPr/>
        </p:nvCxnSpPr>
        <p:spPr>
          <a:xfrm>
            <a:off x="7929796" y="2455127"/>
            <a:ext cx="0" cy="9952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083ED58-FD9C-4DD4-9928-A67D4E67F53C}"/>
              </a:ext>
            </a:extLst>
          </p:cNvPr>
          <p:cNvCxnSpPr>
            <a:cxnSpLocks/>
          </p:cNvCxnSpPr>
          <p:nvPr/>
        </p:nvCxnSpPr>
        <p:spPr>
          <a:xfrm flipV="1">
            <a:off x="7915949" y="2455127"/>
            <a:ext cx="3084546"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72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2" name="文本框 1">
            <a:extLst>
              <a:ext uri="{FF2B5EF4-FFF2-40B4-BE49-F238E27FC236}">
                <a16:creationId xmlns:a16="http://schemas.microsoft.com/office/drawing/2014/main" id="{774E7B17-6026-4F06-ABB1-040B1ED0CA74}"/>
              </a:ext>
            </a:extLst>
          </p:cNvPr>
          <p:cNvSpPr txBox="1"/>
          <p:nvPr/>
        </p:nvSpPr>
        <p:spPr>
          <a:xfrm>
            <a:off x="318653" y="796635"/>
            <a:ext cx="5777345" cy="584775"/>
          </a:xfrm>
          <a:prstGeom prst="rect">
            <a:avLst/>
          </a:prstGeom>
          <a:noFill/>
        </p:spPr>
        <p:txBody>
          <a:bodyPr wrap="square" rtlCol="0">
            <a:spAutoFit/>
          </a:bodyPr>
          <a:lstStyle/>
          <a:p>
            <a:r>
              <a:rPr lang="en-US" altLang="zh-CN" sz="3200" b="1" dirty="0"/>
              <a:t>Optimal solution </a:t>
            </a:r>
            <a:endParaRPr lang="zh-CN" altLang="en-US" sz="3200" b="1" dirty="0"/>
          </a:p>
        </p:txBody>
      </p:sp>
      <p:sp>
        <p:nvSpPr>
          <p:cNvPr id="4" name="文本框 3">
            <a:extLst>
              <a:ext uri="{FF2B5EF4-FFF2-40B4-BE49-F238E27FC236}">
                <a16:creationId xmlns:a16="http://schemas.microsoft.com/office/drawing/2014/main" id="{25617680-85D6-40AD-B65C-27A7411001E4}"/>
              </a:ext>
            </a:extLst>
          </p:cNvPr>
          <p:cNvSpPr txBox="1"/>
          <p:nvPr/>
        </p:nvSpPr>
        <p:spPr>
          <a:xfrm>
            <a:off x="318653" y="1593272"/>
            <a:ext cx="11118274" cy="1200329"/>
          </a:xfrm>
          <a:prstGeom prst="rect">
            <a:avLst/>
          </a:prstGeom>
          <a:noFill/>
        </p:spPr>
        <p:txBody>
          <a:bodyPr wrap="square" rtlCol="0">
            <a:spAutoFit/>
          </a:bodyPr>
          <a:lstStyle/>
          <a:p>
            <a:r>
              <a:rPr lang="en-US" altLang="zh-CN" dirty="0"/>
              <a:t>During the running process of the program, the </a:t>
            </a:r>
            <a:r>
              <a:rPr lang="en-US" altLang="zh-CN" dirty="0" err="1"/>
              <a:t>TransWORHP</a:t>
            </a:r>
            <a:r>
              <a:rPr lang="en-US" altLang="zh-CN" dirty="0"/>
              <a:t> tries to find the optimal solution in each time step. I ran the same code for four times  if finding the optimal solution is marked as 1, failing to find the optimal solution as 0, which can be seen from figure. Thus we can find out that the optimization often fails ,this may due to the old version of </a:t>
            </a:r>
            <a:r>
              <a:rPr lang="en-US" altLang="zh-CN" dirty="0" err="1"/>
              <a:t>TransWORHP</a:t>
            </a:r>
            <a:r>
              <a:rPr lang="en-US" altLang="zh-CN" dirty="0"/>
              <a:t>.</a:t>
            </a:r>
            <a:endParaRPr lang="zh-CN" altLang="en-US" dirty="0"/>
          </a:p>
        </p:txBody>
      </p:sp>
      <p:pic>
        <p:nvPicPr>
          <p:cNvPr id="6" name="图片 5">
            <a:extLst>
              <a:ext uri="{FF2B5EF4-FFF2-40B4-BE49-F238E27FC236}">
                <a16:creationId xmlns:a16="http://schemas.microsoft.com/office/drawing/2014/main" id="{6997274A-67AD-430C-BECD-A20F5888D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53" y="2793601"/>
            <a:ext cx="10945092" cy="3145956"/>
          </a:xfrm>
          <a:prstGeom prst="rect">
            <a:avLst/>
          </a:prstGeom>
        </p:spPr>
      </p:pic>
    </p:spTree>
    <p:extLst>
      <p:ext uri="{BB962C8B-B14F-4D97-AF65-F5344CB8AC3E}">
        <p14:creationId xmlns:p14="http://schemas.microsoft.com/office/powerpoint/2010/main" val="133669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2" name="文本框 1">
            <a:extLst>
              <a:ext uri="{FF2B5EF4-FFF2-40B4-BE49-F238E27FC236}">
                <a16:creationId xmlns:a16="http://schemas.microsoft.com/office/drawing/2014/main" id="{3AE6C6B8-61D4-4DFC-ABFE-B90C7ECD607F}"/>
              </a:ext>
            </a:extLst>
          </p:cNvPr>
          <p:cNvSpPr txBox="1"/>
          <p:nvPr/>
        </p:nvSpPr>
        <p:spPr>
          <a:xfrm>
            <a:off x="332508" y="905377"/>
            <a:ext cx="4225637" cy="646331"/>
          </a:xfrm>
          <a:prstGeom prst="rect">
            <a:avLst/>
          </a:prstGeom>
          <a:noFill/>
        </p:spPr>
        <p:txBody>
          <a:bodyPr wrap="square" rtlCol="0">
            <a:spAutoFit/>
          </a:bodyPr>
          <a:lstStyle/>
          <a:p>
            <a:r>
              <a:rPr lang="en-US" altLang="zh-CN" sz="3600" b="1" dirty="0"/>
              <a:t>Output result</a:t>
            </a:r>
            <a:endParaRPr lang="zh-CN" altLang="en-US" sz="3600" b="1" dirty="0"/>
          </a:p>
        </p:txBody>
      </p:sp>
      <p:sp>
        <p:nvSpPr>
          <p:cNvPr id="3" name="文本框 2">
            <a:extLst>
              <a:ext uri="{FF2B5EF4-FFF2-40B4-BE49-F238E27FC236}">
                <a16:creationId xmlns:a16="http://schemas.microsoft.com/office/drawing/2014/main" id="{BAAF19D7-AEE9-4FAE-9B32-321FFD6AB973}"/>
              </a:ext>
            </a:extLst>
          </p:cNvPr>
          <p:cNvSpPr txBox="1"/>
          <p:nvPr/>
        </p:nvSpPr>
        <p:spPr>
          <a:xfrm>
            <a:off x="180111" y="1720840"/>
            <a:ext cx="12011889" cy="3785652"/>
          </a:xfrm>
          <a:prstGeom prst="rect">
            <a:avLst/>
          </a:prstGeom>
          <a:noFill/>
        </p:spPr>
        <p:txBody>
          <a:bodyPr wrap="square" rtlCol="0">
            <a:spAutoFit/>
          </a:bodyPr>
          <a:lstStyle/>
          <a:p>
            <a:r>
              <a:rPr lang="en-US" altLang="zh-CN" sz="2400" dirty="0"/>
              <a:t>Although the </a:t>
            </a:r>
            <a:r>
              <a:rPr lang="en-US" altLang="zh-CN" sz="2400" dirty="0" err="1"/>
              <a:t>TransWorhp</a:t>
            </a:r>
            <a:r>
              <a:rPr lang="en-US" altLang="zh-CN" sz="2400" dirty="0"/>
              <a:t> can not find the optimal solution at each time step, we still can look at the </a:t>
            </a:r>
            <a:r>
              <a:rPr lang="en-US" altLang="zh-CN" sz="2400" dirty="0" err="1"/>
              <a:t>ouput</a:t>
            </a:r>
            <a:r>
              <a:rPr lang="en-US" altLang="zh-CN" sz="2400" dirty="0"/>
              <a:t> data </a:t>
            </a:r>
          </a:p>
          <a:p>
            <a:endParaRPr lang="en-US" altLang="zh-CN" sz="2400" dirty="0"/>
          </a:p>
          <a:p>
            <a:r>
              <a:rPr lang="en-US" altLang="zh-CN" sz="2400" dirty="0"/>
              <a:t>     MPC.dat( detail data in each loop)</a:t>
            </a:r>
          </a:p>
          <a:p>
            <a:r>
              <a:rPr lang="en-US" altLang="zh-CN" sz="2400" dirty="0"/>
              <a:t>     MPC2.dat( operation data)</a:t>
            </a:r>
          </a:p>
          <a:p>
            <a:r>
              <a:rPr lang="en-US" altLang="zh-CN" sz="2400" dirty="0"/>
              <a:t>     MPC3.dat( optimization data + simulation data)</a:t>
            </a:r>
          </a:p>
          <a:p>
            <a:r>
              <a:rPr lang="en-US" altLang="zh-CN" sz="2400" dirty="0"/>
              <a:t>     MPC4.dat( computation time after each loop ).</a:t>
            </a:r>
          </a:p>
          <a:p>
            <a:endParaRPr lang="en-US" altLang="zh-CN" sz="2400" dirty="0"/>
          </a:p>
          <a:p>
            <a:r>
              <a:rPr lang="en-US" altLang="zh-CN" sz="2400" dirty="0"/>
              <a:t>We can put the data file MPC3.dat( Shun1b.dat in </a:t>
            </a:r>
            <a:r>
              <a:rPr lang="en-US" altLang="zh-CN" sz="2400" dirty="0" err="1"/>
              <a:t>Matlab</a:t>
            </a:r>
            <a:r>
              <a:rPr lang="en-US" altLang="zh-CN" sz="2400" dirty="0"/>
              <a:t>) and MPC2.dat( Shun1.dat in </a:t>
            </a:r>
            <a:r>
              <a:rPr lang="en-US" altLang="zh-CN" sz="2400" dirty="0" err="1"/>
              <a:t>Matlab</a:t>
            </a:r>
            <a:r>
              <a:rPr lang="en-US" altLang="zh-CN" sz="2400" dirty="0"/>
              <a:t>) into </a:t>
            </a:r>
            <a:r>
              <a:rPr lang="en-US" altLang="zh-CN" sz="2400" dirty="0" err="1"/>
              <a:t>Matlab</a:t>
            </a:r>
            <a:r>
              <a:rPr lang="en-US" altLang="zh-CN" sz="2400" dirty="0"/>
              <a:t> visualization. Then we can get the figure</a:t>
            </a:r>
            <a:endParaRPr lang="zh-CN" altLang="en-US" sz="2400" dirty="0"/>
          </a:p>
        </p:txBody>
      </p:sp>
    </p:spTree>
    <p:extLst>
      <p:ext uri="{BB962C8B-B14F-4D97-AF65-F5344CB8AC3E}">
        <p14:creationId xmlns:p14="http://schemas.microsoft.com/office/powerpoint/2010/main" val="2080845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3" name="图片 2">
            <a:hlinkClick r:id="rId4" action="ppaction://hlinkfile"/>
            <a:extLst>
              <a:ext uri="{FF2B5EF4-FFF2-40B4-BE49-F238E27FC236}">
                <a16:creationId xmlns:a16="http://schemas.microsoft.com/office/drawing/2014/main" id="{228F5EDB-FD59-4E0F-B7B2-4439A5E9F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670" y="1593272"/>
            <a:ext cx="11748655" cy="4544292"/>
          </a:xfrm>
          <a:prstGeom prst="rect">
            <a:avLst/>
          </a:prstGeom>
        </p:spPr>
      </p:pic>
      <p:sp>
        <p:nvSpPr>
          <p:cNvPr id="2" name="椭圆 1">
            <a:extLst>
              <a:ext uri="{FF2B5EF4-FFF2-40B4-BE49-F238E27FC236}">
                <a16:creationId xmlns:a16="http://schemas.microsoft.com/office/drawing/2014/main" id="{225C21A4-5E66-41F3-907E-2FEEEBD79FBC}"/>
              </a:ext>
            </a:extLst>
          </p:cNvPr>
          <p:cNvSpPr/>
          <p:nvPr/>
        </p:nvSpPr>
        <p:spPr>
          <a:xfrm>
            <a:off x="7439891" y="5264727"/>
            <a:ext cx="2660073" cy="872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C9223753-B422-4CD8-A6D2-1A065A65C828}"/>
              </a:ext>
            </a:extLst>
          </p:cNvPr>
          <p:cNvCxnSpPr>
            <a:cxnSpLocks/>
          </p:cNvCxnSpPr>
          <p:nvPr/>
        </p:nvCxnSpPr>
        <p:spPr>
          <a:xfrm flipV="1">
            <a:off x="8756073" y="4585854"/>
            <a:ext cx="138545" cy="678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376E04C-1E21-40D9-84A2-4512A7DAF2F1}"/>
              </a:ext>
            </a:extLst>
          </p:cNvPr>
          <p:cNvSpPr txBox="1"/>
          <p:nvPr/>
        </p:nvSpPr>
        <p:spPr>
          <a:xfrm>
            <a:off x="7883237" y="4191184"/>
            <a:ext cx="3214254" cy="369332"/>
          </a:xfrm>
          <a:prstGeom prst="rect">
            <a:avLst/>
          </a:prstGeom>
          <a:noFill/>
        </p:spPr>
        <p:txBody>
          <a:bodyPr wrap="square" rtlCol="0">
            <a:spAutoFit/>
          </a:bodyPr>
          <a:lstStyle/>
          <a:p>
            <a:r>
              <a:rPr lang="en-US" altLang="zh-CN" dirty="0">
                <a:solidFill>
                  <a:srgbClr val="FF0000"/>
                </a:solidFill>
              </a:rPr>
              <a:t>Decreasing to 0</a:t>
            </a:r>
            <a:r>
              <a:rPr lang="en-US" altLang="zh-CN" dirty="0"/>
              <a:t>.</a:t>
            </a:r>
            <a:endParaRPr lang="zh-CN" altLang="en-US" dirty="0"/>
          </a:p>
        </p:txBody>
      </p:sp>
    </p:spTree>
    <p:extLst>
      <p:ext uri="{BB962C8B-B14F-4D97-AF65-F5344CB8AC3E}">
        <p14:creationId xmlns:p14="http://schemas.microsoft.com/office/powerpoint/2010/main" val="3708281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3" name="图片 2">
            <a:hlinkClick r:id="rId4" action="ppaction://hlinkfile"/>
            <a:extLst>
              <a:ext uri="{FF2B5EF4-FFF2-40B4-BE49-F238E27FC236}">
                <a16:creationId xmlns:a16="http://schemas.microsoft.com/office/drawing/2014/main" id="{E089E89D-E692-41A7-B697-50E8AD499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526" y="1622084"/>
            <a:ext cx="11720944" cy="4515480"/>
          </a:xfrm>
          <a:prstGeom prst="rect">
            <a:avLst/>
          </a:prstGeom>
        </p:spPr>
      </p:pic>
      <p:sp>
        <p:nvSpPr>
          <p:cNvPr id="2" name="椭圆 1">
            <a:extLst>
              <a:ext uri="{FF2B5EF4-FFF2-40B4-BE49-F238E27FC236}">
                <a16:creationId xmlns:a16="http://schemas.microsoft.com/office/drawing/2014/main" id="{DDD6128A-0CBB-420C-A676-4FB2D40F95DA}"/>
              </a:ext>
            </a:extLst>
          </p:cNvPr>
          <p:cNvSpPr/>
          <p:nvPr/>
        </p:nvSpPr>
        <p:spPr>
          <a:xfrm>
            <a:off x="9656618" y="2286000"/>
            <a:ext cx="983673"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8DA8C13-A5A9-4EFC-9C5E-7771C910BC41}"/>
              </a:ext>
            </a:extLst>
          </p:cNvPr>
          <p:cNvSpPr/>
          <p:nvPr/>
        </p:nvSpPr>
        <p:spPr>
          <a:xfrm>
            <a:off x="3131127" y="3643192"/>
            <a:ext cx="1205346" cy="360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8522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graphicFrame>
        <p:nvGraphicFramePr>
          <p:cNvPr id="2" name="图示 1">
            <a:extLst>
              <a:ext uri="{FF2B5EF4-FFF2-40B4-BE49-F238E27FC236}">
                <a16:creationId xmlns:a16="http://schemas.microsoft.com/office/drawing/2014/main" id="{76F05E3D-2341-47D3-B583-A4206A2FF7DF}"/>
              </a:ext>
            </a:extLst>
          </p:cNvPr>
          <p:cNvGraphicFramePr/>
          <p:nvPr>
            <p:extLst>
              <p:ext uri="{D42A27DB-BD31-4B8C-83A1-F6EECF244321}">
                <p14:modId xmlns:p14="http://schemas.microsoft.com/office/powerpoint/2010/main" val="1718688462"/>
              </p:ext>
            </p:extLst>
          </p:nvPr>
        </p:nvGraphicFramePr>
        <p:xfrm>
          <a:off x="895348" y="1990137"/>
          <a:ext cx="10401300" cy="3108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373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FFB28E6C-8DCF-4C4A-9578-535FA36785BE}"/>
              </a:ext>
            </a:extLst>
          </p:cNvPr>
          <p:cNvSpPr txBox="1"/>
          <p:nvPr/>
        </p:nvSpPr>
        <p:spPr>
          <a:xfrm>
            <a:off x="748144" y="2027083"/>
            <a:ext cx="9310255" cy="2831544"/>
          </a:xfrm>
          <a:prstGeom prst="rect">
            <a:avLst/>
          </a:prstGeom>
          <a:noFill/>
        </p:spPr>
        <p:txBody>
          <a:bodyPr wrap="square" rtlCol="0">
            <a:spAutoFit/>
          </a:bodyPr>
          <a:lstStyle/>
          <a:p>
            <a:pPr marL="342900" indent="-342900">
              <a:buFont typeface="+mj-ea"/>
              <a:buAutoNum type="circleNumDbPlain"/>
            </a:pPr>
            <a:r>
              <a:rPr lang="en-US" altLang="zh-CN" sz="3200" dirty="0"/>
              <a:t>Double</a:t>
            </a:r>
            <a:r>
              <a:rPr lang="de-DE" altLang="zh-CN" sz="3200" dirty="0"/>
              <a:t> </a:t>
            </a:r>
            <a:r>
              <a:rPr lang="de-DE" altLang="zh-CN" sz="3200" dirty="0" err="1"/>
              <a:t>Inverted</a:t>
            </a:r>
            <a:r>
              <a:rPr lang="de-DE" altLang="zh-CN" sz="3200" dirty="0"/>
              <a:t> </a:t>
            </a:r>
            <a:r>
              <a:rPr lang="de-DE" altLang="zh-CN" sz="3200" dirty="0" err="1"/>
              <a:t>Pendulum</a:t>
            </a:r>
            <a:r>
              <a:rPr lang="de-DE" altLang="zh-CN" sz="3200" dirty="0"/>
              <a:t> (DIP)</a:t>
            </a:r>
          </a:p>
          <a:p>
            <a:pPr marL="342900" indent="-342900">
              <a:buFont typeface="+mj-ea"/>
              <a:buAutoNum type="circleNumDbPlain"/>
            </a:pPr>
            <a:r>
              <a:rPr lang="de-DE" altLang="zh-CN" sz="3200" dirty="0"/>
              <a:t>Model </a:t>
            </a:r>
            <a:r>
              <a:rPr lang="de-DE" altLang="zh-CN" sz="3200" dirty="0" err="1"/>
              <a:t>Predictive</a:t>
            </a:r>
            <a:r>
              <a:rPr lang="de-DE" altLang="zh-CN" sz="3200" dirty="0"/>
              <a:t> Control (MPC)</a:t>
            </a:r>
          </a:p>
          <a:p>
            <a:pPr marL="342900" indent="-342900">
              <a:buFont typeface="+mj-ea"/>
              <a:buAutoNum type="circleNumDbPlain"/>
            </a:pPr>
            <a:r>
              <a:rPr lang="en-US" altLang="zh-CN" sz="3200" dirty="0" err="1"/>
              <a:t>TransWORHP</a:t>
            </a:r>
            <a:r>
              <a:rPr lang="en-US" altLang="zh-CN" sz="3200" dirty="0"/>
              <a:t>( Optimizer )</a:t>
            </a:r>
            <a:endParaRPr lang="de-DE" altLang="zh-CN" sz="3200" dirty="0"/>
          </a:p>
          <a:p>
            <a:pPr marL="342900" indent="-342900">
              <a:buFont typeface="+mj-ea"/>
              <a:buAutoNum type="circleNumDbPlain"/>
            </a:pPr>
            <a:r>
              <a:rPr lang="de-DE" altLang="zh-CN" sz="3200" dirty="0"/>
              <a:t>The </a:t>
            </a:r>
            <a:r>
              <a:rPr lang="de-DE" altLang="zh-CN" sz="3200" dirty="0" err="1"/>
              <a:t>aim</a:t>
            </a:r>
            <a:r>
              <a:rPr lang="de-DE" altLang="zh-CN" sz="3200" dirty="0"/>
              <a:t> </a:t>
            </a:r>
            <a:r>
              <a:rPr lang="de-DE" altLang="zh-CN" sz="3200" dirty="0" err="1"/>
              <a:t>of</a:t>
            </a:r>
            <a:r>
              <a:rPr lang="de-DE" altLang="zh-CN" sz="3200" dirty="0"/>
              <a:t> </a:t>
            </a:r>
            <a:r>
              <a:rPr lang="de-DE" altLang="zh-CN" sz="3200" dirty="0" err="1"/>
              <a:t>this</a:t>
            </a:r>
            <a:r>
              <a:rPr lang="de-DE" altLang="zh-CN" sz="3200" dirty="0"/>
              <a:t> </a:t>
            </a:r>
            <a:r>
              <a:rPr lang="de-DE" altLang="zh-CN" sz="3200" dirty="0" err="1"/>
              <a:t>project</a:t>
            </a:r>
            <a:endParaRPr lang="en-US" altLang="zh-CN" sz="3200" dirty="0"/>
          </a:p>
          <a:p>
            <a:pPr marL="342900" indent="-342900">
              <a:buFont typeface="+mj-ea"/>
              <a:buAutoNum type="circleNumDbPlain"/>
            </a:pPr>
            <a:endParaRPr lang="de-DE" altLang="zh-CN" sz="3200" dirty="0"/>
          </a:p>
          <a:p>
            <a:pPr marL="342900" indent="-342900">
              <a:buFont typeface="+mj-ea"/>
              <a:buAutoNum type="circleNumDbPlain"/>
            </a:pPr>
            <a:endParaRPr lang="zh-CN" altLang="en-US" dirty="0"/>
          </a:p>
        </p:txBody>
      </p:sp>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886689" y="796636"/>
            <a:ext cx="3490270" cy="720437"/>
          </a:xfrm>
        </p:spPr>
        <p:txBody>
          <a:bodyPr>
            <a:normAutofit fontScale="90000"/>
          </a:bodyPr>
          <a:lstStyle/>
          <a:p>
            <a:pPr algn="l"/>
            <a:r>
              <a:rPr lang="en-US" altLang="zh-CN" sz="5300" b="1" dirty="0"/>
              <a:t>Introduction</a:t>
            </a:r>
            <a:endParaRPr lang="en-US" altLang="zh-CN" sz="4400" b="1" dirty="0"/>
          </a:p>
        </p:txBody>
      </p:sp>
    </p:spTree>
    <p:extLst>
      <p:ext uri="{BB962C8B-B14F-4D97-AF65-F5344CB8AC3E}">
        <p14:creationId xmlns:p14="http://schemas.microsoft.com/office/powerpoint/2010/main" val="931149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C2DE3B12-87BB-47B3-9839-794B424B848B}"/>
              </a:ext>
            </a:extLst>
          </p:cNvPr>
          <p:cNvSpPr txBox="1"/>
          <p:nvPr/>
        </p:nvSpPr>
        <p:spPr>
          <a:xfrm>
            <a:off x="165100" y="796635"/>
            <a:ext cx="6692900" cy="923330"/>
          </a:xfrm>
          <a:prstGeom prst="rect">
            <a:avLst/>
          </a:prstGeom>
          <a:noFill/>
        </p:spPr>
        <p:txBody>
          <a:bodyPr wrap="square" rtlCol="0">
            <a:spAutoFit/>
          </a:bodyPr>
          <a:lstStyle/>
          <a:p>
            <a:r>
              <a:rPr lang="de-DE" altLang="zh-CN" sz="3600" b="1" dirty="0" err="1">
                <a:effectLst>
                  <a:outerShdw blurRad="38100" dist="38100" dir="2700000" algn="tl">
                    <a:srgbClr val="000000">
                      <a:alpha val="43137"/>
                    </a:srgbClr>
                  </a:outerShdw>
                </a:effectLst>
              </a:rPr>
              <a:t>Conclusion</a:t>
            </a:r>
            <a:endParaRPr lang="zh-CN" altLang="zh-CN" sz="3600" b="1" dirty="0">
              <a:effectLst>
                <a:outerShdw blurRad="38100" dist="38100" dir="2700000" algn="tl">
                  <a:srgbClr val="000000">
                    <a:alpha val="43137"/>
                  </a:srgbClr>
                </a:outerShdw>
              </a:effectLst>
            </a:endParaRPr>
          </a:p>
          <a:p>
            <a:endParaRPr lang="zh-CN" altLang="en-US" dirty="0"/>
          </a:p>
        </p:txBody>
      </p:sp>
      <p:sp>
        <p:nvSpPr>
          <p:cNvPr id="5" name="文本框 4">
            <a:extLst>
              <a:ext uri="{FF2B5EF4-FFF2-40B4-BE49-F238E27FC236}">
                <a16:creationId xmlns:a16="http://schemas.microsoft.com/office/drawing/2014/main" id="{C3B3676D-DC58-4C52-A1C2-D5DB37CD1C7B}"/>
              </a:ext>
            </a:extLst>
          </p:cNvPr>
          <p:cNvSpPr txBox="1"/>
          <p:nvPr/>
        </p:nvSpPr>
        <p:spPr>
          <a:xfrm>
            <a:off x="457199" y="1487714"/>
            <a:ext cx="10695709" cy="830997"/>
          </a:xfrm>
          <a:prstGeom prst="rect">
            <a:avLst/>
          </a:prstGeom>
          <a:noFill/>
        </p:spPr>
        <p:txBody>
          <a:bodyPr wrap="square" rtlCol="0">
            <a:spAutoFit/>
          </a:bodyPr>
          <a:lstStyle/>
          <a:p>
            <a:r>
              <a:rPr lang="en-US" altLang="zh-CN" sz="2400" dirty="0"/>
              <a:t>We did swing up the pendulum1 of double inverted pendulum by using model predictive control with </a:t>
            </a:r>
            <a:r>
              <a:rPr lang="en-US" altLang="zh-CN" sz="2400" dirty="0" err="1"/>
              <a:t>TransWorhp</a:t>
            </a:r>
            <a:r>
              <a:rPr lang="en-US" altLang="zh-CN" sz="2400" dirty="0"/>
              <a:t> in a short time.</a:t>
            </a:r>
          </a:p>
        </p:txBody>
      </p:sp>
      <p:sp>
        <p:nvSpPr>
          <p:cNvPr id="7" name="文本框 6">
            <a:extLst>
              <a:ext uri="{FF2B5EF4-FFF2-40B4-BE49-F238E27FC236}">
                <a16:creationId xmlns:a16="http://schemas.microsoft.com/office/drawing/2014/main" id="{BA1BB085-ABBE-41CF-89B8-D077D3623802}"/>
              </a:ext>
            </a:extLst>
          </p:cNvPr>
          <p:cNvSpPr txBox="1"/>
          <p:nvPr/>
        </p:nvSpPr>
        <p:spPr>
          <a:xfrm>
            <a:off x="457199" y="3178295"/>
            <a:ext cx="11569700" cy="1938992"/>
          </a:xfrm>
          <a:prstGeom prst="rect">
            <a:avLst/>
          </a:prstGeom>
          <a:noFill/>
        </p:spPr>
        <p:txBody>
          <a:bodyPr wrap="square" rtlCol="0">
            <a:spAutoFit/>
          </a:bodyPr>
          <a:lstStyle/>
          <a:p>
            <a:pPr marL="400050" indent="-400050">
              <a:buFont typeface="+mj-lt"/>
              <a:buAutoNum type="romanUcPeriod"/>
            </a:pPr>
            <a:r>
              <a:rPr lang="en-US" altLang="zh-CN" sz="2400" dirty="0"/>
              <a:t>set an additional balance controller </a:t>
            </a:r>
          </a:p>
          <a:p>
            <a:pPr marL="400050" indent="-400050">
              <a:buFont typeface="+mj-lt"/>
              <a:buAutoNum type="romanUcPeriod"/>
            </a:pPr>
            <a:r>
              <a:rPr lang="en-US" altLang="zh-CN" sz="2400" dirty="0"/>
              <a:t>includes real-time issues</a:t>
            </a:r>
          </a:p>
          <a:p>
            <a:pPr marL="400050" indent="-400050">
              <a:buFont typeface="+mj-lt"/>
              <a:buAutoNum type="romanUcPeriod"/>
            </a:pPr>
            <a:r>
              <a:rPr lang="en-US" altLang="zh-CN" sz="2400" dirty="0"/>
              <a:t>A new version of </a:t>
            </a:r>
            <a:r>
              <a:rPr lang="en-US" altLang="zh-CN" sz="2400" dirty="0" err="1"/>
              <a:t>TransWORHP</a:t>
            </a:r>
            <a:r>
              <a:rPr lang="en-US" altLang="zh-CN" sz="2400" dirty="0"/>
              <a:t> would be used </a:t>
            </a:r>
          </a:p>
          <a:p>
            <a:r>
              <a:rPr lang="en-US" altLang="zh-CN" sz="2400" b="1" dirty="0"/>
              <a:t> I hope that in the future work of this project, we can use MPC with our efficient solver to get the desired effect in solving non-linear process control.</a:t>
            </a:r>
          </a:p>
        </p:txBody>
      </p:sp>
      <p:sp>
        <p:nvSpPr>
          <p:cNvPr id="8" name="文本框 7">
            <a:extLst>
              <a:ext uri="{FF2B5EF4-FFF2-40B4-BE49-F238E27FC236}">
                <a16:creationId xmlns:a16="http://schemas.microsoft.com/office/drawing/2014/main" id="{5BE30BFD-F7EE-406F-9FEF-A37E8B7CD96D}"/>
              </a:ext>
            </a:extLst>
          </p:cNvPr>
          <p:cNvSpPr txBox="1"/>
          <p:nvPr/>
        </p:nvSpPr>
        <p:spPr>
          <a:xfrm>
            <a:off x="165100" y="2417076"/>
            <a:ext cx="6692900" cy="923330"/>
          </a:xfrm>
          <a:prstGeom prst="rect">
            <a:avLst/>
          </a:prstGeom>
          <a:noFill/>
        </p:spPr>
        <p:txBody>
          <a:bodyPr wrap="square" rtlCol="0">
            <a:spAutoFit/>
          </a:bodyPr>
          <a:lstStyle/>
          <a:p>
            <a:r>
              <a:rPr lang="de-DE" altLang="zh-CN" sz="3600" b="1" dirty="0">
                <a:effectLst>
                  <a:outerShdw blurRad="38100" dist="38100" dir="2700000" algn="tl">
                    <a:srgbClr val="000000">
                      <a:alpha val="43137"/>
                    </a:srgbClr>
                  </a:outerShdw>
                </a:effectLst>
              </a:rPr>
              <a:t>Future </a:t>
            </a:r>
            <a:r>
              <a:rPr lang="de-DE" altLang="zh-CN" sz="3600" b="1" dirty="0" err="1">
                <a:effectLst>
                  <a:outerShdw blurRad="38100" dist="38100" dir="2700000" algn="tl">
                    <a:srgbClr val="000000">
                      <a:alpha val="43137"/>
                    </a:srgbClr>
                  </a:outerShdw>
                </a:effectLst>
              </a:rPr>
              <a:t>work</a:t>
            </a:r>
            <a:endParaRPr lang="zh-CN" altLang="zh-CN" sz="3600" b="1" dirty="0">
              <a:effectLst>
                <a:outerShdw blurRad="38100" dist="38100" dir="2700000" algn="tl">
                  <a:srgbClr val="000000">
                    <a:alpha val="43137"/>
                  </a:srgbClr>
                </a:outerShdw>
              </a:effectLst>
            </a:endParaRPr>
          </a:p>
          <a:p>
            <a:endParaRPr lang="zh-CN" altLang="en-US" dirty="0"/>
          </a:p>
        </p:txBody>
      </p:sp>
    </p:spTree>
    <p:extLst>
      <p:ext uri="{BB962C8B-B14F-4D97-AF65-F5344CB8AC3E}">
        <p14:creationId xmlns:p14="http://schemas.microsoft.com/office/powerpoint/2010/main" val="269832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294752" y="1551708"/>
            <a:ext cx="5220723" cy="783575"/>
          </a:xfrm>
        </p:spPr>
        <p:txBody>
          <a:bodyPr>
            <a:normAutofit/>
          </a:bodyPr>
          <a:lstStyle/>
          <a:p>
            <a:pPr algn="l"/>
            <a:r>
              <a:rPr lang="en-US" altLang="zh-CN" sz="3600" dirty="0"/>
              <a:t>List of reference</a:t>
            </a:r>
          </a:p>
        </p:txBody>
      </p:sp>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E49435BD-D900-4734-A89B-FD6543ABE522}"/>
              </a:ext>
            </a:extLst>
          </p:cNvPr>
          <p:cNvSpPr txBox="1"/>
          <p:nvPr/>
        </p:nvSpPr>
        <p:spPr>
          <a:xfrm>
            <a:off x="215434" y="2549236"/>
            <a:ext cx="11897245" cy="1969770"/>
          </a:xfrm>
          <a:prstGeom prst="rect">
            <a:avLst/>
          </a:prstGeom>
          <a:noFill/>
        </p:spPr>
        <p:txBody>
          <a:bodyPr wrap="square" rtlCol="0">
            <a:spAutoFit/>
          </a:bodyPr>
          <a:lstStyle/>
          <a:p>
            <a:r>
              <a:rPr lang="de-DE" altLang="zh-CN" dirty="0"/>
              <a:t>[1].</a:t>
            </a:r>
            <a:r>
              <a:rPr lang="en-US" altLang="zh-CN" dirty="0"/>
              <a:t> </a:t>
            </a:r>
            <a:r>
              <a:rPr lang="en-US" altLang="zh-CN" sz="1400" dirty="0" err="1"/>
              <a:t>Spong</a:t>
            </a:r>
            <a:r>
              <a:rPr lang="en-US" altLang="zh-CN" sz="1400" dirty="0"/>
              <a:t>, M. W.: ENERGY BASED CONTROL OF A CLASS OF UNDERACTUATED MECHANICAL SYSTEM. In: IFAC World Congress (1996), June</a:t>
            </a:r>
          </a:p>
          <a:p>
            <a:r>
              <a:rPr lang="de-DE" altLang="zh-CN" dirty="0"/>
              <a:t>[2]. </a:t>
            </a:r>
            <a:r>
              <a:rPr lang="en-US" altLang="zh-CN" sz="1400" dirty="0"/>
              <a:t>In: </a:t>
            </a:r>
            <a:r>
              <a:rPr lang="en-US" altLang="zh-CN" sz="1400" dirty="0" err="1"/>
              <a:t>Chimmiri</a:t>
            </a:r>
            <a:r>
              <a:rPr lang="en-US" altLang="zh-CN" sz="1400" dirty="0"/>
              <a:t>, V. : Model Predictive Control of Nonlinear Processes. 2010.  ISBN 978-953-307-102-2</a:t>
            </a:r>
          </a:p>
          <a:p>
            <a:r>
              <a:rPr lang="de-DE" altLang="zh-CN" dirty="0"/>
              <a:t>[3]. </a:t>
            </a:r>
            <a:r>
              <a:rPr lang="en-US" altLang="zh-CN" sz="1400" dirty="0"/>
              <a:t>Nava, A. A.: Control Lyapunov Function based controller for a double inverted pendulum, University Bremen, master, 2015</a:t>
            </a:r>
          </a:p>
          <a:p>
            <a:r>
              <a:rPr lang="de-DE" altLang="zh-CN" dirty="0"/>
              <a:t>[4]. </a:t>
            </a:r>
            <a:r>
              <a:rPr lang="en-US" altLang="zh-CN" sz="1400" dirty="0"/>
              <a:t>Yue, Y. : Research on Nonlinear Predictive Control and Its </a:t>
            </a:r>
            <a:r>
              <a:rPr lang="en-US" altLang="zh-CN" sz="1400" dirty="0" err="1"/>
              <a:t>Simulation,XIAN</a:t>
            </a:r>
            <a:r>
              <a:rPr lang="en-US" altLang="zh-CN" sz="1400" dirty="0"/>
              <a:t> technology University, master, 2008</a:t>
            </a:r>
          </a:p>
          <a:p>
            <a:r>
              <a:rPr lang="de-DE" altLang="zh-CN" dirty="0"/>
              <a:t>[5]. </a:t>
            </a:r>
            <a:r>
              <a:rPr lang="de-DE" altLang="zh-CN" sz="1400" dirty="0" err="1"/>
              <a:t>Schuettler</a:t>
            </a:r>
            <a:r>
              <a:rPr lang="de-DE" altLang="zh-CN" sz="1400" dirty="0"/>
              <a:t>, J. : </a:t>
            </a:r>
            <a:r>
              <a:rPr lang="de-DE" altLang="zh-CN" sz="1400" dirty="0" err="1"/>
              <a:t>Inverted</a:t>
            </a:r>
            <a:r>
              <a:rPr lang="de-DE" altLang="zh-CN" sz="1400" dirty="0"/>
              <a:t> </a:t>
            </a:r>
            <a:r>
              <a:rPr lang="de-DE" altLang="zh-CN" sz="1400" dirty="0" err="1"/>
              <a:t>pendulum</a:t>
            </a:r>
            <a:r>
              <a:rPr lang="de-DE" altLang="zh-CN" sz="1400" dirty="0"/>
              <a:t>. Bremen: Uni Bremen, Version 2.2.1,</a:t>
            </a:r>
            <a:r>
              <a:rPr lang="en-US" altLang="zh-CN" sz="1400" dirty="0"/>
              <a:t>2013.  Laboratory Script</a:t>
            </a:r>
          </a:p>
          <a:p>
            <a:r>
              <a:rPr lang="de-DE" altLang="zh-CN" dirty="0"/>
              <a:t>[6].</a:t>
            </a:r>
            <a:r>
              <a:rPr lang="en-US" altLang="zh-CN" sz="1400" dirty="0"/>
              <a:t>Zhong, W. ; Rock*, H. : Energy and Passivity Based Control of the Double Inverted Pendulum on a Cart. In: Control Systems Magazine, IEEE (2001),    September, S. 896-901</a:t>
            </a:r>
            <a:endParaRPr lang="zh-CN" altLang="en-US" sz="1400" dirty="0"/>
          </a:p>
        </p:txBody>
      </p:sp>
    </p:spTree>
    <p:extLst>
      <p:ext uri="{BB962C8B-B14F-4D97-AF65-F5344CB8AC3E}">
        <p14:creationId xmlns:p14="http://schemas.microsoft.com/office/powerpoint/2010/main" val="164094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2" name="文本框 1">
            <a:extLst>
              <a:ext uri="{FF2B5EF4-FFF2-40B4-BE49-F238E27FC236}">
                <a16:creationId xmlns:a16="http://schemas.microsoft.com/office/drawing/2014/main" id="{7FAD735F-8B2E-4504-A691-361584ACFB7D}"/>
              </a:ext>
            </a:extLst>
          </p:cNvPr>
          <p:cNvSpPr txBox="1"/>
          <p:nvPr/>
        </p:nvSpPr>
        <p:spPr>
          <a:xfrm>
            <a:off x="2992582" y="2705725"/>
            <a:ext cx="7730836" cy="1446550"/>
          </a:xfrm>
          <a:prstGeom prst="rect">
            <a:avLst/>
          </a:prstGeom>
          <a:noFill/>
        </p:spPr>
        <p:txBody>
          <a:bodyPr wrap="square" rtlCol="0">
            <a:spAutoFit/>
          </a:bodyPr>
          <a:lstStyle/>
          <a:p>
            <a:r>
              <a:rPr lang="en-US" altLang="zh-CN" sz="8800" dirty="0"/>
              <a:t>Thank you!!</a:t>
            </a:r>
            <a:r>
              <a:rPr lang="de-DE" altLang="zh-CN" sz="8800" dirty="0"/>
              <a:t> </a:t>
            </a:r>
            <a:endParaRPr lang="zh-CN" altLang="en-US" sz="8800" dirty="0"/>
          </a:p>
        </p:txBody>
      </p:sp>
    </p:spTree>
    <p:extLst>
      <p:ext uri="{BB962C8B-B14F-4D97-AF65-F5344CB8AC3E}">
        <p14:creationId xmlns:p14="http://schemas.microsoft.com/office/powerpoint/2010/main" val="112622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pic>
        <p:nvPicPr>
          <p:cNvPr id="5" name="图片 4">
            <a:extLst>
              <a:ext uri="{FF2B5EF4-FFF2-40B4-BE49-F238E27FC236}">
                <a16:creationId xmlns:a16="http://schemas.microsoft.com/office/drawing/2014/main" id="{E2F2022D-B294-4133-8702-FBC81185E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325" y="1987434"/>
            <a:ext cx="5365174" cy="3788418"/>
          </a:xfrm>
          <a:prstGeom prst="rect">
            <a:avLst/>
          </a:prstGeom>
        </p:spPr>
      </p:pic>
      <p:sp>
        <p:nvSpPr>
          <p:cNvPr id="6" name="文本框 5">
            <a:extLst>
              <a:ext uri="{FF2B5EF4-FFF2-40B4-BE49-F238E27FC236}">
                <a16:creationId xmlns:a16="http://schemas.microsoft.com/office/drawing/2014/main" id="{308C6367-8285-4F8E-BDB0-074F81264837}"/>
              </a:ext>
            </a:extLst>
          </p:cNvPr>
          <p:cNvSpPr txBox="1"/>
          <p:nvPr/>
        </p:nvSpPr>
        <p:spPr>
          <a:xfrm>
            <a:off x="452586" y="2188036"/>
            <a:ext cx="6003632" cy="3354765"/>
          </a:xfrm>
          <a:prstGeom prst="rect">
            <a:avLst/>
          </a:prstGeom>
          <a:noFill/>
        </p:spPr>
        <p:txBody>
          <a:bodyPr wrap="square" rtlCol="0">
            <a:spAutoFit/>
          </a:bodyPr>
          <a:lstStyle/>
          <a:p>
            <a:pPr marL="457200" indent="-457200">
              <a:buFontTx/>
              <a:buAutoNum type="arabicPeriod"/>
            </a:pPr>
            <a:r>
              <a:rPr lang="en-US" altLang="zh-CN" sz="2400" dirty="0"/>
              <a:t>Normally consists of two linked pendulums mounted on the cart. </a:t>
            </a:r>
          </a:p>
          <a:p>
            <a:pPr marL="457200" indent="-457200">
              <a:buAutoNum type="arabicPeriod"/>
            </a:pPr>
            <a:r>
              <a:rPr lang="en-US" altLang="zh-CN" sz="2400" dirty="0"/>
              <a:t>This system is </a:t>
            </a:r>
            <a:r>
              <a:rPr lang="en-US" altLang="zh-CN" sz="2400" b="1" dirty="0"/>
              <a:t>multi-variable</a:t>
            </a:r>
            <a:r>
              <a:rPr lang="en-US" altLang="zh-CN" sz="2400" dirty="0"/>
              <a:t>, </a:t>
            </a:r>
            <a:r>
              <a:rPr lang="en-US" altLang="zh-CN" sz="2400" b="1" dirty="0"/>
              <a:t>nonlinear</a:t>
            </a:r>
            <a:r>
              <a:rPr lang="en-US" altLang="zh-CN" sz="2400" dirty="0"/>
              <a:t>, </a:t>
            </a:r>
            <a:r>
              <a:rPr lang="en-US" altLang="zh-CN" sz="2400" b="1" dirty="0"/>
              <a:t>natural unstable system</a:t>
            </a:r>
            <a:r>
              <a:rPr lang="en-US" altLang="zh-CN" sz="2400" dirty="0"/>
              <a:t>.</a:t>
            </a:r>
          </a:p>
          <a:p>
            <a:pPr marL="457200" indent="-457200">
              <a:buAutoNum type="arabicPeriod"/>
            </a:pPr>
            <a:r>
              <a:rPr lang="en-US" altLang="zh-CN" sz="2400" dirty="0"/>
              <a:t>A </a:t>
            </a:r>
            <a:r>
              <a:rPr lang="en-US" altLang="zh-CN" sz="2400" b="1" dirty="0"/>
              <a:t>typical physical model </a:t>
            </a:r>
            <a:r>
              <a:rPr lang="en-US" altLang="zh-CN" sz="2400" dirty="0"/>
              <a:t>in control theory, often use this system to  </a:t>
            </a:r>
            <a:r>
              <a:rPr lang="en-US" altLang="zh-CN" sz="2400" b="1" dirty="0"/>
              <a:t>test the correctness of new control theory algorithms</a:t>
            </a:r>
            <a:r>
              <a:rPr lang="en-US" altLang="zh-CN" sz="2400" dirty="0"/>
              <a:t>.</a:t>
            </a:r>
          </a:p>
          <a:p>
            <a:pPr marL="457200" indent="-457200">
              <a:buAutoNum type="arabicPeriod"/>
            </a:pPr>
            <a:endParaRPr lang="en-US" altLang="zh-CN" sz="2000" dirty="0"/>
          </a:p>
        </p:txBody>
      </p:sp>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288638" y="1349581"/>
            <a:ext cx="6941128" cy="720436"/>
          </a:xfrm>
        </p:spPr>
        <p:txBody>
          <a:bodyPr>
            <a:noAutofit/>
          </a:bodyPr>
          <a:lstStyle/>
          <a:p>
            <a:pPr algn="l"/>
            <a:r>
              <a:rPr lang="en-US" altLang="zh-CN" sz="4000" b="1" dirty="0"/>
              <a:t>Double</a:t>
            </a:r>
            <a:r>
              <a:rPr lang="de-DE" altLang="zh-CN" sz="4000" b="1" dirty="0"/>
              <a:t> </a:t>
            </a:r>
            <a:r>
              <a:rPr lang="de-DE" altLang="zh-CN" sz="4000" b="1" dirty="0" err="1"/>
              <a:t>Inverted</a:t>
            </a:r>
            <a:r>
              <a:rPr lang="de-DE" altLang="zh-CN" sz="4000" b="1" dirty="0"/>
              <a:t> Pendulum (DIP)</a:t>
            </a:r>
            <a:br>
              <a:rPr lang="de-DE" altLang="zh-CN" sz="4400" b="1" dirty="0"/>
            </a:br>
            <a:endParaRPr lang="en-US" altLang="zh-CN" sz="4400" b="1" dirty="0"/>
          </a:p>
        </p:txBody>
      </p:sp>
    </p:spTree>
    <p:extLst>
      <p:ext uri="{BB962C8B-B14F-4D97-AF65-F5344CB8AC3E}">
        <p14:creationId xmlns:p14="http://schemas.microsoft.com/office/powerpoint/2010/main" val="310899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4" name="文本框 3">
            <a:extLst>
              <a:ext uri="{FF2B5EF4-FFF2-40B4-BE49-F238E27FC236}">
                <a16:creationId xmlns:a16="http://schemas.microsoft.com/office/drawing/2014/main" id="{6140FE65-C529-43EC-A99E-F093805E1952}"/>
              </a:ext>
            </a:extLst>
          </p:cNvPr>
          <p:cNvSpPr txBox="1"/>
          <p:nvPr/>
        </p:nvSpPr>
        <p:spPr>
          <a:xfrm>
            <a:off x="304801" y="2029635"/>
            <a:ext cx="5347854" cy="3477875"/>
          </a:xfrm>
          <a:prstGeom prst="rect">
            <a:avLst/>
          </a:prstGeom>
          <a:noFill/>
        </p:spPr>
        <p:txBody>
          <a:bodyPr wrap="square" rtlCol="0">
            <a:spAutoFit/>
          </a:bodyPr>
          <a:lstStyle/>
          <a:p>
            <a:pPr marL="342900" indent="-342900">
              <a:buFont typeface="+mj-lt"/>
              <a:buAutoNum type="arabicPeriod"/>
            </a:pPr>
            <a:r>
              <a:rPr lang="en-US" altLang="zh-CN" dirty="0"/>
              <a:t> </a:t>
            </a:r>
            <a:r>
              <a:rPr lang="en-US" altLang="zh-CN" sz="2000" dirty="0"/>
              <a:t>Used to control a process while satisfying a set of constraints. </a:t>
            </a:r>
          </a:p>
          <a:p>
            <a:pPr marL="342900" indent="-342900">
              <a:buFont typeface="+mj-lt"/>
              <a:buAutoNum type="arabicPeriod"/>
            </a:pPr>
            <a:r>
              <a:rPr lang="en-US" altLang="zh-CN" sz="2000" dirty="0"/>
              <a:t>Obtaining the </a:t>
            </a:r>
            <a:r>
              <a:rPr lang="en-US" altLang="zh-CN" sz="2000" b="1" dirty="0"/>
              <a:t>optimal solution </a:t>
            </a:r>
            <a:r>
              <a:rPr lang="en-US" altLang="zh-CN" sz="2000" dirty="0"/>
              <a:t>in a specific time domain at each sampling time. </a:t>
            </a:r>
            <a:r>
              <a:rPr lang="en-US" altLang="zh-CN" sz="2000" b="1" dirty="0"/>
              <a:t>The current state of the process is the initial state of the optimal control problem.</a:t>
            </a:r>
          </a:p>
          <a:p>
            <a:pPr marL="342900" indent="-342900">
              <a:buFont typeface="+mj-lt"/>
              <a:buAutoNum type="arabicPeriod"/>
            </a:pPr>
            <a:r>
              <a:rPr lang="en-US" altLang="zh-CN" sz="2000" dirty="0"/>
              <a:t>Being widely used in aerospace, robot technology and general industrial process. For example, balancing control in robot walking, vertical control in rocket launching, etc. </a:t>
            </a:r>
            <a:endParaRPr lang="zh-CN" altLang="en-US" sz="2000" dirty="0"/>
          </a:p>
        </p:txBody>
      </p:sp>
      <p:pic>
        <p:nvPicPr>
          <p:cNvPr id="6" name="图片 5">
            <a:extLst>
              <a:ext uri="{FF2B5EF4-FFF2-40B4-BE49-F238E27FC236}">
                <a16:creationId xmlns:a16="http://schemas.microsoft.com/office/drawing/2014/main" id="{D4070822-A3A2-4B41-84CC-2435A65E2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1" y="2201950"/>
            <a:ext cx="6095998" cy="3828209"/>
          </a:xfrm>
          <a:prstGeom prst="rect">
            <a:avLst/>
          </a:prstGeom>
        </p:spPr>
      </p:pic>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1" y="786460"/>
            <a:ext cx="6982691" cy="720435"/>
          </a:xfrm>
        </p:spPr>
        <p:txBody>
          <a:bodyPr>
            <a:normAutofit/>
          </a:bodyPr>
          <a:lstStyle/>
          <a:p>
            <a:r>
              <a:rPr lang="de-DE" altLang="zh-CN" sz="3600" b="1" dirty="0"/>
              <a:t>Model </a:t>
            </a:r>
            <a:r>
              <a:rPr lang="de-DE" altLang="zh-CN" sz="3600" b="1" dirty="0" err="1"/>
              <a:t>Predictive</a:t>
            </a:r>
            <a:r>
              <a:rPr lang="de-DE" altLang="zh-CN" sz="3600" b="1" dirty="0"/>
              <a:t> Control (MPC)</a:t>
            </a:r>
          </a:p>
        </p:txBody>
      </p:sp>
    </p:spTree>
    <p:extLst>
      <p:ext uri="{BB962C8B-B14F-4D97-AF65-F5344CB8AC3E}">
        <p14:creationId xmlns:p14="http://schemas.microsoft.com/office/powerpoint/2010/main" val="183936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456D1B0C-1CA5-4E5C-87B7-7E34F49912F1}"/>
              </a:ext>
            </a:extLst>
          </p:cNvPr>
          <p:cNvSpPr txBox="1"/>
          <p:nvPr/>
        </p:nvSpPr>
        <p:spPr>
          <a:xfrm>
            <a:off x="307109" y="2313132"/>
            <a:ext cx="9878291" cy="2677656"/>
          </a:xfrm>
          <a:prstGeom prst="rect">
            <a:avLst/>
          </a:prstGeom>
          <a:noFill/>
        </p:spPr>
        <p:txBody>
          <a:bodyPr wrap="square" rtlCol="0">
            <a:spAutoFit/>
          </a:bodyPr>
          <a:lstStyle/>
          <a:p>
            <a:pPr marL="342900" indent="-342900">
              <a:buFont typeface="+mj-lt"/>
              <a:buAutoNum type="arabicPeriod"/>
            </a:pPr>
            <a:r>
              <a:rPr lang="en-US" altLang="zh-CN" sz="2800" dirty="0"/>
              <a:t>The </a:t>
            </a:r>
            <a:r>
              <a:rPr lang="en-US" altLang="zh-CN" sz="2800" b="1" dirty="0"/>
              <a:t>numerical solution method </a:t>
            </a:r>
            <a:r>
              <a:rPr lang="en-US" altLang="zh-CN" sz="2800" dirty="0"/>
              <a:t>developed by the AG Optimization and Optimal Control from Uni Bremen.</a:t>
            </a:r>
          </a:p>
          <a:p>
            <a:pPr marL="342900" indent="-342900">
              <a:buFont typeface="+mj-lt"/>
              <a:buAutoNum type="arabicPeriod"/>
            </a:pPr>
            <a:r>
              <a:rPr lang="en-US" altLang="zh-CN" sz="2800" dirty="0"/>
              <a:t>Based on the SQP method WORHP, the solution can be efficiently calculated using thin structures.</a:t>
            </a:r>
          </a:p>
          <a:p>
            <a:pPr marL="342900" indent="-342900">
              <a:buFont typeface="+mj-lt"/>
              <a:buAutoNum type="arabicPeriod"/>
            </a:pPr>
            <a:r>
              <a:rPr lang="en-US" altLang="zh-CN" sz="2800" dirty="0"/>
              <a:t>Designed to find locally optimal points of </a:t>
            </a:r>
            <a:r>
              <a:rPr lang="en-US" altLang="zh-CN" sz="2800" b="1" dirty="0"/>
              <a:t>optimization problems and solve numeric problems.</a:t>
            </a:r>
          </a:p>
        </p:txBody>
      </p:sp>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2" y="796635"/>
            <a:ext cx="8728365" cy="1059874"/>
          </a:xfrm>
        </p:spPr>
        <p:txBody>
          <a:bodyPr>
            <a:normAutofit fontScale="90000"/>
          </a:bodyPr>
          <a:lstStyle/>
          <a:p>
            <a:pPr algn="l"/>
            <a:r>
              <a:rPr lang="en-US" altLang="zh-CN" sz="4000" dirty="0"/>
              <a:t> </a:t>
            </a:r>
            <a:r>
              <a:rPr lang="en-US" altLang="zh-CN" sz="4000" dirty="0" err="1"/>
              <a:t>TransWORHP</a:t>
            </a:r>
            <a:r>
              <a:rPr lang="en-US" altLang="zh-CN" sz="4000" dirty="0"/>
              <a:t>(a highly efficient solver )</a:t>
            </a:r>
            <a:br>
              <a:rPr lang="de-DE" altLang="zh-CN" sz="3600" dirty="0"/>
            </a:br>
            <a:endParaRPr lang="en-US" altLang="zh-CN" sz="3600" dirty="0"/>
          </a:p>
        </p:txBody>
      </p:sp>
    </p:spTree>
    <p:extLst>
      <p:ext uri="{BB962C8B-B14F-4D97-AF65-F5344CB8AC3E}">
        <p14:creationId xmlns:p14="http://schemas.microsoft.com/office/powerpoint/2010/main" val="164841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AF0E7B90-68D5-4125-9372-C2CADED88C53}"/>
              </a:ext>
            </a:extLst>
          </p:cNvPr>
          <p:cNvSpPr txBox="1"/>
          <p:nvPr/>
        </p:nvSpPr>
        <p:spPr>
          <a:xfrm>
            <a:off x="1108361" y="2486890"/>
            <a:ext cx="9171709" cy="1754326"/>
          </a:xfrm>
          <a:prstGeom prst="rect">
            <a:avLst/>
          </a:prstGeom>
          <a:noFill/>
        </p:spPr>
        <p:txBody>
          <a:bodyPr wrap="square" rtlCol="0">
            <a:spAutoFit/>
          </a:bodyPr>
          <a:lstStyle/>
          <a:p>
            <a:r>
              <a:rPr lang="en-US" altLang="zh-CN" sz="2800" dirty="0"/>
              <a:t> </a:t>
            </a:r>
            <a:r>
              <a:rPr lang="en-US" altLang="zh-CN" sz="3600" dirty="0"/>
              <a:t>We manage to </a:t>
            </a:r>
            <a:r>
              <a:rPr lang="en-US" altLang="zh-CN" sz="3600" b="1" dirty="0"/>
              <a:t>use model predictive control </a:t>
            </a:r>
            <a:r>
              <a:rPr lang="en-US" altLang="zh-CN" sz="3600" dirty="0"/>
              <a:t>to </a:t>
            </a:r>
            <a:r>
              <a:rPr lang="en-US" altLang="zh-CN" sz="3600" b="1" dirty="0"/>
              <a:t>swing up the double inverted pendulum</a:t>
            </a:r>
            <a:r>
              <a:rPr lang="en-US" altLang="zh-CN" sz="3600" dirty="0"/>
              <a:t> with </a:t>
            </a:r>
            <a:r>
              <a:rPr lang="en-US" altLang="zh-CN" sz="3600" b="1" dirty="0" err="1"/>
              <a:t>TransWORHP</a:t>
            </a:r>
            <a:r>
              <a:rPr lang="de-DE" altLang="zh-CN" sz="3600" b="1" dirty="0"/>
              <a:t>.</a:t>
            </a:r>
            <a:endParaRPr lang="zh-CN" altLang="en-US" sz="2800" b="1" dirty="0"/>
          </a:p>
        </p:txBody>
      </p:sp>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983672" y="1025766"/>
            <a:ext cx="5999019" cy="567507"/>
          </a:xfrm>
        </p:spPr>
        <p:txBody>
          <a:bodyPr>
            <a:noAutofit/>
          </a:bodyPr>
          <a:lstStyle/>
          <a:p>
            <a:r>
              <a:rPr lang="de-DE" altLang="zh-CN" sz="4800" b="1" dirty="0"/>
              <a:t>The </a:t>
            </a:r>
            <a:r>
              <a:rPr lang="de-DE" altLang="zh-CN" sz="4800" b="1" dirty="0" err="1"/>
              <a:t>aim</a:t>
            </a:r>
            <a:r>
              <a:rPr lang="de-DE" altLang="zh-CN" sz="4800" b="1" dirty="0"/>
              <a:t> of </a:t>
            </a:r>
            <a:r>
              <a:rPr lang="de-DE" altLang="zh-CN" sz="4800" b="1" dirty="0" err="1"/>
              <a:t>this</a:t>
            </a:r>
            <a:r>
              <a:rPr lang="de-DE" altLang="zh-CN" sz="4800" b="1" dirty="0"/>
              <a:t> </a:t>
            </a:r>
            <a:r>
              <a:rPr lang="de-DE" altLang="zh-CN" sz="4800" b="1" dirty="0" err="1"/>
              <a:t>project</a:t>
            </a:r>
            <a:endParaRPr lang="en-US" altLang="zh-CN" sz="4800" b="1" dirty="0"/>
          </a:p>
        </p:txBody>
      </p:sp>
    </p:spTree>
    <p:extLst>
      <p:ext uri="{BB962C8B-B14F-4D97-AF65-F5344CB8AC3E}">
        <p14:creationId xmlns:p14="http://schemas.microsoft.com/office/powerpoint/2010/main" val="136650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7" name="标题 6">
            <a:extLst>
              <a:ext uri="{FF2B5EF4-FFF2-40B4-BE49-F238E27FC236}">
                <a16:creationId xmlns:a16="http://schemas.microsoft.com/office/drawing/2014/main" id="{F63DA592-9BD8-4A98-B51C-351E5E8762A9}"/>
              </a:ext>
            </a:extLst>
          </p:cNvPr>
          <p:cNvSpPr>
            <a:spLocks noGrp="1"/>
          </p:cNvSpPr>
          <p:nvPr>
            <p:ph type="ctrTitle"/>
          </p:nvPr>
        </p:nvSpPr>
        <p:spPr>
          <a:xfrm>
            <a:off x="204124" y="796635"/>
            <a:ext cx="3851564" cy="720436"/>
          </a:xfrm>
        </p:spPr>
        <p:txBody>
          <a:bodyPr>
            <a:normAutofit/>
          </a:bodyPr>
          <a:lstStyle/>
          <a:p>
            <a:r>
              <a:rPr lang="en-US" altLang="zh-CN" sz="4400" b="1" dirty="0"/>
              <a:t>Contents</a:t>
            </a:r>
            <a:endParaRPr lang="zh-CN" altLang="en-US" sz="4400" b="1" dirty="0"/>
          </a:p>
        </p:txBody>
      </p:sp>
      <p:graphicFrame>
        <p:nvGraphicFramePr>
          <p:cNvPr id="2" name="图示 1">
            <a:extLst>
              <a:ext uri="{FF2B5EF4-FFF2-40B4-BE49-F238E27FC236}">
                <a16:creationId xmlns:a16="http://schemas.microsoft.com/office/drawing/2014/main" id="{76F05E3D-2341-47D3-B583-A4206A2FF7DF}"/>
              </a:ext>
            </a:extLst>
          </p:cNvPr>
          <p:cNvGraphicFramePr/>
          <p:nvPr>
            <p:extLst>
              <p:ext uri="{D42A27DB-BD31-4B8C-83A1-F6EECF244321}">
                <p14:modId xmlns:p14="http://schemas.microsoft.com/office/powerpoint/2010/main" val="2256073873"/>
              </p:ext>
            </p:extLst>
          </p:nvPr>
        </p:nvGraphicFramePr>
        <p:xfrm>
          <a:off x="895348" y="1990137"/>
          <a:ext cx="10401300" cy="3108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720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F2445E1-3EC7-4755-AEC6-977FED56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1593273"/>
          </a:xfrm>
          <a:prstGeom prst="rect">
            <a:avLst/>
          </a:prstGeom>
        </p:spPr>
      </p:pic>
      <p:pic>
        <p:nvPicPr>
          <p:cNvPr id="16" name="图片 15">
            <a:extLst>
              <a:ext uri="{FF2B5EF4-FFF2-40B4-BE49-F238E27FC236}">
                <a16:creationId xmlns:a16="http://schemas.microsoft.com/office/drawing/2014/main" id="{DCD8B9A8-1B50-4A54-963D-A23934730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137564"/>
            <a:ext cx="12191999" cy="720436"/>
          </a:xfrm>
          <a:prstGeom prst="rect">
            <a:avLst/>
          </a:prstGeom>
        </p:spPr>
      </p:pic>
      <p:sp>
        <p:nvSpPr>
          <p:cNvPr id="3" name="文本框 2">
            <a:extLst>
              <a:ext uri="{FF2B5EF4-FFF2-40B4-BE49-F238E27FC236}">
                <a16:creationId xmlns:a16="http://schemas.microsoft.com/office/drawing/2014/main" id="{52FDB502-A554-42A4-954B-02E8D81ADE98}"/>
              </a:ext>
            </a:extLst>
          </p:cNvPr>
          <p:cNvSpPr txBox="1"/>
          <p:nvPr/>
        </p:nvSpPr>
        <p:spPr>
          <a:xfrm>
            <a:off x="685797" y="2409500"/>
            <a:ext cx="10432473" cy="1569660"/>
          </a:xfrm>
          <a:prstGeom prst="rect">
            <a:avLst/>
          </a:prstGeom>
          <a:noFill/>
        </p:spPr>
        <p:txBody>
          <a:bodyPr wrap="square" rtlCol="0">
            <a:spAutoFit/>
          </a:bodyPr>
          <a:lstStyle/>
          <a:p>
            <a:pPr marL="342900" indent="-342900">
              <a:buFont typeface="+mj-lt"/>
              <a:buAutoNum type="circleNumDbPlain"/>
            </a:pPr>
            <a:r>
              <a:rPr lang="en-US" altLang="zh-CN" sz="3200" dirty="0"/>
              <a:t> Objective function (obj </a:t>
            </a:r>
            <a:r>
              <a:rPr lang="en-US" altLang="zh-CN" sz="3200" dirty="0" err="1"/>
              <a:t>function,obj</a:t>
            </a:r>
            <a:r>
              <a:rPr lang="en-US" altLang="zh-CN" sz="3200" dirty="0"/>
              <a:t>-structure,  obj-diff).</a:t>
            </a:r>
          </a:p>
          <a:p>
            <a:pPr marL="514350" indent="-514350">
              <a:buFont typeface="+mj-ea"/>
              <a:buAutoNum type="circleNumDbPlain"/>
            </a:pPr>
            <a:r>
              <a:rPr lang="en-US" altLang="zh-CN" sz="3200" dirty="0"/>
              <a:t>Dynamic system (ode system, ode-structure, ode-diff).</a:t>
            </a:r>
          </a:p>
          <a:p>
            <a:pPr marL="342900" indent="-342900">
              <a:buFont typeface="+mj-lt"/>
              <a:buAutoNum type="circleNumDbPlain"/>
            </a:pPr>
            <a:r>
              <a:rPr lang="en-US" altLang="zh-CN" sz="3200" dirty="0"/>
              <a:t> Boundary conditions &amp; constraints</a:t>
            </a:r>
          </a:p>
        </p:txBody>
      </p:sp>
      <p:sp>
        <p:nvSpPr>
          <p:cNvPr id="2" name="标题 1">
            <a:extLst>
              <a:ext uri="{FF2B5EF4-FFF2-40B4-BE49-F238E27FC236}">
                <a16:creationId xmlns:a16="http://schemas.microsoft.com/office/drawing/2014/main" id="{BDD5D4C4-0165-4D8E-87DA-2560F21F5B70}"/>
              </a:ext>
            </a:extLst>
          </p:cNvPr>
          <p:cNvSpPr>
            <a:spLocks noGrp="1"/>
          </p:cNvSpPr>
          <p:nvPr>
            <p:ph type="ctrTitle"/>
          </p:nvPr>
        </p:nvSpPr>
        <p:spPr>
          <a:xfrm>
            <a:off x="-421067" y="816227"/>
            <a:ext cx="6895758" cy="783575"/>
          </a:xfrm>
        </p:spPr>
        <p:txBody>
          <a:bodyPr>
            <a:noAutofit/>
          </a:bodyPr>
          <a:lstStyle/>
          <a:p>
            <a:r>
              <a:rPr lang="en-US" altLang="zh-CN" sz="4400" dirty="0"/>
              <a:t> </a:t>
            </a:r>
            <a:r>
              <a:rPr lang="en-US" altLang="zh-CN" sz="4400" b="1" dirty="0"/>
              <a:t>Set  the </a:t>
            </a:r>
            <a:r>
              <a:rPr lang="en-US" altLang="zh-CN" sz="4400" b="1" dirty="0" err="1"/>
              <a:t>TransWORHP</a:t>
            </a:r>
            <a:endParaRPr lang="en-US" altLang="zh-CN" sz="4400" b="1" dirty="0"/>
          </a:p>
        </p:txBody>
      </p:sp>
    </p:spTree>
    <p:extLst>
      <p:ext uri="{BB962C8B-B14F-4D97-AF65-F5344CB8AC3E}">
        <p14:creationId xmlns:p14="http://schemas.microsoft.com/office/powerpoint/2010/main" val="370039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3766.029"/>
  <p:tag name="LATEXADDIN" val="\documentclass{article}&#10;\usepackage{amsmath}&#10;\pagestyle{empty}&#10;\begin{document}&#10;\begin{align}&#10;\min J=\sum_{i=1}^{N} \lambda (w(t+i)-\hat{y}_p(t+i))^{2}+\sum_{i=1}^{M}\gamma (  u(t+i-1)^{T}  u(t+i-1))\nonumber \label{objm}&#10;\end{align}&#10;&#10;&#10;&#10;\end{document}"/>
  <p:tag name="IGUANATEXSIZE" val="20"/>
  <p:tag name="IGUANATEXCURSOR" val="175"/>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619.048"/>
  <p:tag name="ORIGINALWIDTH" val="2275.966"/>
  <p:tag name="LATEXADDIN" val="\documentclass{article}&#10;\usepackage{amsmath}&#10;\pagestyle{empty}&#10;\begin{document}&#10;&#10;&#10;\begin{align}&#10;s(1, x\_indexode(3));\qquad \qquad  \% d\dot x [1] / dx [3]\nonumber\\&#10;s(1, x\_indexode(5));\qquad \qquad  \% d\dot x [1] / dx [5]\nonumber\\&#10;s(1, u\_indexode(0));\qquad \qquad  \% d\dot x [1] / du [0]\nonumber\\&#10;s(2, x\_indexode(0));\qquad \qquad  \% d\dot x [2] / dx [0]\nonumber\\&#10;s(3, x\_indexode(1));\qquad\qquad   \% d\dot x [3] / dx [1]\nonumber\\&#10;s(4, x\_indexode(5));\qquad\qquad   \% d\dot x [4] / dx [5]\nonumber\\&#10;s(5, x\_indexode(5));\qquad \qquad  \% d\dot x [5] / dx [5]\nonumber\\&#10;s(5, u\_indexode(0));\qquad \qquad  \% d\dot x [5] / du [0]\nonumber\\&#10;s(6, u\_indexode(0));\qquad \qquad  \% d\dot x [6] / du [0]\nonumber&#10; \end{align}&#10;&#10;\end{document}"/>
  <p:tag name="IGUANATEXSIZE" val="20"/>
  <p:tag name="IGUANATEXCURSOR" val="732"/>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879.265"/>
  <p:tag name="LATEXADDIN" val="\documentclass{article}&#10;\usepackage{amsmath}&#10;\pagestyle{empty}&#10;\begin{document}&#10;&#10; \begin{align}&#10;    u\_low[0] &amp;= lw\_bnd[0]=-1.2\quad m/s \nonumber\\ &#10;    u\_upp[0] &amp;= up\_bnd[0]=1.2\quad  m/s \nonumber&#10;  \end{align}  &#10;&#10;&#10;\end{document}"/>
  <p:tag name="IGUANATEXSIZE" val="20"/>
  <p:tag name="IGUANATEXCURSOR" val="16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5.594"/>
  <p:tag name="ORIGINALWIDTH" val="5334.833"/>
  <p:tag name="LATEXADDIN" val="\documentclass{article}&#10;\usepackage{amsmath}&#10;\pagestyle{empty}&#10;\begin{document}&#10;&#10;    \begin{align}&#10;     x\_low[0] &amp;= lw\_bnd[1]=-25 rad/s\qquad   x\_upp[0] = up\_bnd[1]=25  rad/s\quad \%\ pendulum1\ angle\ speed \nonumber\\&#10;     x\_low[1] &amp;= lw\_bnd[2]=-25 rad/s\qquad   x\_upp[1] = up\_bnd[2]=25 rad/s\quad \%\ pendulum2\ angle\ speed   \nonumber\\&#10;     x\_low[2] &amp;= lw\_bnd[3]=-1e20rad\qquad  x\_upp[2] = up\_bnd[3]=1e20rad\quad \%\ pendulum1\ angle\nonumber\\&#10;     x\_low[3] &amp;= lw\_bnd[4]=-1e20rad\qquad  x\_upp[3] = up\_bnd[4]=1e20rad\quad \%\ pendulum2\ angle\nonumber\\&#10;     x\_low[4] &amp;= lw\_bnd[5]=-0.38m  \qquad \  x\_upp[4] = up\_bnd[5]=0.38m\quad \%\ cart\ distance\nonumber\\&#10;     x\_low[5] &amp;= lw\_bnd[6]=-1.2m/s \qquad \ x\_upp[5] = up\_bnd[6]=1.2m/s\quad \%\ cart\ speed\nonumber\\&#10;     x\_low[6] &amp;= lw\_bnd[7]=-0.5J  \qquad \quad  x\_upp[6] = up\_bnd[7]=0.5J\quad \%\ input\ energy\nonumber     &#10;  \end{align}&#10;  &#10;&#10;&#10;\end{document}"/>
  <p:tag name="IGUANATEXSIZE" val="20"/>
  <p:tag name="IGUANATEXCURSOR" val="895"/>
  <p:tag name="TRANSPARENCY" val="True"/>
  <p:tag name="FILENAME" val=""/>
  <p:tag name="LATEXENGINEID" val="0"/>
  <p:tag name="TEMPFOLDER" val="c:\temp\"/>
  <p:tag name="LATEXFORMHEIGHT" val="426.75"/>
  <p:tag name="LATEXFORMWIDTH" val="812.2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162.729"/>
  <p:tag name="ORIGINALWIDTH" val="3957.255"/>
  <p:tag name="LATEXADDIN" val="\documentclass{article}&#10;\usepackage{amsmath}&#10;\pagestyle{empty}&#10;\begin{document}&#10;&#10; \begin{align}&#10;   J_0&amp;=(x(j, 0) - ziel[0])^2* weight[0]\nonumber\\ &#10;   J_1&amp;=(x(j, 1) - ziel[1])^2* weight[1];\nonumber\\&#10;   J_2&amp;=( fabs(fmod(x(j, 2) - ziel[2] + Pi, Pi2) - Pi))^2* weight[2];\nonumber\\ &#10;   J_3&amp;=( fabs(fmod(x(j, 3) - ziel[3] + Pi, Pi2) - Pi))^2* weight[3];\nonumber\\&#10;   J_4&amp;=(x(j, 4) - ziel[4])^2* weight[4];\nonumber\\&#10;   J_5&amp;=(x(j, 5) - ziel[5])^2* weight[5];\nonumber\\   &#10;   J_6&amp;=(x(j, 6) - ziel[6])* weight[6];\nonumber\\&#10;   N_1&amp;=cos(x(j, 2)) - cos(ziel[2]),N_2=cos(x(j, 3)) - cos(ziel[3])\nonumber\\&#10;   J_7&amp;= N_1*(l_1*g*m_2 + g*m_1*a_1)+(N_2*a_2*m_2*g))^2*weight[7]\nonumber\\&#10;   min J&amp;=\sum_{i=0}^{7}J_i \nonumber \label{obj}&#10; \end{align}&#10;&#10;&#10;\end{document}"/>
  <p:tag name="IGUANATEXSIZE" val="20"/>
  <p:tag name="IGUANATEXCURSOR" val="71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594"/>
  <p:tag name="ORIGINALWIDTH" val="2026.247"/>
  <p:tag name="LATEXADDIN" val="\documentclass{article}&#10;\usepackage{amsmath}&#10;\pagestyle{empty}&#10;\begin{document}&#10;&#10;\begin{align}&#10;s(0, x\_indexode(0)); \%\qquad d\dot x [0] / dx [0]\nonumber\\ &#10;s(0, x\_indexode(1)); \%\qquad d\dot x [0] / dx [1]\nonumber\\&#10;s(0, x\_indexode(2)); \%\qquad d\dot x [0] / dx [2]\nonumber\\&#10;s(0, x\_indexode(3)); \%\qquad d\dot x [0] / dx [3]\nonumber\\&#10;s(0, x\_indexode(4)); \%\qquad d\dot x [0] / dx [4]\nonumber\\&#10;s(0, x\_indexode(5)); \%\qquad d\dot x [0] / dx [5]\nonumber\\&#10;s(0, x\_indexode(6)); \%\qquad d\dot x [0] / dx [6]\nonumber&#10;\end{align}&#10;&#10;&#10;\end{document}"/>
  <p:tag name="IGUANATEXSIZE" val="20"/>
  <p:tag name="IGUANATEXCURSOR" val="53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992.501"/>
  <p:tag name="ORIGINALWIDTH" val="4506.937"/>
  <p:tag name="LATEXADDIN" val="\documentclass{article}&#10;\usepackage{amsmath}&#10;\pagestyle{empty}&#10;\begin{document}&#10;&#10;\begin{align}&#10;&amp;s(0, x\_indexode(0))=2*(x(j, 0)-ziel[0])*weight[0];\nonumber\\ &#10;&amp;s(0, x\_indexode(1))=2*(x(j, 1)-ziel[1])*weight[1];\nonumber\\ &#10;&amp;s(0, x\_indexode(2))=2*fabs(fmod(x(j,2)-ziel[2]+Pi,Pi2)-Pi)* weight[2];\nonumber\\ &#10;&amp;N=cos(x(j, 2))-cos(ziel[2]); \nonumber\\&#10;&amp;s(0,x\_indexode(2))+=2*N*(l1*g*m2+g*m1*a1)*sin(x(j,2))*weight[7]; \nonumber\\&#10;&amp;s(0, x\_indexode(3))=2* fabs(fmod(x(j,3)-ziel[3]+Pi,Pi2)-Pi)*weight[3];\nonumber\\ &#10;&amp;M=cos(x(j, 3)) - cos(ziel[3]); \nonumber\\&#10;&amp;s(0, x\_indexode(3)) += -2 * (M)*a2*m2*g*sin(x(j, 3))*weight[7];\nonumber\\ &#10;&amp;s(0, x\_indexode(4))  = 2 * (x(j, 4) - ziel[4])* weight[4];\nonumber\\ &#10;&amp;s(0, x\_indexode(5))  = 2 * (x(j, 5) - ziel[5])* weight[5];\nonumber\\ &#10;&amp;s(0, x\_indexode(6))  = weight[6];\nonumber&#10;\end{align}&#10;&#10;&#10;\end{document}"/>
  <p:tag name="IGUANATEXSIZE" val="20"/>
  <p:tag name="IGUANATEXCURSOR" val="828"/>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768.6539"/>
  <p:tag name="ORIGINALWIDTH" val="3112.111"/>
  <p:tag name="LATEXADDIN" val="\documentclass{article}&#10;\usepackage{amsmath}&#10;\pagestyle{empty}&#10;\begin{document}&#10;&#10;\begin{align}&#10;\dot{Q}=\begin{bmatrix}&#10;-M_{11}^{-1}(M_{12}\frac{-Q_6}{\tau }+C_1+g_1)\\ &#10;Q_1\\ &#10;Q_2\\ &#10;Q_6\\ &#10;-\frac{Q_6}{\tau }&#10;\end{bmatrix}+\begin{bmatrix}&#10;-M_{11}^{-1}(\frac{M_{12}}{\tau })\\ &#10;0\\ &#10;0\\ &#10;0\\ &#10;\frac{1}{\tau }&#10;\end{bmatrix}\cdot u_q  \nonumber&#10;\end{align} &#10;&#10;&#10;\end{document}"/>
  <p:tag name="IGUANATEXSIZE" val="20"/>
  <p:tag name="IGUANATEXCURSOR" val="33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08.1365"/>
  <p:tag name="ORIGINALWIDTH" val="1022.122"/>
  <p:tag name="LATEXADDIN" val="\documentclass{article}&#10;\usepackage{amsmath}&#10;\pagestyle{empty}&#10;\begin{document}&#10;&#10;\begin{align}&#10;Q=\begin{bmatrix}&#10;Q_1\\ &#10;Q_2\\ &#10;Q_3\\ &#10;Q_4\\ &#10;Q_5\\ &#10;Q_6&#10;\end{bmatrix}=\begin{bmatrix}&#10;\dot{\theta}_1\\ &#10;\dot{\theta}_2\\ &#10;\theta_1\\ &#10;\theta_2\\ &#10;x_w\\ &#10;\dot{x}_w&#10;\end{bmatrix}\nonumber&#10;\end{align}&#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568.054"/>
  <p:tag name="LATEXADDIN" val="\documentclass{article}&#10;\usepackage{amsmath}&#10;\pagestyle{empty}&#10;\begin{document}&#10; \begin{align}&#10; x[7] =\begin{bmatrix}&#10; x0\\ &#10; x1\\ &#10; x2\\ &#10; x3\\ &#10; x4\\ &#10; x5\\&#10; x6&#10; \end{bmatrix}&#10; =\begin{bmatrix}&#10; Q\\ &#10;     E_u&#10; \end{bmatrix}&#10; =\begin{bmatrix}&#10; \dot{\theta}_1\\ &#10; \dot{\theta}_2\\ &#10; \theta_1\\ &#10; \theta_2\\ &#10; x_w\\ &#10; \dot{x}_w\\&#10; E_u \nonumber&#10; \end{bmatrix}&#10; \end{align}&#10;&#10;&#10;&#10;\end{document}"/>
  <p:tag name="IGUANATEXSIZE" val="20"/>
  <p:tag name="IGUANATEXCURSOR" val="34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653.543"/>
  <p:tag name="ORIGINALWIDTH" val="3560.555"/>
  <p:tag name="LATEXADDIN" val="\documentclass{article}&#10;\usepackage{amsmath}&#10;\pagestyle{empty}&#10;\begin{document}&#10;&#10; \begin{align}&#10; &amp;\dot{x}[0]=-1*M_{11}^{-1}[0][0]*(M_{12}[0] * \dot{x}[5] + C_1[0] +g_1[0])-M_{11}^{-1}[0][1]\nonumber\\ &#10; &amp;*(M_{12}[1] * \dot{x}[5] + C_1[1] + g_1[1])\nonumber\\ &#10; &amp;\dot{x}[1]=-1*M_{11}^{-1}[1][0]*(M_{12}[0] * \dot{x}[5] + C_1[0] +g_1[0])-M_{11}^{-1}[1][1]\nonumber\\ &#10; &amp;*(M_{12}[1] * \dot{x}[5] + C_1[1] + g_1[1])\nonumber\\ &#10; &amp;\dot{x}[2]= x[0]\nonumber\\ &#10; &amp;\dot{x}[3]= x[1]\nonumber\\ &#10; &amp;\dot{x}[4]= x[5]\nonumber\\ &#10; &amp;\dot{x}[5]= -1 * (x[5] - u) / \tau  \nonumber\\ &#10; &amp;\dot{x}[6]=u*u  \nonumber  \label{ode}&#10; \end{align}&#10;&#10;&#10;\end{document}"/>
  <p:tag name="IGUANATEXSIZE" val="20"/>
  <p:tag name="IGUANATEXCURSOR" val="59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619.048"/>
  <p:tag name="ORIGINALWIDTH" val="2275.966"/>
  <p:tag name="LATEXADDIN" val="\documentclass{article}&#10;\usepackage{amsmath}&#10;\pagestyle{empty}&#10;\begin{document}&#10;&#10;\begin{align}&#10;s(0, x\_indexode(0)); \qquad \qquad \% d\dot x [0] / dx [0]\nonumber\\ &#10;s(0, x\_indexode(1)); \qquad \qquad \% d\dot x [0] / dx [1]\nonumber\\&#10;s(0, x\_indexode(2)); \qquad \qquad \% d\dot x [0] / dx [2]\nonumber\\&#10;s(0, x\_indexode(3)); \qquad \qquad \% d\dot x [0] / dx [3]\nonumber\\&#10;s(0, x\_indexode(5)); \qquad \qquad \% d\dot x [0] / dx [5]\nonumber\\&#10;s(0, u\_indexode(0)); \qquad\qquad  \% d\dot x [0] / du [0]\nonumber\\&#10;s(1, x\_indexode(0));\qquad \qquad  \% d\dot x [1] / dx [0]\nonumber\\&#10;s(1, x\_indexode(1));\qquad \qquad  \% d\dot x [1] / dx [1]\nonumber\\&#10;s(1, x\_indexode(2));\qquad \qquad  \% d\dot x [1] / dx [2]\nonumber&#10; \end{align}&#10;&#10;&#10;\end{document}"/>
  <p:tag name="IGUANATEXSIZE" val="20"/>
  <p:tag name="IGUANATEXCURSOR" val="73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13880</TotalTime>
  <Words>1272</Words>
  <Application>Microsoft Office PowerPoint</Application>
  <PresentationFormat>宽屏</PresentationFormat>
  <Paragraphs>146</Paragraphs>
  <Slides>32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等线 Light</vt:lpstr>
      <vt:lpstr>Arial</vt:lpstr>
      <vt:lpstr>Cambria Math</vt:lpstr>
      <vt:lpstr>Office 主题​​</vt:lpstr>
      <vt:lpstr>Non-real-time simulated swing-up the  double inverted pendulum with MPC </vt:lpstr>
      <vt:lpstr>Contents</vt:lpstr>
      <vt:lpstr>Introduction</vt:lpstr>
      <vt:lpstr>Double Inverted Pendulum (DIP) </vt:lpstr>
      <vt:lpstr>Model Predictive Control (MPC)</vt:lpstr>
      <vt:lpstr> TransWORHP(a highly efficient solver ) </vt:lpstr>
      <vt:lpstr>The aim of this project</vt:lpstr>
      <vt:lpstr>Contents</vt:lpstr>
      <vt:lpstr> Set  the TransWORHP</vt:lpstr>
      <vt:lpstr> Objective function (obj-structure, obj-diff). </vt:lpstr>
      <vt:lpstr>PowerPoint 演示文稿</vt:lpstr>
      <vt:lpstr>PowerPoint 演示文稿</vt:lpstr>
      <vt:lpstr>PowerPoint 演示文稿</vt:lpstr>
      <vt:lpstr>Dynamic system (ode-structure, ode-diff)</vt:lpstr>
      <vt:lpstr>Euler-Lagrange equation </vt:lpstr>
      <vt:lpstr>All variables are rearranged in order to obtain a dynamic model of the double inverted pendulum in the form  Q ̇=a(Q)+B(Q) ∙ u_q [3]</vt:lpstr>
      <vt:lpstr>PowerPoint 演示文稿</vt:lpstr>
      <vt:lpstr>PowerPoint 演示文稿</vt:lpstr>
      <vt:lpstr>PowerPoint 演示文稿</vt:lpstr>
      <vt:lpstr>PowerPoint 演示文稿</vt:lpstr>
      <vt:lpstr>PowerPoint 演示文稿</vt:lpstr>
      <vt:lpstr>Boundary conditions &amp; constraints</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List of 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Swingup Double Inverted Pendulum by using  Model Predictive Control </dc:title>
  <dc:creator>miaoshun wu</dc:creator>
  <cp:lastModifiedBy>wu miaoshun</cp:lastModifiedBy>
  <cp:revision>155</cp:revision>
  <dcterms:created xsi:type="dcterms:W3CDTF">2019-12-19T14:26:08Z</dcterms:created>
  <dcterms:modified xsi:type="dcterms:W3CDTF">2020-09-24T11:32:16Z</dcterms:modified>
</cp:coreProperties>
</file>