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49803"/>
          <c:y val="0.297513"/>
          <c:w val="0.90002"/>
          <c:h val="0.560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Fond</c:v>
                </c:pt>
              </c:strCache>
            </c:strRef>
          </c:tx>
          <c:spPr>
            <a:solidFill>
              <a:srgbClr val="796EB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&quot;ar&quot;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Avril</c:v>
                </c:pt>
                <c:pt idx="1">
                  <c:v>Mai</c:v>
                </c:pt>
                <c:pt idx="2">
                  <c:v>Juin</c:v>
                </c:pt>
                <c:pt idx="3">
                  <c:v>Juillet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75000.000000</c:v>
                </c:pt>
                <c:pt idx="1">
                  <c:v>74000.000000</c:v>
                </c:pt>
                <c:pt idx="2">
                  <c:v>100000.000000</c:v>
                </c:pt>
                <c:pt idx="3">
                  <c:v>75000.000000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Situation de caisse</c:v>
                </c:pt>
              </c:strCache>
            </c:strRef>
          </c:tx>
          <c:spPr>
            <a:solidFill>
              <a:srgbClr val="5DA4B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&quot;ar&quot;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Avril</c:v>
                </c:pt>
                <c:pt idx="1">
                  <c:v>Mai</c:v>
                </c:pt>
                <c:pt idx="2">
                  <c:v>Juin</c:v>
                </c:pt>
                <c:pt idx="3">
                  <c:v>Juillet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25000.000000</c:v>
                </c:pt>
                <c:pt idx="1">
                  <c:v>100000.000000</c:v>
                </c:pt>
                <c:pt idx="2">
                  <c:v>150000.000000</c:v>
                </c:pt>
                <c:pt idx="3">
                  <c:v>100000.000000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Solde comptable</c:v>
                </c:pt>
              </c:strCache>
            </c:strRef>
          </c:tx>
          <c:spPr>
            <a:solidFill>
              <a:srgbClr val="598975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&quot;ar&quot;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Avril</c:v>
                </c:pt>
                <c:pt idx="1">
                  <c:v>Mai</c:v>
                </c:pt>
                <c:pt idx="2">
                  <c:v>Juin</c:v>
                </c:pt>
                <c:pt idx="3">
                  <c:v>Juillet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115000.000000</c:v>
                </c:pt>
                <c:pt idx="1">
                  <c:v>200000.000000</c:v>
                </c:pt>
                <c:pt idx="2">
                  <c:v>750000.000000</c:v>
                </c:pt>
                <c:pt idx="3">
                  <c:v>125000.000000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Avenir Next Regular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Avenir Next Regular"/>
                  </a:rPr>
                  <a:t>Inventaire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2"/>
        <c:crosses val="autoZero"/>
        <c:crossBetween val="between"/>
        <c:majorUnit val="200000"/>
        <c:minorUnit val="100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841454"/>
          <c:y val="0"/>
          <c:w val="0.870627"/>
          <c:h val="0.07516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Avenir Next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64983"/>
          <c:y val="0.0898438"/>
          <c:w val="0.643936"/>
          <c:h val="0.7653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Mai</c:v>
                </c:pt>
              </c:strCache>
            </c:strRef>
          </c:tx>
          <c:spPr>
            <a:solidFill>
              <a:srgbClr val="5DA4B2"/>
            </a:solidFill>
            <a:ln w="12700" cap="flat">
              <a:solidFill>
                <a:srgbClr val="5DA4B2"/>
              </a:solidFill>
              <a:prstDash val="solid"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RT</c:v>
                </c:pt>
                <c:pt idx="1">
                  <c:v>SG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20000.000000</c:v>
                </c:pt>
                <c:pt idx="1">
                  <c:v>20000.000000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Juin</c:v>
                </c:pt>
              </c:strCache>
            </c:strRef>
          </c:tx>
          <c:spPr>
            <a:solidFill>
              <a:srgbClr val="598975"/>
            </a:solidFill>
            <a:ln w="12700" cap="flat">
              <a:solidFill>
                <a:srgbClr val="598975"/>
              </a:solidFill>
              <a:prstDash val="solid"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RT</c:v>
                </c:pt>
                <c:pt idx="1">
                  <c:v>SG</c:v>
                </c:pt>
              </c:strCache>
            </c:strRef>
          </c:cat>
          <c:val>
            <c:numRef>
              <c:f>Sheet1!$D$2:$D$3</c:f>
              <c:numCache>
                <c:ptCount val="2"/>
                <c:pt idx="0">
                  <c:v>20000.000000</c:v>
                </c:pt>
                <c:pt idx="1">
                  <c:v>200000.000000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juillet</c:v>
                </c:pt>
              </c:strCache>
            </c:strRef>
          </c:tx>
          <c:spPr>
            <a:solidFill>
              <a:srgbClr val="FADC72"/>
            </a:solidFill>
            <a:ln w="12700" cap="flat">
              <a:solidFill>
                <a:srgbClr val="FADC72"/>
              </a:solidFill>
              <a:prstDash val="solid"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RT</c:v>
                </c:pt>
                <c:pt idx="1">
                  <c:v>SG</c:v>
                </c:pt>
              </c:strCache>
            </c:strRef>
          </c:cat>
          <c:val>
            <c:numRef>
              <c:f>Sheet1!$E$2:$E$3</c:f>
              <c:numCache>
                <c:ptCount val="2"/>
                <c:pt idx="0">
                  <c:v>20000.000000</c:v>
                </c:pt>
                <c:pt idx="1">
                  <c:v>20000.000000</c:v>
                </c:pt>
              </c:numCache>
            </c:numRef>
          </c:val>
        </c:ser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Avril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796EBC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796EBC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RT</c:v>
                </c:pt>
                <c:pt idx="1">
                  <c:v>SG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2000.000000</c:v>
                </c:pt>
                <c:pt idx="1">
                  <c:v>10000.000000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2"/>
        <c:crosses val="autoZero"/>
        <c:crossBetween val="between"/>
        <c:majorUnit val="2500"/>
        <c:minorUnit val="125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5"/>
        <c:crosses val="max"/>
        <c:crossBetween val="between"/>
        <c:majorUnit val="50000"/>
        <c:minorUnit val="25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7026"/>
          <c:y val="0.0804196"/>
          <c:w val="0.757512"/>
          <c:h val="0.78868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Dépense 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796EBC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796EBC"/>
                </a:solidFill>
                <a:prstDash val="solid"/>
                <a:miter lim="400000"/>
              </a:ln>
              <a:effectLst/>
            </c:spPr>
          </c:marker>
          <c:dLbls>
            <c:numFmt formatCode="0E+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Avril</c:v>
                </c:pt>
                <c:pt idx="1">
                  <c:v>Mai</c:v>
                </c:pt>
                <c:pt idx="2">
                  <c:v>Juin</c:v>
                </c:pt>
                <c:pt idx="3">
                  <c:v>Juillet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Prévision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5DA4B2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5DA4B2"/>
                </a:solidFill>
                <a:prstDash val="solid"/>
                <a:miter lim="400000"/>
              </a:ln>
              <a:effectLst/>
            </c:spPr>
          </c:marker>
          <c:dLbls>
            <c:numFmt formatCode="0E+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Avril</c:v>
                </c:pt>
                <c:pt idx="1">
                  <c:v>Mai</c:v>
                </c:pt>
                <c:pt idx="2">
                  <c:v>Juin</c:v>
                </c:pt>
                <c:pt idx="3">
                  <c:v>Juillet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1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Avenir Next Regular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Avenir Next Regular"/>
                  </a:rPr>
                  <a:t>Value Axis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blabla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7" name="Shape 3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blabla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exte niveau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Titre de la pré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100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09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itre de l’ordre du jour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1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Texte niveau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ros plan sur un motif à couches blanc courbé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s plan sur un motif à couches d’une pierre gris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Gros plan sur un motif blanc nervuré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uloir blanc futuriste angulaire avec des ombre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ucture futuristique blanche arrondi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eur et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itre de la pré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 motif à couches blanc courbé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3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ros plan sur le bord d’une pierre blanche arrondi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ous-titre de diapositiv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7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google.com/spreadsheets/d/1jPPkTUEgIeypEjT1rCDBABXKYWiIUL-q/edit?usp=sharing&amp;ouid=116971587803561311194&amp;rtpof=true&amp;sd=tru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agiaire TD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Stagiaire TDI</a:t>
            </a:r>
          </a:p>
        </p:txBody>
      </p:sp>
      <p:sp>
        <p:nvSpPr>
          <p:cNvPr id="172" name="Automatisation des processus comptab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Automatisation des processus comptable </a:t>
            </a:r>
          </a:p>
        </p:txBody>
      </p:sp>
      <p:sp>
        <p:nvSpPr>
          <p:cNvPr id="173" name="Mise en place d'une applicati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Mise en place d'une application</a:t>
            </a:r>
          </a:p>
          <a:p>
            <a:pPr/>
            <a:r>
              <a:t>de suivie comptable</a:t>
            </a:r>
          </a:p>
        </p:txBody>
      </p:sp>
      <p:sp>
        <p:nvSpPr>
          <p:cNvPr id="174" name="coucou"/>
          <p:cNvSpPr txBox="1"/>
          <p:nvPr/>
        </p:nvSpPr>
        <p:spPr>
          <a:xfrm>
            <a:off x="1600200" y="9366250"/>
            <a:ext cx="18333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coucou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i trésorier"/>
          <p:cNvSpPr txBox="1"/>
          <p:nvPr/>
        </p:nvSpPr>
        <p:spPr>
          <a:xfrm>
            <a:off x="419100" y="431800"/>
            <a:ext cx="607211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trésorier</a:t>
            </a:r>
          </a:p>
        </p:txBody>
      </p:sp>
      <p:sp>
        <p:nvSpPr>
          <p:cNvPr id="260" name="1- Liste des demandes validées:"/>
          <p:cNvSpPr txBox="1"/>
          <p:nvPr/>
        </p:nvSpPr>
        <p:spPr>
          <a:xfrm>
            <a:off x="1028700" y="2787650"/>
            <a:ext cx="75082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1- Liste des demandes validées:</a:t>
            </a:r>
          </a:p>
        </p:txBody>
      </p:sp>
      <p:sp>
        <p:nvSpPr>
          <p:cNvPr id="261" name="Enregistrement du décaissement:…"/>
          <p:cNvSpPr txBox="1"/>
          <p:nvPr/>
        </p:nvSpPr>
        <p:spPr>
          <a:xfrm>
            <a:off x="1028700" y="3803650"/>
            <a:ext cx="8481568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t>Enregistrement du décaissement: </a:t>
            </a:r>
          </a:p>
          <a:p>
            <a:pPr marL="457200" indent="-457200">
              <a:buSzPct val="100000"/>
              <a:buChar char="•"/>
            </a:pPr>
            <a:r>
              <a:t>Vérification des pièce justificatives</a:t>
            </a:r>
          </a:p>
        </p:txBody>
      </p:sp>
      <p:sp>
        <p:nvSpPr>
          <p:cNvPr id="262" name="formulaire: ref_demande"/>
          <p:cNvSpPr txBox="1"/>
          <p:nvPr/>
        </p:nvSpPr>
        <p:spPr>
          <a:xfrm>
            <a:off x="9690100" y="3778250"/>
            <a:ext cx="60096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formulaire: ref_demande </a:t>
            </a:r>
          </a:p>
        </p:txBody>
      </p:sp>
      <p:graphicFrame>
        <p:nvGraphicFramePr>
          <p:cNvPr id="263" name="Liste des demande "/>
          <p:cNvGraphicFramePr/>
          <p:nvPr/>
        </p:nvGraphicFramePr>
        <p:xfrm>
          <a:off x="1460500" y="7632700"/>
          <a:ext cx="22326600" cy="2438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4465320"/>
                <a:gridCol w="4465320"/>
                <a:gridCol w="4465320"/>
                <a:gridCol w="4465320"/>
                <a:gridCol w="4465320"/>
              </a:tblGrid>
              <a:tr h="1219200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Date demande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Reférence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Montant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Action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20/01/2024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651000 
Achats divers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voir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4" name="(liste des demandes validées)"/>
          <p:cNvSpPr txBox="1"/>
          <p:nvPr/>
        </p:nvSpPr>
        <p:spPr>
          <a:xfrm>
            <a:off x="1460500" y="6724650"/>
            <a:ext cx="69453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(liste des demandes validées)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ocument"/>
          <p:cNvSpPr/>
          <p:nvPr/>
        </p:nvSpPr>
        <p:spPr>
          <a:xfrm>
            <a:off x="850900" y="3594100"/>
            <a:ext cx="7816221" cy="10121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Si trésorier"/>
          <p:cNvSpPr txBox="1"/>
          <p:nvPr/>
        </p:nvSpPr>
        <p:spPr>
          <a:xfrm>
            <a:off x="355600" y="406400"/>
            <a:ext cx="607211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trésorier</a:t>
            </a:r>
          </a:p>
        </p:txBody>
      </p:sp>
      <p:sp>
        <p:nvSpPr>
          <p:cNvPr id="268" name="2- Détail de chaque demande validée:"/>
          <p:cNvSpPr txBox="1"/>
          <p:nvPr/>
        </p:nvSpPr>
        <p:spPr>
          <a:xfrm>
            <a:off x="1028700" y="2419350"/>
            <a:ext cx="898753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Détail de chaque demande validée:</a:t>
            </a:r>
          </a:p>
        </p:txBody>
      </p:sp>
      <p:sp>
        <p:nvSpPr>
          <p:cNvPr id="269" name="Date demande…"/>
          <p:cNvSpPr txBox="1"/>
          <p:nvPr/>
        </p:nvSpPr>
        <p:spPr>
          <a:xfrm>
            <a:off x="1143000" y="6057900"/>
            <a:ext cx="6317996" cy="657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Date demande</a:t>
            </a:r>
          </a:p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Référence</a:t>
            </a:r>
          </a:p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Motif </a:t>
            </a:r>
          </a:p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Montant</a:t>
            </a:r>
          </a:p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Date de décaissement</a:t>
            </a:r>
          </a:p>
          <a:p>
            <a:pPr marL="457200" indent="-457200">
              <a:lnSpc>
                <a:spcPct val="80000"/>
              </a:lnSpc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Liens pièces justificatives</a:t>
            </a:r>
          </a:p>
        </p:txBody>
      </p:sp>
      <p:sp>
        <p:nvSpPr>
          <p:cNvPr id="270" name="Aperçu de la demande"/>
          <p:cNvSpPr txBox="1"/>
          <p:nvPr/>
        </p:nvSpPr>
        <p:spPr>
          <a:xfrm>
            <a:off x="977900" y="4794250"/>
            <a:ext cx="491078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Aperçu de la demande</a:t>
            </a:r>
          </a:p>
        </p:txBody>
      </p:sp>
      <p:sp>
        <p:nvSpPr>
          <p:cNvPr id="271" name="Débloquer le fond"/>
          <p:cNvSpPr/>
          <p:nvPr/>
        </p:nvSpPr>
        <p:spPr>
          <a:xfrm>
            <a:off x="5715000" y="12750800"/>
            <a:ext cx="2667000" cy="749300"/>
          </a:xfrm>
          <a:prstGeom prst="roundRect">
            <a:avLst>
              <a:gd name="adj" fmla="val 4508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Débloquer le fond</a:t>
            </a:r>
          </a:p>
        </p:txBody>
      </p:sp>
      <p:sp>
        <p:nvSpPr>
          <p:cNvPr id="272" name="état fond débloquée"/>
          <p:cNvSpPr txBox="1"/>
          <p:nvPr/>
        </p:nvSpPr>
        <p:spPr>
          <a:xfrm>
            <a:off x="10820400" y="12096750"/>
            <a:ext cx="490118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état fond débloquée</a:t>
            </a:r>
          </a:p>
        </p:txBody>
      </p:sp>
      <p:sp>
        <p:nvSpPr>
          <p:cNvPr id="273" name="Line"/>
          <p:cNvSpPr/>
          <p:nvPr/>
        </p:nvSpPr>
        <p:spPr>
          <a:xfrm flipH="1">
            <a:off x="8158787" y="12759393"/>
            <a:ext cx="2657903" cy="440014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276" name="2- Suivi de la comptabilisation:"/>
          <p:cNvSpPr txBox="1"/>
          <p:nvPr/>
        </p:nvSpPr>
        <p:spPr>
          <a:xfrm>
            <a:off x="1028700" y="2787650"/>
            <a:ext cx="718769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Suivi de la comptabilisation:</a:t>
            </a:r>
          </a:p>
        </p:txBody>
      </p:sp>
      <p:graphicFrame>
        <p:nvGraphicFramePr>
          <p:cNvPr id="277" name="Liste des demande "/>
          <p:cNvGraphicFramePr/>
          <p:nvPr/>
        </p:nvGraphicFramePr>
        <p:xfrm>
          <a:off x="1028700" y="3721100"/>
          <a:ext cx="17735805" cy="90122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733800"/>
                <a:gridCol w="3733800"/>
                <a:gridCol w="3733800"/>
                <a:gridCol w="3733800"/>
                <a:gridCol w="3733800"/>
                <a:gridCol w="3733800"/>
              </a:tblGrid>
              <a:tr h="1277423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Date d'opération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Type d'opération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Référence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Montant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Information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20/01/2024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Encaissement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651000 
Achats divers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VOIR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27/07/2024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Décaissement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662110 
Activité sportive (D.P.) : Basket ball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1.000.000Ar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VOIR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26/06/2024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Encaissement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 
Dotation fête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500.000Ar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VOIR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2- Détail d'une opération:"/>
          <p:cNvSpPr txBox="1"/>
          <p:nvPr/>
        </p:nvSpPr>
        <p:spPr>
          <a:xfrm>
            <a:off x="1028700" y="2419350"/>
            <a:ext cx="60639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Détail d'une opération:</a:t>
            </a:r>
          </a:p>
        </p:txBody>
      </p:sp>
      <p:sp>
        <p:nvSpPr>
          <p:cNvPr id="280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281" name="Computer"/>
          <p:cNvSpPr/>
          <p:nvPr/>
        </p:nvSpPr>
        <p:spPr>
          <a:xfrm>
            <a:off x="8521700" y="2814991"/>
            <a:ext cx="15862301" cy="1280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2" name="Entité concerné:"/>
          <p:cNvSpPr txBox="1"/>
          <p:nvPr/>
        </p:nvSpPr>
        <p:spPr>
          <a:xfrm>
            <a:off x="9829800" y="5016500"/>
            <a:ext cx="3441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Entité concerné:</a:t>
            </a:r>
          </a:p>
        </p:txBody>
      </p:sp>
      <p:sp>
        <p:nvSpPr>
          <p:cNvPr id="283" name="Code transaction"/>
          <p:cNvSpPr txBox="1"/>
          <p:nvPr/>
        </p:nvSpPr>
        <p:spPr>
          <a:xfrm>
            <a:off x="9842500" y="64516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Code transaction </a:t>
            </a:r>
          </a:p>
        </p:txBody>
      </p:sp>
      <p:sp>
        <p:nvSpPr>
          <p:cNvPr id="284" name="Montant prélevées: 500.000AR"/>
          <p:cNvSpPr txBox="1"/>
          <p:nvPr/>
        </p:nvSpPr>
        <p:spPr>
          <a:xfrm>
            <a:off x="18910300" y="4980939"/>
            <a:ext cx="4089400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Montant prélevées: 500.000AR</a:t>
            </a:r>
          </a:p>
        </p:txBody>
      </p:sp>
      <p:sp>
        <p:nvSpPr>
          <p:cNvPr id="285" name="Compte débit    :"/>
          <p:cNvSpPr txBox="1"/>
          <p:nvPr/>
        </p:nvSpPr>
        <p:spPr>
          <a:xfrm>
            <a:off x="9842500" y="8166100"/>
            <a:ext cx="3429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débit    :</a:t>
            </a:r>
          </a:p>
        </p:txBody>
      </p:sp>
      <p:sp>
        <p:nvSpPr>
          <p:cNvPr id="286" name="Ajouter un commentaire"/>
          <p:cNvSpPr/>
          <p:nvPr/>
        </p:nvSpPr>
        <p:spPr>
          <a:xfrm>
            <a:off x="17526000" y="10744200"/>
            <a:ext cx="5638800" cy="787400"/>
          </a:xfrm>
          <a:prstGeom prst="roundRect">
            <a:avLst>
              <a:gd name="adj" fmla="val 42903"/>
            </a:avLst>
          </a:prstGeom>
          <a:solidFill>
            <a:srgbClr val="86C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Ajouter un commentaire</a:t>
            </a:r>
          </a:p>
        </p:txBody>
      </p:sp>
      <p:sp>
        <p:nvSpPr>
          <p:cNvPr id="287" name="442750-Autres matériels"/>
          <p:cNvSpPr txBox="1"/>
          <p:nvPr/>
        </p:nvSpPr>
        <p:spPr>
          <a:xfrm>
            <a:off x="13677900" y="80899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442750-Autres matériels</a:t>
            </a:r>
          </a:p>
        </p:txBody>
      </p:sp>
      <p:sp>
        <p:nvSpPr>
          <p:cNvPr id="288" name="Compte crédit   :"/>
          <p:cNvSpPr txBox="1"/>
          <p:nvPr/>
        </p:nvSpPr>
        <p:spPr>
          <a:xfrm>
            <a:off x="9829800" y="8826500"/>
            <a:ext cx="3454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crédit   : </a:t>
            </a:r>
          </a:p>
        </p:txBody>
      </p:sp>
      <p:sp>
        <p:nvSpPr>
          <p:cNvPr id="289" name="701000-Subvention BFM"/>
          <p:cNvSpPr txBox="1"/>
          <p:nvPr/>
        </p:nvSpPr>
        <p:spPr>
          <a:xfrm>
            <a:off x="13677900" y="88265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701000-Subvention BFM</a:t>
            </a:r>
          </a:p>
        </p:txBody>
      </p:sp>
      <p:sp>
        <p:nvSpPr>
          <p:cNvPr id="290" name="MATRICULE : xxxxxx"/>
          <p:cNvSpPr txBox="1"/>
          <p:nvPr/>
        </p:nvSpPr>
        <p:spPr>
          <a:xfrm>
            <a:off x="9829800" y="4076700"/>
            <a:ext cx="384952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MATRICULE : xxxxxx</a:t>
            </a:r>
          </a:p>
        </p:txBody>
      </p:sp>
      <p:sp>
        <p:nvSpPr>
          <p:cNvPr id="291" name=": CE-007"/>
          <p:cNvSpPr txBox="1"/>
          <p:nvPr/>
        </p:nvSpPr>
        <p:spPr>
          <a:xfrm>
            <a:off x="13690600" y="6451600"/>
            <a:ext cx="1790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CE-007</a:t>
            </a:r>
          </a:p>
        </p:txBody>
      </p:sp>
      <p:sp>
        <p:nvSpPr>
          <p:cNvPr id="292" name="Libellé"/>
          <p:cNvSpPr txBox="1"/>
          <p:nvPr/>
        </p:nvSpPr>
        <p:spPr>
          <a:xfrm>
            <a:off x="9842500" y="71882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Libellé                   </a:t>
            </a:r>
          </a:p>
        </p:txBody>
      </p:sp>
      <p:sp>
        <p:nvSpPr>
          <p:cNvPr id="293" name=": Dépenses payés directement par BFM"/>
          <p:cNvSpPr txBox="1"/>
          <p:nvPr/>
        </p:nvSpPr>
        <p:spPr>
          <a:xfrm>
            <a:off x="13690600" y="7188200"/>
            <a:ext cx="76708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Dépenses payés directement par BFM</a:t>
            </a:r>
          </a:p>
        </p:txBody>
      </p:sp>
      <p:sp>
        <p:nvSpPr>
          <p:cNvPr id="294" name="Date"/>
          <p:cNvSpPr txBox="1"/>
          <p:nvPr/>
        </p:nvSpPr>
        <p:spPr>
          <a:xfrm>
            <a:off x="9829800" y="56388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95" name=": 13/07/24"/>
          <p:cNvSpPr txBox="1"/>
          <p:nvPr/>
        </p:nvSpPr>
        <p:spPr>
          <a:xfrm>
            <a:off x="13703300" y="56769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13/07/24</a:t>
            </a:r>
          </a:p>
        </p:txBody>
      </p:sp>
      <p:sp>
        <p:nvSpPr>
          <p:cNvPr id="296" name=": Siège"/>
          <p:cNvSpPr txBox="1"/>
          <p:nvPr/>
        </p:nvSpPr>
        <p:spPr>
          <a:xfrm>
            <a:off x="13703300" y="49784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Siège</a:t>
            </a:r>
          </a:p>
        </p:txBody>
      </p:sp>
      <p:sp>
        <p:nvSpPr>
          <p:cNvPr id="297" name="Liste des pièces"/>
          <p:cNvSpPr/>
          <p:nvPr/>
        </p:nvSpPr>
        <p:spPr>
          <a:xfrm>
            <a:off x="18783300" y="9791700"/>
            <a:ext cx="4381500" cy="850900"/>
          </a:xfrm>
          <a:prstGeom prst="roundRect">
            <a:avLst>
              <a:gd name="adj" fmla="val 39701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Liste des pièces</a:t>
            </a:r>
          </a:p>
        </p:txBody>
      </p:sp>
      <p:sp>
        <p:nvSpPr>
          <p:cNvPr id="298" name="Référence"/>
          <p:cNvSpPr txBox="1"/>
          <p:nvPr/>
        </p:nvSpPr>
        <p:spPr>
          <a:xfrm>
            <a:off x="17526000" y="41148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Référence</a:t>
            </a:r>
          </a:p>
        </p:txBody>
      </p:sp>
      <p:sp>
        <p:nvSpPr>
          <p:cNvPr id="299" name=": REF_001"/>
          <p:cNvSpPr txBox="1"/>
          <p:nvPr/>
        </p:nvSpPr>
        <p:spPr>
          <a:xfrm>
            <a:off x="20815300" y="4114800"/>
            <a:ext cx="2349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REF_001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302" name="1- Vérification de l'état de caisse:"/>
          <p:cNvSpPr txBox="1"/>
          <p:nvPr/>
        </p:nvSpPr>
        <p:spPr>
          <a:xfrm>
            <a:off x="1028700" y="2787650"/>
            <a:ext cx="76967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1- Vérification de l'état de caisse:</a:t>
            </a:r>
          </a:p>
        </p:txBody>
      </p:sp>
      <p:graphicFrame>
        <p:nvGraphicFramePr>
          <p:cNvPr id="303" name="Interactive Column Chart"/>
          <p:cNvGraphicFramePr/>
          <p:nvPr/>
        </p:nvGraphicFramePr>
        <p:xfrm>
          <a:off x="956818" y="297095"/>
          <a:ext cx="19794983" cy="1164513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306" name="2-Insertion des dépenses directes:"/>
          <p:cNvSpPr txBox="1"/>
          <p:nvPr/>
        </p:nvSpPr>
        <p:spPr>
          <a:xfrm>
            <a:off x="1028700" y="2774950"/>
            <a:ext cx="849630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2-Insertion des dépenses directes:</a:t>
            </a:r>
          </a:p>
        </p:txBody>
      </p:sp>
      <p:sp>
        <p:nvSpPr>
          <p:cNvPr id="307" name="Computer"/>
          <p:cNvSpPr/>
          <p:nvPr/>
        </p:nvSpPr>
        <p:spPr>
          <a:xfrm>
            <a:off x="914400" y="3835400"/>
            <a:ext cx="12103100" cy="9766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8" name="Entité concerné"/>
          <p:cNvSpPr txBox="1"/>
          <p:nvPr/>
        </p:nvSpPr>
        <p:spPr>
          <a:xfrm>
            <a:off x="1943100" y="4832350"/>
            <a:ext cx="37495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Entité concerné</a:t>
            </a:r>
          </a:p>
        </p:txBody>
      </p:sp>
      <p:sp>
        <p:nvSpPr>
          <p:cNvPr id="309" name="Choix opération"/>
          <p:cNvSpPr txBox="1"/>
          <p:nvPr/>
        </p:nvSpPr>
        <p:spPr>
          <a:xfrm>
            <a:off x="1943100" y="5886450"/>
            <a:ext cx="400050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Choix opération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6413500" y="4832350"/>
            <a:ext cx="5765800" cy="800101"/>
            <a:chOff x="0" y="0"/>
            <a:chExt cx="5765800" cy="800100"/>
          </a:xfrm>
        </p:grpSpPr>
        <p:sp>
          <p:nvSpPr>
            <p:cNvPr id="310" name="Rectangle"/>
            <p:cNvSpPr/>
            <p:nvPr/>
          </p:nvSpPr>
          <p:spPr>
            <a:xfrm>
              <a:off x="0" y="120650"/>
              <a:ext cx="5765800" cy="558800"/>
            </a:xfrm>
            <a:prstGeom prst="rect">
              <a:avLst/>
            </a:prstGeom>
            <a:solidFill>
              <a:schemeClr val="accent1">
                <a:satOff val="-9155"/>
                <a:lumOff val="-32673"/>
                <a:alpha val="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V"/>
            <p:cNvSpPr txBox="1"/>
            <p:nvPr/>
          </p:nvSpPr>
          <p:spPr>
            <a:xfrm>
              <a:off x="5257800" y="0"/>
              <a:ext cx="430785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6413500" y="5905500"/>
            <a:ext cx="5765800" cy="800101"/>
            <a:chOff x="0" y="0"/>
            <a:chExt cx="5765800" cy="800100"/>
          </a:xfrm>
        </p:grpSpPr>
        <p:sp>
          <p:nvSpPr>
            <p:cNvPr id="313" name="Rectangle"/>
            <p:cNvSpPr/>
            <p:nvPr/>
          </p:nvSpPr>
          <p:spPr>
            <a:xfrm>
              <a:off x="0" y="120650"/>
              <a:ext cx="5765800" cy="558800"/>
            </a:xfrm>
            <a:prstGeom prst="rect">
              <a:avLst/>
            </a:prstGeom>
            <a:solidFill>
              <a:schemeClr val="accent1">
                <a:satOff val="-9155"/>
                <a:lumOff val="-32673"/>
                <a:alpha val="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V"/>
            <p:cNvSpPr txBox="1"/>
            <p:nvPr/>
          </p:nvSpPr>
          <p:spPr>
            <a:xfrm>
              <a:off x="5257800" y="0"/>
              <a:ext cx="430785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</a:t>
              </a:r>
            </a:p>
          </p:txBody>
        </p:sp>
      </p:grpSp>
      <p:sp>
        <p:nvSpPr>
          <p:cNvPr id="316" name="Montant dépensés"/>
          <p:cNvSpPr txBox="1"/>
          <p:nvPr/>
        </p:nvSpPr>
        <p:spPr>
          <a:xfrm>
            <a:off x="1943100" y="8039099"/>
            <a:ext cx="40132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</a:lvl1pPr>
          </a:lstStyle>
          <a:p>
            <a:pPr/>
            <a:r>
              <a:t>Montant dépensés</a:t>
            </a:r>
          </a:p>
        </p:txBody>
      </p:sp>
      <p:sp>
        <p:nvSpPr>
          <p:cNvPr id="317" name="liste déroulante des comptes selon   le type d'opération choisis :…"/>
          <p:cNvSpPr txBox="1"/>
          <p:nvPr/>
        </p:nvSpPr>
        <p:spPr>
          <a:xfrm>
            <a:off x="14490700" y="6922770"/>
            <a:ext cx="7832853" cy="233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ct val="60000"/>
              </a:lnSpc>
              <a:defRPr sz="3400">
                <a:solidFill>
                  <a:srgbClr val="003DCC"/>
                </a:solidFill>
              </a:defRPr>
            </a:pPr>
            <a:r>
              <a:t>liste déroulante des comptes selon   le type d'opération choisis :</a:t>
            </a:r>
          </a:p>
          <a:p>
            <a:pPr>
              <a:lnSpc>
                <a:spcPct val="60000"/>
              </a:lnSpc>
              <a:defRPr sz="3400">
                <a:solidFill>
                  <a:srgbClr val="003DCC"/>
                </a:solidFill>
              </a:defRPr>
            </a:pPr>
            <a:r>
              <a:t>choix exemple : 442750-Autres matériels</a:t>
            </a:r>
          </a:p>
        </p:txBody>
      </p:sp>
      <p:sp>
        <p:nvSpPr>
          <p:cNvPr id="318" name="Choix n° compte"/>
          <p:cNvSpPr txBox="1"/>
          <p:nvPr/>
        </p:nvSpPr>
        <p:spPr>
          <a:xfrm>
            <a:off x="1943100" y="6978650"/>
            <a:ext cx="400050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3DCC"/>
                </a:solidFill>
              </a:defRPr>
            </a:lvl1pPr>
          </a:lstStyle>
          <a:p>
            <a:pPr/>
            <a:r>
              <a:t>Choix n° compte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6413500" y="6985000"/>
            <a:ext cx="5765800" cy="800101"/>
            <a:chOff x="0" y="0"/>
            <a:chExt cx="5765800" cy="800100"/>
          </a:xfrm>
        </p:grpSpPr>
        <p:sp>
          <p:nvSpPr>
            <p:cNvPr id="319" name="Rectangle"/>
            <p:cNvSpPr/>
            <p:nvPr/>
          </p:nvSpPr>
          <p:spPr>
            <a:xfrm>
              <a:off x="0" y="120650"/>
              <a:ext cx="5765800" cy="558800"/>
            </a:xfrm>
            <a:prstGeom prst="rect">
              <a:avLst/>
            </a:prstGeom>
            <a:solidFill>
              <a:schemeClr val="accent1">
                <a:satOff val="-9155"/>
                <a:lumOff val="-32673"/>
                <a:alpha val="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V"/>
            <p:cNvSpPr txBox="1"/>
            <p:nvPr/>
          </p:nvSpPr>
          <p:spPr>
            <a:xfrm>
              <a:off x="5257800" y="0"/>
              <a:ext cx="430785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</a:t>
              </a:r>
            </a:p>
          </p:txBody>
        </p:sp>
      </p:grpSp>
      <p:sp>
        <p:nvSpPr>
          <p:cNvPr id="322" name="exemple :  CE-007 Dépenses payés directement par BFM"/>
          <p:cNvSpPr txBox="1"/>
          <p:nvPr/>
        </p:nvSpPr>
        <p:spPr>
          <a:xfrm>
            <a:off x="14490700" y="5147310"/>
            <a:ext cx="7832853" cy="1211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400"/>
            </a:lvl1pPr>
          </a:lstStyle>
          <a:p>
            <a:pPr/>
            <a:r>
              <a:t>exemple :  CE-007 Dépenses payés directement par BFM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12081893" y="5473700"/>
            <a:ext cx="2396946" cy="823310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Line"/>
          <p:cNvSpPr/>
          <p:nvPr/>
        </p:nvSpPr>
        <p:spPr>
          <a:xfrm flipV="1">
            <a:off x="12219926" y="7348045"/>
            <a:ext cx="2272647" cy="10325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Rectangle"/>
          <p:cNvSpPr/>
          <p:nvPr/>
        </p:nvSpPr>
        <p:spPr>
          <a:xfrm>
            <a:off x="6388100" y="8369300"/>
            <a:ext cx="5765800" cy="558800"/>
          </a:xfrm>
          <a:prstGeom prst="rect">
            <a:avLst/>
          </a:prstGeom>
          <a:solidFill>
            <a:schemeClr val="accent1">
              <a:satOff val="-9155"/>
              <a:lumOff val="-32673"/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Suivant -&gt;"/>
          <p:cNvSpPr/>
          <p:nvPr/>
        </p:nvSpPr>
        <p:spPr>
          <a:xfrm>
            <a:off x="9398000" y="9855200"/>
            <a:ext cx="2667000" cy="749300"/>
          </a:xfrm>
          <a:prstGeom prst="roundRect">
            <a:avLst>
              <a:gd name="adj" fmla="val 4508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Suivant -&gt;</a:t>
            </a:r>
          </a:p>
        </p:txBody>
      </p:sp>
      <p:sp>
        <p:nvSpPr>
          <p:cNvPr id="327" name="si erreur :…"/>
          <p:cNvSpPr txBox="1"/>
          <p:nvPr/>
        </p:nvSpPr>
        <p:spPr>
          <a:xfrm>
            <a:off x="15341600" y="10393679"/>
            <a:ext cx="7848600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spcBef>
                <a:spcPts val="4600"/>
              </a:spcBef>
              <a:defRPr sz="3400">
                <a:solidFill>
                  <a:srgbClr val="FF2712"/>
                </a:solidFill>
              </a:defRPr>
            </a:pPr>
            <a:r>
              <a:t>si erreur : </a:t>
            </a:r>
          </a:p>
          <a:p>
            <a:pPr>
              <a:lnSpc>
                <a:spcPct val="10000"/>
              </a:lnSpc>
              <a:spcBef>
                <a:spcPts val="4600"/>
              </a:spcBef>
              <a:defRPr sz="3400">
                <a:solidFill>
                  <a:srgbClr val="FF2712"/>
                </a:solidFill>
              </a:defRPr>
            </a:pPr>
            <a:r>
              <a:t>- vérifier le montant saisie</a:t>
            </a:r>
          </a:p>
          <a:p>
            <a:pPr>
              <a:lnSpc>
                <a:spcPct val="10000"/>
              </a:lnSpc>
              <a:spcBef>
                <a:spcPts val="4600"/>
              </a:spcBef>
              <a:defRPr sz="3400">
                <a:solidFill>
                  <a:srgbClr val="FF2712"/>
                </a:solidFill>
              </a:defRPr>
            </a:pPr>
            <a:r>
              <a:t>- vérifier la pièce justificatif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2-Insertion des dépenses directes: (écran suivantes)"/>
          <p:cNvSpPr txBox="1"/>
          <p:nvPr/>
        </p:nvSpPr>
        <p:spPr>
          <a:xfrm>
            <a:off x="533400" y="1955800"/>
            <a:ext cx="84963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2-Insertion des dépenses directes: (écran suivantes)</a:t>
            </a:r>
          </a:p>
        </p:txBody>
      </p:sp>
      <p:sp>
        <p:nvSpPr>
          <p:cNvPr id="330" name="Computer"/>
          <p:cNvSpPr/>
          <p:nvPr/>
        </p:nvSpPr>
        <p:spPr>
          <a:xfrm>
            <a:off x="7721600" y="3119791"/>
            <a:ext cx="15862301" cy="1280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Entité concerné:"/>
          <p:cNvSpPr txBox="1"/>
          <p:nvPr/>
        </p:nvSpPr>
        <p:spPr>
          <a:xfrm>
            <a:off x="9029700" y="5321300"/>
            <a:ext cx="3441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Entité concerné:</a:t>
            </a:r>
          </a:p>
        </p:txBody>
      </p:sp>
      <p:sp>
        <p:nvSpPr>
          <p:cNvPr id="332" name="Code transaction"/>
          <p:cNvSpPr txBox="1"/>
          <p:nvPr/>
        </p:nvSpPr>
        <p:spPr>
          <a:xfrm>
            <a:off x="9042400" y="67564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Code transaction </a:t>
            </a:r>
          </a:p>
        </p:txBody>
      </p:sp>
      <p:sp>
        <p:nvSpPr>
          <p:cNvPr id="333" name="Montant dépensés: 500.000AR"/>
          <p:cNvSpPr txBox="1"/>
          <p:nvPr/>
        </p:nvSpPr>
        <p:spPr>
          <a:xfrm>
            <a:off x="18110200" y="5285739"/>
            <a:ext cx="4089400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Montant dépensés: 500.000AR</a:t>
            </a:r>
          </a:p>
        </p:txBody>
      </p:sp>
      <p:sp>
        <p:nvSpPr>
          <p:cNvPr id="334" name="Compte débit    :"/>
          <p:cNvSpPr txBox="1"/>
          <p:nvPr/>
        </p:nvSpPr>
        <p:spPr>
          <a:xfrm>
            <a:off x="9042400" y="8991600"/>
            <a:ext cx="3429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débit    :</a:t>
            </a:r>
          </a:p>
        </p:txBody>
      </p:sp>
      <p:sp>
        <p:nvSpPr>
          <p:cNvPr id="335" name="Valider écriture -&gt;"/>
          <p:cNvSpPr/>
          <p:nvPr/>
        </p:nvSpPr>
        <p:spPr>
          <a:xfrm>
            <a:off x="18757900" y="11049000"/>
            <a:ext cx="3606800" cy="850900"/>
          </a:xfrm>
          <a:prstGeom prst="roundRect">
            <a:avLst>
              <a:gd name="adj" fmla="val 39701"/>
            </a:avLst>
          </a:prstGeom>
          <a:solidFill>
            <a:srgbClr val="86C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Valider écriture -&gt;</a:t>
            </a:r>
          </a:p>
        </p:txBody>
      </p:sp>
      <p:sp>
        <p:nvSpPr>
          <p:cNvPr id="336" name="442750-Autres matériels"/>
          <p:cNvSpPr txBox="1"/>
          <p:nvPr/>
        </p:nvSpPr>
        <p:spPr>
          <a:xfrm>
            <a:off x="12877800" y="89154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442750-Autres matériels</a:t>
            </a:r>
          </a:p>
        </p:txBody>
      </p:sp>
      <p:sp>
        <p:nvSpPr>
          <p:cNvPr id="337" name="Compte crédit   :"/>
          <p:cNvSpPr txBox="1"/>
          <p:nvPr/>
        </p:nvSpPr>
        <p:spPr>
          <a:xfrm>
            <a:off x="9029700" y="9652000"/>
            <a:ext cx="3454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crédit   : </a:t>
            </a:r>
          </a:p>
        </p:txBody>
      </p:sp>
      <p:sp>
        <p:nvSpPr>
          <p:cNvPr id="338" name="701000-Subvention BFM"/>
          <p:cNvSpPr txBox="1"/>
          <p:nvPr/>
        </p:nvSpPr>
        <p:spPr>
          <a:xfrm>
            <a:off x="12877800" y="96520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701000-Subvention BFM</a:t>
            </a:r>
          </a:p>
        </p:txBody>
      </p:sp>
      <p:sp>
        <p:nvSpPr>
          <p:cNvPr id="339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340" name="MATRICULE : xxxxxx"/>
          <p:cNvSpPr txBox="1"/>
          <p:nvPr/>
        </p:nvSpPr>
        <p:spPr>
          <a:xfrm>
            <a:off x="9029700" y="4381500"/>
            <a:ext cx="384952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MATRICULE : xxxxxx</a:t>
            </a:r>
          </a:p>
        </p:txBody>
      </p:sp>
      <p:sp>
        <p:nvSpPr>
          <p:cNvPr id="341" name=": CE-007"/>
          <p:cNvSpPr txBox="1"/>
          <p:nvPr/>
        </p:nvSpPr>
        <p:spPr>
          <a:xfrm>
            <a:off x="12890500" y="6756400"/>
            <a:ext cx="1790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CE-007</a:t>
            </a:r>
          </a:p>
        </p:txBody>
      </p:sp>
      <p:sp>
        <p:nvSpPr>
          <p:cNvPr id="342" name="Libellé"/>
          <p:cNvSpPr txBox="1"/>
          <p:nvPr/>
        </p:nvSpPr>
        <p:spPr>
          <a:xfrm>
            <a:off x="9042400" y="74930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Libellé                   </a:t>
            </a:r>
          </a:p>
        </p:txBody>
      </p:sp>
      <p:sp>
        <p:nvSpPr>
          <p:cNvPr id="343" name=": Dépenses payés directement par BFM"/>
          <p:cNvSpPr txBox="1"/>
          <p:nvPr/>
        </p:nvSpPr>
        <p:spPr>
          <a:xfrm>
            <a:off x="12890500" y="7493000"/>
            <a:ext cx="76708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Dépenses payés directement par BFM</a:t>
            </a:r>
          </a:p>
        </p:txBody>
      </p:sp>
      <p:sp>
        <p:nvSpPr>
          <p:cNvPr id="344" name="Date"/>
          <p:cNvSpPr txBox="1"/>
          <p:nvPr/>
        </p:nvSpPr>
        <p:spPr>
          <a:xfrm>
            <a:off x="9029700" y="59436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345" name=": 13/07/24"/>
          <p:cNvSpPr txBox="1"/>
          <p:nvPr/>
        </p:nvSpPr>
        <p:spPr>
          <a:xfrm>
            <a:off x="12903200" y="59817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13/07/24</a:t>
            </a:r>
          </a:p>
        </p:txBody>
      </p:sp>
      <p:sp>
        <p:nvSpPr>
          <p:cNvPr id="346" name=": Siège"/>
          <p:cNvSpPr txBox="1"/>
          <p:nvPr/>
        </p:nvSpPr>
        <p:spPr>
          <a:xfrm>
            <a:off x="12903200" y="52832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Siège</a:t>
            </a:r>
          </a:p>
        </p:txBody>
      </p:sp>
      <p:sp>
        <p:nvSpPr>
          <p:cNvPr id="347" name="&lt;- Annuler"/>
          <p:cNvSpPr/>
          <p:nvPr/>
        </p:nvSpPr>
        <p:spPr>
          <a:xfrm>
            <a:off x="14922500" y="11049000"/>
            <a:ext cx="3606800" cy="850900"/>
          </a:xfrm>
          <a:prstGeom prst="roundRect">
            <a:avLst>
              <a:gd name="adj" fmla="val 39701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&lt;- Annuler</a:t>
            </a:r>
          </a:p>
        </p:txBody>
      </p:sp>
      <p:sp>
        <p:nvSpPr>
          <p:cNvPr id="348" name="Si validé écriture :…"/>
          <p:cNvSpPr txBox="1"/>
          <p:nvPr/>
        </p:nvSpPr>
        <p:spPr>
          <a:xfrm>
            <a:off x="533400" y="5645150"/>
            <a:ext cx="5702300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002939"/>
                </a:solidFill>
              </a:defRPr>
            </a:pPr>
            <a:r>
              <a:t>Si validé écriture : </a:t>
            </a:r>
          </a:p>
          <a:p>
            <a:pPr>
              <a:defRPr sz="3200">
                <a:solidFill>
                  <a:srgbClr val="002939"/>
                </a:solidFill>
              </a:defRPr>
            </a:pPr>
            <a:r>
              <a:t>Enregistrement de l'opération dans la base de donnée (comptabilisation)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2- Détail d'une opération:"/>
          <p:cNvSpPr txBox="1"/>
          <p:nvPr/>
        </p:nvSpPr>
        <p:spPr>
          <a:xfrm>
            <a:off x="1028700" y="2419350"/>
            <a:ext cx="60639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Détail d'une opération:</a:t>
            </a:r>
          </a:p>
        </p:txBody>
      </p:sp>
      <p:sp>
        <p:nvSpPr>
          <p:cNvPr id="351" name="Si comptable"/>
          <p:cNvSpPr txBox="1"/>
          <p:nvPr/>
        </p:nvSpPr>
        <p:spPr>
          <a:xfrm>
            <a:off x="16916400" y="431800"/>
            <a:ext cx="728492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comptable</a:t>
            </a:r>
          </a:p>
        </p:txBody>
      </p:sp>
      <p:sp>
        <p:nvSpPr>
          <p:cNvPr id="352" name="Computer"/>
          <p:cNvSpPr/>
          <p:nvPr/>
        </p:nvSpPr>
        <p:spPr>
          <a:xfrm>
            <a:off x="8521700" y="2814991"/>
            <a:ext cx="15862301" cy="1280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Entité concerné:"/>
          <p:cNvSpPr txBox="1"/>
          <p:nvPr/>
        </p:nvSpPr>
        <p:spPr>
          <a:xfrm>
            <a:off x="9829800" y="5016500"/>
            <a:ext cx="3441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Entité concerné:</a:t>
            </a:r>
          </a:p>
        </p:txBody>
      </p:sp>
      <p:sp>
        <p:nvSpPr>
          <p:cNvPr id="354" name="Code transaction"/>
          <p:cNvSpPr txBox="1"/>
          <p:nvPr/>
        </p:nvSpPr>
        <p:spPr>
          <a:xfrm>
            <a:off x="9842500" y="64516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Code transaction </a:t>
            </a:r>
          </a:p>
        </p:txBody>
      </p:sp>
      <p:sp>
        <p:nvSpPr>
          <p:cNvPr id="355" name="Montant prélevées: 500.000AR"/>
          <p:cNvSpPr txBox="1"/>
          <p:nvPr/>
        </p:nvSpPr>
        <p:spPr>
          <a:xfrm>
            <a:off x="18910300" y="4980939"/>
            <a:ext cx="4089400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Montant prélevées: 500.000AR</a:t>
            </a:r>
          </a:p>
        </p:txBody>
      </p:sp>
      <p:sp>
        <p:nvSpPr>
          <p:cNvPr id="356" name="Compte débit    :"/>
          <p:cNvSpPr txBox="1"/>
          <p:nvPr/>
        </p:nvSpPr>
        <p:spPr>
          <a:xfrm>
            <a:off x="9842500" y="8166100"/>
            <a:ext cx="3429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débit    :</a:t>
            </a:r>
          </a:p>
        </p:txBody>
      </p:sp>
      <p:sp>
        <p:nvSpPr>
          <p:cNvPr id="357" name="Ajouter un commentaire"/>
          <p:cNvSpPr/>
          <p:nvPr/>
        </p:nvSpPr>
        <p:spPr>
          <a:xfrm>
            <a:off x="17526000" y="10744200"/>
            <a:ext cx="5638800" cy="787400"/>
          </a:xfrm>
          <a:prstGeom prst="roundRect">
            <a:avLst>
              <a:gd name="adj" fmla="val 42903"/>
            </a:avLst>
          </a:prstGeom>
          <a:solidFill>
            <a:srgbClr val="86C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Ajouter un commentaire</a:t>
            </a:r>
          </a:p>
        </p:txBody>
      </p:sp>
      <p:sp>
        <p:nvSpPr>
          <p:cNvPr id="358" name="442750-Autres matériels"/>
          <p:cNvSpPr txBox="1"/>
          <p:nvPr/>
        </p:nvSpPr>
        <p:spPr>
          <a:xfrm>
            <a:off x="13677900" y="80899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442750-Autres matériels</a:t>
            </a:r>
          </a:p>
        </p:txBody>
      </p:sp>
      <p:sp>
        <p:nvSpPr>
          <p:cNvPr id="359" name="Compte crédit   :"/>
          <p:cNvSpPr txBox="1"/>
          <p:nvPr/>
        </p:nvSpPr>
        <p:spPr>
          <a:xfrm>
            <a:off x="9829800" y="8826500"/>
            <a:ext cx="3454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2939"/>
                </a:solidFill>
              </a:defRPr>
            </a:lvl1pPr>
          </a:lstStyle>
          <a:p>
            <a:pPr/>
            <a:r>
              <a:t>Compte crédit   : </a:t>
            </a:r>
          </a:p>
        </p:txBody>
      </p:sp>
      <p:sp>
        <p:nvSpPr>
          <p:cNvPr id="360" name="701000-Subvention BFM"/>
          <p:cNvSpPr txBox="1"/>
          <p:nvPr/>
        </p:nvSpPr>
        <p:spPr>
          <a:xfrm>
            <a:off x="13677900" y="8826500"/>
            <a:ext cx="48133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701000-Subvention BFM</a:t>
            </a:r>
          </a:p>
        </p:txBody>
      </p:sp>
      <p:sp>
        <p:nvSpPr>
          <p:cNvPr id="361" name="MATRICULE : xxxxxx"/>
          <p:cNvSpPr txBox="1"/>
          <p:nvPr/>
        </p:nvSpPr>
        <p:spPr>
          <a:xfrm>
            <a:off x="9829800" y="4076700"/>
            <a:ext cx="384952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MATRICULE : xxxxxx</a:t>
            </a:r>
          </a:p>
        </p:txBody>
      </p:sp>
      <p:sp>
        <p:nvSpPr>
          <p:cNvPr id="362" name=": CE-007"/>
          <p:cNvSpPr txBox="1"/>
          <p:nvPr/>
        </p:nvSpPr>
        <p:spPr>
          <a:xfrm>
            <a:off x="13690600" y="6451600"/>
            <a:ext cx="17907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CE-007</a:t>
            </a:r>
          </a:p>
        </p:txBody>
      </p:sp>
      <p:sp>
        <p:nvSpPr>
          <p:cNvPr id="363" name="Libellé"/>
          <p:cNvSpPr txBox="1"/>
          <p:nvPr/>
        </p:nvSpPr>
        <p:spPr>
          <a:xfrm>
            <a:off x="9842500" y="71882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Libellé                   </a:t>
            </a:r>
          </a:p>
        </p:txBody>
      </p:sp>
      <p:sp>
        <p:nvSpPr>
          <p:cNvPr id="364" name=": Dépenses payés directement par BFM"/>
          <p:cNvSpPr txBox="1"/>
          <p:nvPr/>
        </p:nvSpPr>
        <p:spPr>
          <a:xfrm>
            <a:off x="13690600" y="7188200"/>
            <a:ext cx="76708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Dépenses payés directement par BFM</a:t>
            </a:r>
          </a:p>
        </p:txBody>
      </p:sp>
      <p:sp>
        <p:nvSpPr>
          <p:cNvPr id="365" name="Date"/>
          <p:cNvSpPr txBox="1"/>
          <p:nvPr/>
        </p:nvSpPr>
        <p:spPr>
          <a:xfrm>
            <a:off x="9829800" y="56388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366" name=": 13/07/24"/>
          <p:cNvSpPr txBox="1"/>
          <p:nvPr/>
        </p:nvSpPr>
        <p:spPr>
          <a:xfrm>
            <a:off x="13703300" y="56769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13/07/24</a:t>
            </a:r>
          </a:p>
        </p:txBody>
      </p:sp>
      <p:sp>
        <p:nvSpPr>
          <p:cNvPr id="367" name=": Siège"/>
          <p:cNvSpPr txBox="1"/>
          <p:nvPr/>
        </p:nvSpPr>
        <p:spPr>
          <a:xfrm>
            <a:off x="13703300" y="4978400"/>
            <a:ext cx="3022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Siège</a:t>
            </a:r>
          </a:p>
        </p:txBody>
      </p:sp>
      <p:sp>
        <p:nvSpPr>
          <p:cNvPr id="368" name="Liste des pièces"/>
          <p:cNvSpPr/>
          <p:nvPr/>
        </p:nvSpPr>
        <p:spPr>
          <a:xfrm>
            <a:off x="18783300" y="9791700"/>
            <a:ext cx="4381500" cy="850900"/>
          </a:xfrm>
          <a:prstGeom prst="roundRect">
            <a:avLst>
              <a:gd name="adj" fmla="val 39701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Liste des pièces</a:t>
            </a:r>
          </a:p>
        </p:txBody>
      </p:sp>
      <p:sp>
        <p:nvSpPr>
          <p:cNvPr id="369" name="Référence"/>
          <p:cNvSpPr txBox="1"/>
          <p:nvPr/>
        </p:nvSpPr>
        <p:spPr>
          <a:xfrm>
            <a:off x="17526000" y="4114800"/>
            <a:ext cx="3556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Référence</a:t>
            </a:r>
          </a:p>
        </p:txBody>
      </p:sp>
      <p:sp>
        <p:nvSpPr>
          <p:cNvPr id="370" name=": REF_001"/>
          <p:cNvSpPr txBox="1"/>
          <p:nvPr/>
        </p:nvSpPr>
        <p:spPr>
          <a:xfrm>
            <a:off x="20815300" y="4114800"/>
            <a:ext cx="2349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2939"/>
                </a:solidFill>
              </a:defRPr>
            </a:lvl1pPr>
          </a:lstStyle>
          <a:p>
            <a:pPr/>
            <a:r>
              <a:t>: REF_001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Approvisionnement"/>
          <p:cNvSpPr txBox="1"/>
          <p:nvPr>
            <p:ph type="title" idx="4294967295"/>
          </p:nvPr>
        </p:nvSpPr>
        <p:spPr>
          <a:xfrm>
            <a:off x="0" y="4622800"/>
            <a:ext cx="24384000" cy="2235200"/>
          </a:xfrm>
          <a:prstGeom prst="rect">
            <a:avLst/>
          </a:prstGeom>
        </p:spPr>
        <p:txBody>
          <a:bodyPr anchor="ctr"/>
          <a:lstStyle>
            <a:lvl1pPr algn="ctr" defTabSz="355600">
              <a:defRPr spc="-119" sz="12000"/>
            </a:lvl1pPr>
          </a:lstStyle>
          <a:p>
            <a:pPr/>
            <a:r>
              <a:t>Approvisionnement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1. Demande d'approvisionnement:"/>
          <p:cNvSpPr txBox="1"/>
          <p:nvPr/>
        </p:nvSpPr>
        <p:spPr>
          <a:xfrm>
            <a:off x="939800" y="654050"/>
            <a:ext cx="82067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rPr u="none"/>
              <a:t>1. </a:t>
            </a:r>
            <a:r>
              <a:t>Demande d'approvisionnement:</a:t>
            </a:r>
          </a:p>
        </p:txBody>
      </p:sp>
      <p:sp>
        <p:nvSpPr>
          <p:cNvPr id="375" name="Trésorier: vérification situation de caisse + pièce justificative…"/>
          <p:cNvSpPr txBox="1"/>
          <p:nvPr/>
        </p:nvSpPr>
        <p:spPr>
          <a:xfrm>
            <a:off x="1625600" y="1441450"/>
            <a:ext cx="14464792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lnSpc>
                <a:spcPct val="20000"/>
              </a:lnSpc>
              <a:buSzPct val="100000"/>
              <a:buChar char="•"/>
            </a:pPr>
            <a:r>
              <a:t>Trésorier: vérification situation de caisse + pièce justificative </a:t>
            </a:r>
          </a:p>
          <a:p>
            <a:pPr marL="457200" indent="-457200">
              <a:lnSpc>
                <a:spcPct val="20000"/>
              </a:lnSpc>
              <a:buSzPct val="100000"/>
              <a:buChar char="•"/>
            </a:pPr>
            <a:r>
              <a:t>Saisie demandes d'approvisionnement</a:t>
            </a:r>
          </a:p>
          <a:p>
            <a:pPr marL="457200" indent="-457200">
              <a:lnSpc>
                <a:spcPct val="20000"/>
              </a:lnSpc>
              <a:buSzPct val="100000"/>
              <a:buChar char="•"/>
            </a:pPr>
            <a:r>
              <a:t>Impression de la demande</a:t>
            </a:r>
          </a:p>
        </p:txBody>
      </p:sp>
      <p:sp>
        <p:nvSpPr>
          <p:cNvPr id="376" name="2. Validation:"/>
          <p:cNvSpPr txBox="1"/>
          <p:nvPr/>
        </p:nvSpPr>
        <p:spPr>
          <a:xfrm>
            <a:off x="939799" y="4260850"/>
            <a:ext cx="31008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rPr u="none"/>
              <a:t>2. </a:t>
            </a:r>
            <a:r>
              <a:t>Validation:</a:t>
            </a:r>
          </a:p>
        </p:txBody>
      </p:sp>
      <p:sp>
        <p:nvSpPr>
          <p:cNvPr id="377" name="Président CE / SG : signature…"/>
          <p:cNvSpPr txBox="1"/>
          <p:nvPr/>
        </p:nvSpPr>
        <p:spPr>
          <a:xfrm>
            <a:off x="1625600" y="5226050"/>
            <a:ext cx="16463772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t>Président CE / SG : signature</a:t>
            </a:r>
          </a:p>
          <a:p>
            <a:pPr marL="457200" indent="-457200">
              <a:buSzPct val="100000"/>
              <a:buChar char="•"/>
            </a:pPr>
            <a:r>
              <a:t>Trésorier: Scanne du demande validé + enregistrement des données</a:t>
            </a:r>
          </a:p>
        </p:txBody>
      </p:sp>
      <p:sp>
        <p:nvSpPr>
          <p:cNvPr id="378" name="3. Déblocage d'approvisionnement:"/>
          <p:cNvSpPr txBox="1"/>
          <p:nvPr/>
        </p:nvSpPr>
        <p:spPr>
          <a:xfrm>
            <a:off x="939800" y="8197850"/>
            <a:ext cx="847648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rPr u="none"/>
              <a:t>3. </a:t>
            </a:r>
            <a:r>
              <a:t>Déblocage d'approvisionnement:</a:t>
            </a:r>
          </a:p>
        </p:txBody>
      </p:sp>
      <p:sp>
        <p:nvSpPr>
          <p:cNvPr id="379" name="Trésorier…"/>
          <p:cNvSpPr txBox="1"/>
          <p:nvPr/>
        </p:nvSpPr>
        <p:spPr>
          <a:xfrm>
            <a:off x="1625600" y="9163050"/>
            <a:ext cx="16800576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t>Trésorier</a:t>
            </a:r>
          </a:p>
          <a:p>
            <a:pPr marL="457200" indent="-457200">
              <a:buSzPct val="100000"/>
              <a:buChar char="•"/>
            </a:pPr>
            <a:r>
              <a:t>Comptable: scanne des documents + enregistrement des transactions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écaissement…"/>
          <p:cNvSpPr txBox="1"/>
          <p:nvPr>
            <p:ph type="subTitle" idx="1"/>
          </p:nvPr>
        </p:nvSpPr>
        <p:spPr>
          <a:xfrm>
            <a:off x="1206500" y="4000500"/>
            <a:ext cx="21971000" cy="7861300"/>
          </a:xfrm>
          <a:prstGeom prst="rect">
            <a:avLst/>
          </a:prstGeom>
        </p:spPr>
        <p:txBody>
          <a:bodyPr/>
          <a:lstStyle/>
          <a:p>
            <a:pPr marL="893206" indent="-893206" defTabSz="767715">
              <a:buSzPct val="100000"/>
              <a:buAutoNum type="alphaUcPeriod" startAt="1"/>
              <a:defRPr sz="5115" u="sng"/>
            </a:pPr>
            <a:r>
              <a:t>Décaissement</a:t>
            </a:r>
          </a:p>
          <a:p>
            <a:pPr lvl="1" marL="1542811" indent="-893206" defTabSz="767715">
              <a:buSzPct val="100000"/>
              <a:buAutoNum type="arabicPeriod" startAt="1"/>
              <a:defRPr sz="5115" u="sng"/>
            </a:pPr>
            <a:r>
              <a:t>Connexion</a:t>
            </a:r>
          </a:p>
          <a:p>
            <a:pPr lvl="1" marL="1542811" indent="-893206" defTabSz="767715">
              <a:buSzPct val="100000"/>
              <a:buAutoNum type="arabicPeriod" startAt="1"/>
              <a:defRPr sz="5115" u="sng"/>
            </a:pPr>
            <a:r>
              <a:t>Demande</a:t>
            </a:r>
          </a:p>
          <a:p>
            <a:pPr lvl="1" marL="1542811" indent="-893206" defTabSz="767715">
              <a:buSzPct val="100000"/>
              <a:buAutoNum type="arabicPeriod" startAt="1"/>
              <a:defRPr sz="5115" u="sng"/>
            </a:pPr>
            <a:r>
              <a:t>Validation</a:t>
            </a:r>
          </a:p>
          <a:p>
            <a:pPr lvl="1" marL="1542811" indent="-893206" defTabSz="767715">
              <a:buSzPct val="100000"/>
              <a:buAutoNum type="arabicPeriod" startAt="1"/>
              <a:defRPr sz="5115" u="sng"/>
            </a:pPr>
            <a:r>
              <a:t>Déblocage de fond</a:t>
            </a:r>
          </a:p>
          <a:p>
            <a:pPr lvl="1" marL="1542811" indent="-893206" defTabSz="767715">
              <a:buSzPct val="100000"/>
              <a:buAutoNum type="arabicPeriod" startAt="1"/>
              <a:defRPr sz="5115" u="sng"/>
            </a:pPr>
          </a:p>
          <a:p>
            <a:pPr marL="893206" indent="-893206" defTabSz="767715">
              <a:buSzPct val="100000"/>
              <a:buAutoNum type="alphaUcPeriod" startAt="1"/>
              <a:defRPr sz="5115" u="sng"/>
            </a:pPr>
            <a:r>
              <a:t>Encaissement</a:t>
            </a:r>
          </a:p>
          <a:p>
            <a:pPr defTabSz="767715">
              <a:defRPr sz="5115"/>
            </a:pPr>
            <a:r>
              <a:t>	1. </a:t>
            </a:r>
            <a:r>
              <a:rPr u="sng"/>
              <a:t>Encaissement interne</a:t>
            </a:r>
            <a:endParaRPr u="sng"/>
          </a:p>
          <a:p>
            <a:pPr defTabSz="767715">
              <a:defRPr sz="5115"/>
            </a:pPr>
            <a:r>
              <a:t>	2. </a:t>
            </a:r>
            <a:r>
              <a:rPr u="sng"/>
              <a:t>Encaissement petite caisse</a:t>
            </a:r>
          </a:p>
        </p:txBody>
      </p:sp>
      <p:sp>
        <p:nvSpPr>
          <p:cNvPr id="177" name="Plan de la présentation"/>
          <p:cNvSpPr txBox="1"/>
          <p:nvPr>
            <p:ph type="ctrTitle"/>
          </p:nvPr>
        </p:nvSpPr>
        <p:spPr>
          <a:xfrm>
            <a:off x="1206500" y="901700"/>
            <a:ext cx="21971004" cy="2235200"/>
          </a:xfrm>
          <a:prstGeom prst="rect">
            <a:avLst/>
          </a:prstGeom>
        </p:spPr>
        <p:txBody>
          <a:bodyPr anchor="ctr"/>
          <a:lstStyle/>
          <a:p>
            <a:pPr/>
            <a:r>
              <a:t>Plan de la présentation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ncaissement"/>
          <p:cNvSpPr txBox="1"/>
          <p:nvPr>
            <p:ph type="title" idx="4294967295"/>
          </p:nvPr>
        </p:nvSpPr>
        <p:spPr>
          <a:xfrm>
            <a:off x="0" y="4622800"/>
            <a:ext cx="24384000" cy="2235200"/>
          </a:xfrm>
          <a:prstGeom prst="rect">
            <a:avLst/>
          </a:prstGeom>
        </p:spPr>
        <p:txBody>
          <a:bodyPr anchor="ctr"/>
          <a:lstStyle>
            <a:lvl1pPr algn="ctr" defTabSz="355600">
              <a:defRPr spc="-119" sz="12000"/>
            </a:lvl1pPr>
          </a:lstStyle>
          <a:p>
            <a:pPr/>
            <a:r>
              <a:t>Encaissement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résorier: scanne du bordereau de versement + impression facture de réception…"/>
          <p:cNvSpPr txBox="1"/>
          <p:nvPr/>
        </p:nvSpPr>
        <p:spPr>
          <a:xfrm>
            <a:off x="1625600" y="1263649"/>
            <a:ext cx="19087592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t>Trésorier: scanne du bordereau de versement + impression facture de réception</a:t>
            </a:r>
          </a:p>
          <a:p>
            <a:pPr marL="457200" indent="-457200">
              <a:buSzPct val="100000"/>
              <a:buChar char="•"/>
            </a:pPr>
            <a:r>
              <a:t>Trésorier: mise à jour de l'état de caisse</a:t>
            </a:r>
          </a:p>
          <a:p>
            <a:pPr marL="457200" indent="-457200">
              <a:buSzPct val="100000"/>
              <a:buChar char="•"/>
            </a:pPr>
            <a:r>
              <a:t>Trésorier: Envoye des pièces de caisse à la comptabilité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"/>
          <p:cNvSpPr/>
          <p:nvPr/>
        </p:nvSpPr>
        <p:spPr>
          <a:xfrm>
            <a:off x="13373100" y="11099800"/>
            <a:ext cx="10896600" cy="223520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0" name="Si commissaire aux comptes"/>
          <p:cNvSpPr txBox="1"/>
          <p:nvPr/>
        </p:nvSpPr>
        <p:spPr>
          <a:xfrm>
            <a:off x="355600" y="406400"/>
            <a:ext cx="1551576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commissaire aux comptes</a:t>
            </a:r>
          </a:p>
        </p:txBody>
      </p:sp>
      <p:sp>
        <p:nvSpPr>
          <p:cNvPr id="391" name="1- Suivi des opérations enregistrés"/>
          <p:cNvSpPr txBox="1"/>
          <p:nvPr/>
        </p:nvSpPr>
        <p:spPr>
          <a:xfrm>
            <a:off x="1155700" y="2368550"/>
            <a:ext cx="80629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1- Suivi des opérations enregistrés</a:t>
            </a:r>
          </a:p>
        </p:txBody>
      </p:sp>
      <p:sp>
        <p:nvSpPr>
          <p:cNvPr id="392" name="2- Comparatif des opérations enregistrés"/>
          <p:cNvSpPr txBox="1"/>
          <p:nvPr/>
        </p:nvSpPr>
        <p:spPr>
          <a:xfrm>
            <a:off x="1155700" y="4032250"/>
            <a:ext cx="95849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Comparatif des opérations enregistrés</a:t>
            </a:r>
          </a:p>
        </p:txBody>
      </p:sp>
      <p:graphicFrame>
        <p:nvGraphicFramePr>
          <p:cNvPr id="393" name="2 Axis Chart"/>
          <p:cNvGraphicFramePr/>
          <p:nvPr/>
        </p:nvGraphicFramePr>
        <p:xfrm>
          <a:off x="14243812" y="2374900"/>
          <a:ext cx="9839451" cy="6502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4" name="2D Line Chart"/>
          <p:cNvGraphicFramePr/>
          <p:nvPr/>
        </p:nvGraphicFramePr>
        <p:xfrm>
          <a:off x="622300" y="5359400"/>
          <a:ext cx="10687050" cy="7264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395" name="Champs de commentaire facultatif"/>
          <p:cNvSpPr txBox="1"/>
          <p:nvPr/>
        </p:nvSpPr>
        <p:spPr>
          <a:xfrm>
            <a:off x="14782800" y="11817350"/>
            <a:ext cx="807364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Champs de commentaire facultatif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écaissement"/>
          <p:cNvSpPr txBox="1"/>
          <p:nvPr>
            <p:ph type="title" idx="4294967295"/>
          </p:nvPr>
        </p:nvSpPr>
        <p:spPr>
          <a:xfrm>
            <a:off x="0" y="4622800"/>
            <a:ext cx="24384000" cy="2235200"/>
          </a:xfrm>
          <a:prstGeom prst="rect">
            <a:avLst/>
          </a:prstGeom>
        </p:spPr>
        <p:txBody>
          <a:bodyPr anchor="ctr"/>
          <a:lstStyle>
            <a:lvl1pPr algn="ctr" defTabSz="355600">
              <a:defRPr spc="-119" sz="12000"/>
            </a:lvl1pPr>
          </a:lstStyle>
          <a:p>
            <a:pPr/>
            <a:r>
              <a:t>Décaissement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mputer"/>
          <p:cNvSpPr/>
          <p:nvPr/>
        </p:nvSpPr>
        <p:spPr>
          <a:xfrm>
            <a:off x="635000" y="4711700"/>
            <a:ext cx="7491120" cy="604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2" name="Matricule"/>
          <p:cNvSpPr txBox="1"/>
          <p:nvPr/>
        </p:nvSpPr>
        <p:spPr>
          <a:xfrm>
            <a:off x="1200131" y="5214195"/>
            <a:ext cx="3066784" cy="10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Matricule</a:t>
            </a:r>
          </a:p>
        </p:txBody>
      </p:sp>
      <p:sp>
        <p:nvSpPr>
          <p:cNvPr id="183" name="Mot de passe"/>
          <p:cNvSpPr txBox="1"/>
          <p:nvPr/>
        </p:nvSpPr>
        <p:spPr>
          <a:xfrm>
            <a:off x="1193404" y="6508191"/>
            <a:ext cx="4368300" cy="10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Mot de passe</a:t>
            </a:r>
          </a:p>
        </p:txBody>
      </p:sp>
      <p:sp>
        <p:nvSpPr>
          <p:cNvPr id="184" name="Arrow 11"/>
          <p:cNvSpPr/>
          <p:nvPr/>
        </p:nvSpPr>
        <p:spPr>
          <a:xfrm>
            <a:off x="8737600" y="2476500"/>
            <a:ext cx="2131185" cy="1604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85" name="Arrow 11"/>
          <p:cNvSpPr/>
          <p:nvPr/>
        </p:nvSpPr>
        <p:spPr>
          <a:xfrm>
            <a:off x="8737600" y="4800600"/>
            <a:ext cx="2131185" cy="1604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satOff val="1412"/>
                  <a:lumOff val="16412"/>
                </a:schemeClr>
              </a:gs>
              <a:gs pos="100000">
                <a:schemeClr val="accent3">
                  <a:hueOff val="30975"/>
                  <a:satOff val="1110"/>
                  <a:lumOff val="-2919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Arrow 11"/>
          <p:cNvSpPr/>
          <p:nvPr/>
        </p:nvSpPr>
        <p:spPr>
          <a:xfrm>
            <a:off x="8737600" y="7124700"/>
            <a:ext cx="2131185" cy="1604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Arrow 11"/>
          <p:cNvSpPr/>
          <p:nvPr/>
        </p:nvSpPr>
        <p:spPr>
          <a:xfrm>
            <a:off x="8737600" y="9448800"/>
            <a:ext cx="2131185" cy="1604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8" name="Arrow 11"/>
          <p:cNvSpPr/>
          <p:nvPr/>
        </p:nvSpPr>
        <p:spPr>
          <a:xfrm>
            <a:off x="8737600" y="11760200"/>
            <a:ext cx="2131185" cy="1604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Demandeur: tout le monde"/>
          <p:cNvSpPr txBox="1"/>
          <p:nvPr/>
        </p:nvSpPr>
        <p:spPr>
          <a:xfrm>
            <a:off x="12877800" y="2876550"/>
            <a:ext cx="644448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Demandeur: tout le monde</a:t>
            </a:r>
          </a:p>
        </p:txBody>
      </p:sp>
      <p:sp>
        <p:nvSpPr>
          <p:cNvPr id="190" name="Validateur: SG"/>
          <p:cNvSpPr txBox="1"/>
          <p:nvPr/>
        </p:nvSpPr>
        <p:spPr>
          <a:xfrm>
            <a:off x="12877800" y="5200650"/>
            <a:ext cx="34168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Validateur: SG</a:t>
            </a:r>
          </a:p>
        </p:txBody>
      </p:sp>
      <p:sp>
        <p:nvSpPr>
          <p:cNvPr id="191" name="Débloquer: Trésorier"/>
          <p:cNvSpPr txBox="1"/>
          <p:nvPr/>
        </p:nvSpPr>
        <p:spPr>
          <a:xfrm>
            <a:off x="12877800" y="7524750"/>
            <a:ext cx="49372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Débloquer: Trésorier</a:t>
            </a:r>
          </a:p>
        </p:txBody>
      </p:sp>
      <p:sp>
        <p:nvSpPr>
          <p:cNvPr id="192" name="Comptable"/>
          <p:cNvSpPr txBox="1"/>
          <p:nvPr/>
        </p:nvSpPr>
        <p:spPr>
          <a:xfrm>
            <a:off x="12877800" y="9848850"/>
            <a:ext cx="272999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Comptable</a:t>
            </a:r>
          </a:p>
        </p:txBody>
      </p:sp>
      <p:sp>
        <p:nvSpPr>
          <p:cNvPr id="193" name="Commissaire aux comptes"/>
          <p:cNvSpPr txBox="1"/>
          <p:nvPr/>
        </p:nvSpPr>
        <p:spPr>
          <a:xfrm>
            <a:off x="12877799" y="12172950"/>
            <a:ext cx="62011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Commissaire aux comptes</a:t>
            </a:r>
          </a:p>
        </p:txBody>
      </p:sp>
      <p:sp>
        <p:nvSpPr>
          <p:cNvPr id="194" name="Connexion"/>
          <p:cNvSpPr txBox="1"/>
          <p:nvPr/>
        </p:nvSpPr>
        <p:spPr>
          <a:xfrm>
            <a:off x="927100" y="304800"/>
            <a:ext cx="605967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Connexion</a:t>
            </a:r>
          </a:p>
        </p:txBody>
      </p:sp>
      <p:sp>
        <p:nvSpPr>
          <p:cNvPr id="195" name="Rounded Rectangle"/>
          <p:cNvSpPr/>
          <p:nvPr/>
        </p:nvSpPr>
        <p:spPr>
          <a:xfrm>
            <a:off x="1308100" y="7404100"/>
            <a:ext cx="5676900" cy="431800"/>
          </a:xfrm>
          <a:prstGeom prst="roundRect">
            <a:avLst>
              <a:gd name="adj" fmla="val 2527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" name="Rounded Rectangle"/>
          <p:cNvSpPr/>
          <p:nvPr/>
        </p:nvSpPr>
        <p:spPr>
          <a:xfrm>
            <a:off x="1308100" y="6083300"/>
            <a:ext cx="5676900" cy="431800"/>
          </a:xfrm>
          <a:prstGeom prst="roundRect">
            <a:avLst>
              <a:gd name="adj" fmla="val 2527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Rectangle Sign"/>
          <p:cNvSpPr/>
          <p:nvPr/>
        </p:nvSpPr>
        <p:spPr>
          <a:xfrm rot="16200000">
            <a:off x="6588109" y="8026771"/>
            <a:ext cx="711201" cy="99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29" y="0"/>
                </a:moveTo>
                <a:cubicBezTo>
                  <a:pt x="1090" y="0"/>
                  <a:pt x="0" y="782"/>
                  <a:pt x="0" y="1743"/>
                </a:cubicBezTo>
                <a:lnTo>
                  <a:pt x="0" y="19857"/>
                </a:lnTo>
                <a:cubicBezTo>
                  <a:pt x="0" y="20818"/>
                  <a:pt x="1090" y="21600"/>
                  <a:pt x="2429" y="21600"/>
                </a:cubicBezTo>
                <a:lnTo>
                  <a:pt x="19171" y="21600"/>
                </a:lnTo>
                <a:cubicBezTo>
                  <a:pt x="20510" y="21600"/>
                  <a:pt x="21600" y="20818"/>
                  <a:pt x="21600" y="19857"/>
                </a:cubicBezTo>
                <a:lnTo>
                  <a:pt x="21600" y="1743"/>
                </a:lnTo>
                <a:cubicBezTo>
                  <a:pt x="21600" y="782"/>
                  <a:pt x="20510" y="0"/>
                  <a:pt x="19171" y="0"/>
                </a:cubicBezTo>
                <a:lnTo>
                  <a:pt x="2429" y="0"/>
                </a:lnTo>
                <a:close/>
                <a:moveTo>
                  <a:pt x="2429" y="755"/>
                </a:moveTo>
                <a:lnTo>
                  <a:pt x="19171" y="755"/>
                </a:lnTo>
                <a:cubicBezTo>
                  <a:pt x="19930" y="755"/>
                  <a:pt x="20547" y="1199"/>
                  <a:pt x="20547" y="1743"/>
                </a:cubicBezTo>
                <a:lnTo>
                  <a:pt x="20547" y="19857"/>
                </a:lnTo>
                <a:cubicBezTo>
                  <a:pt x="20547" y="20401"/>
                  <a:pt x="19930" y="20845"/>
                  <a:pt x="19171" y="20845"/>
                </a:cubicBezTo>
                <a:lnTo>
                  <a:pt x="2429" y="20845"/>
                </a:lnTo>
                <a:cubicBezTo>
                  <a:pt x="1670" y="20845"/>
                  <a:pt x="1053" y="20401"/>
                  <a:pt x="1053" y="19857"/>
                </a:cubicBezTo>
                <a:lnTo>
                  <a:pt x="1053" y="1743"/>
                </a:lnTo>
                <a:cubicBezTo>
                  <a:pt x="1053" y="1199"/>
                  <a:pt x="1670" y="755"/>
                  <a:pt x="2429" y="755"/>
                </a:cubicBezTo>
                <a:close/>
                <a:moveTo>
                  <a:pt x="2429" y="1277"/>
                </a:moveTo>
                <a:cubicBezTo>
                  <a:pt x="2072" y="1277"/>
                  <a:pt x="1782" y="1486"/>
                  <a:pt x="1782" y="1743"/>
                </a:cubicBezTo>
                <a:lnTo>
                  <a:pt x="1782" y="19857"/>
                </a:lnTo>
                <a:cubicBezTo>
                  <a:pt x="1782" y="20114"/>
                  <a:pt x="2072" y="20323"/>
                  <a:pt x="2429" y="20323"/>
                </a:cubicBezTo>
                <a:lnTo>
                  <a:pt x="19171" y="20323"/>
                </a:lnTo>
                <a:cubicBezTo>
                  <a:pt x="19528" y="20323"/>
                  <a:pt x="19818" y="20114"/>
                  <a:pt x="19818" y="19857"/>
                </a:cubicBezTo>
                <a:lnTo>
                  <a:pt x="19818" y="1743"/>
                </a:lnTo>
                <a:cubicBezTo>
                  <a:pt x="19818" y="1486"/>
                  <a:pt x="19528" y="1277"/>
                  <a:pt x="19171" y="1277"/>
                </a:cubicBezTo>
                <a:lnTo>
                  <a:pt x="2429" y="1277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8" name="Connexion"/>
          <p:cNvSpPr txBox="1"/>
          <p:nvPr/>
        </p:nvSpPr>
        <p:spPr>
          <a:xfrm>
            <a:off x="6489699" y="8369300"/>
            <a:ext cx="87218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Connexion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i demandeur"/>
          <p:cNvSpPr txBox="1"/>
          <p:nvPr/>
        </p:nvSpPr>
        <p:spPr>
          <a:xfrm>
            <a:off x="355600" y="406400"/>
            <a:ext cx="7756259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demandeur</a:t>
            </a:r>
          </a:p>
        </p:txBody>
      </p:sp>
      <p:sp>
        <p:nvSpPr>
          <p:cNvPr id="201" name="Computer"/>
          <p:cNvSpPr/>
          <p:nvPr/>
        </p:nvSpPr>
        <p:spPr>
          <a:xfrm>
            <a:off x="10317862" y="1358900"/>
            <a:ext cx="13612262" cy="10984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1-Insertion demande:"/>
          <p:cNvSpPr txBox="1"/>
          <p:nvPr/>
        </p:nvSpPr>
        <p:spPr>
          <a:xfrm>
            <a:off x="1028700" y="2419350"/>
            <a:ext cx="51079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1-Insertion demande:</a:t>
            </a:r>
          </a:p>
        </p:txBody>
      </p:sp>
      <p:sp>
        <p:nvSpPr>
          <p:cNvPr id="203" name="montant…"/>
          <p:cNvSpPr txBox="1"/>
          <p:nvPr/>
        </p:nvSpPr>
        <p:spPr>
          <a:xfrm>
            <a:off x="12192000" y="2813049"/>
            <a:ext cx="5141976" cy="598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t>montant</a:t>
            </a:r>
          </a:p>
          <a:p>
            <a:pPr marL="457200" indent="-457200">
              <a:buSzPct val="100000"/>
              <a:buChar char="•"/>
            </a:pPr>
            <a:r>
              <a:t>motif</a:t>
            </a:r>
          </a:p>
          <a:p>
            <a:pPr marL="457200" indent="-457200">
              <a:buSzPct val="100000"/>
              <a:buChar char="•"/>
            </a:pPr>
            <a:r>
              <a:t>Mode de payement</a:t>
            </a:r>
          </a:p>
          <a:p>
            <a:pPr marL="457200" indent="-457200">
              <a:buSzPct val="100000"/>
              <a:buChar char="•"/>
            </a:pPr>
            <a:r>
              <a:t>Entité concerné</a:t>
            </a:r>
          </a:p>
          <a:p>
            <a:pPr marL="457200" indent="-457200">
              <a:buSzPct val="100000"/>
              <a:buChar char="•"/>
            </a:pPr>
            <a:r>
              <a:t>Facture proformat</a:t>
            </a:r>
          </a:p>
        </p:txBody>
      </p:sp>
      <p:sp>
        <p:nvSpPr>
          <p:cNvPr id="204" name="Rectangle"/>
          <p:cNvSpPr/>
          <p:nvPr/>
        </p:nvSpPr>
        <p:spPr>
          <a:xfrm>
            <a:off x="17018000" y="4216400"/>
            <a:ext cx="5765800" cy="558800"/>
          </a:xfrm>
          <a:prstGeom prst="rect">
            <a:avLst/>
          </a:prstGeom>
          <a:solidFill>
            <a:schemeClr val="accent1">
              <a:satOff val="-9155"/>
              <a:lumOff val="-32673"/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5" name="V"/>
          <p:cNvSpPr txBox="1"/>
          <p:nvPr/>
        </p:nvSpPr>
        <p:spPr>
          <a:xfrm>
            <a:off x="22212300" y="4095750"/>
            <a:ext cx="43078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</a:t>
            </a:r>
          </a:p>
        </p:txBody>
      </p:sp>
      <p:sp>
        <p:nvSpPr>
          <p:cNvPr id="206" name="Line"/>
          <p:cNvSpPr/>
          <p:nvPr/>
        </p:nvSpPr>
        <p:spPr>
          <a:xfrm flipV="1">
            <a:off x="9735292" y="4610897"/>
            <a:ext cx="2829717" cy="67598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Rattaché à un numéro de compte…"/>
          <p:cNvSpPr txBox="1"/>
          <p:nvPr/>
        </p:nvSpPr>
        <p:spPr>
          <a:xfrm>
            <a:off x="355600" y="3505200"/>
            <a:ext cx="921715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Rattaché à un numéro de compte</a:t>
            </a:r>
          </a:p>
          <a:p>
            <a:pPr>
              <a:lnSpc>
                <a:spcPct val="10000"/>
              </a:lnSpc>
            </a:pPr>
            <a:r>
              <a:t>ex: 661100 : Activité sportive (collation)</a:t>
            </a:r>
          </a:p>
          <a:p>
            <a:pPr>
              <a:lnSpc>
                <a:spcPct val="10000"/>
              </a:lnSpc>
            </a:pPr>
            <a:r>
              <a:t>: Foot ball</a:t>
            </a:r>
          </a:p>
        </p:txBody>
      </p:sp>
      <p:sp>
        <p:nvSpPr>
          <p:cNvPr id="208" name="Choix: chèque/espèce"/>
          <p:cNvSpPr txBox="1"/>
          <p:nvPr/>
        </p:nvSpPr>
        <p:spPr>
          <a:xfrm>
            <a:off x="2755900" y="5632450"/>
            <a:ext cx="53497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Choix: chèque/espèce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8242408" y="5972687"/>
            <a:ext cx="4327981" cy="43426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8229708" y="8512687"/>
            <a:ext cx="4327981" cy="43426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Fichier à importer"/>
          <p:cNvSpPr txBox="1"/>
          <p:nvPr/>
        </p:nvSpPr>
        <p:spPr>
          <a:xfrm>
            <a:off x="3860800" y="8248650"/>
            <a:ext cx="42133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Fichier à importer</a:t>
            </a:r>
          </a:p>
        </p:txBody>
      </p:sp>
      <p:sp>
        <p:nvSpPr>
          <p:cNvPr id="212" name="Chèque"/>
          <p:cNvSpPr txBox="1"/>
          <p:nvPr/>
        </p:nvSpPr>
        <p:spPr>
          <a:xfrm>
            <a:off x="17894300" y="5518149"/>
            <a:ext cx="150990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Chèque</a:t>
            </a:r>
          </a:p>
        </p:txBody>
      </p:sp>
      <p:sp>
        <p:nvSpPr>
          <p:cNvPr id="213" name="Circle"/>
          <p:cNvSpPr/>
          <p:nvPr/>
        </p:nvSpPr>
        <p:spPr>
          <a:xfrm>
            <a:off x="19494500" y="5664200"/>
            <a:ext cx="381000" cy="381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Espèce"/>
          <p:cNvSpPr txBox="1"/>
          <p:nvPr/>
        </p:nvSpPr>
        <p:spPr>
          <a:xfrm>
            <a:off x="20497800" y="5505449"/>
            <a:ext cx="13773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Espèce</a:t>
            </a:r>
          </a:p>
        </p:txBody>
      </p:sp>
      <p:sp>
        <p:nvSpPr>
          <p:cNvPr id="215" name="Circle"/>
          <p:cNvSpPr/>
          <p:nvPr/>
        </p:nvSpPr>
        <p:spPr>
          <a:xfrm>
            <a:off x="21920200" y="5676900"/>
            <a:ext cx="381000" cy="381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Circle"/>
          <p:cNvSpPr/>
          <p:nvPr/>
        </p:nvSpPr>
        <p:spPr>
          <a:xfrm>
            <a:off x="19558000" y="5727700"/>
            <a:ext cx="254000" cy="254000"/>
          </a:xfrm>
          <a:prstGeom prst="ellipse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Rectangle"/>
          <p:cNvSpPr/>
          <p:nvPr/>
        </p:nvSpPr>
        <p:spPr>
          <a:xfrm>
            <a:off x="17018000" y="2933700"/>
            <a:ext cx="5765800" cy="558800"/>
          </a:xfrm>
          <a:prstGeom prst="rect">
            <a:avLst/>
          </a:prstGeom>
          <a:solidFill>
            <a:schemeClr val="accent1">
              <a:satOff val="-9155"/>
              <a:lumOff val="-32673"/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Rectangle"/>
          <p:cNvSpPr/>
          <p:nvPr/>
        </p:nvSpPr>
        <p:spPr>
          <a:xfrm>
            <a:off x="17018000" y="6832600"/>
            <a:ext cx="5765800" cy="558800"/>
          </a:xfrm>
          <a:prstGeom prst="rect">
            <a:avLst/>
          </a:prstGeom>
          <a:solidFill>
            <a:schemeClr val="accent1">
              <a:satOff val="-9155"/>
              <a:lumOff val="-32673"/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Déposer votre fichier ici"/>
          <p:cNvSpPr/>
          <p:nvPr/>
        </p:nvSpPr>
        <p:spPr>
          <a:xfrm>
            <a:off x="17018000" y="8001000"/>
            <a:ext cx="5765800" cy="558800"/>
          </a:xfrm>
          <a:prstGeom prst="rect">
            <a:avLst/>
          </a:prstGeom>
          <a:solidFill>
            <a:schemeClr val="accent1">
              <a:satOff val="-9155"/>
              <a:lumOff val="-32673"/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300">
                <a:solidFill>
                  <a:srgbClr val="D5D5D5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5D5D5"/>
                </a:solidFill>
              </a:rPr>
              <a:t>Déposer votre fichier ici</a:t>
            </a:r>
          </a:p>
        </p:txBody>
      </p:sp>
      <p:sp>
        <p:nvSpPr>
          <p:cNvPr id="220" name="V"/>
          <p:cNvSpPr txBox="1"/>
          <p:nvPr/>
        </p:nvSpPr>
        <p:spPr>
          <a:xfrm>
            <a:off x="22212300" y="6775450"/>
            <a:ext cx="43078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</a:t>
            </a:r>
          </a:p>
        </p:txBody>
      </p:sp>
      <p:sp>
        <p:nvSpPr>
          <p:cNvPr id="221" name="Line"/>
          <p:cNvSpPr/>
          <p:nvPr/>
        </p:nvSpPr>
        <p:spPr>
          <a:xfrm flipV="1">
            <a:off x="8242408" y="7242687"/>
            <a:ext cx="4327981" cy="43426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Siège/RT ...."/>
          <p:cNvSpPr txBox="1"/>
          <p:nvPr/>
        </p:nvSpPr>
        <p:spPr>
          <a:xfrm>
            <a:off x="5384800" y="6902450"/>
            <a:ext cx="28488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Siège/RT 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"/>
          <p:cNvSpPr/>
          <p:nvPr/>
        </p:nvSpPr>
        <p:spPr>
          <a:xfrm>
            <a:off x="19062700" y="5486400"/>
            <a:ext cx="5283200" cy="2413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5" name="Si demandeur"/>
          <p:cNvSpPr txBox="1"/>
          <p:nvPr/>
        </p:nvSpPr>
        <p:spPr>
          <a:xfrm>
            <a:off x="355600" y="406400"/>
            <a:ext cx="7756259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demandeur</a:t>
            </a:r>
          </a:p>
        </p:txBody>
      </p:sp>
      <p:sp>
        <p:nvSpPr>
          <p:cNvPr id="226" name="2-Liste des demande en attente:"/>
          <p:cNvSpPr txBox="1"/>
          <p:nvPr/>
        </p:nvSpPr>
        <p:spPr>
          <a:xfrm>
            <a:off x="1028700" y="2419350"/>
            <a:ext cx="758342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2-Liste des demande en attente:</a:t>
            </a:r>
          </a:p>
        </p:txBody>
      </p:sp>
      <p:graphicFrame>
        <p:nvGraphicFramePr>
          <p:cNvPr id="227" name="Liste des demande "/>
          <p:cNvGraphicFramePr/>
          <p:nvPr/>
        </p:nvGraphicFramePr>
        <p:xfrm>
          <a:off x="1028700" y="3721100"/>
          <a:ext cx="10795000" cy="11303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2897122"/>
                <a:gridCol w="2897122"/>
                <a:gridCol w="6928699"/>
                <a:gridCol w="2756874"/>
                <a:gridCol w="2255986"/>
              </a:tblGrid>
              <a:tr h="1277423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Date demande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Reférence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Montant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Etat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20/01/2024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651000 
Achats divers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En attente de validation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27/07/2024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662110 
Activité sportive (D.P.) : Basket ball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1.000.000Ar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En attente de validation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7827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26/06/2024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9FFA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C9FFA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 
Dotation fête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solidFill>
                      <a:srgbClr val="C9FFA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500.000Ar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9FFA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Validé
(En attente de facture)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9FFA3"/>
                    </a:solidFill>
                  </a:tcPr>
                </a:tc>
              </a:tr>
            </a:tbl>
          </a:graphicData>
        </a:graphic>
      </p:graphicFrame>
      <p:sp>
        <p:nvSpPr>
          <p:cNvPr id="228" name="Line"/>
          <p:cNvSpPr/>
          <p:nvPr/>
        </p:nvSpPr>
        <p:spPr>
          <a:xfrm flipH="1">
            <a:off x="17188801" y="2834163"/>
            <a:ext cx="2375281" cy="2648804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gne cliquable pour afficher détail"/>
          <p:cNvSpPr txBox="1"/>
          <p:nvPr/>
        </p:nvSpPr>
        <p:spPr>
          <a:xfrm>
            <a:off x="19024600" y="2260600"/>
            <a:ext cx="53568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Ligne cliquable pour afficher détail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17931744" y="12306857"/>
            <a:ext cx="899280" cy="666963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Cliquer pour importer la facture . Devient rouge si  délai +10 jours, à partir de la date de décaissement"/>
          <p:cNvSpPr txBox="1"/>
          <p:nvPr/>
        </p:nvSpPr>
        <p:spPr>
          <a:xfrm>
            <a:off x="19024600" y="11518900"/>
            <a:ext cx="520801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/>
            </a:pPr>
            <a:r>
              <a:t>Cliquer pour importer la facture .</a:t>
            </a:r>
            <a:br/>
            <a:r>
              <a:t>Devient rouge si  délai +10 jours, à partir de la date de décaissement</a:t>
            </a:r>
          </a:p>
        </p:txBody>
      </p:sp>
      <p:sp>
        <p:nvSpPr>
          <p:cNvPr id="232" name="état:…"/>
          <p:cNvSpPr txBox="1"/>
          <p:nvPr/>
        </p:nvSpPr>
        <p:spPr>
          <a:xfrm>
            <a:off x="19138900" y="5490121"/>
            <a:ext cx="5138281" cy="268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100"/>
              </a:lnSpc>
              <a:defRPr sz="2900"/>
            </a:pPr>
          </a:p>
          <a:p>
            <a:pPr>
              <a:lnSpc>
                <a:spcPts val="100"/>
              </a:lnSpc>
              <a:defRPr sz="2900"/>
            </a:pPr>
            <a:r>
              <a:t>état: </a:t>
            </a:r>
          </a:p>
          <a:p>
            <a:pPr>
              <a:lnSpc>
                <a:spcPts val="100"/>
              </a:lnSpc>
              <a:defRPr sz="2900"/>
            </a:pPr>
            <a:r>
              <a:t>En attente de validation</a:t>
            </a:r>
          </a:p>
          <a:p>
            <a:pPr>
              <a:lnSpc>
                <a:spcPts val="100"/>
              </a:lnSpc>
              <a:defRPr sz="2900"/>
            </a:pPr>
            <a:r>
              <a:t>En attente de déblocage fond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cument"/>
          <p:cNvSpPr/>
          <p:nvPr/>
        </p:nvSpPr>
        <p:spPr>
          <a:xfrm>
            <a:off x="850900" y="3594100"/>
            <a:ext cx="7416800" cy="9604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5" name="Si demandeur"/>
          <p:cNvSpPr txBox="1"/>
          <p:nvPr/>
        </p:nvSpPr>
        <p:spPr>
          <a:xfrm>
            <a:off x="355600" y="406400"/>
            <a:ext cx="7756259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demandeur</a:t>
            </a:r>
          </a:p>
        </p:txBody>
      </p:sp>
      <p:sp>
        <p:nvSpPr>
          <p:cNvPr id="236" name="3-Importation de facture/bon de livraison:"/>
          <p:cNvSpPr txBox="1"/>
          <p:nvPr/>
        </p:nvSpPr>
        <p:spPr>
          <a:xfrm>
            <a:off x="1028700" y="2419350"/>
            <a:ext cx="97932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3-Importation de facture/bon de livraison:</a:t>
            </a:r>
          </a:p>
        </p:txBody>
      </p:sp>
      <p:sp>
        <p:nvSpPr>
          <p:cNvPr id="237" name="Date demande…"/>
          <p:cNvSpPr txBox="1"/>
          <p:nvPr/>
        </p:nvSpPr>
        <p:spPr>
          <a:xfrm>
            <a:off x="1346200" y="7080249"/>
            <a:ext cx="5745480" cy="598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Date demande</a:t>
            </a:r>
          </a:p>
          <a:p>
            <a:pPr marL="457200" indent="-457200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Référence</a:t>
            </a:r>
          </a:p>
          <a:p>
            <a:pPr marL="457200" indent="-457200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Motif </a:t>
            </a:r>
          </a:p>
          <a:p>
            <a:pPr marL="457200" indent="-457200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Montant</a:t>
            </a:r>
          </a:p>
          <a:p>
            <a:pPr marL="457200" indent="-457200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Date de décaissement</a:t>
            </a:r>
          </a:p>
        </p:txBody>
      </p:sp>
      <p:sp>
        <p:nvSpPr>
          <p:cNvPr id="238" name="Aperçu de la demande"/>
          <p:cNvSpPr txBox="1"/>
          <p:nvPr/>
        </p:nvSpPr>
        <p:spPr>
          <a:xfrm>
            <a:off x="1143000" y="6292850"/>
            <a:ext cx="54437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Aperçu de la demande</a:t>
            </a:r>
          </a:p>
        </p:txBody>
      </p:sp>
      <p:sp>
        <p:nvSpPr>
          <p:cNvPr id="239" name="Rectangle"/>
          <p:cNvSpPr/>
          <p:nvPr/>
        </p:nvSpPr>
        <p:spPr>
          <a:xfrm>
            <a:off x="10655300" y="3771900"/>
            <a:ext cx="11176000" cy="8369300"/>
          </a:xfrm>
          <a:prstGeom prst="rect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Cash"/>
          <p:cNvSpPr/>
          <p:nvPr/>
        </p:nvSpPr>
        <p:spPr>
          <a:xfrm>
            <a:off x="14389100" y="6705600"/>
            <a:ext cx="3715641" cy="15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Importer la facture ici"/>
          <p:cNvSpPr txBox="1"/>
          <p:nvPr/>
        </p:nvSpPr>
        <p:spPr>
          <a:xfrm>
            <a:off x="13906500" y="9798050"/>
            <a:ext cx="50231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Importer la facture ici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i validateur"/>
          <p:cNvSpPr txBox="1"/>
          <p:nvPr/>
        </p:nvSpPr>
        <p:spPr>
          <a:xfrm>
            <a:off x="16916400" y="431800"/>
            <a:ext cx="6959397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validateur</a:t>
            </a:r>
          </a:p>
        </p:txBody>
      </p:sp>
      <p:sp>
        <p:nvSpPr>
          <p:cNvPr id="244" name="1-Liste des demande en attente:"/>
          <p:cNvSpPr txBox="1"/>
          <p:nvPr/>
        </p:nvSpPr>
        <p:spPr>
          <a:xfrm>
            <a:off x="1028700" y="2419350"/>
            <a:ext cx="758342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1-Liste des demande en attente:</a:t>
            </a:r>
          </a:p>
        </p:txBody>
      </p:sp>
      <p:graphicFrame>
        <p:nvGraphicFramePr>
          <p:cNvPr id="245" name="Liste des demande "/>
          <p:cNvGraphicFramePr/>
          <p:nvPr/>
        </p:nvGraphicFramePr>
        <p:xfrm>
          <a:off x="1028700" y="3721100"/>
          <a:ext cx="17765268" cy="86586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503083"/>
                <a:gridCol w="3503083"/>
                <a:gridCol w="3503083"/>
                <a:gridCol w="3503083"/>
                <a:gridCol w="3503083"/>
                <a:gridCol w="3503083"/>
              </a:tblGrid>
              <a:tr h="1789323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Date demande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Référence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Montant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Matricule du demandeur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Action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114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20/01/2024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651000 
Achats divers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XXXXX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114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27/07/2024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662110 
Activité sportive (D.P.) : Basket ball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1.000.000Ar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XXXXX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" name="Check Mark"/>
          <p:cNvSpPr/>
          <p:nvPr/>
        </p:nvSpPr>
        <p:spPr>
          <a:xfrm>
            <a:off x="20396199" y="6858000"/>
            <a:ext cx="1009119" cy="77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47" name="Multiplication Sign"/>
          <p:cNvSpPr/>
          <p:nvPr/>
        </p:nvSpPr>
        <p:spPr>
          <a:xfrm>
            <a:off x="18923000" y="6857999"/>
            <a:ext cx="774700" cy="77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Check Mark"/>
          <p:cNvSpPr/>
          <p:nvPr/>
        </p:nvSpPr>
        <p:spPr>
          <a:xfrm>
            <a:off x="20396199" y="10579100"/>
            <a:ext cx="1009119" cy="77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49" name="Multiplication Sign"/>
          <p:cNvSpPr/>
          <p:nvPr/>
        </p:nvSpPr>
        <p:spPr>
          <a:xfrm>
            <a:off x="18923000" y="10579099"/>
            <a:ext cx="774700" cy="77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i validateur"/>
          <p:cNvSpPr txBox="1"/>
          <p:nvPr/>
        </p:nvSpPr>
        <p:spPr>
          <a:xfrm>
            <a:off x="16916400" y="431800"/>
            <a:ext cx="6959397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900" u="sng">
                <a:solidFill>
                  <a:srgbClr val="5F5355"/>
                </a:solidFill>
              </a:defRPr>
            </a:lvl1pPr>
          </a:lstStyle>
          <a:p>
            <a:pPr/>
            <a:r>
              <a:t>Si validateur</a:t>
            </a:r>
          </a:p>
        </p:txBody>
      </p:sp>
      <p:sp>
        <p:nvSpPr>
          <p:cNvPr id="252" name="3- Validation demande:"/>
          <p:cNvSpPr txBox="1"/>
          <p:nvPr/>
        </p:nvSpPr>
        <p:spPr>
          <a:xfrm>
            <a:off x="1028700" y="5861050"/>
            <a:ext cx="551688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3- Validation demande:</a:t>
            </a:r>
          </a:p>
        </p:txBody>
      </p:sp>
      <p:sp>
        <p:nvSpPr>
          <p:cNvPr id="253" name="Impossible de valider demande si fond inférieur la demande (vérifier reste caisse)…"/>
          <p:cNvSpPr txBox="1"/>
          <p:nvPr/>
        </p:nvSpPr>
        <p:spPr>
          <a:xfrm>
            <a:off x="1028700" y="7054850"/>
            <a:ext cx="19384772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>
                <a:solidFill>
                  <a:srgbClr val="D90B00"/>
                </a:solidFill>
              </a:defRPr>
            </a:pPr>
            <a:r>
              <a:t>Impossible de valider demande si fond inférieur la demande (vérifier reste caisse)</a:t>
            </a:r>
          </a:p>
          <a:p>
            <a:pPr marL="457200" indent="-457200">
              <a:buSzPct val="100000"/>
              <a:buChar char="•"/>
            </a:pPr>
            <a:r>
              <a:t>Validation réussi =&gt; état en attente de décaissement </a:t>
            </a:r>
          </a:p>
        </p:txBody>
      </p:sp>
      <p:sp>
        <p:nvSpPr>
          <p:cNvPr id="254" name="2- Refus demande:"/>
          <p:cNvSpPr txBox="1"/>
          <p:nvPr/>
        </p:nvSpPr>
        <p:spPr>
          <a:xfrm>
            <a:off x="1028700" y="2774950"/>
            <a:ext cx="44805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2- Refus demande:</a:t>
            </a:r>
          </a:p>
        </p:txBody>
      </p:sp>
      <p:sp>
        <p:nvSpPr>
          <p:cNvPr id="255" name="Mis en avant motif du refus de la demande"/>
          <p:cNvSpPr txBox="1"/>
          <p:nvPr/>
        </p:nvSpPr>
        <p:spPr>
          <a:xfrm>
            <a:off x="1028700" y="3676650"/>
            <a:ext cx="105689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100000"/>
              <a:buChar char="•"/>
            </a:lvl1pPr>
          </a:lstStyle>
          <a:p>
            <a:pPr/>
            <a:r>
              <a:t>Mis en avant motif du refus de la demande </a:t>
            </a:r>
          </a:p>
        </p:txBody>
      </p:sp>
      <p:graphicFrame>
        <p:nvGraphicFramePr>
          <p:cNvPr id="256" name="Liste des demande "/>
          <p:cNvGraphicFramePr/>
          <p:nvPr/>
        </p:nvGraphicFramePr>
        <p:xfrm>
          <a:off x="1549400" y="10541000"/>
          <a:ext cx="17735805" cy="90122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4465320"/>
                <a:gridCol w="4465320"/>
                <a:gridCol w="4465320"/>
                <a:gridCol w="4465320"/>
                <a:gridCol w="4465320"/>
              </a:tblGrid>
              <a:tr h="1219200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Date demande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Reférence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Montant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Etat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92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20/01/2024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3FFB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REF_001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D3FFB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651000 
Achats divers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solidFill>
                      <a:srgbClr val="D3FFB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200.000Ar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3FFB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En attente d'encaissement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3FFB5"/>
                    </a:solidFill>
                  </a:tcPr>
                </a:tc>
              </a:tr>
            </a:tbl>
          </a:graphicData>
        </a:graphic>
      </p:graphicFrame>
      <p:sp>
        <p:nvSpPr>
          <p:cNvPr id="257" name="(Partie demandeur)"/>
          <p:cNvSpPr txBox="1"/>
          <p:nvPr/>
        </p:nvSpPr>
        <p:spPr>
          <a:xfrm>
            <a:off x="1460500" y="9734550"/>
            <a:ext cx="455828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(Partie demandeur)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