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handoutMasterIdLst>
    <p:handoutMasterId r:id="rId33"/>
  </p:handoutMasterIdLst>
  <p:sldIdLst>
    <p:sldId id="321" r:id="rId2"/>
    <p:sldId id="349" r:id="rId3"/>
    <p:sldId id="350" r:id="rId4"/>
    <p:sldId id="35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47" r:id="rId17"/>
    <p:sldId id="348" r:id="rId18"/>
    <p:sldId id="336" r:id="rId19"/>
    <p:sldId id="333" r:id="rId20"/>
    <p:sldId id="334" r:id="rId21"/>
    <p:sldId id="337" r:id="rId22"/>
    <p:sldId id="335" r:id="rId23"/>
    <p:sldId id="338" r:id="rId24"/>
    <p:sldId id="343" r:id="rId25"/>
    <p:sldId id="344" r:id="rId26"/>
    <p:sldId id="345" r:id="rId27"/>
    <p:sldId id="346" r:id="rId28"/>
    <p:sldId id="339" r:id="rId29"/>
    <p:sldId id="340" r:id="rId30"/>
    <p:sldId id="341" r:id="rId31"/>
    <p:sldId id="342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8080"/>
    <a:srgbClr val="FFFF99"/>
    <a:srgbClr val="FFFFFF"/>
    <a:srgbClr val="5F5F5F"/>
    <a:srgbClr val="66FFFF"/>
    <a:srgbClr val="FFFF66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60" autoAdjust="0"/>
  </p:normalViewPr>
  <p:slideViewPr>
    <p:cSldViewPr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371" y="-10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86C2B-B8C6-4A06-ADB4-DF955E10878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534B3-A3E1-4A03-8340-B204DAB225AA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P1</a:t>
          </a:r>
        </a:p>
      </dgm:t>
    </dgm:pt>
    <dgm:pt modelId="{EF45B027-BF77-40FF-884B-05BA9C410621}" type="parTrans" cxnId="{610D2D49-854C-44EA-A1A5-2943FA9DA5EC}">
      <dgm:prSet/>
      <dgm:spPr/>
      <dgm:t>
        <a:bodyPr/>
        <a:lstStyle/>
        <a:p>
          <a:endParaRPr lang="en-US"/>
        </a:p>
      </dgm:t>
    </dgm:pt>
    <dgm:pt modelId="{D412C8A9-36D6-456A-8A19-A5353E3A75BF}" type="sibTrans" cxnId="{610D2D49-854C-44EA-A1A5-2943FA9DA5EC}">
      <dgm:prSet/>
      <dgm:spPr/>
      <dgm:t>
        <a:bodyPr/>
        <a:lstStyle/>
        <a:p>
          <a:endParaRPr lang="en-US"/>
        </a:p>
      </dgm:t>
    </dgm:pt>
    <dgm:pt modelId="{6431E51E-77A1-4372-8C87-33B3D7BE21A3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P2</a:t>
          </a:r>
        </a:p>
      </dgm:t>
    </dgm:pt>
    <dgm:pt modelId="{FBCFCFB3-34D1-44C3-8958-926F8C6C5AED}" type="parTrans" cxnId="{6EE38C20-7979-4E2E-BE10-E490E2BC2AC5}">
      <dgm:prSet/>
      <dgm:spPr/>
      <dgm:t>
        <a:bodyPr/>
        <a:lstStyle/>
        <a:p>
          <a:endParaRPr lang="en-US"/>
        </a:p>
      </dgm:t>
    </dgm:pt>
    <dgm:pt modelId="{2E3326C0-71F9-4F4C-8E34-9F9709B996B3}" type="sibTrans" cxnId="{6EE38C20-7979-4E2E-BE10-E490E2BC2AC5}">
      <dgm:prSet/>
      <dgm:spPr/>
      <dgm:t>
        <a:bodyPr/>
        <a:lstStyle/>
        <a:p>
          <a:endParaRPr lang="en-US"/>
        </a:p>
      </dgm:t>
    </dgm:pt>
    <dgm:pt modelId="{997FCE75-FF67-4B34-B509-998E4C1FF43C}">
      <dgm:prSet phldrT="[Text]"/>
      <dgm:spPr>
        <a:solidFill>
          <a:schemeClr val="tx2">
            <a:lumMod val="75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dirty="0"/>
            <a:t>P3</a:t>
          </a:r>
        </a:p>
      </dgm:t>
    </dgm:pt>
    <dgm:pt modelId="{787FA132-E698-44CF-9F61-887922F62ED8}" type="parTrans" cxnId="{71F2D3E0-3EBC-43D6-B807-B759653CF30F}">
      <dgm:prSet/>
      <dgm:spPr/>
      <dgm:t>
        <a:bodyPr/>
        <a:lstStyle/>
        <a:p>
          <a:endParaRPr lang="en-US"/>
        </a:p>
      </dgm:t>
    </dgm:pt>
    <dgm:pt modelId="{73D2A6BD-39DE-4C78-8E5D-5C6688CEB5F6}" type="sibTrans" cxnId="{71F2D3E0-3EBC-43D6-B807-B759653CF30F}">
      <dgm:prSet/>
      <dgm:spPr/>
      <dgm:t>
        <a:bodyPr/>
        <a:lstStyle/>
        <a:p>
          <a:endParaRPr lang="en-US"/>
        </a:p>
      </dgm:t>
    </dgm:pt>
    <dgm:pt modelId="{10ED7104-CF36-4149-A43A-D739821A75B6}">
      <dgm:prSet phldrT="[Text]" custT="1"/>
      <dgm:spPr/>
      <dgm:t>
        <a:bodyPr/>
        <a:lstStyle/>
        <a:p>
          <a:r>
            <a:rPr lang="en-US" sz="2000" dirty="0">
              <a:solidFill>
                <a:schemeClr val="tx2"/>
              </a:solidFill>
            </a:rPr>
            <a:t>Total Price</a:t>
          </a:r>
        </a:p>
      </dgm:t>
    </dgm:pt>
    <dgm:pt modelId="{AE5FF859-12F9-4509-94B0-B0DA8D7FC4D9}" type="parTrans" cxnId="{13B43B91-3D0D-410F-B454-8235FACF9EEE}">
      <dgm:prSet/>
      <dgm:spPr/>
      <dgm:t>
        <a:bodyPr/>
        <a:lstStyle/>
        <a:p>
          <a:endParaRPr lang="en-US"/>
        </a:p>
      </dgm:t>
    </dgm:pt>
    <dgm:pt modelId="{E96E3074-0C6F-4B59-96EB-88E7F9BDB0EF}" type="sibTrans" cxnId="{13B43B91-3D0D-410F-B454-8235FACF9EEE}">
      <dgm:prSet/>
      <dgm:spPr/>
      <dgm:t>
        <a:bodyPr/>
        <a:lstStyle/>
        <a:p>
          <a:endParaRPr lang="en-US"/>
        </a:p>
      </dgm:t>
    </dgm:pt>
    <dgm:pt modelId="{58E369C1-BDA2-430C-B34E-0FDFABA6E2AB}" type="pres">
      <dgm:prSet presAssocID="{5B686C2B-B8C6-4A06-ADB4-DF955E108781}" presName="Name0" presStyleCnt="0">
        <dgm:presLayoutVars>
          <dgm:chMax val="4"/>
          <dgm:resizeHandles val="exact"/>
        </dgm:presLayoutVars>
      </dgm:prSet>
      <dgm:spPr/>
    </dgm:pt>
    <dgm:pt modelId="{659C8276-1304-4B7D-9491-89C87D83ACF0}" type="pres">
      <dgm:prSet presAssocID="{5B686C2B-B8C6-4A06-ADB4-DF955E108781}" presName="ellipse" presStyleLbl="trBgShp" presStyleIdx="0" presStyleCnt="1"/>
      <dgm:spPr/>
    </dgm:pt>
    <dgm:pt modelId="{01BBDC75-BE19-48DB-98F9-B9C0C99B63C2}" type="pres">
      <dgm:prSet presAssocID="{5B686C2B-B8C6-4A06-ADB4-DF955E108781}" presName="arrow1" presStyleLbl="fgShp" presStyleIdx="0" presStyleCnt="1"/>
      <dgm:spPr/>
    </dgm:pt>
    <dgm:pt modelId="{C1B2C3AA-1100-4BB9-990D-E78FDCB7F9B1}" type="pres">
      <dgm:prSet presAssocID="{5B686C2B-B8C6-4A06-ADB4-DF955E108781}" presName="rectangle" presStyleLbl="revTx" presStyleIdx="0" presStyleCnt="1">
        <dgm:presLayoutVars>
          <dgm:bulletEnabled val="1"/>
        </dgm:presLayoutVars>
      </dgm:prSet>
      <dgm:spPr/>
    </dgm:pt>
    <dgm:pt modelId="{31731593-6C6E-41CA-92B0-F97F5B342C21}" type="pres">
      <dgm:prSet presAssocID="{6431E51E-77A1-4372-8C87-33B3D7BE21A3}" presName="item1" presStyleLbl="node1" presStyleIdx="0" presStyleCnt="3">
        <dgm:presLayoutVars>
          <dgm:bulletEnabled val="1"/>
        </dgm:presLayoutVars>
      </dgm:prSet>
      <dgm:spPr/>
    </dgm:pt>
    <dgm:pt modelId="{616F040F-D50D-4A74-B37E-86648EDC9DB7}" type="pres">
      <dgm:prSet presAssocID="{997FCE75-FF67-4B34-B509-998E4C1FF43C}" presName="item2" presStyleLbl="node1" presStyleIdx="1" presStyleCnt="3">
        <dgm:presLayoutVars>
          <dgm:bulletEnabled val="1"/>
        </dgm:presLayoutVars>
      </dgm:prSet>
      <dgm:spPr/>
    </dgm:pt>
    <dgm:pt modelId="{A52633FF-572B-4331-BEFF-AFEC2317BE85}" type="pres">
      <dgm:prSet presAssocID="{10ED7104-CF36-4149-A43A-D739821A75B6}" presName="item3" presStyleLbl="node1" presStyleIdx="2" presStyleCnt="3">
        <dgm:presLayoutVars>
          <dgm:bulletEnabled val="1"/>
        </dgm:presLayoutVars>
      </dgm:prSet>
      <dgm:spPr/>
    </dgm:pt>
    <dgm:pt modelId="{C4444AD6-E865-4460-9669-619AAA0FBAE7}" type="pres">
      <dgm:prSet presAssocID="{5B686C2B-B8C6-4A06-ADB4-DF955E108781}" presName="funnel" presStyleLbl="trAlignAcc1" presStyleIdx="0" presStyleCnt="1" custLinFactNeighborX="714" custLinFactNeighborY="-1228"/>
      <dgm:spPr/>
    </dgm:pt>
  </dgm:ptLst>
  <dgm:cxnLst>
    <dgm:cxn modelId="{46429C09-4B42-4304-BBB1-CFFAD4E11519}" type="presOf" srcId="{5B686C2B-B8C6-4A06-ADB4-DF955E108781}" destId="{58E369C1-BDA2-430C-B34E-0FDFABA6E2AB}" srcOrd="0" destOrd="0" presId="urn:microsoft.com/office/officeart/2005/8/layout/funnel1"/>
    <dgm:cxn modelId="{6EE38C20-7979-4E2E-BE10-E490E2BC2AC5}" srcId="{5B686C2B-B8C6-4A06-ADB4-DF955E108781}" destId="{6431E51E-77A1-4372-8C87-33B3D7BE21A3}" srcOrd="1" destOrd="0" parTransId="{FBCFCFB3-34D1-44C3-8958-926F8C6C5AED}" sibTransId="{2E3326C0-71F9-4F4C-8E34-9F9709B996B3}"/>
    <dgm:cxn modelId="{91DF142D-6381-41EE-B88A-2C0C5E178EA0}" type="presOf" srcId="{10ED7104-CF36-4149-A43A-D739821A75B6}" destId="{C1B2C3AA-1100-4BB9-990D-E78FDCB7F9B1}" srcOrd="0" destOrd="0" presId="urn:microsoft.com/office/officeart/2005/8/layout/funnel1"/>
    <dgm:cxn modelId="{78BC8739-AB0D-4047-9D0A-5EED9986BE3F}" type="presOf" srcId="{9EE534B3-A3E1-4A03-8340-B204DAB225AA}" destId="{A52633FF-572B-4331-BEFF-AFEC2317BE85}" srcOrd="0" destOrd="0" presId="urn:microsoft.com/office/officeart/2005/8/layout/funnel1"/>
    <dgm:cxn modelId="{054AE13F-3539-4543-B6AC-D184F95D5372}" type="presOf" srcId="{6431E51E-77A1-4372-8C87-33B3D7BE21A3}" destId="{616F040F-D50D-4A74-B37E-86648EDC9DB7}" srcOrd="0" destOrd="0" presId="urn:microsoft.com/office/officeart/2005/8/layout/funnel1"/>
    <dgm:cxn modelId="{610D2D49-854C-44EA-A1A5-2943FA9DA5EC}" srcId="{5B686C2B-B8C6-4A06-ADB4-DF955E108781}" destId="{9EE534B3-A3E1-4A03-8340-B204DAB225AA}" srcOrd="0" destOrd="0" parTransId="{EF45B027-BF77-40FF-884B-05BA9C410621}" sibTransId="{D412C8A9-36D6-456A-8A19-A5353E3A75BF}"/>
    <dgm:cxn modelId="{13B43B91-3D0D-410F-B454-8235FACF9EEE}" srcId="{5B686C2B-B8C6-4A06-ADB4-DF955E108781}" destId="{10ED7104-CF36-4149-A43A-D739821A75B6}" srcOrd="3" destOrd="0" parTransId="{AE5FF859-12F9-4509-94B0-B0DA8D7FC4D9}" sibTransId="{E96E3074-0C6F-4B59-96EB-88E7F9BDB0EF}"/>
    <dgm:cxn modelId="{71F2D3E0-3EBC-43D6-B807-B759653CF30F}" srcId="{5B686C2B-B8C6-4A06-ADB4-DF955E108781}" destId="{997FCE75-FF67-4B34-B509-998E4C1FF43C}" srcOrd="2" destOrd="0" parTransId="{787FA132-E698-44CF-9F61-887922F62ED8}" sibTransId="{73D2A6BD-39DE-4C78-8E5D-5C6688CEB5F6}"/>
    <dgm:cxn modelId="{C41BCDE3-FC3B-4A8F-978B-69355956A7D0}" type="presOf" srcId="{997FCE75-FF67-4B34-B509-998E4C1FF43C}" destId="{31731593-6C6E-41CA-92B0-F97F5B342C21}" srcOrd="0" destOrd="0" presId="urn:microsoft.com/office/officeart/2005/8/layout/funnel1"/>
    <dgm:cxn modelId="{6E626134-17C5-4923-98D7-A7BC54875103}" type="presParOf" srcId="{58E369C1-BDA2-430C-B34E-0FDFABA6E2AB}" destId="{659C8276-1304-4B7D-9491-89C87D83ACF0}" srcOrd="0" destOrd="0" presId="urn:microsoft.com/office/officeart/2005/8/layout/funnel1"/>
    <dgm:cxn modelId="{278CCAD5-FAB1-44E2-8BF4-052FA6F1F484}" type="presParOf" srcId="{58E369C1-BDA2-430C-B34E-0FDFABA6E2AB}" destId="{01BBDC75-BE19-48DB-98F9-B9C0C99B63C2}" srcOrd="1" destOrd="0" presId="urn:microsoft.com/office/officeart/2005/8/layout/funnel1"/>
    <dgm:cxn modelId="{82DA2EAB-4354-44F4-B2E1-B7EFFFD5B195}" type="presParOf" srcId="{58E369C1-BDA2-430C-B34E-0FDFABA6E2AB}" destId="{C1B2C3AA-1100-4BB9-990D-E78FDCB7F9B1}" srcOrd="2" destOrd="0" presId="urn:microsoft.com/office/officeart/2005/8/layout/funnel1"/>
    <dgm:cxn modelId="{ED2818C5-75FF-4C8B-8552-114C51382EA8}" type="presParOf" srcId="{58E369C1-BDA2-430C-B34E-0FDFABA6E2AB}" destId="{31731593-6C6E-41CA-92B0-F97F5B342C21}" srcOrd="3" destOrd="0" presId="urn:microsoft.com/office/officeart/2005/8/layout/funnel1"/>
    <dgm:cxn modelId="{D469C064-4052-458A-9B68-24DAE05CF79C}" type="presParOf" srcId="{58E369C1-BDA2-430C-B34E-0FDFABA6E2AB}" destId="{616F040F-D50D-4A74-B37E-86648EDC9DB7}" srcOrd="4" destOrd="0" presId="urn:microsoft.com/office/officeart/2005/8/layout/funnel1"/>
    <dgm:cxn modelId="{6AF9337B-CA01-4268-9A3B-5D08ACAC1587}" type="presParOf" srcId="{58E369C1-BDA2-430C-B34E-0FDFABA6E2AB}" destId="{A52633FF-572B-4331-BEFF-AFEC2317BE85}" srcOrd="5" destOrd="0" presId="urn:microsoft.com/office/officeart/2005/8/layout/funnel1"/>
    <dgm:cxn modelId="{43A93AF1-DE08-4731-9F3B-E17717AA966F}" type="presParOf" srcId="{58E369C1-BDA2-430C-B34E-0FDFABA6E2AB}" destId="{C4444AD6-E865-4460-9669-619AAA0FBAE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8276-1304-4B7D-9491-89C87D83ACF0}">
      <dsp:nvSpPr>
        <dsp:cNvPr id="0" name=""/>
        <dsp:cNvSpPr/>
      </dsp:nvSpPr>
      <dsp:spPr>
        <a:xfrm>
          <a:off x="698142" y="121245"/>
          <a:ext cx="2406253" cy="83566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BDC75-BE19-48DB-98F9-B9C0C99B63C2}">
      <dsp:nvSpPr>
        <dsp:cNvPr id="0" name=""/>
        <dsp:cNvSpPr/>
      </dsp:nvSpPr>
      <dsp:spPr>
        <a:xfrm>
          <a:off x="1671835" y="2167493"/>
          <a:ext cx="466328" cy="29845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2C3AA-1100-4BB9-990D-E78FDCB7F9B1}">
      <dsp:nvSpPr>
        <dsp:cNvPr id="0" name=""/>
        <dsp:cNvSpPr/>
      </dsp:nvSpPr>
      <dsp:spPr>
        <a:xfrm>
          <a:off x="785812" y="2406253"/>
          <a:ext cx="2238375" cy="55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</a:rPr>
            <a:t>Total Price</a:t>
          </a:r>
        </a:p>
      </dsp:txBody>
      <dsp:txXfrm>
        <a:off x="785812" y="2406253"/>
        <a:ext cx="2238375" cy="559593"/>
      </dsp:txXfrm>
    </dsp:sp>
    <dsp:sp modelId="{31731593-6C6E-41CA-92B0-F97F5B342C21}">
      <dsp:nvSpPr>
        <dsp:cNvPr id="0" name=""/>
        <dsp:cNvSpPr/>
      </dsp:nvSpPr>
      <dsp:spPr>
        <a:xfrm>
          <a:off x="1572974" y="1021445"/>
          <a:ext cx="839390" cy="839390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P3</a:t>
          </a:r>
        </a:p>
      </dsp:txBody>
      <dsp:txXfrm>
        <a:off x="1695900" y="1144371"/>
        <a:ext cx="593538" cy="593538"/>
      </dsp:txXfrm>
    </dsp:sp>
    <dsp:sp modelId="{616F040F-D50D-4A74-B37E-86648EDC9DB7}">
      <dsp:nvSpPr>
        <dsp:cNvPr id="0" name=""/>
        <dsp:cNvSpPr/>
      </dsp:nvSpPr>
      <dsp:spPr>
        <a:xfrm>
          <a:off x="972343" y="391715"/>
          <a:ext cx="839390" cy="839390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2"/>
              </a:solidFill>
            </a:rPr>
            <a:t>P2</a:t>
          </a:r>
        </a:p>
      </dsp:txBody>
      <dsp:txXfrm>
        <a:off x="1095269" y="514641"/>
        <a:ext cx="593538" cy="593538"/>
      </dsp:txXfrm>
    </dsp:sp>
    <dsp:sp modelId="{A52633FF-572B-4331-BEFF-AFEC2317BE85}">
      <dsp:nvSpPr>
        <dsp:cNvPr id="0" name=""/>
        <dsp:cNvSpPr/>
      </dsp:nvSpPr>
      <dsp:spPr>
        <a:xfrm>
          <a:off x="1830387" y="188769"/>
          <a:ext cx="839390" cy="839390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2"/>
              </a:solidFill>
            </a:rPr>
            <a:t>P1</a:t>
          </a:r>
        </a:p>
      </dsp:txBody>
      <dsp:txXfrm>
        <a:off x="1953313" y="311695"/>
        <a:ext cx="593538" cy="593538"/>
      </dsp:txXfrm>
    </dsp:sp>
    <dsp:sp modelId="{C4444AD6-E865-4460-9669-619AAA0FBAE7}">
      <dsp:nvSpPr>
        <dsp:cNvPr id="0" name=""/>
        <dsp:cNvSpPr/>
      </dsp:nvSpPr>
      <dsp:spPr>
        <a:xfrm>
          <a:off x="617926" y="0"/>
          <a:ext cx="2611437" cy="208915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22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17DFE412-188B-4BE2-A516-09FEEC4D98DD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5EEECFC0-5036-4F7B-BFC5-2A0EED9CD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17129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99">
                <a:gamma/>
                <a:shade val="46275"/>
                <a:invGamma/>
              </a:srgbClr>
            </a:gs>
            <a:gs pos="100000">
              <a:srgbClr val="666699"/>
            </a:gs>
          </a:gsLst>
          <a:lin ang="540000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266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Application Engineering and Development		     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SzPct val="60000"/>
        <a:buFont typeface="Wingdings" pitchFamily="2" charset="2"/>
        <a:buChar char="n"/>
        <a:defRPr kumimoji="1" sz="2400" b="1">
          <a:solidFill>
            <a:srgbClr val="00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7924800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Application Engineering and Development INFO 5100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 case study in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Order Booking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8946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304800" y="0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5105400" y="57150"/>
            <a:ext cx="354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Sales person’s name: John smith</a:t>
            </a:r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304800" y="1463675"/>
            <a:ext cx="3494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663300"/>
                </a:solidFill>
              </a:rPr>
              <a:t>Activity: Browse Product Catalog</a:t>
            </a: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393700" y="3478213"/>
            <a:ext cx="2590800" cy="304800"/>
          </a:xfrm>
          <a:prstGeom prst="rect">
            <a:avLst/>
          </a:prstGeom>
          <a:solidFill>
            <a:srgbClr val="C0C0C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Printing Catalog</a:t>
            </a:r>
          </a:p>
        </p:txBody>
      </p:sp>
      <p:sp>
        <p:nvSpPr>
          <p:cNvPr id="338951" name="AutoShape 7"/>
          <p:cNvSpPr>
            <a:spLocks noChangeArrowheads="1"/>
          </p:cNvSpPr>
          <p:nvPr/>
        </p:nvSpPr>
        <p:spPr bwMode="auto">
          <a:xfrm rot="10800000">
            <a:off x="2667000" y="3516313"/>
            <a:ext cx="304800" cy="2286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393700" y="3821113"/>
            <a:ext cx="8153400" cy="1797050"/>
          </a:xfrm>
          <a:prstGeom prst="rect">
            <a:avLst/>
          </a:prstGeom>
          <a:solidFill>
            <a:srgbClr val="99CCFF"/>
          </a:solidFill>
          <a:ln w="285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>
            <a:off x="393700" y="4202113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927100" y="3897313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Id</a:t>
            </a:r>
          </a:p>
        </p:txBody>
      </p:sp>
      <p:sp>
        <p:nvSpPr>
          <p:cNvPr id="338955" name="Text Box 11"/>
          <p:cNvSpPr txBox="1">
            <a:spLocks noChangeArrowheads="1"/>
          </p:cNvSpPr>
          <p:nvPr/>
        </p:nvSpPr>
        <p:spPr bwMode="auto">
          <a:xfrm>
            <a:off x="3124200" y="3859213"/>
            <a:ext cx="1436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 Name</a:t>
            </a:r>
          </a:p>
        </p:txBody>
      </p:sp>
      <p:sp>
        <p:nvSpPr>
          <p:cNvPr id="338956" name="Text Box 12"/>
          <p:cNvSpPr txBox="1">
            <a:spLocks noChangeArrowheads="1"/>
          </p:cNvSpPr>
          <p:nvPr/>
        </p:nvSpPr>
        <p:spPr bwMode="auto">
          <a:xfrm>
            <a:off x="5410200" y="3859213"/>
            <a:ext cx="1209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Target Price</a:t>
            </a:r>
          </a:p>
        </p:txBody>
      </p: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393700" y="4506913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8" name="Line 14"/>
          <p:cNvSpPr>
            <a:spLocks noChangeShapeType="1"/>
          </p:cNvSpPr>
          <p:nvPr/>
        </p:nvSpPr>
        <p:spPr bwMode="auto">
          <a:xfrm>
            <a:off x="5410200" y="3859213"/>
            <a:ext cx="0" cy="1773237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9" name="Rectangle 15"/>
          <p:cNvSpPr>
            <a:spLocks noChangeArrowheads="1"/>
          </p:cNvSpPr>
          <p:nvPr/>
        </p:nvSpPr>
        <p:spPr bwMode="auto">
          <a:xfrm>
            <a:off x="7162800" y="61722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Done &gt;&gt;</a:t>
            </a:r>
          </a:p>
        </p:txBody>
      </p:sp>
      <p:sp>
        <p:nvSpPr>
          <p:cNvPr id="338960" name="Line 16"/>
          <p:cNvSpPr>
            <a:spLocks noChangeShapeType="1"/>
          </p:cNvSpPr>
          <p:nvPr/>
        </p:nvSpPr>
        <p:spPr bwMode="auto">
          <a:xfrm>
            <a:off x="304800" y="1387475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5181600" y="396875"/>
            <a:ext cx="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2" name="Text Box 18"/>
          <p:cNvSpPr txBox="1">
            <a:spLocks noChangeArrowheads="1"/>
          </p:cNvSpPr>
          <p:nvPr/>
        </p:nvSpPr>
        <p:spPr bwMode="auto">
          <a:xfrm>
            <a:off x="762000" y="396875"/>
            <a:ext cx="426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Customer Information summary</a:t>
            </a:r>
          </a:p>
        </p:txBody>
      </p:sp>
      <p:sp>
        <p:nvSpPr>
          <p:cNvPr id="338963" name="Text Box 19"/>
          <p:cNvSpPr txBox="1">
            <a:spLocks noChangeArrowheads="1"/>
          </p:cNvSpPr>
          <p:nvPr/>
        </p:nvSpPr>
        <p:spPr bwMode="auto">
          <a:xfrm>
            <a:off x="5334000" y="473075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Person Contact Information</a:t>
            </a:r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>
            <a:off x="304800" y="396875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>
            <a:off x="2590800" y="3789363"/>
            <a:ext cx="0" cy="1773237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6" name="Rectangle 22"/>
          <p:cNvSpPr>
            <a:spLocks noChangeArrowheads="1"/>
          </p:cNvSpPr>
          <p:nvPr/>
        </p:nvSpPr>
        <p:spPr bwMode="auto">
          <a:xfrm>
            <a:off x="7239000" y="4284663"/>
            <a:ext cx="1143000" cy="160337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hlink"/>
                </a:solidFill>
                <a:latin typeface="Arial" charset="0"/>
              </a:rPr>
              <a:t>View Detail &gt;&gt;</a:t>
            </a:r>
          </a:p>
        </p:txBody>
      </p:sp>
      <p:sp>
        <p:nvSpPr>
          <p:cNvPr id="338967" name="Line 23"/>
          <p:cNvSpPr>
            <a:spLocks noChangeShapeType="1"/>
          </p:cNvSpPr>
          <p:nvPr/>
        </p:nvSpPr>
        <p:spPr bwMode="auto">
          <a:xfrm>
            <a:off x="7086600" y="3865563"/>
            <a:ext cx="0" cy="1773237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8" name="Text Box 24"/>
          <p:cNvSpPr txBox="1">
            <a:spLocks noChangeArrowheads="1"/>
          </p:cNvSpPr>
          <p:nvPr/>
        </p:nvSpPr>
        <p:spPr bwMode="auto">
          <a:xfrm>
            <a:off x="7265988" y="3865563"/>
            <a:ext cx="1158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Description</a:t>
            </a:r>
          </a:p>
        </p:txBody>
      </p:sp>
      <p:sp>
        <p:nvSpPr>
          <p:cNvPr id="338969" name="Line 25"/>
          <p:cNvSpPr>
            <a:spLocks noChangeShapeType="1"/>
          </p:cNvSpPr>
          <p:nvPr/>
        </p:nvSpPr>
        <p:spPr bwMode="auto">
          <a:xfrm>
            <a:off x="381000" y="4779963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70" name="Rectangle 26"/>
          <p:cNvSpPr>
            <a:spLocks noChangeArrowheads="1"/>
          </p:cNvSpPr>
          <p:nvPr/>
        </p:nvSpPr>
        <p:spPr bwMode="auto">
          <a:xfrm>
            <a:off x="5194300" y="2286000"/>
            <a:ext cx="2667000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71" name="Text Box 27"/>
          <p:cNvSpPr txBox="1">
            <a:spLocks noChangeArrowheads="1"/>
          </p:cNvSpPr>
          <p:nvPr/>
        </p:nvSpPr>
        <p:spPr bwMode="auto">
          <a:xfrm>
            <a:off x="5105400" y="1993900"/>
            <a:ext cx="217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/>
              <a:t>Product Description</a:t>
            </a:r>
          </a:p>
        </p:txBody>
      </p:sp>
      <p:sp>
        <p:nvSpPr>
          <p:cNvPr id="338972" name="Rectangle 28"/>
          <p:cNvSpPr>
            <a:spLocks noChangeArrowheads="1"/>
          </p:cNvSpPr>
          <p:nvPr/>
        </p:nvSpPr>
        <p:spPr bwMode="auto">
          <a:xfrm>
            <a:off x="7696200" y="22098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Find &gt;&gt;</a:t>
            </a:r>
          </a:p>
        </p:txBody>
      </p:sp>
      <p:sp>
        <p:nvSpPr>
          <p:cNvPr id="338973" name="Rectangle 29"/>
          <p:cNvSpPr>
            <a:spLocks noChangeArrowheads="1"/>
          </p:cNvSpPr>
          <p:nvPr/>
        </p:nvSpPr>
        <p:spPr bwMode="auto">
          <a:xfrm>
            <a:off x="7239000" y="4572000"/>
            <a:ext cx="1143000" cy="160338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hlink"/>
                </a:solidFill>
                <a:latin typeface="Arial" charset="0"/>
              </a:rPr>
              <a:t>View Detail &gt;&gt;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9970" name="AutoShape 2"/>
          <p:cNvSpPr>
            <a:spLocks noChangeArrowheads="1"/>
          </p:cNvSpPr>
          <p:nvPr/>
        </p:nvSpPr>
        <p:spPr bwMode="auto">
          <a:xfrm>
            <a:off x="228600" y="914400"/>
            <a:ext cx="8686800" cy="56388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1" name="Line 3"/>
          <p:cNvSpPr>
            <a:spLocks noChangeShapeType="1"/>
          </p:cNvSpPr>
          <p:nvPr/>
        </p:nvSpPr>
        <p:spPr bwMode="auto">
          <a:xfrm>
            <a:off x="381000" y="2209800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2" name="Line 4"/>
          <p:cNvSpPr>
            <a:spLocks noChangeShapeType="1"/>
          </p:cNvSpPr>
          <p:nvPr/>
        </p:nvSpPr>
        <p:spPr bwMode="auto">
          <a:xfrm>
            <a:off x="5257800" y="1219200"/>
            <a:ext cx="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426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Customer Information summary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5410200" y="1295400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Person Contact Information</a:t>
            </a:r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381000" y="1219200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381000" y="822325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5181600" y="879475"/>
            <a:ext cx="354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Sales person’s name: John smith</a:t>
            </a:r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381000" y="2286000"/>
            <a:ext cx="303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CCFFFF"/>
                </a:solidFill>
              </a:rPr>
              <a:t>Activity: Check Order Status</a:t>
            </a:r>
          </a:p>
        </p:txBody>
      </p:sp>
      <p:sp>
        <p:nvSpPr>
          <p:cNvPr id="339979" name="Rectangle 11"/>
          <p:cNvSpPr>
            <a:spLocks noChangeArrowheads="1"/>
          </p:cNvSpPr>
          <p:nvPr/>
        </p:nvSpPr>
        <p:spPr bwMode="auto">
          <a:xfrm>
            <a:off x="457200" y="3505200"/>
            <a:ext cx="1295400" cy="304800"/>
          </a:xfrm>
          <a:prstGeom prst="rect">
            <a:avLst/>
          </a:prstGeom>
          <a:solidFill>
            <a:srgbClr val="C0C0C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Begin time</a:t>
            </a:r>
          </a:p>
        </p:txBody>
      </p:sp>
      <p:sp>
        <p:nvSpPr>
          <p:cNvPr id="339980" name="Rectangle 12"/>
          <p:cNvSpPr>
            <a:spLocks noChangeArrowheads="1"/>
          </p:cNvSpPr>
          <p:nvPr/>
        </p:nvSpPr>
        <p:spPr bwMode="auto">
          <a:xfrm>
            <a:off x="381000" y="4375150"/>
            <a:ext cx="8153400" cy="1257300"/>
          </a:xfrm>
          <a:prstGeom prst="rect">
            <a:avLst/>
          </a:prstGeom>
          <a:solidFill>
            <a:srgbClr val="99CCFF"/>
          </a:solidFill>
          <a:ln w="285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381000" y="4756150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1006475" y="4451350"/>
            <a:ext cx="874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Order Id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2552700" y="4419600"/>
            <a:ext cx="1208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Date started</a:t>
            </a: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5638800" y="4413250"/>
            <a:ext cx="725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Status</a:t>
            </a:r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7294563" y="4438650"/>
            <a:ext cx="735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Action</a:t>
            </a:r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7304088" y="480695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bg1"/>
                </a:solidFill>
                <a:latin typeface="Arial" charset="0"/>
              </a:rPr>
              <a:t>View</a:t>
            </a:r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>
            <a:off x="381000" y="5060950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7304088" y="517525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bg1"/>
                </a:solidFill>
                <a:latin typeface="Arial" charset="0"/>
              </a:rPr>
              <a:t>View</a:t>
            </a:r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2360613" y="440690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0" name="Line 22"/>
          <p:cNvSpPr>
            <a:spLocks noChangeShapeType="1"/>
          </p:cNvSpPr>
          <p:nvPr/>
        </p:nvSpPr>
        <p:spPr bwMode="auto">
          <a:xfrm>
            <a:off x="5397500" y="44132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1" name="Line 23"/>
          <p:cNvSpPr>
            <a:spLocks noChangeShapeType="1"/>
          </p:cNvSpPr>
          <p:nvPr/>
        </p:nvSpPr>
        <p:spPr bwMode="auto">
          <a:xfrm>
            <a:off x="6692900" y="44132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2" name="AutoShape 24"/>
          <p:cNvSpPr>
            <a:spLocks noChangeArrowheads="1"/>
          </p:cNvSpPr>
          <p:nvPr/>
        </p:nvSpPr>
        <p:spPr bwMode="auto">
          <a:xfrm rot="10800000" flipV="1">
            <a:off x="8521700" y="475615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3" name="AutoShape 25"/>
          <p:cNvSpPr>
            <a:spLocks noChangeArrowheads="1"/>
          </p:cNvSpPr>
          <p:nvPr/>
        </p:nvSpPr>
        <p:spPr bwMode="auto">
          <a:xfrm rot="21535579" flipV="1">
            <a:off x="8521700" y="540385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8521700" y="4718050"/>
            <a:ext cx="304800" cy="8890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5" name="Rectangle 27"/>
          <p:cNvSpPr>
            <a:spLocks noChangeArrowheads="1"/>
          </p:cNvSpPr>
          <p:nvPr/>
        </p:nvSpPr>
        <p:spPr bwMode="auto">
          <a:xfrm>
            <a:off x="8521700" y="4362450"/>
            <a:ext cx="304800" cy="12700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6" name="Rectangle 28"/>
          <p:cNvSpPr>
            <a:spLocks noChangeArrowheads="1"/>
          </p:cNvSpPr>
          <p:nvPr/>
        </p:nvSpPr>
        <p:spPr bwMode="auto">
          <a:xfrm>
            <a:off x="317500" y="3022600"/>
            <a:ext cx="1131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Time frame</a:t>
            </a:r>
          </a:p>
        </p:txBody>
      </p:sp>
      <p:sp>
        <p:nvSpPr>
          <p:cNvPr id="339997" name="Line 29"/>
          <p:cNvSpPr>
            <a:spLocks noChangeShapeType="1"/>
          </p:cNvSpPr>
          <p:nvPr/>
        </p:nvSpPr>
        <p:spPr bwMode="auto">
          <a:xfrm>
            <a:off x="3886200" y="43878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8" name="Text Box 30"/>
          <p:cNvSpPr txBox="1">
            <a:spLocks noChangeArrowheads="1"/>
          </p:cNvSpPr>
          <p:nvPr/>
        </p:nvSpPr>
        <p:spPr bwMode="auto">
          <a:xfrm>
            <a:off x="3886200" y="4419600"/>
            <a:ext cx="1503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Date completed</a:t>
            </a:r>
          </a:p>
        </p:txBody>
      </p:sp>
      <p:sp>
        <p:nvSpPr>
          <p:cNvPr id="339999" name="Rectangle 31"/>
          <p:cNvSpPr>
            <a:spLocks noChangeArrowheads="1"/>
          </p:cNvSpPr>
          <p:nvPr/>
        </p:nvSpPr>
        <p:spPr bwMode="auto">
          <a:xfrm>
            <a:off x="1981200" y="3505200"/>
            <a:ext cx="1295400" cy="304800"/>
          </a:xfrm>
          <a:prstGeom prst="rect">
            <a:avLst/>
          </a:prstGeom>
          <a:solidFill>
            <a:srgbClr val="C0C0C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End time</a:t>
            </a:r>
          </a:p>
        </p:txBody>
      </p:sp>
      <p:sp>
        <p:nvSpPr>
          <p:cNvPr id="340000" name="Rectangle 32"/>
          <p:cNvSpPr>
            <a:spLocks noChangeArrowheads="1"/>
          </p:cNvSpPr>
          <p:nvPr/>
        </p:nvSpPr>
        <p:spPr bwMode="auto">
          <a:xfrm>
            <a:off x="381000" y="3276600"/>
            <a:ext cx="3962400" cy="685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01" name="Rectangle 33"/>
          <p:cNvSpPr>
            <a:spLocks noChangeArrowheads="1"/>
          </p:cNvSpPr>
          <p:nvPr/>
        </p:nvSpPr>
        <p:spPr bwMode="auto">
          <a:xfrm>
            <a:off x="3505200" y="358140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rgbClr val="CCFFFF"/>
                </a:solidFill>
                <a:latin typeface="Arial" charset="0"/>
              </a:rPr>
              <a:t>Find &gt;&gt;</a:t>
            </a:r>
            <a:endParaRPr kumimoji="0"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0002" name="Rectangle 34"/>
          <p:cNvSpPr>
            <a:spLocks noChangeArrowheads="1"/>
          </p:cNvSpPr>
          <p:nvPr/>
        </p:nvSpPr>
        <p:spPr bwMode="auto">
          <a:xfrm>
            <a:off x="7010400" y="60960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Done &gt;&gt;</a:t>
            </a:r>
          </a:p>
        </p:txBody>
      </p:sp>
      <p:sp>
        <p:nvSpPr>
          <p:cNvPr id="340003" name="Rectangle 35"/>
          <p:cNvSpPr>
            <a:spLocks noChangeArrowheads="1"/>
          </p:cNvSpPr>
          <p:nvPr/>
        </p:nvSpPr>
        <p:spPr bwMode="auto">
          <a:xfrm>
            <a:off x="381000" y="4114800"/>
            <a:ext cx="103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Order List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0994" name="AutoShape 2"/>
          <p:cNvSpPr>
            <a:spLocks noChangeArrowheads="1"/>
          </p:cNvSpPr>
          <p:nvPr/>
        </p:nvSpPr>
        <p:spPr bwMode="auto">
          <a:xfrm>
            <a:off x="533400" y="1257300"/>
            <a:ext cx="5410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5" name="AutoShape 3"/>
          <p:cNvSpPr>
            <a:spLocks noChangeArrowheads="1"/>
          </p:cNvSpPr>
          <p:nvPr/>
        </p:nvSpPr>
        <p:spPr bwMode="auto">
          <a:xfrm>
            <a:off x="1536700" y="3494088"/>
            <a:ext cx="47879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6" name="AutoShape 4"/>
          <p:cNvSpPr>
            <a:spLocks noChangeArrowheads="1"/>
          </p:cNvSpPr>
          <p:nvPr/>
        </p:nvSpPr>
        <p:spPr bwMode="auto">
          <a:xfrm>
            <a:off x="1524000" y="2555875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7" name="AutoShape 5"/>
          <p:cNvSpPr>
            <a:spLocks noChangeArrowheads="1"/>
          </p:cNvSpPr>
          <p:nvPr/>
        </p:nvSpPr>
        <p:spPr bwMode="auto">
          <a:xfrm>
            <a:off x="1524000" y="1943100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AutoShape 6"/>
          <p:cNvSpPr>
            <a:spLocks noChangeArrowheads="1"/>
          </p:cNvSpPr>
          <p:nvPr/>
        </p:nvSpPr>
        <p:spPr bwMode="auto">
          <a:xfrm>
            <a:off x="2819400" y="40894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9" name="AutoShape 7"/>
          <p:cNvSpPr>
            <a:spLocks noChangeArrowheads="1"/>
          </p:cNvSpPr>
          <p:nvPr/>
        </p:nvSpPr>
        <p:spPr bwMode="auto">
          <a:xfrm>
            <a:off x="2819400" y="46736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0" name="AutoShape 8"/>
          <p:cNvSpPr>
            <a:spLocks noChangeArrowheads="1"/>
          </p:cNvSpPr>
          <p:nvPr/>
        </p:nvSpPr>
        <p:spPr bwMode="auto">
          <a:xfrm>
            <a:off x="2806700" y="5233988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1473200" y="3443288"/>
            <a:ext cx="2700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	Serve customer</a:t>
            </a:r>
          </a:p>
        </p:txBody>
      </p:sp>
      <p:sp>
        <p:nvSpPr>
          <p:cNvPr id="341002" name="Rectangle 10"/>
          <p:cNvSpPr>
            <a:spLocks noChangeArrowheads="1"/>
          </p:cNvSpPr>
          <p:nvPr/>
        </p:nvSpPr>
        <p:spPr bwMode="auto">
          <a:xfrm>
            <a:off x="533400" y="1219200"/>
            <a:ext cx="309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	Manage Customers</a:t>
            </a: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2768600" y="5195888"/>
            <a:ext cx="321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1.c.c	Book customer order</a:t>
            </a:r>
          </a:p>
        </p:txBody>
      </p:sp>
      <p:sp>
        <p:nvSpPr>
          <p:cNvPr id="341004" name="Rectangle 12"/>
          <p:cNvSpPr>
            <a:spLocks noChangeArrowheads="1"/>
          </p:cNvSpPr>
          <p:nvPr/>
        </p:nvSpPr>
        <p:spPr bwMode="auto">
          <a:xfrm>
            <a:off x="2768600" y="4648200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1.c.b	Check order status</a:t>
            </a:r>
          </a:p>
        </p:txBody>
      </p:sp>
      <p:sp>
        <p:nvSpPr>
          <p:cNvPr id="341005" name="Rectangle 13"/>
          <p:cNvSpPr>
            <a:spLocks noChangeArrowheads="1"/>
          </p:cNvSpPr>
          <p:nvPr/>
        </p:nvSpPr>
        <p:spPr bwMode="auto">
          <a:xfrm>
            <a:off x="2768600" y="4038600"/>
            <a:ext cx="348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1.c.a	Browse product catalog</a:t>
            </a:r>
          </a:p>
        </p:txBody>
      </p:sp>
      <p:sp>
        <p:nvSpPr>
          <p:cNvPr id="341006" name="Rectangle 14"/>
          <p:cNvSpPr>
            <a:spLocks noChangeArrowheads="1"/>
          </p:cNvSpPr>
          <p:nvPr/>
        </p:nvSpPr>
        <p:spPr bwMode="auto">
          <a:xfrm>
            <a:off x="1447800" y="2528888"/>
            <a:ext cx="371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1.b	Review sales commission</a:t>
            </a:r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2362200" y="28956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1447800" y="1905000"/>
            <a:ext cx="3773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1.a	Review sales order history</a:t>
            </a:r>
          </a:p>
        </p:txBody>
      </p:sp>
      <p:sp>
        <p:nvSpPr>
          <p:cNvPr id="341009" name="Rectangle 17"/>
          <p:cNvSpPr>
            <a:spLocks noChangeArrowheads="1"/>
          </p:cNvSpPr>
          <p:nvPr/>
        </p:nvSpPr>
        <p:spPr bwMode="auto">
          <a:xfrm>
            <a:off x="457200" y="152400"/>
            <a:ext cx="5802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4000" i="1">
                <a:solidFill>
                  <a:schemeClr val="tx2"/>
                </a:solidFill>
              </a:rPr>
              <a:t>Sales Process Use Case</a:t>
            </a:r>
          </a:p>
        </p:txBody>
      </p:sp>
      <p:sp>
        <p:nvSpPr>
          <p:cNvPr id="341010" name="Rectangle 18"/>
          <p:cNvSpPr>
            <a:spLocks noChangeArrowheads="1"/>
          </p:cNvSpPr>
          <p:nvPr/>
        </p:nvSpPr>
        <p:spPr bwMode="auto">
          <a:xfrm>
            <a:off x="3276600" y="5715000"/>
            <a:ext cx="30480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1.c.c.a	Submit customer order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1.c.c.b	Cancel customer order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1.c.c.c	Save customer order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2018" name="AutoShape 2"/>
          <p:cNvSpPr>
            <a:spLocks noChangeArrowheads="1"/>
          </p:cNvSpPr>
          <p:nvPr/>
        </p:nvSpPr>
        <p:spPr bwMode="auto">
          <a:xfrm>
            <a:off x="3048000" y="1409700"/>
            <a:ext cx="57150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19" name="AutoShape 3"/>
          <p:cNvSpPr>
            <a:spLocks noChangeArrowheads="1"/>
          </p:cNvSpPr>
          <p:nvPr/>
        </p:nvSpPr>
        <p:spPr bwMode="auto">
          <a:xfrm>
            <a:off x="4051300" y="3646488"/>
            <a:ext cx="47117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0" name="AutoShape 4"/>
          <p:cNvSpPr>
            <a:spLocks noChangeArrowheads="1"/>
          </p:cNvSpPr>
          <p:nvPr/>
        </p:nvSpPr>
        <p:spPr bwMode="auto">
          <a:xfrm>
            <a:off x="4038600" y="2708275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1" name="AutoShape 5"/>
          <p:cNvSpPr>
            <a:spLocks noChangeArrowheads="1"/>
          </p:cNvSpPr>
          <p:nvPr/>
        </p:nvSpPr>
        <p:spPr bwMode="auto">
          <a:xfrm>
            <a:off x="4038600" y="2095500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2" name="AutoShape 6"/>
          <p:cNvSpPr>
            <a:spLocks noChangeArrowheads="1"/>
          </p:cNvSpPr>
          <p:nvPr/>
        </p:nvSpPr>
        <p:spPr bwMode="auto">
          <a:xfrm>
            <a:off x="5257800" y="42418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3" name="AutoShape 7"/>
          <p:cNvSpPr>
            <a:spLocks noChangeArrowheads="1"/>
          </p:cNvSpPr>
          <p:nvPr/>
        </p:nvSpPr>
        <p:spPr bwMode="auto">
          <a:xfrm>
            <a:off x="5257800" y="48260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4" name="AutoShape 8"/>
          <p:cNvSpPr>
            <a:spLocks noChangeArrowheads="1"/>
          </p:cNvSpPr>
          <p:nvPr/>
        </p:nvSpPr>
        <p:spPr bwMode="auto">
          <a:xfrm>
            <a:off x="5245100" y="5386388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5" name="Rectangle 9"/>
          <p:cNvSpPr>
            <a:spLocks noChangeArrowheads="1"/>
          </p:cNvSpPr>
          <p:nvPr/>
        </p:nvSpPr>
        <p:spPr bwMode="auto">
          <a:xfrm>
            <a:off x="3987800" y="3595688"/>
            <a:ext cx="2700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	Serve customer</a:t>
            </a:r>
          </a:p>
        </p:txBody>
      </p:sp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3048000" y="1371600"/>
            <a:ext cx="309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 	Manage Customers</a:t>
            </a:r>
          </a:p>
        </p:txBody>
      </p:sp>
      <p:sp>
        <p:nvSpPr>
          <p:cNvPr id="342027" name="Rectangle 11"/>
          <p:cNvSpPr>
            <a:spLocks noChangeArrowheads="1"/>
          </p:cNvSpPr>
          <p:nvPr/>
        </p:nvSpPr>
        <p:spPr bwMode="auto">
          <a:xfrm>
            <a:off x="5207000" y="5348288"/>
            <a:ext cx="321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1.c.c	Book customer order</a:t>
            </a:r>
          </a:p>
        </p:txBody>
      </p:sp>
      <p:sp>
        <p:nvSpPr>
          <p:cNvPr id="342028" name="Rectangle 12"/>
          <p:cNvSpPr>
            <a:spLocks noChangeArrowheads="1"/>
          </p:cNvSpPr>
          <p:nvPr/>
        </p:nvSpPr>
        <p:spPr bwMode="auto">
          <a:xfrm>
            <a:off x="5207000" y="4800600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1.c.b	Check order status</a:t>
            </a:r>
          </a:p>
        </p:txBody>
      </p:sp>
      <p:sp>
        <p:nvSpPr>
          <p:cNvPr id="342029" name="Rectangle 13"/>
          <p:cNvSpPr>
            <a:spLocks noChangeArrowheads="1"/>
          </p:cNvSpPr>
          <p:nvPr/>
        </p:nvSpPr>
        <p:spPr bwMode="auto">
          <a:xfrm>
            <a:off x="5207000" y="4191000"/>
            <a:ext cx="348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1.c.a	Browse product catalog</a:t>
            </a:r>
          </a:p>
        </p:txBody>
      </p:sp>
      <p:sp>
        <p:nvSpPr>
          <p:cNvPr id="342030" name="Rectangle 14"/>
          <p:cNvSpPr>
            <a:spLocks noChangeArrowheads="1"/>
          </p:cNvSpPr>
          <p:nvPr/>
        </p:nvSpPr>
        <p:spPr bwMode="auto">
          <a:xfrm>
            <a:off x="3962400" y="2681288"/>
            <a:ext cx="371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1.b	Review sales commission</a:t>
            </a:r>
          </a:p>
        </p:txBody>
      </p:sp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4876800" y="30480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42032" name="Line 16"/>
          <p:cNvSpPr>
            <a:spLocks noChangeShapeType="1"/>
          </p:cNvSpPr>
          <p:nvPr/>
        </p:nvSpPr>
        <p:spPr bwMode="auto">
          <a:xfrm flipV="1">
            <a:off x="906463" y="1524000"/>
            <a:ext cx="2141537" cy="7938"/>
          </a:xfrm>
          <a:prstGeom prst="line">
            <a:avLst/>
          </a:prstGeom>
          <a:noFill/>
          <a:ln w="25400">
            <a:solidFill>
              <a:srgbClr val="33CCCC"/>
            </a:solidFill>
            <a:prstDash val="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2033" name="Group 17"/>
          <p:cNvGrpSpPr>
            <a:grpSpLocks/>
          </p:cNvGrpSpPr>
          <p:nvPr/>
        </p:nvGrpSpPr>
        <p:grpSpPr bwMode="auto">
          <a:xfrm>
            <a:off x="152400" y="1219200"/>
            <a:ext cx="677863" cy="709613"/>
            <a:chOff x="1728" y="1776"/>
            <a:chExt cx="427" cy="447"/>
          </a:xfrm>
        </p:grpSpPr>
        <p:sp>
          <p:nvSpPr>
            <p:cNvPr id="342034" name="Oval 18"/>
            <p:cNvSpPr>
              <a:spLocks noChangeArrowheads="1"/>
            </p:cNvSpPr>
            <p:nvPr/>
          </p:nvSpPr>
          <p:spPr bwMode="auto">
            <a:xfrm>
              <a:off x="1728" y="1776"/>
              <a:ext cx="427" cy="447"/>
            </a:xfrm>
            <a:prstGeom prst="ellipse">
              <a:avLst/>
            </a:prstGeom>
            <a:solidFill>
              <a:srgbClr val="FFBEBE"/>
            </a:solidFill>
            <a:ln w="12700">
              <a:solidFill>
                <a:srgbClr val="FFBEB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5" name="AutoShape 19"/>
            <p:cNvSpPr>
              <a:spLocks noChangeArrowheads="1"/>
            </p:cNvSpPr>
            <p:nvPr/>
          </p:nvSpPr>
          <p:spPr bwMode="auto">
            <a:xfrm rot="16200000">
              <a:off x="1754" y="1894"/>
              <a:ext cx="244" cy="230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6" name="Oval 20"/>
            <p:cNvSpPr>
              <a:spLocks noChangeArrowheads="1"/>
            </p:cNvSpPr>
            <p:nvPr/>
          </p:nvSpPr>
          <p:spPr bwMode="auto">
            <a:xfrm>
              <a:off x="1957" y="1906"/>
              <a:ext cx="87" cy="215"/>
            </a:xfrm>
            <a:prstGeom prst="ellipse">
              <a:avLst/>
            </a:prstGeom>
            <a:solidFill>
              <a:srgbClr val="1080A8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7" name="Oval 21"/>
            <p:cNvSpPr>
              <a:spLocks noChangeArrowheads="1"/>
            </p:cNvSpPr>
            <p:nvPr/>
          </p:nvSpPr>
          <p:spPr bwMode="auto">
            <a:xfrm>
              <a:off x="2011" y="1975"/>
              <a:ext cx="27" cy="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8" name="AutoShape 22"/>
            <p:cNvSpPr>
              <a:spLocks noChangeArrowheads="1"/>
            </p:cNvSpPr>
            <p:nvPr/>
          </p:nvSpPr>
          <p:spPr bwMode="auto">
            <a:xfrm rot="9660000">
              <a:off x="2006" y="1905"/>
              <a:ext cx="9" cy="77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9" name="Line 23"/>
            <p:cNvSpPr>
              <a:spLocks noChangeShapeType="1"/>
            </p:cNvSpPr>
            <p:nvPr/>
          </p:nvSpPr>
          <p:spPr bwMode="auto">
            <a:xfrm>
              <a:off x="1976" y="2123"/>
              <a:ext cx="44" cy="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2040" name="Rectangle 24"/>
          <p:cNvSpPr>
            <a:spLocks noChangeArrowheads="1"/>
          </p:cNvSpPr>
          <p:nvPr/>
        </p:nvSpPr>
        <p:spPr bwMode="auto">
          <a:xfrm>
            <a:off x="3962400" y="2057400"/>
            <a:ext cx="3773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1.a	Review sales order history</a:t>
            </a:r>
          </a:p>
        </p:txBody>
      </p:sp>
      <p:sp>
        <p:nvSpPr>
          <p:cNvPr id="342041" name="Rectangle 25"/>
          <p:cNvSpPr>
            <a:spLocks noChangeArrowheads="1"/>
          </p:cNvSpPr>
          <p:nvPr/>
        </p:nvSpPr>
        <p:spPr bwMode="auto">
          <a:xfrm>
            <a:off x="0" y="1981200"/>
            <a:ext cx="914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1400">
                <a:solidFill>
                  <a:schemeClr val="tx2"/>
                </a:solidFill>
              </a:rPr>
              <a:t>Sales Person</a:t>
            </a:r>
          </a:p>
        </p:txBody>
      </p:sp>
      <p:sp>
        <p:nvSpPr>
          <p:cNvPr id="342042" name="Rectangle 26"/>
          <p:cNvSpPr>
            <a:spLocks noChangeArrowheads="1"/>
          </p:cNvSpPr>
          <p:nvPr/>
        </p:nvSpPr>
        <p:spPr bwMode="auto">
          <a:xfrm>
            <a:off x="457200" y="152400"/>
            <a:ext cx="5802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4000" i="1">
                <a:solidFill>
                  <a:schemeClr val="tx2"/>
                </a:solidFill>
              </a:rPr>
              <a:t>Sales Process Use Case</a:t>
            </a:r>
          </a:p>
        </p:txBody>
      </p:sp>
      <p:sp>
        <p:nvSpPr>
          <p:cNvPr id="342043" name="Line 27"/>
          <p:cNvSpPr>
            <a:spLocks noChangeShapeType="1"/>
          </p:cNvSpPr>
          <p:nvPr/>
        </p:nvSpPr>
        <p:spPr bwMode="auto">
          <a:xfrm flipV="1">
            <a:off x="2590800" y="3810000"/>
            <a:ext cx="1379538" cy="0"/>
          </a:xfrm>
          <a:prstGeom prst="line">
            <a:avLst/>
          </a:prstGeom>
          <a:noFill/>
          <a:ln w="25400">
            <a:solidFill>
              <a:srgbClr val="33CCCC"/>
            </a:solidFill>
            <a:prstDash val="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44" name="Rectangle 28"/>
          <p:cNvSpPr>
            <a:spLocks noChangeArrowheads="1"/>
          </p:cNvSpPr>
          <p:nvPr/>
        </p:nvSpPr>
        <p:spPr bwMode="auto">
          <a:xfrm>
            <a:off x="1295400" y="3581400"/>
            <a:ext cx="1295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1400">
                <a:solidFill>
                  <a:schemeClr val="tx2"/>
                </a:solidFill>
              </a:rPr>
              <a:t>Customer name</a:t>
            </a:r>
          </a:p>
        </p:txBody>
      </p:sp>
      <p:sp>
        <p:nvSpPr>
          <p:cNvPr id="342045" name="Line 29"/>
          <p:cNvSpPr>
            <a:spLocks noChangeShapeType="1"/>
          </p:cNvSpPr>
          <p:nvPr/>
        </p:nvSpPr>
        <p:spPr bwMode="auto">
          <a:xfrm flipV="1">
            <a:off x="3810000" y="5527675"/>
            <a:ext cx="1379538" cy="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46" name="Rectangle 30"/>
          <p:cNvSpPr>
            <a:spLocks noChangeArrowheads="1"/>
          </p:cNvSpPr>
          <p:nvPr/>
        </p:nvSpPr>
        <p:spPr bwMode="auto">
          <a:xfrm>
            <a:off x="2667000" y="53340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1400">
                <a:solidFill>
                  <a:schemeClr val="tx2"/>
                </a:solidFill>
              </a:rPr>
              <a:t>Customer</a:t>
            </a:r>
          </a:p>
        </p:txBody>
      </p:sp>
      <p:sp>
        <p:nvSpPr>
          <p:cNvPr id="342047" name="Rectangle 31"/>
          <p:cNvSpPr>
            <a:spLocks noChangeArrowheads="1"/>
          </p:cNvSpPr>
          <p:nvPr/>
        </p:nvSpPr>
        <p:spPr bwMode="auto">
          <a:xfrm>
            <a:off x="5715000" y="5791200"/>
            <a:ext cx="30480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1.c.c.a	Submit customer order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1.c.c.b	Cancel customer order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1.c.c.c	Save customer order</a:t>
            </a:r>
          </a:p>
        </p:txBody>
      </p:sp>
      <p:sp>
        <p:nvSpPr>
          <p:cNvPr id="342048" name="Rectangle 32"/>
          <p:cNvSpPr>
            <a:spLocks noChangeArrowheads="1"/>
          </p:cNvSpPr>
          <p:nvPr/>
        </p:nvSpPr>
        <p:spPr bwMode="auto">
          <a:xfrm>
            <a:off x="2667000" y="4130675"/>
            <a:ext cx="1295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1400">
                <a:solidFill>
                  <a:schemeClr val="tx2"/>
                </a:solidFill>
              </a:rPr>
              <a:t>Product Catalog</a:t>
            </a:r>
          </a:p>
        </p:txBody>
      </p:sp>
      <p:sp>
        <p:nvSpPr>
          <p:cNvPr id="342049" name="Line 33"/>
          <p:cNvSpPr>
            <a:spLocks noChangeShapeType="1"/>
          </p:cNvSpPr>
          <p:nvPr/>
        </p:nvSpPr>
        <p:spPr bwMode="auto">
          <a:xfrm flipV="1">
            <a:off x="3810000" y="4419600"/>
            <a:ext cx="1379538" cy="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50" name="Line 34"/>
          <p:cNvSpPr>
            <a:spLocks noChangeShapeType="1"/>
          </p:cNvSpPr>
          <p:nvPr/>
        </p:nvSpPr>
        <p:spPr bwMode="auto">
          <a:xfrm>
            <a:off x="3810000" y="4419600"/>
            <a:ext cx="1371600" cy="99060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51" name="Line 35"/>
          <p:cNvSpPr>
            <a:spLocks noChangeShapeType="1"/>
          </p:cNvSpPr>
          <p:nvPr/>
        </p:nvSpPr>
        <p:spPr bwMode="auto">
          <a:xfrm flipV="1">
            <a:off x="3810000" y="4953000"/>
            <a:ext cx="1447800" cy="53340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3042" name="AutoShape 2"/>
          <p:cNvSpPr>
            <a:spLocks noChangeArrowheads="1"/>
          </p:cNvSpPr>
          <p:nvPr/>
        </p:nvSpPr>
        <p:spPr bwMode="auto">
          <a:xfrm>
            <a:off x="4279900" y="6540500"/>
            <a:ext cx="2882900" cy="1905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3" name="AutoShape 3"/>
          <p:cNvSpPr>
            <a:spLocks noChangeArrowheads="1"/>
          </p:cNvSpPr>
          <p:nvPr/>
        </p:nvSpPr>
        <p:spPr bwMode="auto">
          <a:xfrm>
            <a:off x="1447800" y="6248400"/>
            <a:ext cx="2882900" cy="1905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4" name="AutoShape 4"/>
          <p:cNvSpPr>
            <a:spLocks noChangeArrowheads="1"/>
          </p:cNvSpPr>
          <p:nvPr/>
        </p:nvSpPr>
        <p:spPr bwMode="auto">
          <a:xfrm>
            <a:off x="12700" y="5829300"/>
            <a:ext cx="2882900" cy="1905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5" name="AutoShape 5"/>
          <p:cNvSpPr>
            <a:spLocks noChangeArrowheads="1"/>
          </p:cNvSpPr>
          <p:nvPr/>
        </p:nvSpPr>
        <p:spPr bwMode="auto">
          <a:xfrm>
            <a:off x="3048000" y="471488"/>
            <a:ext cx="37338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6" name="AutoShape 6"/>
          <p:cNvSpPr>
            <a:spLocks noChangeArrowheads="1"/>
          </p:cNvSpPr>
          <p:nvPr/>
        </p:nvSpPr>
        <p:spPr bwMode="auto">
          <a:xfrm>
            <a:off x="63500" y="2857500"/>
            <a:ext cx="33655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7" name="AutoShape 7"/>
          <p:cNvSpPr>
            <a:spLocks noChangeArrowheads="1"/>
          </p:cNvSpPr>
          <p:nvPr/>
        </p:nvSpPr>
        <p:spPr bwMode="auto">
          <a:xfrm>
            <a:off x="3276600" y="2251075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8" name="AutoShape 8"/>
          <p:cNvSpPr>
            <a:spLocks noChangeArrowheads="1"/>
          </p:cNvSpPr>
          <p:nvPr/>
        </p:nvSpPr>
        <p:spPr bwMode="auto">
          <a:xfrm>
            <a:off x="5446713" y="1500188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9" name="AutoShape 9"/>
          <p:cNvSpPr>
            <a:spLocks noChangeArrowheads="1"/>
          </p:cNvSpPr>
          <p:nvPr/>
        </p:nvSpPr>
        <p:spPr bwMode="auto">
          <a:xfrm>
            <a:off x="5156200" y="38227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0" name="AutoShape 10"/>
          <p:cNvSpPr>
            <a:spLocks noChangeArrowheads="1"/>
          </p:cNvSpPr>
          <p:nvPr/>
        </p:nvSpPr>
        <p:spPr bwMode="auto">
          <a:xfrm>
            <a:off x="3784600" y="44069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1" name="AutoShape 11"/>
          <p:cNvSpPr>
            <a:spLocks noChangeArrowheads="1"/>
          </p:cNvSpPr>
          <p:nvPr/>
        </p:nvSpPr>
        <p:spPr bwMode="auto">
          <a:xfrm>
            <a:off x="114300" y="5043488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0" y="2806700"/>
            <a:ext cx="2700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	Serve customer</a:t>
            </a:r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auto">
          <a:xfrm>
            <a:off x="3048000" y="471488"/>
            <a:ext cx="217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Manage Customers</a:t>
            </a:r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76200" y="5005388"/>
            <a:ext cx="321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1.c.c	Book customer order</a:t>
            </a:r>
          </a:p>
        </p:txBody>
      </p:sp>
      <p:sp>
        <p:nvSpPr>
          <p:cNvPr id="343055" name="Rectangle 15"/>
          <p:cNvSpPr>
            <a:spLocks noChangeArrowheads="1"/>
          </p:cNvSpPr>
          <p:nvPr/>
        </p:nvSpPr>
        <p:spPr bwMode="auto">
          <a:xfrm>
            <a:off x="3733800" y="4381500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1.c.b	Check order status</a:t>
            </a:r>
          </a:p>
        </p:txBody>
      </p:sp>
      <p:sp>
        <p:nvSpPr>
          <p:cNvPr id="343056" name="Rectangle 16"/>
          <p:cNvSpPr>
            <a:spLocks noChangeArrowheads="1"/>
          </p:cNvSpPr>
          <p:nvPr/>
        </p:nvSpPr>
        <p:spPr bwMode="auto">
          <a:xfrm>
            <a:off x="5105400" y="3771900"/>
            <a:ext cx="348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1.c.a	Browse product catalog</a:t>
            </a:r>
          </a:p>
        </p:txBody>
      </p:sp>
      <p:sp>
        <p:nvSpPr>
          <p:cNvPr id="343057" name="Rectangle 17"/>
          <p:cNvSpPr>
            <a:spLocks noChangeArrowheads="1"/>
          </p:cNvSpPr>
          <p:nvPr/>
        </p:nvSpPr>
        <p:spPr bwMode="auto">
          <a:xfrm>
            <a:off x="3200400" y="2224088"/>
            <a:ext cx="371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1.b	Review sales commission</a:t>
            </a:r>
          </a:p>
        </p:txBody>
      </p: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5370513" y="1462088"/>
            <a:ext cx="3773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1.a	Review sales order history</a:t>
            </a:r>
          </a:p>
        </p:txBody>
      </p:sp>
      <p:sp>
        <p:nvSpPr>
          <p:cNvPr id="343059" name="Line 19"/>
          <p:cNvSpPr>
            <a:spLocks noChangeShapeType="1"/>
          </p:cNvSpPr>
          <p:nvPr/>
        </p:nvSpPr>
        <p:spPr bwMode="auto">
          <a:xfrm flipH="1">
            <a:off x="1828800" y="762000"/>
            <a:ext cx="3124200" cy="2095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0" name="Line 20"/>
          <p:cNvSpPr>
            <a:spLocks noChangeShapeType="1"/>
          </p:cNvSpPr>
          <p:nvPr/>
        </p:nvSpPr>
        <p:spPr bwMode="auto">
          <a:xfrm>
            <a:off x="4953000" y="762000"/>
            <a:ext cx="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>
            <a:off x="4953000" y="762000"/>
            <a:ext cx="6096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 flipH="1">
            <a:off x="1905000" y="3162300"/>
            <a:ext cx="0" cy="1828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1905000" y="3162300"/>
            <a:ext cx="1905000" cy="1219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1905000" y="3162300"/>
            <a:ext cx="32004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5" name="Rectangle 25"/>
          <p:cNvSpPr>
            <a:spLocks noChangeArrowheads="1"/>
          </p:cNvSpPr>
          <p:nvPr/>
        </p:nvSpPr>
        <p:spPr bwMode="auto">
          <a:xfrm>
            <a:off x="4267200" y="64770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1.c.c.c	Save customer order</a:t>
            </a:r>
          </a:p>
        </p:txBody>
      </p:sp>
      <p:sp>
        <p:nvSpPr>
          <p:cNvPr id="343066" name="Rectangle 26"/>
          <p:cNvSpPr>
            <a:spLocks noChangeArrowheads="1"/>
          </p:cNvSpPr>
          <p:nvPr/>
        </p:nvSpPr>
        <p:spPr bwMode="auto">
          <a:xfrm>
            <a:off x="-76200" y="5791200"/>
            <a:ext cx="2897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1.c.c.a	Submit customer order</a:t>
            </a:r>
          </a:p>
        </p:txBody>
      </p:sp>
      <p:sp>
        <p:nvSpPr>
          <p:cNvPr id="343067" name="Rectangle 27"/>
          <p:cNvSpPr>
            <a:spLocks noChangeArrowheads="1"/>
          </p:cNvSpPr>
          <p:nvPr/>
        </p:nvSpPr>
        <p:spPr bwMode="auto">
          <a:xfrm>
            <a:off x="1447800" y="6172200"/>
            <a:ext cx="2894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1.c.c.b	Cancel customer order</a:t>
            </a:r>
          </a:p>
        </p:txBody>
      </p:sp>
      <p:sp>
        <p:nvSpPr>
          <p:cNvPr id="343068" name="Line 28"/>
          <p:cNvSpPr>
            <a:spLocks noChangeShapeType="1"/>
          </p:cNvSpPr>
          <p:nvPr/>
        </p:nvSpPr>
        <p:spPr bwMode="auto">
          <a:xfrm flipH="1">
            <a:off x="2057400" y="53340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9" name="Line 29"/>
          <p:cNvSpPr>
            <a:spLocks noChangeShapeType="1"/>
          </p:cNvSpPr>
          <p:nvPr/>
        </p:nvSpPr>
        <p:spPr bwMode="auto">
          <a:xfrm>
            <a:off x="2057400" y="5334000"/>
            <a:ext cx="167640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2057400" y="5334000"/>
            <a:ext cx="388620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1" name="Rectangle 31"/>
          <p:cNvSpPr>
            <a:spLocks noChangeArrowheads="1"/>
          </p:cNvSpPr>
          <p:nvPr/>
        </p:nvSpPr>
        <p:spPr bwMode="auto">
          <a:xfrm>
            <a:off x="0" y="0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Navigation Sequence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457200" y="1143000"/>
            <a:ext cx="822483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Implicit in the use case above is the fact that there is an authentication step that</a:t>
            </a:r>
          </a:p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must be completed before the user is allowed to use the system</a:t>
            </a:r>
          </a:p>
        </p:txBody>
      </p:sp>
      <p:sp>
        <p:nvSpPr>
          <p:cNvPr id="344067" name="AutoShape 3"/>
          <p:cNvSpPr>
            <a:spLocks noChangeArrowheads="1"/>
          </p:cNvSpPr>
          <p:nvPr/>
        </p:nvSpPr>
        <p:spPr bwMode="auto">
          <a:xfrm>
            <a:off x="2209800" y="3848100"/>
            <a:ext cx="5410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68" name="AutoShape 4"/>
          <p:cNvSpPr>
            <a:spLocks noChangeArrowheads="1"/>
          </p:cNvSpPr>
          <p:nvPr/>
        </p:nvSpPr>
        <p:spPr bwMode="auto">
          <a:xfrm>
            <a:off x="3200400" y="5146675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69" name="AutoShape 5"/>
          <p:cNvSpPr>
            <a:spLocks noChangeArrowheads="1"/>
          </p:cNvSpPr>
          <p:nvPr/>
        </p:nvSpPr>
        <p:spPr bwMode="auto">
          <a:xfrm>
            <a:off x="3200400" y="4533900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2209800" y="3810000"/>
            <a:ext cx="243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 Manage Customers</a:t>
            </a:r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3124200" y="5119688"/>
            <a:ext cx="371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1.b	Review sales commission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4038600" y="54864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3124200" y="4495800"/>
            <a:ext cx="3773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1.a	Review sales order history</a:t>
            </a:r>
          </a:p>
        </p:txBody>
      </p:sp>
      <p:sp>
        <p:nvSpPr>
          <p:cNvPr id="344074" name="AutoShape 10"/>
          <p:cNvSpPr>
            <a:spLocks noChangeArrowheads="1"/>
          </p:cNvSpPr>
          <p:nvPr/>
        </p:nvSpPr>
        <p:spPr bwMode="auto">
          <a:xfrm>
            <a:off x="2209800" y="2286000"/>
            <a:ext cx="5410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2209800" y="2262188"/>
            <a:ext cx="2738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0. Login/validate the user</a:t>
            </a:r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3048000" y="2743200"/>
            <a:ext cx="449580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0.1	Ask the security service if user has 	the right to use the system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0.2	If user is valid then continue with next step</a:t>
            </a:r>
          </a:p>
        </p:txBody>
      </p: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2133600" y="1981200"/>
            <a:ext cx="6172200" cy="16764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Pricing: Product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657600" y="3276600"/>
            <a:ext cx="1447800" cy="1454182"/>
          </a:xfrm>
          <a:prstGeom prst="ellips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1900" y="3772858"/>
            <a:ext cx="1245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9000" y="2590800"/>
            <a:ext cx="1827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Target Price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47548" y="4419600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Ceiling Price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4419600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Floor Price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0084" y="914400"/>
            <a:ext cx="8178842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matters is the price for the total package: </a:t>
            </a:r>
          </a:p>
          <a:p>
            <a:r>
              <a:rPr lang="en-US" dirty="0"/>
              <a:t>Some products in the sale package are sold at lower price </a:t>
            </a:r>
          </a:p>
          <a:p>
            <a:r>
              <a:rPr lang="en-US" dirty="0"/>
              <a:t>and others are at higher price.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57575" y="6162675"/>
            <a:ext cx="1827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Actual Price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4111483" y="5107632"/>
            <a:ext cx="490905" cy="835968"/>
          </a:xfrm>
          <a:prstGeom prst="down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2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Pricing: Solution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4304"/>
            <a:ext cx="1905000" cy="457200"/>
          </a:xfrm>
        </p:spPr>
        <p:txBody>
          <a:bodyPr/>
          <a:lstStyle/>
          <a:p>
            <a:r>
              <a:rPr lang="en-US"/>
              <a:t>Kal Bugrara, Ph.D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79039804"/>
              </p:ext>
            </p:extLst>
          </p:nvPr>
        </p:nvGraphicFramePr>
        <p:xfrm>
          <a:off x="4572000" y="1600200"/>
          <a:ext cx="3810000" cy="298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-9525" y="5562600"/>
            <a:ext cx="8642302" cy="1034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tx2"/>
                </a:solidFill>
              </a:rPr>
              <a:t>Total Price = </a:t>
            </a:r>
            <a:r>
              <a:rPr lang="en-US" sz="1800" dirty="0" err="1">
                <a:solidFill>
                  <a:schemeClr val="tx2"/>
                </a:solidFill>
              </a:rPr>
              <a:t>ActualPrice</a:t>
            </a:r>
            <a:r>
              <a:rPr lang="en-US" sz="1800" dirty="0">
                <a:solidFill>
                  <a:schemeClr val="tx2"/>
                </a:solidFill>
              </a:rPr>
              <a:t>(P1) + </a:t>
            </a:r>
            <a:r>
              <a:rPr lang="en-US" sz="1800" dirty="0" err="1">
                <a:solidFill>
                  <a:schemeClr val="tx2"/>
                </a:solidFill>
              </a:rPr>
              <a:t>ActualPrice</a:t>
            </a:r>
            <a:r>
              <a:rPr lang="en-US" sz="1800" dirty="0">
                <a:solidFill>
                  <a:schemeClr val="tx2"/>
                </a:solidFill>
              </a:rPr>
              <a:t>(P2) + </a:t>
            </a:r>
            <a:r>
              <a:rPr lang="en-US" sz="1800" dirty="0" err="1">
                <a:solidFill>
                  <a:schemeClr val="tx2"/>
                </a:solidFill>
              </a:rPr>
              <a:t>ActualPrice</a:t>
            </a:r>
            <a:r>
              <a:rPr lang="en-US" sz="1800" dirty="0">
                <a:solidFill>
                  <a:schemeClr val="tx2"/>
                </a:solidFill>
              </a:rPr>
              <a:t>(P3)</a:t>
            </a:r>
          </a:p>
          <a:p>
            <a:pPr lvl="0"/>
            <a:endParaRPr lang="en-US" sz="1800" dirty="0">
              <a:solidFill>
                <a:schemeClr val="tx2"/>
              </a:solidFill>
            </a:endParaRPr>
          </a:p>
          <a:p>
            <a:pPr lvl="0"/>
            <a:r>
              <a:rPr lang="en-US" sz="1800" dirty="0">
                <a:solidFill>
                  <a:schemeClr val="tx2"/>
                </a:solidFill>
              </a:rPr>
              <a:t>Must be equal or greater than  = (</a:t>
            </a:r>
            <a:r>
              <a:rPr lang="en-US" sz="1800" dirty="0" err="1">
                <a:solidFill>
                  <a:schemeClr val="tx2"/>
                </a:solidFill>
              </a:rPr>
              <a:t>TargetPrice</a:t>
            </a:r>
            <a:r>
              <a:rPr lang="en-US" sz="1800" dirty="0">
                <a:solidFill>
                  <a:schemeClr val="tx2"/>
                </a:solidFill>
              </a:rPr>
              <a:t>(P1)+</a:t>
            </a:r>
            <a:r>
              <a:rPr lang="en-US" sz="1800" dirty="0" err="1">
                <a:solidFill>
                  <a:schemeClr val="tx2"/>
                </a:solidFill>
              </a:rPr>
              <a:t>TargetPrice</a:t>
            </a:r>
            <a:r>
              <a:rPr lang="en-US" sz="1800" dirty="0">
                <a:solidFill>
                  <a:schemeClr val="tx2"/>
                </a:solidFill>
              </a:rPr>
              <a:t>(p2)+</a:t>
            </a:r>
            <a:r>
              <a:rPr lang="en-US" sz="1800" dirty="0" err="1">
                <a:solidFill>
                  <a:schemeClr val="tx2"/>
                </a:solidFill>
              </a:rPr>
              <a:t>TargetPrice</a:t>
            </a:r>
            <a:r>
              <a:rPr lang="en-US" sz="1800" dirty="0">
                <a:solidFill>
                  <a:schemeClr val="tx2"/>
                </a:solidFill>
              </a:rPr>
              <a:t>(p3)</a:t>
            </a:r>
          </a:p>
        </p:txBody>
      </p:sp>
    </p:spTree>
    <p:extLst>
      <p:ext uri="{BB962C8B-B14F-4D97-AF65-F5344CB8AC3E}">
        <p14:creationId xmlns:p14="http://schemas.microsoft.com/office/powerpoint/2010/main" val="295164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33600"/>
            <a:ext cx="7924800" cy="762000"/>
          </a:xfrm>
        </p:spPr>
        <p:txBody>
          <a:bodyPr/>
          <a:lstStyle/>
          <a:p>
            <a:r>
              <a:rPr lang="en-US" sz="3600" dirty="0"/>
              <a:t>Sales Model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solidFill>
                  <a:schemeClr val="tx2"/>
                </a:solidFill>
              </a:rPr>
              <a:t>Self-serve model where customer prepares own order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5110" name="Line 22"/>
          <p:cNvSpPr>
            <a:spLocks noChangeShapeType="1"/>
          </p:cNvSpPr>
          <p:nvPr/>
        </p:nvSpPr>
        <p:spPr bwMode="auto">
          <a:xfrm>
            <a:off x="5005388" y="5068888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>
            <a:off x="2414588" y="2935288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5" name="Line 17"/>
          <p:cNvSpPr>
            <a:spLocks noChangeShapeType="1"/>
          </p:cNvSpPr>
          <p:nvPr/>
        </p:nvSpPr>
        <p:spPr bwMode="auto">
          <a:xfrm>
            <a:off x="4852988" y="2935288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5092" name="Line 4"/>
          <p:cNvSpPr>
            <a:spLocks noChangeShapeType="1"/>
          </p:cNvSpPr>
          <p:nvPr/>
        </p:nvSpPr>
        <p:spPr bwMode="auto">
          <a:xfrm>
            <a:off x="2719388" y="5068888"/>
            <a:ext cx="1981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3" name="Line 5"/>
          <p:cNvSpPr>
            <a:spLocks noChangeShapeType="1"/>
          </p:cNvSpPr>
          <p:nvPr/>
        </p:nvSpPr>
        <p:spPr bwMode="auto">
          <a:xfrm>
            <a:off x="4319588" y="506888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2743200" y="4724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/>
              <a:t>orders</a:t>
            </a: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4332288" y="47275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4319588" y="4840288"/>
            <a:ext cx="1166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Person</a:t>
            </a:r>
          </a:p>
        </p:txBody>
      </p:sp>
      <p:sp>
        <p:nvSpPr>
          <p:cNvPr id="345097" name="Rectangle 9"/>
          <p:cNvSpPr>
            <a:spLocks noChangeArrowheads="1"/>
          </p:cNvSpPr>
          <p:nvPr/>
        </p:nvSpPr>
        <p:spPr bwMode="auto">
          <a:xfrm>
            <a:off x="1576388" y="47640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1676400" y="48768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45099" name="Rectangle 11"/>
          <p:cNvSpPr>
            <a:spLocks noChangeArrowheads="1"/>
          </p:cNvSpPr>
          <p:nvPr/>
        </p:nvSpPr>
        <p:spPr bwMode="auto">
          <a:xfrm>
            <a:off x="1500188" y="26304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1423988" y="275113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45101" name="Rectangle 13"/>
          <p:cNvSpPr>
            <a:spLocks noChangeArrowheads="1"/>
          </p:cNvSpPr>
          <p:nvPr/>
        </p:nvSpPr>
        <p:spPr bwMode="auto">
          <a:xfrm>
            <a:off x="4319588" y="26304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4419600" y="27432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45103" name="Rectangle 15"/>
          <p:cNvSpPr>
            <a:spLocks noChangeArrowheads="1"/>
          </p:cNvSpPr>
          <p:nvPr/>
        </p:nvSpPr>
        <p:spPr bwMode="auto">
          <a:xfrm>
            <a:off x="6834188" y="26304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6910388" y="2586038"/>
            <a:ext cx="9715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  <a:p>
            <a:r>
              <a:rPr lang="en-US" sz="1800"/>
              <a:t>Catalog</a:t>
            </a:r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 flipV="1">
            <a:off x="2109788" y="3240088"/>
            <a:ext cx="0" cy="1524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5108" name="Rectangle 20"/>
          <p:cNvSpPr>
            <a:spLocks noChangeArrowheads="1"/>
          </p:cNvSpPr>
          <p:nvPr/>
        </p:nvSpPr>
        <p:spPr bwMode="auto">
          <a:xfrm>
            <a:off x="6834188" y="473233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9" name="Text Box 21"/>
          <p:cNvSpPr txBox="1">
            <a:spLocks noChangeArrowheads="1"/>
          </p:cNvSpPr>
          <p:nvPr/>
        </p:nvSpPr>
        <p:spPr bwMode="auto">
          <a:xfrm>
            <a:off x="6834188" y="4687888"/>
            <a:ext cx="11747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45111" name="Text Box 23"/>
          <p:cNvSpPr txBox="1">
            <a:spLocks noChangeArrowheads="1"/>
          </p:cNvSpPr>
          <p:nvPr/>
        </p:nvSpPr>
        <p:spPr bwMode="auto">
          <a:xfrm>
            <a:off x="990600" y="1600200"/>
            <a:ext cx="1524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Paid price per item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quantity</a:t>
            </a:r>
          </a:p>
        </p:txBody>
      </p:sp>
      <p:sp>
        <p:nvSpPr>
          <p:cNvPr id="345112" name="Text Box 24"/>
          <p:cNvSpPr txBox="1">
            <a:spLocks noChangeArrowheads="1"/>
          </p:cNvSpPr>
          <p:nvPr/>
        </p:nvSpPr>
        <p:spPr bwMode="auto">
          <a:xfrm>
            <a:off x="838200" y="3581400"/>
            <a:ext cx="20574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Status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Issue date 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Completion date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Shipping date</a:t>
            </a:r>
          </a:p>
        </p:txBody>
      </p:sp>
      <p:sp>
        <p:nvSpPr>
          <p:cNvPr id="345113" name="Text Box 25"/>
          <p:cNvSpPr txBox="1">
            <a:spLocks noChangeArrowheads="1"/>
          </p:cNvSpPr>
          <p:nvPr/>
        </p:nvSpPr>
        <p:spPr bwMode="auto">
          <a:xfrm>
            <a:off x="4191000" y="1447800"/>
            <a:ext cx="15240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Availability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Description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Name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Product ID</a:t>
            </a:r>
          </a:p>
        </p:txBody>
      </p:sp>
      <p:sp>
        <p:nvSpPr>
          <p:cNvPr id="345114" name="Text Box 26"/>
          <p:cNvSpPr txBox="1">
            <a:spLocks noChangeArrowheads="1"/>
          </p:cNvSpPr>
          <p:nvPr/>
        </p:nvSpPr>
        <p:spPr bwMode="auto">
          <a:xfrm>
            <a:off x="4191000" y="3810000"/>
            <a:ext cx="152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Name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Address</a:t>
            </a:r>
          </a:p>
          <a:p>
            <a:pPr lvl="1"/>
            <a:endParaRPr lang="en-US" sz="1200" i="1">
              <a:solidFill>
                <a:srgbClr val="FFFF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D2BE-8124-403F-89D2-F3F7DEA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A175F-EB21-4434-8EEE-2BFAD3AB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F0D2B-CDF8-421A-A365-A28DECF5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D449B-B769-4A18-8FDF-589A7835D211}"/>
              </a:ext>
            </a:extLst>
          </p:cNvPr>
          <p:cNvSpPr txBox="1"/>
          <p:nvPr/>
        </p:nvSpPr>
        <p:spPr>
          <a:xfrm>
            <a:off x="228600" y="1371600"/>
            <a:ext cx="8825686" cy="578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Xerox sales model is for their sales people to go visit with</a:t>
            </a:r>
          </a:p>
          <a:p>
            <a:r>
              <a:rPr lang="en-US" dirty="0"/>
              <a:t>Institutional clients</a:t>
            </a:r>
          </a:p>
          <a:p>
            <a:endParaRPr lang="en-US" dirty="0"/>
          </a:p>
          <a:p>
            <a:r>
              <a:rPr lang="en-US" dirty="0"/>
              <a:t>Xerox was facing tough competition from Japanese companies</a:t>
            </a:r>
          </a:p>
          <a:p>
            <a:endParaRPr lang="en-US" dirty="0"/>
          </a:p>
          <a:p>
            <a:r>
              <a:rPr lang="en-US" dirty="0"/>
              <a:t>Xerox’s sales teams were very slow and inflexible. Negotiations</a:t>
            </a:r>
          </a:p>
          <a:p>
            <a:r>
              <a:rPr lang="en-US" dirty="0"/>
              <a:t>Required that they go back to higher manager for approval of </a:t>
            </a:r>
          </a:p>
          <a:p>
            <a:r>
              <a:rPr lang="en-US" dirty="0"/>
              <a:t>deals. Decisions were made counter to Xerox’s interests. </a:t>
            </a:r>
          </a:p>
          <a:p>
            <a:r>
              <a:rPr lang="en-US" dirty="0"/>
              <a:t>This left their sales people frustrated.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87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6140" name="Line 28"/>
          <p:cNvSpPr>
            <a:spLocks noChangeShapeType="1"/>
          </p:cNvSpPr>
          <p:nvPr/>
        </p:nvSpPr>
        <p:spPr bwMode="auto">
          <a:xfrm>
            <a:off x="7086600" y="50292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38" name="Line 26"/>
          <p:cNvSpPr>
            <a:spLocks noChangeShapeType="1"/>
          </p:cNvSpPr>
          <p:nvPr/>
        </p:nvSpPr>
        <p:spPr bwMode="auto">
          <a:xfrm>
            <a:off x="7086600" y="35052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7086600" y="22860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32" name="Line 20"/>
          <p:cNvSpPr>
            <a:spLocks noChangeShapeType="1"/>
          </p:cNvSpPr>
          <p:nvPr/>
        </p:nvSpPr>
        <p:spPr bwMode="auto">
          <a:xfrm flipV="1">
            <a:off x="1981200" y="2590800"/>
            <a:ext cx="0" cy="3429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17" name="Line 5"/>
          <p:cNvSpPr>
            <a:spLocks noChangeShapeType="1"/>
          </p:cNvSpPr>
          <p:nvPr/>
        </p:nvSpPr>
        <p:spPr bwMode="auto">
          <a:xfrm>
            <a:off x="5105400" y="1447800"/>
            <a:ext cx="1524000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 flipV="1">
            <a:off x="2590800" y="1524000"/>
            <a:ext cx="1371600" cy="5334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19" name="Line 7"/>
          <p:cNvSpPr>
            <a:spLocks noChangeShapeType="1"/>
          </p:cNvSpPr>
          <p:nvPr/>
        </p:nvSpPr>
        <p:spPr bwMode="auto">
          <a:xfrm>
            <a:off x="2590800" y="6096000"/>
            <a:ext cx="3962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>
            <a:off x="6464300" y="358933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6477000" y="32480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6464300" y="3360738"/>
            <a:ext cx="1155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Person</a:t>
            </a:r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6477000" y="4495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5" name="Text Box 13"/>
          <p:cNvSpPr txBox="1">
            <a:spLocks noChangeArrowheads="1"/>
          </p:cNvSpPr>
          <p:nvPr/>
        </p:nvSpPr>
        <p:spPr bwMode="auto">
          <a:xfrm>
            <a:off x="6577013" y="460851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46126" name="Rectangle 14"/>
          <p:cNvSpPr>
            <a:spLocks noChangeArrowheads="1"/>
          </p:cNvSpPr>
          <p:nvPr/>
        </p:nvSpPr>
        <p:spPr bwMode="auto">
          <a:xfrm>
            <a:off x="6477000" y="58229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7" name="Text Box 15"/>
          <p:cNvSpPr txBox="1">
            <a:spLocks noChangeArrowheads="1"/>
          </p:cNvSpPr>
          <p:nvPr/>
        </p:nvSpPr>
        <p:spPr bwMode="auto">
          <a:xfrm>
            <a:off x="6400800" y="59436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1447800" y="57912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9" name="Text Box 17"/>
          <p:cNvSpPr txBox="1">
            <a:spLocks noChangeArrowheads="1"/>
          </p:cNvSpPr>
          <p:nvPr/>
        </p:nvSpPr>
        <p:spPr bwMode="auto">
          <a:xfrm>
            <a:off x="1547813" y="590391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46130" name="Rectangle 18"/>
          <p:cNvSpPr>
            <a:spLocks noChangeArrowheads="1"/>
          </p:cNvSpPr>
          <p:nvPr/>
        </p:nvSpPr>
        <p:spPr bwMode="auto">
          <a:xfrm>
            <a:off x="1447800" y="20701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1" name="Text Box 19"/>
          <p:cNvSpPr txBox="1">
            <a:spLocks noChangeArrowheads="1"/>
          </p:cNvSpPr>
          <p:nvPr/>
        </p:nvSpPr>
        <p:spPr bwMode="auto">
          <a:xfrm>
            <a:off x="1524000" y="2025650"/>
            <a:ext cx="9715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  <a:p>
            <a:r>
              <a:rPr lang="en-US" sz="1800"/>
              <a:t>Catalog</a:t>
            </a:r>
          </a:p>
        </p:txBody>
      </p:sp>
      <p:sp>
        <p:nvSpPr>
          <p:cNvPr id="346133" name="Rectangle 21"/>
          <p:cNvSpPr>
            <a:spLocks noChangeArrowheads="1"/>
          </p:cNvSpPr>
          <p:nvPr/>
        </p:nvSpPr>
        <p:spPr bwMode="auto">
          <a:xfrm>
            <a:off x="6477000" y="20256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4" name="Text Box 22"/>
          <p:cNvSpPr txBox="1">
            <a:spLocks noChangeArrowheads="1"/>
          </p:cNvSpPr>
          <p:nvPr/>
        </p:nvSpPr>
        <p:spPr bwMode="auto">
          <a:xfrm>
            <a:off x="6477000" y="1981200"/>
            <a:ext cx="1174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46135" name="Rectangle 23"/>
          <p:cNvSpPr>
            <a:spLocks noChangeArrowheads="1"/>
          </p:cNvSpPr>
          <p:nvPr/>
        </p:nvSpPr>
        <p:spPr bwMode="auto">
          <a:xfrm>
            <a:off x="3984625" y="8826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6" name="Text Box 24"/>
          <p:cNvSpPr txBox="1">
            <a:spLocks noChangeArrowheads="1"/>
          </p:cNvSpPr>
          <p:nvPr/>
        </p:nvSpPr>
        <p:spPr bwMode="auto">
          <a:xfrm>
            <a:off x="4016375" y="9144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sp>
        <p:nvSpPr>
          <p:cNvPr id="346141" name="Text Box 29"/>
          <p:cNvSpPr txBox="1">
            <a:spLocks noChangeArrowheads="1"/>
          </p:cNvSpPr>
          <p:nvPr/>
        </p:nvSpPr>
        <p:spPr bwMode="auto">
          <a:xfrm>
            <a:off x="6553200" y="297180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customers</a:t>
            </a:r>
          </a:p>
        </p:txBody>
      </p:sp>
      <p:sp>
        <p:nvSpPr>
          <p:cNvPr id="346142" name="Text Box 30"/>
          <p:cNvSpPr txBox="1">
            <a:spLocks noChangeArrowheads="1"/>
          </p:cNvSpPr>
          <p:nvPr/>
        </p:nvSpPr>
        <p:spPr bwMode="auto">
          <a:xfrm>
            <a:off x="6553200" y="42211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orders</a:t>
            </a:r>
          </a:p>
        </p:txBody>
      </p:sp>
      <p:sp>
        <p:nvSpPr>
          <p:cNvPr id="346143" name="Text Box 31"/>
          <p:cNvSpPr txBox="1">
            <a:spLocks noChangeArrowheads="1"/>
          </p:cNvSpPr>
          <p:nvPr/>
        </p:nvSpPr>
        <p:spPr bwMode="auto">
          <a:xfrm>
            <a:off x="6629400" y="55165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 items</a:t>
            </a:r>
          </a:p>
        </p:txBody>
      </p:sp>
      <p:sp>
        <p:nvSpPr>
          <p:cNvPr id="346144" name="Text Box 32"/>
          <p:cNvSpPr txBox="1">
            <a:spLocks noChangeArrowheads="1"/>
          </p:cNvSpPr>
          <p:nvPr/>
        </p:nvSpPr>
        <p:spPr bwMode="auto">
          <a:xfrm>
            <a:off x="1524000" y="55165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sp>
        <p:nvSpPr>
          <p:cNvPr id="346145" name="Text Box 33"/>
          <p:cNvSpPr txBox="1">
            <a:spLocks noChangeArrowheads="1"/>
          </p:cNvSpPr>
          <p:nvPr/>
        </p:nvSpPr>
        <p:spPr bwMode="auto">
          <a:xfrm>
            <a:off x="6172200" y="16764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 directory</a:t>
            </a:r>
          </a:p>
        </p:txBody>
      </p:sp>
      <p:sp>
        <p:nvSpPr>
          <p:cNvPr id="346146" name="Text Box 34"/>
          <p:cNvSpPr txBox="1">
            <a:spLocks noChangeArrowheads="1"/>
          </p:cNvSpPr>
          <p:nvPr/>
        </p:nvSpPr>
        <p:spPr bwMode="auto">
          <a:xfrm>
            <a:off x="1143000" y="17526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 catalog</a:t>
            </a:r>
          </a:p>
        </p:txBody>
      </p:sp>
      <p:sp>
        <p:nvSpPr>
          <p:cNvPr id="346147" name="Rectangle 35"/>
          <p:cNvSpPr>
            <a:spLocks noChangeArrowheads="1"/>
          </p:cNvSpPr>
          <p:nvPr/>
        </p:nvSpPr>
        <p:spPr bwMode="auto">
          <a:xfrm>
            <a:off x="-152400" y="-77788"/>
            <a:ext cx="50101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8C8C08"/>
                </a:solidFill>
              </a:rPr>
              <a:t>The complete business hierarchy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33600"/>
            <a:ext cx="7924800" cy="762000"/>
          </a:xfrm>
        </p:spPr>
        <p:txBody>
          <a:bodyPr/>
          <a:lstStyle/>
          <a:p>
            <a:r>
              <a:rPr lang="en-US" sz="3600"/>
              <a:t>Sales Model</a:t>
            </a:r>
            <a:br>
              <a:rPr lang="en-US" sz="3600"/>
            </a:br>
            <a:br>
              <a:rPr lang="en-US" sz="3600"/>
            </a:br>
            <a:r>
              <a:rPr lang="en-US" sz="3600">
                <a:solidFill>
                  <a:srgbClr val="FFFFFF"/>
                </a:solidFill>
              </a:rPr>
              <a:t>Sales person mediates the sale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7176" name="Rectangle 40"/>
          <p:cNvSpPr>
            <a:spLocks noChangeArrowheads="1"/>
          </p:cNvSpPr>
          <p:nvPr/>
        </p:nvSpPr>
        <p:spPr bwMode="auto">
          <a:xfrm>
            <a:off x="4572000" y="3733800"/>
            <a:ext cx="4267200" cy="1371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38" name="Line 2"/>
          <p:cNvSpPr>
            <a:spLocks noChangeShapeType="1"/>
          </p:cNvSpPr>
          <p:nvPr/>
        </p:nvSpPr>
        <p:spPr bwMode="auto">
          <a:xfrm>
            <a:off x="5410200" y="4679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39" name="Line 3"/>
          <p:cNvSpPr>
            <a:spLocks noChangeShapeType="1"/>
          </p:cNvSpPr>
          <p:nvPr/>
        </p:nvSpPr>
        <p:spPr bwMode="auto">
          <a:xfrm>
            <a:off x="5410200" y="3155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0" name="Line 4"/>
          <p:cNvSpPr>
            <a:spLocks noChangeShapeType="1"/>
          </p:cNvSpPr>
          <p:nvPr/>
        </p:nvSpPr>
        <p:spPr bwMode="auto">
          <a:xfrm>
            <a:off x="5410200" y="19367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1" name="Line 5"/>
          <p:cNvSpPr>
            <a:spLocks noChangeShapeType="1"/>
          </p:cNvSpPr>
          <p:nvPr/>
        </p:nvSpPr>
        <p:spPr bwMode="auto">
          <a:xfrm flipV="1">
            <a:off x="838200" y="2241550"/>
            <a:ext cx="0" cy="3429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2" name="Line 6"/>
          <p:cNvSpPr>
            <a:spLocks noChangeShapeType="1"/>
          </p:cNvSpPr>
          <p:nvPr/>
        </p:nvSpPr>
        <p:spPr bwMode="auto">
          <a:xfrm>
            <a:off x="3733800" y="1098550"/>
            <a:ext cx="1524000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3" name="Line 7"/>
          <p:cNvSpPr>
            <a:spLocks noChangeShapeType="1"/>
          </p:cNvSpPr>
          <p:nvPr/>
        </p:nvSpPr>
        <p:spPr bwMode="auto">
          <a:xfrm flipV="1">
            <a:off x="1219200" y="1174750"/>
            <a:ext cx="1371600" cy="5334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4" name="Line 8"/>
          <p:cNvSpPr>
            <a:spLocks noChangeShapeType="1"/>
          </p:cNvSpPr>
          <p:nvPr/>
        </p:nvSpPr>
        <p:spPr bwMode="auto">
          <a:xfrm>
            <a:off x="1219200" y="5746750"/>
            <a:ext cx="3962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5" name="Line 9"/>
          <p:cNvSpPr>
            <a:spLocks noChangeShapeType="1"/>
          </p:cNvSpPr>
          <p:nvPr/>
        </p:nvSpPr>
        <p:spPr bwMode="auto">
          <a:xfrm>
            <a:off x="4787900" y="324008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6" name="Rectangle 10"/>
          <p:cNvSpPr>
            <a:spLocks noChangeArrowheads="1"/>
          </p:cNvSpPr>
          <p:nvPr/>
        </p:nvSpPr>
        <p:spPr bwMode="auto">
          <a:xfrm>
            <a:off x="4800600" y="28987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4787900" y="3011488"/>
            <a:ext cx="1155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Person</a:t>
            </a:r>
          </a:p>
        </p:txBody>
      </p:sp>
      <p:sp>
        <p:nvSpPr>
          <p:cNvPr id="347148" name="Rectangle 12"/>
          <p:cNvSpPr>
            <a:spLocks noChangeArrowheads="1"/>
          </p:cNvSpPr>
          <p:nvPr/>
        </p:nvSpPr>
        <p:spPr bwMode="auto">
          <a:xfrm>
            <a:off x="4800600" y="41465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4900613" y="42592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47150" name="Rectangle 14"/>
          <p:cNvSpPr>
            <a:spLocks noChangeArrowheads="1"/>
          </p:cNvSpPr>
          <p:nvPr/>
        </p:nvSpPr>
        <p:spPr bwMode="auto">
          <a:xfrm>
            <a:off x="4800600" y="5473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4724400" y="55943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47152" name="Rectangle 16"/>
          <p:cNvSpPr>
            <a:spLocks noChangeArrowheads="1"/>
          </p:cNvSpPr>
          <p:nvPr/>
        </p:nvSpPr>
        <p:spPr bwMode="auto">
          <a:xfrm>
            <a:off x="304800" y="54419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404813" y="555466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47154" name="Rectangle 18"/>
          <p:cNvSpPr>
            <a:spLocks noChangeArrowheads="1"/>
          </p:cNvSpPr>
          <p:nvPr/>
        </p:nvSpPr>
        <p:spPr bwMode="auto">
          <a:xfrm>
            <a:off x="304800" y="17208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381000" y="1676400"/>
            <a:ext cx="9715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  <a:p>
            <a:r>
              <a:rPr lang="en-US" sz="1800"/>
              <a:t>Catalog</a:t>
            </a:r>
          </a:p>
        </p:txBody>
      </p:sp>
      <p:sp>
        <p:nvSpPr>
          <p:cNvPr id="347156" name="Rectangle 20"/>
          <p:cNvSpPr>
            <a:spLocks noChangeArrowheads="1"/>
          </p:cNvSpPr>
          <p:nvPr/>
        </p:nvSpPr>
        <p:spPr bwMode="auto">
          <a:xfrm>
            <a:off x="4800600" y="1676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4800600" y="1631950"/>
            <a:ext cx="1174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47158" name="Rectangle 22"/>
          <p:cNvSpPr>
            <a:spLocks noChangeArrowheads="1"/>
          </p:cNvSpPr>
          <p:nvPr/>
        </p:nvSpPr>
        <p:spPr bwMode="auto">
          <a:xfrm>
            <a:off x="2613025" y="533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2644775" y="56515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4876800" y="262255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customers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4876800" y="38719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orders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4953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 items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381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4191000" y="14478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 directory</a:t>
            </a:r>
          </a:p>
        </p:txBody>
      </p:sp>
      <p:sp>
        <p:nvSpPr>
          <p:cNvPr id="347165" name="Text Box 29"/>
          <p:cNvSpPr txBox="1">
            <a:spLocks noChangeArrowheads="1"/>
          </p:cNvSpPr>
          <p:nvPr/>
        </p:nvSpPr>
        <p:spPr bwMode="auto">
          <a:xfrm>
            <a:off x="-76200" y="1477963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 catalog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>
            <a:off x="5745481" y="3505200"/>
            <a:ext cx="45719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5562600" y="358140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 i="1" dirty="0"/>
              <a:t>Sales person</a:t>
            </a: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7339013" y="16446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7339013" y="1600200"/>
            <a:ext cx="11953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Employee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>
            <a:off x="3810000" y="838200"/>
            <a:ext cx="3962400" cy="762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 flipH="1">
            <a:off x="5943600" y="2217738"/>
            <a:ext cx="1920875" cy="98266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572000" y="3733800"/>
            <a:ext cx="4267200" cy="1371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1" name="Line 3"/>
          <p:cNvSpPr>
            <a:spLocks noChangeShapeType="1"/>
          </p:cNvSpPr>
          <p:nvPr/>
        </p:nvSpPr>
        <p:spPr bwMode="auto">
          <a:xfrm>
            <a:off x="5410200" y="4679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2" name="Line 4"/>
          <p:cNvSpPr>
            <a:spLocks noChangeShapeType="1"/>
          </p:cNvSpPr>
          <p:nvPr/>
        </p:nvSpPr>
        <p:spPr bwMode="auto">
          <a:xfrm>
            <a:off x="5410200" y="3155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3" name="Line 5"/>
          <p:cNvSpPr>
            <a:spLocks noChangeShapeType="1"/>
          </p:cNvSpPr>
          <p:nvPr/>
        </p:nvSpPr>
        <p:spPr bwMode="auto">
          <a:xfrm>
            <a:off x="5410200" y="19367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4" name="Line 6"/>
          <p:cNvSpPr>
            <a:spLocks noChangeShapeType="1"/>
          </p:cNvSpPr>
          <p:nvPr/>
        </p:nvSpPr>
        <p:spPr bwMode="auto">
          <a:xfrm flipV="1">
            <a:off x="838199" y="1143000"/>
            <a:ext cx="45719" cy="45275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50215" name="Line 7"/>
          <p:cNvSpPr>
            <a:spLocks noChangeShapeType="1"/>
          </p:cNvSpPr>
          <p:nvPr/>
        </p:nvSpPr>
        <p:spPr bwMode="auto">
          <a:xfrm>
            <a:off x="3733800" y="1098550"/>
            <a:ext cx="1524000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>
            <a:off x="1219200" y="5746750"/>
            <a:ext cx="3962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8" name="Line 10"/>
          <p:cNvSpPr>
            <a:spLocks noChangeShapeType="1"/>
          </p:cNvSpPr>
          <p:nvPr/>
        </p:nvSpPr>
        <p:spPr bwMode="auto">
          <a:xfrm>
            <a:off x="4787900" y="324008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9" name="Rectangle 11"/>
          <p:cNvSpPr>
            <a:spLocks noChangeArrowheads="1"/>
          </p:cNvSpPr>
          <p:nvPr/>
        </p:nvSpPr>
        <p:spPr bwMode="auto">
          <a:xfrm>
            <a:off x="4800600" y="28987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4787900" y="3011488"/>
            <a:ext cx="1155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Person</a:t>
            </a: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4800600" y="41465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2" name="Text Box 14"/>
          <p:cNvSpPr txBox="1">
            <a:spLocks noChangeArrowheads="1"/>
          </p:cNvSpPr>
          <p:nvPr/>
        </p:nvSpPr>
        <p:spPr bwMode="auto">
          <a:xfrm>
            <a:off x="4900613" y="42592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4800600" y="5473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4" name="Text Box 16"/>
          <p:cNvSpPr txBox="1">
            <a:spLocks noChangeArrowheads="1"/>
          </p:cNvSpPr>
          <p:nvPr/>
        </p:nvSpPr>
        <p:spPr bwMode="auto">
          <a:xfrm>
            <a:off x="4724400" y="55943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50225" name="Rectangle 17"/>
          <p:cNvSpPr>
            <a:spLocks noChangeArrowheads="1"/>
          </p:cNvSpPr>
          <p:nvPr/>
        </p:nvSpPr>
        <p:spPr bwMode="auto">
          <a:xfrm>
            <a:off x="304800" y="54419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6" name="Text Box 18"/>
          <p:cNvSpPr txBox="1">
            <a:spLocks noChangeArrowheads="1"/>
          </p:cNvSpPr>
          <p:nvPr/>
        </p:nvSpPr>
        <p:spPr bwMode="auto">
          <a:xfrm>
            <a:off x="404813" y="555466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304800" y="17208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8" name="Text Box 20"/>
          <p:cNvSpPr txBox="1">
            <a:spLocks noChangeArrowheads="1"/>
          </p:cNvSpPr>
          <p:nvPr/>
        </p:nvSpPr>
        <p:spPr bwMode="auto">
          <a:xfrm>
            <a:off x="381000" y="1828800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</p:txBody>
      </p:sp>
      <p:sp>
        <p:nvSpPr>
          <p:cNvPr id="350229" name="Rectangle 21"/>
          <p:cNvSpPr>
            <a:spLocks noChangeArrowheads="1"/>
          </p:cNvSpPr>
          <p:nvPr/>
        </p:nvSpPr>
        <p:spPr bwMode="auto">
          <a:xfrm>
            <a:off x="4800600" y="1676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0" name="Text Box 22"/>
          <p:cNvSpPr txBox="1">
            <a:spLocks noChangeArrowheads="1"/>
          </p:cNvSpPr>
          <p:nvPr/>
        </p:nvSpPr>
        <p:spPr bwMode="auto">
          <a:xfrm>
            <a:off x="4800600" y="1631950"/>
            <a:ext cx="1174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50231" name="Rectangle 23"/>
          <p:cNvSpPr>
            <a:spLocks noChangeArrowheads="1"/>
          </p:cNvSpPr>
          <p:nvPr/>
        </p:nvSpPr>
        <p:spPr bwMode="auto">
          <a:xfrm>
            <a:off x="2613025" y="533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2" name="Text Box 24"/>
          <p:cNvSpPr txBox="1">
            <a:spLocks noChangeArrowheads="1"/>
          </p:cNvSpPr>
          <p:nvPr/>
        </p:nvSpPr>
        <p:spPr bwMode="auto">
          <a:xfrm>
            <a:off x="2644775" y="56515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sp>
        <p:nvSpPr>
          <p:cNvPr id="350233" name="Text Box 25"/>
          <p:cNvSpPr txBox="1">
            <a:spLocks noChangeArrowheads="1"/>
          </p:cNvSpPr>
          <p:nvPr/>
        </p:nvSpPr>
        <p:spPr bwMode="auto">
          <a:xfrm>
            <a:off x="4876800" y="262255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customers</a:t>
            </a:r>
          </a:p>
        </p:txBody>
      </p:sp>
      <p:sp>
        <p:nvSpPr>
          <p:cNvPr id="350234" name="Text Box 26"/>
          <p:cNvSpPr txBox="1">
            <a:spLocks noChangeArrowheads="1"/>
          </p:cNvSpPr>
          <p:nvPr/>
        </p:nvSpPr>
        <p:spPr bwMode="auto">
          <a:xfrm>
            <a:off x="4876800" y="38719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orders</a:t>
            </a:r>
          </a:p>
        </p:txBody>
      </p:sp>
      <p:sp>
        <p:nvSpPr>
          <p:cNvPr id="350235" name="Text Box 27"/>
          <p:cNvSpPr txBox="1">
            <a:spLocks noChangeArrowheads="1"/>
          </p:cNvSpPr>
          <p:nvPr/>
        </p:nvSpPr>
        <p:spPr bwMode="auto">
          <a:xfrm>
            <a:off x="4953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 items</a:t>
            </a:r>
          </a:p>
        </p:txBody>
      </p:sp>
      <p:sp>
        <p:nvSpPr>
          <p:cNvPr id="350236" name="Text Box 28"/>
          <p:cNvSpPr txBox="1">
            <a:spLocks noChangeArrowheads="1"/>
          </p:cNvSpPr>
          <p:nvPr/>
        </p:nvSpPr>
        <p:spPr bwMode="auto">
          <a:xfrm>
            <a:off x="381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sp>
        <p:nvSpPr>
          <p:cNvPr id="350237" name="Text Box 29"/>
          <p:cNvSpPr txBox="1">
            <a:spLocks noChangeArrowheads="1"/>
          </p:cNvSpPr>
          <p:nvPr/>
        </p:nvSpPr>
        <p:spPr bwMode="auto">
          <a:xfrm>
            <a:off x="4191000" y="14478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 directory</a:t>
            </a:r>
          </a:p>
        </p:txBody>
      </p:sp>
      <p:sp>
        <p:nvSpPr>
          <p:cNvPr id="350239" name="Line 31"/>
          <p:cNvSpPr>
            <a:spLocks noChangeShapeType="1"/>
          </p:cNvSpPr>
          <p:nvPr/>
        </p:nvSpPr>
        <p:spPr bwMode="auto">
          <a:xfrm>
            <a:off x="7378700" y="4495800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0" name="Rectangle 32"/>
          <p:cNvSpPr>
            <a:spLocks noChangeArrowheads="1"/>
          </p:cNvSpPr>
          <p:nvPr/>
        </p:nvSpPr>
        <p:spPr bwMode="auto">
          <a:xfrm>
            <a:off x="7391400" y="41544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1" name="Text Box 33"/>
          <p:cNvSpPr txBox="1">
            <a:spLocks noChangeArrowheads="1"/>
          </p:cNvSpPr>
          <p:nvPr/>
        </p:nvSpPr>
        <p:spPr bwMode="auto">
          <a:xfrm>
            <a:off x="7537450" y="42672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Person</a:t>
            </a:r>
          </a:p>
        </p:txBody>
      </p:sp>
      <p:sp>
        <p:nvSpPr>
          <p:cNvPr id="350242" name="Line 34"/>
          <p:cNvSpPr>
            <a:spLocks noChangeShapeType="1"/>
          </p:cNvSpPr>
          <p:nvPr/>
        </p:nvSpPr>
        <p:spPr bwMode="auto">
          <a:xfrm flipH="1" flipV="1">
            <a:off x="5943600" y="4419600"/>
            <a:ext cx="1447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3" name="Text Box 35"/>
          <p:cNvSpPr txBox="1">
            <a:spLocks noChangeArrowheads="1"/>
          </p:cNvSpPr>
          <p:nvPr/>
        </p:nvSpPr>
        <p:spPr bwMode="auto">
          <a:xfrm>
            <a:off x="6248400" y="419100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 i="1"/>
              <a:t>Sales person</a:t>
            </a:r>
          </a:p>
        </p:txBody>
      </p:sp>
      <p:sp>
        <p:nvSpPr>
          <p:cNvPr id="350244" name="Rectangle 36"/>
          <p:cNvSpPr>
            <a:spLocks noChangeArrowheads="1"/>
          </p:cNvSpPr>
          <p:nvPr/>
        </p:nvSpPr>
        <p:spPr bwMode="auto">
          <a:xfrm>
            <a:off x="7339013" y="16446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5" name="Text Box 37"/>
          <p:cNvSpPr txBox="1">
            <a:spLocks noChangeArrowheads="1"/>
          </p:cNvSpPr>
          <p:nvPr/>
        </p:nvSpPr>
        <p:spPr bwMode="auto">
          <a:xfrm>
            <a:off x="7339013" y="1600200"/>
            <a:ext cx="11953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Employee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>
            <a:off x="3810000" y="838200"/>
            <a:ext cx="3962400" cy="762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>
            <a:off x="7864475" y="2217738"/>
            <a:ext cx="0" cy="1905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8" name="Text Box 40"/>
          <p:cNvSpPr txBox="1">
            <a:spLocks noChangeArrowheads="1"/>
          </p:cNvSpPr>
          <p:nvPr/>
        </p:nvSpPr>
        <p:spPr bwMode="auto">
          <a:xfrm>
            <a:off x="7086600" y="12954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Employee directory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2362200" y="2895600"/>
            <a:ext cx="12191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Master Order List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2171700" y="2019300"/>
            <a:ext cx="1752600" cy="15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hape 54"/>
          <p:cNvCxnSpPr>
            <a:stCxn id="43" idx="2"/>
            <a:endCxn id="350221" idx="1"/>
          </p:cNvCxnSpPr>
          <p:nvPr/>
        </p:nvCxnSpPr>
        <p:spPr bwMode="auto">
          <a:xfrm rot="16200000" flipH="1">
            <a:off x="3431491" y="3082240"/>
            <a:ext cx="909419" cy="1828800"/>
          </a:xfrm>
          <a:prstGeom prst="bentConnector2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1000" y="3733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457200" y="3689350"/>
            <a:ext cx="9715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Product</a:t>
            </a:r>
          </a:p>
          <a:p>
            <a:r>
              <a:rPr lang="en-US" sz="1800" dirty="0"/>
              <a:t>Catalog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0" y="3536950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 catalog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304800" y="5619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381000" y="517469"/>
            <a:ext cx="110799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  <a:p>
            <a:r>
              <a:rPr lang="en-US" sz="1800" dirty="0"/>
              <a:t>Directory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0" y="365069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 dirty="0"/>
              <a:t>product catalog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order?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MasterOrderList</a:t>
            </a:r>
            <a:r>
              <a:rPr lang="en-US" dirty="0">
                <a:solidFill>
                  <a:schemeClr val="tx2"/>
                </a:solidFill>
              </a:rPr>
              <a:t> class creates orders and keep them in an </a:t>
            </a:r>
            <a:r>
              <a:rPr lang="en-US" dirty="0" err="1">
                <a:solidFill>
                  <a:schemeClr val="tx2"/>
                </a:solidFill>
              </a:rPr>
              <a:t>arraylist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MasterOrderList</a:t>
            </a:r>
            <a:r>
              <a:rPr lang="en-US" dirty="0">
                <a:solidFill>
                  <a:schemeClr val="tx2"/>
                </a:solidFill>
              </a:rPr>
              <a:t> mol = </a:t>
            </a:r>
            <a:r>
              <a:rPr lang="en-US" dirty="0" err="1">
                <a:solidFill>
                  <a:schemeClr val="tx2"/>
                </a:solidFill>
              </a:rPr>
              <a:t>business.getMasterOrderList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Order </a:t>
            </a:r>
            <a:r>
              <a:rPr lang="en-US" dirty="0" err="1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mol.newOrder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7893050" y="529726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7816850" y="5297269"/>
            <a:ext cx="12191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Master Order List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7893050" y="29033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7924800" y="2935069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7572375" y="4389219"/>
            <a:ext cx="1752600" cy="15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105400" y="529726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05413" y="5409982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cxnSp>
        <p:nvCxnSpPr>
          <p:cNvPr id="14" name="Straight Connector 13"/>
          <p:cNvCxnSpPr>
            <a:stCxn id="11" idx="3"/>
            <a:endCxn id="6" idx="1"/>
          </p:cNvCxnSpPr>
          <p:nvPr/>
        </p:nvCxnSpPr>
        <p:spPr bwMode="auto">
          <a:xfrm>
            <a:off x="6248400" y="5602069"/>
            <a:ext cx="1644650" cy="15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order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Scenario: The user wants to select a product and add it to the order: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OrderItem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oi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order.newOrderItem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r>
              <a:rPr lang="en-US" dirty="0" err="1">
                <a:solidFill>
                  <a:schemeClr val="tx2"/>
                </a:solidFill>
              </a:rPr>
              <a:t>oi.setProduct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selectedproduct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</a:rPr>
              <a:t>oi.setQuantity</a:t>
            </a:r>
            <a:r>
              <a:rPr lang="en-US" dirty="0">
                <a:solidFill>
                  <a:schemeClr val="tx2"/>
                </a:solidFill>
              </a:rPr>
              <a:t>(q);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Or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OrderItem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oi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order.newOrderItem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selectedproduct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list the order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ArrayList</a:t>
            </a:r>
            <a:r>
              <a:rPr lang="en-US" dirty="0">
                <a:solidFill>
                  <a:schemeClr val="tx2"/>
                </a:solidFill>
              </a:rPr>
              <a:t> items = </a:t>
            </a:r>
            <a:r>
              <a:rPr lang="en-US" dirty="0" err="1">
                <a:solidFill>
                  <a:schemeClr val="tx2"/>
                </a:solidFill>
              </a:rPr>
              <a:t>order.getOrderItems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For (Item I : items)</a:t>
            </a:r>
          </a:p>
          <a:p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 err="1">
                <a:solidFill>
                  <a:schemeClr val="tx2"/>
                </a:solidFill>
              </a:rPr>
              <a:t>i.getProduct</a:t>
            </a:r>
            <a:r>
              <a:rPr lang="en-US" dirty="0">
                <a:solidFill>
                  <a:schemeClr val="tx2"/>
                </a:solidFill>
              </a:rPr>
              <a:t>() or </a:t>
            </a:r>
            <a:r>
              <a:rPr lang="en-US" dirty="0" err="1">
                <a:solidFill>
                  <a:schemeClr val="tx2"/>
                </a:solidFill>
              </a:rPr>
              <a:t>i.getItemPrice</a:t>
            </a:r>
            <a:r>
              <a:rPr lang="en-US" dirty="0">
                <a:solidFill>
                  <a:schemeClr val="tx2"/>
                </a:solidFill>
              </a:rPr>
              <a:t>() or </a:t>
            </a:r>
            <a:r>
              <a:rPr lang="en-US" dirty="0" err="1">
                <a:solidFill>
                  <a:schemeClr val="tx2"/>
                </a:solidFill>
              </a:rPr>
              <a:t>i.getQuantity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list all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MasterOrderList</a:t>
            </a:r>
            <a:r>
              <a:rPr lang="en-US" dirty="0">
                <a:solidFill>
                  <a:schemeClr val="tx2"/>
                </a:solidFill>
              </a:rPr>
              <a:t> mol = </a:t>
            </a:r>
            <a:r>
              <a:rPr lang="en-US" dirty="0" err="1">
                <a:solidFill>
                  <a:schemeClr val="tx2"/>
                </a:solidFill>
              </a:rPr>
              <a:t>business.getMasterOrderList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For (Order </a:t>
            </a:r>
            <a:r>
              <a:rPr lang="en-US" dirty="0" err="1">
                <a:solidFill>
                  <a:schemeClr val="tx2"/>
                </a:solidFill>
              </a:rPr>
              <a:t>selectedoder</a:t>
            </a:r>
            <a:r>
              <a:rPr lang="en-US" dirty="0">
                <a:solidFill>
                  <a:schemeClr val="tx2"/>
                </a:solidFill>
              </a:rPr>
              <a:t> : mol)</a:t>
            </a:r>
          </a:p>
          <a:p>
            <a:r>
              <a:rPr lang="en-US" dirty="0">
                <a:solidFill>
                  <a:schemeClr val="tx2"/>
                </a:solidFill>
              </a:rPr>
              <a:t>{ </a:t>
            </a:r>
          </a:p>
          <a:p>
            <a:r>
              <a:rPr lang="en-US" dirty="0">
                <a:solidFill>
                  <a:schemeClr val="tx2"/>
                </a:solidFill>
              </a:rPr>
              <a:t>&lt;show </a:t>
            </a:r>
            <a:r>
              <a:rPr lang="en-US" dirty="0" err="1">
                <a:solidFill>
                  <a:schemeClr val="tx2"/>
                </a:solidFill>
              </a:rPr>
              <a:t>selectedorder</a:t>
            </a:r>
            <a:r>
              <a:rPr lang="en-US" dirty="0">
                <a:solidFill>
                  <a:schemeClr val="tx2"/>
                </a:solidFill>
              </a:rPr>
              <a:t> info detail here&gt;</a:t>
            </a:r>
          </a:p>
          <a:p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898525" y="982663"/>
            <a:ext cx="469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How to calculate total order?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69620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Define an operation called </a:t>
            </a:r>
            <a:r>
              <a:rPr lang="en-US">
                <a:solidFill>
                  <a:srgbClr val="FFFF66"/>
                </a:solidFill>
              </a:rPr>
              <a:t>getOrderItemTotal()</a:t>
            </a:r>
            <a:r>
              <a:rPr lang="en-US"/>
              <a:t> on the Order Item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Define the getOrderTotal() operation on the class Order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6858000" y="48006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6958013" y="491331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6858000" y="2819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6781800" y="29400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2258" name="Text Box 2"/>
          <p:cNvSpPr txBox="1">
            <a:spLocks noChangeArrowheads="1"/>
          </p:cNvSpPr>
          <p:nvPr/>
        </p:nvSpPr>
        <p:spPr bwMode="auto">
          <a:xfrm>
            <a:off x="898525" y="1030288"/>
            <a:ext cx="4710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to calculate order item total?</a:t>
            </a: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914400" y="3429000"/>
            <a:ext cx="7696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Then </a:t>
            </a:r>
          </a:p>
          <a:p>
            <a:r>
              <a:rPr lang="en-US"/>
              <a:t>getOrderItem(): </a:t>
            </a:r>
          </a:p>
          <a:p>
            <a:r>
              <a:rPr lang="en-US"/>
              <a:t>	return </a:t>
            </a:r>
            <a:r>
              <a:rPr lang="en-US">
                <a:solidFill>
                  <a:schemeClr val="tx2"/>
                </a:solidFill>
              </a:rPr>
              <a:t>getItemQuantity()*getPaidPrice()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1066800" y="1676400"/>
            <a:ext cx="63214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Define the following operations on Order Item</a:t>
            </a:r>
          </a:p>
          <a:p>
            <a:endParaRPr lang="en-US"/>
          </a:p>
          <a:p>
            <a:r>
              <a:rPr lang="en-US">
                <a:solidFill>
                  <a:schemeClr val="tx2"/>
                </a:solidFill>
              </a:rPr>
              <a:t>getItemQuantity()</a:t>
            </a:r>
          </a:p>
          <a:p>
            <a:r>
              <a:rPr lang="en-US">
                <a:solidFill>
                  <a:schemeClr val="tx2"/>
                </a:solidFill>
              </a:rPr>
              <a:t>getPaidPrice()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7696200" y="1066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7620000" y="11874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D2BE-8124-403F-89D2-F3F7DEA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 new sales strategy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A175F-EB21-4434-8EEE-2BFAD3AB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F0D2B-CDF8-421A-A365-A28DECF5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D449B-B769-4A18-8FDF-589A7835D211}"/>
              </a:ext>
            </a:extLst>
          </p:cNvPr>
          <p:cNvSpPr txBox="1"/>
          <p:nvPr/>
        </p:nvSpPr>
        <p:spPr>
          <a:xfrm>
            <a:off x="304800" y="1066800"/>
            <a:ext cx="9033242" cy="666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Build an app </a:t>
            </a:r>
            <a:r>
              <a:rPr lang="en-US"/>
              <a:t>to empower </a:t>
            </a:r>
            <a:r>
              <a:rPr lang="en-US" dirty="0"/>
              <a:t>the sales teams to make pricing</a:t>
            </a:r>
          </a:p>
          <a:p>
            <a:r>
              <a:rPr lang="en-US" dirty="0"/>
              <a:t>decisions in the field based on the customer circumstances. </a:t>
            </a:r>
          </a:p>
          <a:p>
            <a:endParaRPr lang="en-US" dirty="0"/>
          </a:p>
          <a:p>
            <a:r>
              <a:rPr lang="en-US" dirty="0"/>
              <a:t>Xerox came up with range pricing</a:t>
            </a:r>
          </a:p>
          <a:p>
            <a:r>
              <a:rPr lang="en-US" dirty="0"/>
              <a:t>	Each product will have 3 prices: high, low, and target</a:t>
            </a:r>
          </a:p>
          <a:p>
            <a:r>
              <a:rPr lang="en-US" dirty="0"/>
              <a:t>The sales person is suppose to hit the target on </a:t>
            </a:r>
          </a:p>
          <a:p>
            <a:r>
              <a:rPr lang="en-US" dirty="0"/>
              <a:t>each item on the deal but allowed to vary on some items as long </a:t>
            </a:r>
          </a:p>
          <a:p>
            <a:r>
              <a:rPr lang="en-US" dirty="0"/>
              <a:t>as the total is greater than the sum of the target. 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But there is a problem, a big one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13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898525" y="1030288"/>
            <a:ext cx="4049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to calculate order total?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696200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On the Order define </a:t>
            </a:r>
          </a:p>
          <a:p>
            <a:r>
              <a:rPr lang="en-US">
                <a:solidFill>
                  <a:srgbClr val="FFFF66"/>
                </a:solidFill>
              </a:rPr>
              <a:t>getOrderTotal():</a:t>
            </a:r>
          </a:p>
          <a:p>
            <a:r>
              <a:rPr lang="en-US">
                <a:solidFill>
                  <a:srgbClr val="FFFF66"/>
                </a:solidFill>
              </a:rPr>
              <a:t>Sum = 0</a:t>
            </a:r>
            <a:endParaRPr lang="en-US"/>
          </a:p>
          <a:p>
            <a:r>
              <a:rPr lang="en-US"/>
              <a:t>For each </a:t>
            </a:r>
            <a:r>
              <a:rPr lang="en-US" u="sng"/>
              <a:t>orderitem</a:t>
            </a:r>
            <a:r>
              <a:rPr lang="en-US"/>
              <a:t> in the list of orderitems associated with the Order do the following step until done</a:t>
            </a:r>
          </a:p>
          <a:p>
            <a:r>
              <a:rPr lang="en-US"/>
              <a:t>Sum = sum + </a:t>
            </a:r>
            <a:r>
              <a:rPr lang="en-US">
                <a:solidFill>
                  <a:schemeClr val="tx2"/>
                </a:solidFill>
              </a:rPr>
              <a:t>orderitem.getOrderItemTotal();</a:t>
            </a:r>
          </a:p>
          <a:p>
            <a:endParaRPr lang="en-US"/>
          </a:p>
          <a:p>
            <a:r>
              <a:rPr lang="en-US"/>
              <a:t>Return sum;</a:t>
            </a:r>
          </a:p>
          <a:p>
            <a:r>
              <a:rPr lang="en-US"/>
              <a:t> 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7315200" y="2286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7512050" y="24177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898525" y="1030288"/>
            <a:ext cx="618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to calculate total revenue by customer?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696200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On the Customer class define </a:t>
            </a:r>
          </a:p>
          <a:p>
            <a:r>
              <a:rPr lang="en-US">
                <a:solidFill>
                  <a:srgbClr val="FFFF66"/>
                </a:solidFill>
              </a:rPr>
              <a:t>getTotalRevenues()</a:t>
            </a:r>
          </a:p>
          <a:p>
            <a:r>
              <a:rPr lang="en-US">
                <a:solidFill>
                  <a:srgbClr val="FFFF66"/>
                </a:solidFill>
              </a:rPr>
              <a:t>Sum = 0</a:t>
            </a:r>
            <a:endParaRPr lang="en-US"/>
          </a:p>
          <a:p>
            <a:r>
              <a:rPr lang="en-US"/>
              <a:t>For each </a:t>
            </a:r>
            <a:r>
              <a:rPr lang="en-US" u="sng"/>
              <a:t>order</a:t>
            </a:r>
            <a:r>
              <a:rPr lang="en-US"/>
              <a:t> in the list of orders associated with the orderlist do the following step until done</a:t>
            </a:r>
          </a:p>
          <a:p>
            <a:r>
              <a:rPr lang="en-US"/>
              <a:t>Sum = sum + </a:t>
            </a:r>
            <a:r>
              <a:rPr lang="en-US">
                <a:solidFill>
                  <a:schemeClr val="tx2"/>
                </a:solidFill>
              </a:rPr>
              <a:t>order.getOrderTotal();</a:t>
            </a:r>
          </a:p>
          <a:p>
            <a:endParaRPr lang="en-US"/>
          </a:p>
          <a:p>
            <a:r>
              <a:rPr lang="en-US"/>
              <a:t>Return sum;</a:t>
            </a:r>
          </a:p>
          <a:p>
            <a:r>
              <a:rPr lang="en-US"/>
              <a:t> 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7315200" y="2286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7299325" y="240665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5401-59EF-4200-9AA1-0C25316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380BE-C6E4-40AE-9BDF-29208AF2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0CEE5-433E-45E8-B2AB-F0698C5C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4200"/>
            <a:ext cx="8382000" cy="762000"/>
          </a:xfrm>
        </p:spPr>
        <p:txBody>
          <a:bodyPr/>
          <a:lstStyle/>
          <a:p>
            <a:r>
              <a:rPr lang="en-US"/>
              <a:t>Screen representation of user tasks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4850" name="AutoShape 2"/>
          <p:cNvSpPr>
            <a:spLocks noChangeArrowheads="1"/>
          </p:cNvSpPr>
          <p:nvPr/>
        </p:nvSpPr>
        <p:spPr bwMode="auto">
          <a:xfrm>
            <a:off x="0" y="914400"/>
            <a:ext cx="9144000" cy="59436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1" name="AutoShape 3"/>
          <p:cNvSpPr>
            <a:spLocks noChangeArrowheads="1"/>
          </p:cNvSpPr>
          <p:nvPr/>
        </p:nvSpPr>
        <p:spPr bwMode="auto">
          <a:xfrm>
            <a:off x="7924800" y="3581400"/>
            <a:ext cx="1143000" cy="736600"/>
          </a:xfrm>
          <a:prstGeom prst="cloudCallout">
            <a:avLst>
              <a:gd name="adj1" fmla="val -21806"/>
              <a:gd name="adj2" fmla="val 19398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SzPct val="60000"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334852" name="Line 4"/>
          <p:cNvSpPr>
            <a:spLocks noChangeShapeType="1"/>
          </p:cNvSpPr>
          <p:nvPr/>
        </p:nvSpPr>
        <p:spPr bwMode="auto">
          <a:xfrm>
            <a:off x="381000" y="1828800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6629400" y="1295400"/>
            <a:ext cx="190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rgbClr val="663300"/>
                </a:solidFill>
              </a:rPr>
              <a:t>User Login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2133600" y="32766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>
                <a:solidFill>
                  <a:schemeClr val="tx2"/>
                </a:solidFill>
              </a:rPr>
              <a:t>User:</a:t>
            </a:r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2133600" y="3886200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>
                <a:solidFill>
                  <a:schemeClr val="tx2"/>
                </a:solidFill>
              </a:rPr>
              <a:t>Password: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533400" y="1295400"/>
            <a:ext cx="3509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4857" name="Rectangle 9"/>
          <p:cNvSpPr>
            <a:spLocks noChangeArrowheads="1"/>
          </p:cNvSpPr>
          <p:nvPr/>
        </p:nvSpPr>
        <p:spPr bwMode="auto">
          <a:xfrm>
            <a:off x="2209800" y="4495800"/>
            <a:ext cx="89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>
                <a:solidFill>
                  <a:schemeClr val="tx2"/>
                </a:solidFill>
              </a:rPr>
              <a:t>Role:</a:t>
            </a:r>
          </a:p>
        </p:txBody>
      </p:sp>
      <p:sp>
        <p:nvSpPr>
          <p:cNvPr id="334858" name="Rectangle 10"/>
          <p:cNvSpPr>
            <a:spLocks noChangeArrowheads="1"/>
          </p:cNvSpPr>
          <p:nvPr/>
        </p:nvSpPr>
        <p:spPr bwMode="auto">
          <a:xfrm>
            <a:off x="3733800" y="3429000"/>
            <a:ext cx="2667000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9" name="Rectangle 11"/>
          <p:cNvSpPr>
            <a:spLocks noChangeArrowheads="1"/>
          </p:cNvSpPr>
          <p:nvPr/>
        </p:nvSpPr>
        <p:spPr bwMode="auto">
          <a:xfrm>
            <a:off x="3733800" y="4038600"/>
            <a:ext cx="2667000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0" name="Rectangle 12"/>
          <p:cNvSpPr>
            <a:spLocks noChangeArrowheads="1"/>
          </p:cNvSpPr>
          <p:nvPr/>
        </p:nvSpPr>
        <p:spPr bwMode="auto">
          <a:xfrm>
            <a:off x="3746500" y="4597400"/>
            <a:ext cx="2667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1" name="Rectangle 13"/>
          <p:cNvSpPr>
            <a:spLocks noChangeArrowheads="1"/>
          </p:cNvSpPr>
          <p:nvPr/>
        </p:nvSpPr>
        <p:spPr bwMode="auto">
          <a:xfrm>
            <a:off x="6934200" y="5562600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login &gt;&gt;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34862" name="AutoShape 14"/>
          <p:cNvSpPr>
            <a:spLocks noChangeArrowheads="1"/>
          </p:cNvSpPr>
          <p:nvPr/>
        </p:nvSpPr>
        <p:spPr bwMode="auto">
          <a:xfrm rot="10847930">
            <a:off x="6172200" y="4648200"/>
            <a:ext cx="228600" cy="228600"/>
          </a:xfrm>
          <a:prstGeom prst="triangle">
            <a:avLst>
              <a:gd name="adj" fmla="val 50000"/>
            </a:avLst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3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458200" cy="762000"/>
          </a:xfrm>
        </p:spPr>
        <p:txBody>
          <a:bodyPr/>
          <a:lstStyle/>
          <a:p>
            <a:r>
              <a:rPr lang="en-US"/>
              <a:t>Login Screen represents Login Task</a:t>
            </a:r>
          </a:p>
        </p:txBody>
      </p:sp>
      <p:sp>
        <p:nvSpPr>
          <p:cNvPr id="334864" name="Line 16"/>
          <p:cNvSpPr>
            <a:spLocks noChangeShapeType="1"/>
          </p:cNvSpPr>
          <p:nvPr/>
        </p:nvSpPr>
        <p:spPr bwMode="auto">
          <a:xfrm flipH="1">
            <a:off x="7772400" y="4343400"/>
            <a:ext cx="533400" cy="1219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Rectangle 17"/>
          <p:cNvSpPr>
            <a:spLocks noChangeArrowheads="1"/>
          </p:cNvSpPr>
          <p:nvPr/>
        </p:nvSpPr>
        <p:spPr bwMode="auto">
          <a:xfrm>
            <a:off x="8001000" y="3657600"/>
            <a:ext cx="99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>
                <a:solidFill>
                  <a:srgbClr val="006666"/>
                </a:solidFill>
              </a:rPr>
              <a:t>action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5874" name="AutoShape 2"/>
          <p:cNvSpPr>
            <a:spLocks noChangeArrowheads="1"/>
          </p:cNvSpPr>
          <p:nvPr/>
        </p:nvSpPr>
        <p:spPr bwMode="auto">
          <a:xfrm>
            <a:off x="228600" y="838200"/>
            <a:ext cx="8686800" cy="56388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75" name="Line 3"/>
          <p:cNvSpPr>
            <a:spLocks noChangeShapeType="1"/>
          </p:cNvSpPr>
          <p:nvPr/>
        </p:nvSpPr>
        <p:spPr bwMode="auto">
          <a:xfrm>
            <a:off x="381000" y="1219200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381000" y="822325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7010400" y="59436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rgbClr val="FFFF00"/>
                </a:solidFill>
              </a:rPr>
              <a:t>logout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381000" y="1295400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663300"/>
                </a:solidFill>
              </a:rPr>
              <a:t>Activity: Manage Customers</a:t>
            </a:r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4648200" y="3111500"/>
            <a:ext cx="275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Serve customer &gt;&gt;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4648200" y="3873500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Review sales order history &gt;&gt;</a:t>
            </a:r>
          </a:p>
        </p:txBody>
      </p:sp>
      <p:sp>
        <p:nvSpPr>
          <p:cNvPr id="335881" name="Rectangle 9"/>
          <p:cNvSpPr>
            <a:spLocks noChangeArrowheads="1"/>
          </p:cNvSpPr>
          <p:nvPr/>
        </p:nvSpPr>
        <p:spPr bwMode="auto">
          <a:xfrm>
            <a:off x="1612900" y="3263900"/>
            <a:ext cx="2667000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82" name="Text Box 10"/>
          <p:cNvSpPr txBox="1">
            <a:spLocks noChangeArrowheads="1"/>
          </p:cNvSpPr>
          <p:nvPr/>
        </p:nvSpPr>
        <p:spPr bwMode="auto">
          <a:xfrm>
            <a:off x="1524000" y="2971800"/>
            <a:ext cx="180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/>
              <a:t>Customer name</a:t>
            </a:r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4648200" y="4724400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Review sales commission  &gt;&gt;</a:t>
            </a: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7315200" y="8382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John smith</a:t>
            </a:r>
          </a:p>
        </p:txBody>
      </p:sp>
      <p:sp>
        <p:nvSpPr>
          <p:cNvPr id="335885" name="Rectangle 1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User Screens (contd.)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6898" name="AutoShape 2"/>
          <p:cNvSpPr>
            <a:spLocks noChangeArrowheads="1"/>
          </p:cNvSpPr>
          <p:nvPr/>
        </p:nvSpPr>
        <p:spPr bwMode="auto">
          <a:xfrm>
            <a:off x="228600" y="914400"/>
            <a:ext cx="8686800" cy="56388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899" name="Line 3"/>
          <p:cNvSpPr>
            <a:spLocks noChangeShapeType="1"/>
          </p:cNvSpPr>
          <p:nvPr/>
        </p:nvSpPr>
        <p:spPr bwMode="auto">
          <a:xfrm>
            <a:off x="381000" y="2209800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0" name="Line 4"/>
          <p:cNvSpPr>
            <a:spLocks noChangeShapeType="1"/>
          </p:cNvSpPr>
          <p:nvPr/>
        </p:nvSpPr>
        <p:spPr bwMode="auto">
          <a:xfrm>
            <a:off x="5257800" y="1219200"/>
            <a:ext cx="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426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Customer Information summary</a:t>
            </a: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5410200" y="1295400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Person Contact Information</a:t>
            </a:r>
          </a:p>
        </p:txBody>
      </p: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4267200" y="4267200"/>
            <a:ext cx="345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Book customer order &gt;&gt;</a:t>
            </a:r>
          </a:p>
        </p:txBody>
      </p:sp>
      <p:sp>
        <p:nvSpPr>
          <p:cNvPr id="336904" name="Rectangle 8"/>
          <p:cNvSpPr>
            <a:spLocks noChangeArrowheads="1"/>
          </p:cNvSpPr>
          <p:nvPr/>
        </p:nvSpPr>
        <p:spPr bwMode="auto">
          <a:xfrm>
            <a:off x="4267200" y="4838700"/>
            <a:ext cx="318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Check order status &gt;&gt;</a:t>
            </a:r>
          </a:p>
        </p:txBody>
      </p:sp>
      <p:sp>
        <p:nvSpPr>
          <p:cNvPr id="336905" name="Line 9"/>
          <p:cNvSpPr>
            <a:spLocks noChangeShapeType="1"/>
          </p:cNvSpPr>
          <p:nvPr/>
        </p:nvSpPr>
        <p:spPr bwMode="auto">
          <a:xfrm>
            <a:off x="381000" y="1219200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6" name="Text Box 10"/>
          <p:cNvSpPr txBox="1">
            <a:spLocks noChangeArrowheads="1"/>
          </p:cNvSpPr>
          <p:nvPr/>
        </p:nvSpPr>
        <p:spPr bwMode="auto">
          <a:xfrm>
            <a:off x="381000" y="847725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6907" name="Text Box 11"/>
          <p:cNvSpPr txBox="1">
            <a:spLocks noChangeArrowheads="1"/>
          </p:cNvSpPr>
          <p:nvPr/>
        </p:nvSpPr>
        <p:spPr bwMode="auto">
          <a:xfrm>
            <a:off x="7315200" y="9144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John smith</a:t>
            </a: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2684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CCFFFF"/>
                </a:solidFill>
              </a:rPr>
              <a:t>Activity: Serve Customer</a:t>
            </a:r>
          </a:p>
        </p:txBody>
      </p:sp>
      <p:sp>
        <p:nvSpPr>
          <p:cNvPr id="336909" name="Rectangle 13"/>
          <p:cNvSpPr>
            <a:spLocks noChangeArrowheads="1"/>
          </p:cNvSpPr>
          <p:nvPr/>
        </p:nvSpPr>
        <p:spPr bwMode="auto">
          <a:xfrm>
            <a:off x="5410200" y="2716213"/>
            <a:ext cx="2662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 u="sng">
                <a:solidFill>
                  <a:schemeClr val="bg1"/>
                </a:solidFill>
              </a:rPr>
              <a:t>View customer history</a:t>
            </a:r>
            <a:endParaRPr lang="en-US" sz="2000" u="sng">
              <a:solidFill>
                <a:schemeClr val="hlink"/>
              </a:solidFill>
            </a:endParaRPr>
          </a:p>
        </p:txBody>
      </p:sp>
      <p:sp>
        <p:nvSpPr>
          <p:cNvPr id="336910" name="Rectangle 14"/>
          <p:cNvSpPr>
            <a:spLocks noChangeArrowheads="1"/>
          </p:cNvSpPr>
          <p:nvPr/>
        </p:nvSpPr>
        <p:spPr bwMode="auto">
          <a:xfrm>
            <a:off x="4267200" y="5410200"/>
            <a:ext cx="3811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Browse product catalog &gt;&gt;</a:t>
            </a:r>
          </a:p>
        </p:txBody>
      </p:sp>
      <p:sp>
        <p:nvSpPr>
          <p:cNvPr id="336911" name="Rectangle 15"/>
          <p:cNvSpPr>
            <a:spLocks noChangeArrowheads="1"/>
          </p:cNvSpPr>
          <p:nvPr/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 i="1">
                <a:solidFill>
                  <a:srgbClr val="8C8C08"/>
                </a:solidFill>
              </a:rPr>
              <a:t>User Screens (contd.)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7922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304800" y="0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7315200" y="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John smith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304800" y="1463675"/>
            <a:ext cx="325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CCFFFF"/>
                </a:solidFill>
              </a:rPr>
              <a:t>Activity: Book Customer Order</a:t>
            </a: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393700" y="2362200"/>
            <a:ext cx="2730500" cy="304800"/>
          </a:xfrm>
          <a:prstGeom prst="rect">
            <a:avLst/>
          </a:prstGeom>
          <a:solidFill>
            <a:srgbClr val="C0C0C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bg2"/>
                </a:solidFill>
                <a:latin typeface="Arial" charset="0"/>
              </a:rPr>
              <a:t>Supplier</a:t>
            </a:r>
          </a:p>
        </p:txBody>
      </p:sp>
      <p:sp>
        <p:nvSpPr>
          <p:cNvPr id="337927" name="AutoShape 7"/>
          <p:cNvSpPr>
            <a:spLocks noChangeArrowheads="1"/>
          </p:cNvSpPr>
          <p:nvPr/>
        </p:nvSpPr>
        <p:spPr bwMode="auto">
          <a:xfrm rot="10800000">
            <a:off x="2819400" y="2387600"/>
            <a:ext cx="304800" cy="2286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37" name="Rectangle 17"/>
          <p:cNvSpPr>
            <a:spLocks noChangeArrowheads="1"/>
          </p:cNvSpPr>
          <p:nvPr/>
        </p:nvSpPr>
        <p:spPr bwMode="auto">
          <a:xfrm>
            <a:off x="381000" y="4794250"/>
            <a:ext cx="8142288" cy="1219200"/>
          </a:xfrm>
          <a:prstGeom prst="rect">
            <a:avLst/>
          </a:prstGeom>
          <a:solidFill>
            <a:srgbClr val="99CCFF"/>
          </a:solidFill>
          <a:ln w="285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38" name="Line 18"/>
          <p:cNvSpPr>
            <a:spLocks noChangeShapeType="1"/>
          </p:cNvSpPr>
          <p:nvPr/>
        </p:nvSpPr>
        <p:spPr bwMode="auto">
          <a:xfrm>
            <a:off x="392113" y="5175250"/>
            <a:ext cx="80010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39" name="Line 19"/>
          <p:cNvSpPr>
            <a:spLocks noChangeShapeType="1"/>
          </p:cNvSpPr>
          <p:nvPr/>
        </p:nvSpPr>
        <p:spPr bwMode="auto">
          <a:xfrm>
            <a:off x="2220913" y="47942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925513" y="4870450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Id</a:t>
            </a:r>
          </a:p>
        </p:txBody>
      </p:sp>
      <p:sp>
        <p:nvSpPr>
          <p:cNvPr id="337941" name="Text Box 21"/>
          <p:cNvSpPr txBox="1">
            <a:spLocks noChangeArrowheads="1"/>
          </p:cNvSpPr>
          <p:nvPr/>
        </p:nvSpPr>
        <p:spPr bwMode="auto">
          <a:xfrm>
            <a:off x="3657600" y="4870450"/>
            <a:ext cx="1436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 Name</a:t>
            </a:r>
          </a:p>
        </p:txBody>
      </p:sp>
      <p:sp>
        <p:nvSpPr>
          <p:cNvPr id="337942" name="Text Box 22"/>
          <p:cNvSpPr txBox="1">
            <a:spLocks noChangeArrowheads="1"/>
          </p:cNvSpPr>
          <p:nvPr/>
        </p:nvSpPr>
        <p:spPr bwMode="auto">
          <a:xfrm>
            <a:off x="304800" y="4489450"/>
            <a:ext cx="1181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Order Items</a:t>
            </a:r>
          </a:p>
        </p:txBody>
      </p:sp>
      <p:sp>
        <p:nvSpPr>
          <p:cNvPr id="337943" name="Text Box 23"/>
          <p:cNvSpPr txBox="1">
            <a:spLocks noChangeArrowheads="1"/>
          </p:cNvSpPr>
          <p:nvPr/>
        </p:nvSpPr>
        <p:spPr bwMode="auto">
          <a:xfrm>
            <a:off x="6792913" y="487045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Actual Price</a:t>
            </a:r>
          </a:p>
        </p:txBody>
      </p:sp>
      <p:sp>
        <p:nvSpPr>
          <p:cNvPr id="337944" name="Rectangle 24"/>
          <p:cNvSpPr>
            <a:spLocks noChangeArrowheads="1"/>
          </p:cNvSpPr>
          <p:nvPr/>
        </p:nvSpPr>
        <p:spPr bwMode="auto">
          <a:xfrm>
            <a:off x="6781800" y="4413250"/>
            <a:ext cx="1905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6" name="Rectangle 26"/>
          <p:cNvSpPr>
            <a:spLocks noChangeArrowheads="1"/>
          </p:cNvSpPr>
          <p:nvPr/>
        </p:nvSpPr>
        <p:spPr bwMode="auto">
          <a:xfrm>
            <a:off x="6781800" y="1765300"/>
            <a:ext cx="17526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7" name="Text Box 27"/>
          <p:cNvSpPr txBox="1">
            <a:spLocks noChangeArrowheads="1"/>
          </p:cNvSpPr>
          <p:nvPr/>
        </p:nvSpPr>
        <p:spPr bwMode="auto">
          <a:xfrm>
            <a:off x="6705600" y="1497013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600" b="1">
                <a:solidFill>
                  <a:schemeClr val="accent1"/>
                </a:solidFill>
                <a:latin typeface="Arial" charset="0"/>
              </a:rPr>
              <a:t>My commission</a:t>
            </a:r>
            <a:endParaRPr kumimoji="0" lang="en-US" sz="1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37948" name="Line 28"/>
          <p:cNvSpPr>
            <a:spLocks noChangeShapeType="1"/>
          </p:cNvSpPr>
          <p:nvPr/>
        </p:nvSpPr>
        <p:spPr bwMode="auto">
          <a:xfrm>
            <a:off x="6705600" y="47942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2" name="Rectangle 32"/>
          <p:cNvSpPr>
            <a:spLocks noChangeArrowheads="1"/>
          </p:cNvSpPr>
          <p:nvPr/>
        </p:nvSpPr>
        <p:spPr bwMode="auto">
          <a:xfrm>
            <a:off x="4495800" y="62484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Cancel Order &gt;&gt;</a:t>
            </a:r>
          </a:p>
        </p:txBody>
      </p:sp>
      <p:sp>
        <p:nvSpPr>
          <p:cNvPr id="337953" name="Rectangle 33"/>
          <p:cNvSpPr>
            <a:spLocks noChangeArrowheads="1"/>
          </p:cNvSpPr>
          <p:nvPr/>
        </p:nvSpPr>
        <p:spPr bwMode="auto">
          <a:xfrm>
            <a:off x="6705600" y="62484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Submit Order &gt;&gt;</a:t>
            </a:r>
          </a:p>
        </p:txBody>
      </p:sp>
      <p:sp>
        <p:nvSpPr>
          <p:cNvPr id="337954" name="Line 34"/>
          <p:cNvSpPr>
            <a:spLocks noChangeShapeType="1"/>
          </p:cNvSpPr>
          <p:nvPr/>
        </p:nvSpPr>
        <p:spPr bwMode="auto">
          <a:xfrm>
            <a:off x="304800" y="1387475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5" name="Line 35"/>
          <p:cNvSpPr>
            <a:spLocks noChangeShapeType="1"/>
          </p:cNvSpPr>
          <p:nvPr/>
        </p:nvSpPr>
        <p:spPr bwMode="auto">
          <a:xfrm>
            <a:off x="5181600" y="396875"/>
            <a:ext cx="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6" name="Text Box 36"/>
          <p:cNvSpPr txBox="1">
            <a:spLocks noChangeArrowheads="1"/>
          </p:cNvSpPr>
          <p:nvPr/>
        </p:nvSpPr>
        <p:spPr bwMode="auto">
          <a:xfrm>
            <a:off x="762000" y="396875"/>
            <a:ext cx="426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Customer Information summary</a:t>
            </a:r>
          </a:p>
        </p:txBody>
      </p:sp>
      <p:sp>
        <p:nvSpPr>
          <p:cNvPr id="337957" name="Text Box 37"/>
          <p:cNvSpPr txBox="1">
            <a:spLocks noChangeArrowheads="1"/>
          </p:cNvSpPr>
          <p:nvPr/>
        </p:nvSpPr>
        <p:spPr bwMode="auto">
          <a:xfrm>
            <a:off x="5334000" y="473075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Person Contact Information</a:t>
            </a:r>
          </a:p>
        </p:txBody>
      </p:sp>
      <p:sp>
        <p:nvSpPr>
          <p:cNvPr id="337958" name="Line 38"/>
          <p:cNvSpPr>
            <a:spLocks noChangeShapeType="1"/>
          </p:cNvSpPr>
          <p:nvPr/>
        </p:nvSpPr>
        <p:spPr bwMode="auto">
          <a:xfrm>
            <a:off x="304800" y="396875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2" name="AutoShape 42"/>
          <p:cNvSpPr>
            <a:spLocks noChangeArrowheads="1"/>
          </p:cNvSpPr>
          <p:nvPr/>
        </p:nvSpPr>
        <p:spPr bwMode="auto">
          <a:xfrm rot="10800000" flipV="1">
            <a:off x="8534400" y="517525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3" name="AutoShape 43"/>
          <p:cNvSpPr>
            <a:spLocks noChangeArrowheads="1"/>
          </p:cNvSpPr>
          <p:nvPr/>
        </p:nvSpPr>
        <p:spPr bwMode="auto">
          <a:xfrm rot="21535579" flipV="1">
            <a:off x="8534400" y="581025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4" name="Rectangle 44"/>
          <p:cNvSpPr>
            <a:spLocks noChangeArrowheads="1"/>
          </p:cNvSpPr>
          <p:nvPr/>
        </p:nvSpPr>
        <p:spPr bwMode="auto">
          <a:xfrm>
            <a:off x="8534400" y="5099050"/>
            <a:ext cx="304800" cy="9144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6" name="Rectangle 46"/>
          <p:cNvSpPr>
            <a:spLocks noChangeArrowheads="1"/>
          </p:cNvSpPr>
          <p:nvPr/>
        </p:nvSpPr>
        <p:spPr bwMode="auto">
          <a:xfrm>
            <a:off x="8534400" y="4819650"/>
            <a:ext cx="304800" cy="11938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393700" y="2705100"/>
            <a:ext cx="8153400" cy="1257300"/>
          </a:xfrm>
          <a:prstGeom prst="rect">
            <a:avLst/>
          </a:prstGeom>
          <a:solidFill>
            <a:srgbClr val="99CCFF"/>
          </a:solidFill>
          <a:ln w="285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393700" y="3086100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533400" y="2781300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Id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1676400" y="2781300"/>
            <a:ext cx="1436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tx1"/>
                </a:solidFill>
                <a:latin typeface="Arial" charset="0"/>
              </a:rPr>
              <a:t>Product  Name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5410200" y="2771775"/>
            <a:ext cx="1209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tx1"/>
                </a:solidFill>
                <a:latin typeface="Arial" charset="0"/>
              </a:rPr>
              <a:t>Target Price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7408863" y="2768600"/>
            <a:ext cx="528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Add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7316788" y="313690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bg1"/>
                </a:solidFill>
                <a:latin typeface="Arial" charset="0"/>
              </a:rPr>
              <a:t>&gt;&gt;</a:t>
            </a: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393700" y="3390900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7316788" y="350520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bg1"/>
                </a:solidFill>
                <a:latin typeface="Arial" charset="0"/>
              </a:rPr>
              <a:t>&gt;&gt;</a:t>
            </a:r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1676400" y="27368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5410200" y="274320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31"/>
          <p:cNvSpPr>
            <a:spLocks noChangeShapeType="1"/>
          </p:cNvSpPr>
          <p:nvPr/>
        </p:nvSpPr>
        <p:spPr bwMode="auto">
          <a:xfrm>
            <a:off x="6705600" y="274320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AutoShape 39"/>
          <p:cNvSpPr>
            <a:spLocks noChangeArrowheads="1"/>
          </p:cNvSpPr>
          <p:nvPr/>
        </p:nvSpPr>
        <p:spPr bwMode="auto">
          <a:xfrm rot="10800000" flipV="1">
            <a:off x="8534400" y="308610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utoShape 40"/>
          <p:cNvSpPr>
            <a:spLocks noChangeArrowheads="1"/>
          </p:cNvSpPr>
          <p:nvPr/>
        </p:nvSpPr>
        <p:spPr bwMode="auto">
          <a:xfrm rot="21535579" flipV="1">
            <a:off x="8534400" y="373380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41"/>
          <p:cNvSpPr>
            <a:spLocks noChangeArrowheads="1"/>
          </p:cNvSpPr>
          <p:nvPr/>
        </p:nvSpPr>
        <p:spPr bwMode="auto">
          <a:xfrm>
            <a:off x="8534400" y="3048000"/>
            <a:ext cx="304800" cy="8890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45"/>
          <p:cNvSpPr>
            <a:spLocks noChangeArrowheads="1"/>
          </p:cNvSpPr>
          <p:nvPr/>
        </p:nvSpPr>
        <p:spPr bwMode="auto">
          <a:xfrm>
            <a:off x="8534400" y="2692400"/>
            <a:ext cx="304800" cy="12700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47"/>
          <p:cNvSpPr>
            <a:spLocks noChangeShapeType="1"/>
          </p:cNvSpPr>
          <p:nvPr/>
        </p:nvSpPr>
        <p:spPr bwMode="auto">
          <a:xfrm>
            <a:off x="3124200" y="274320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4124325" y="2762250"/>
            <a:ext cx="1269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tx1"/>
                </a:solidFill>
                <a:latin typeface="Arial" charset="0"/>
              </a:rPr>
              <a:t>Ceiling Price</a:t>
            </a:r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4143375" y="2720975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48"/>
          <p:cNvSpPr txBox="1">
            <a:spLocks noChangeArrowheads="1"/>
          </p:cNvSpPr>
          <p:nvPr/>
        </p:nvSpPr>
        <p:spPr bwMode="auto">
          <a:xfrm>
            <a:off x="3070180" y="2779712"/>
            <a:ext cx="1120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tx1"/>
                </a:solidFill>
                <a:latin typeface="Arial" charset="0"/>
              </a:rPr>
              <a:t>Floor Price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course 8">
      <a:dk1>
        <a:srgbClr val="000000"/>
      </a:dk1>
      <a:lt1>
        <a:srgbClr val="FF9900"/>
      </a:lt1>
      <a:dk2>
        <a:srgbClr val="FFFFFF"/>
      </a:dk2>
      <a:lt2>
        <a:srgbClr val="000000"/>
      </a:lt2>
      <a:accent1>
        <a:srgbClr val="FF0000"/>
      </a:accent1>
      <a:accent2>
        <a:srgbClr val="800080"/>
      </a:accent2>
      <a:accent3>
        <a:srgbClr val="FFCAAA"/>
      </a:accent3>
      <a:accent4>
        <a:srgbClr val="000000"/>
      </a:accent4>
      <a:accent5>
        <a:srgbClr val="FFAAAA"/>
      </a:accent5>
      <a:accent6>
        <a:srgbClr val="730073"/>
      </a:accent6>
      <a:hlink>
        <a:srgbClr val="A50021"/>
      </a:hlink>
      <a:folHlink>
        <a:srgbClr val="996600"/>
      </a:folHlink>
    </a:clrScheme>
    <a:fontScheme name="cours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D4D4D"/>
          </a:buClr>
          <a:buSzPct val="55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D4D4D"/>
          </a:buClr>
          <a:buSzPct val="55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ourse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C3399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ADCA"/>
        </a:accent5>
        <a:accent6>
          <a:srgbClr val="00005C"/>
        </a:accent6>
        <a:hlink>
          <a:srgbClr val="CC66FF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3">
        <a:dk1>
          <a:srgbClr val="000000"/>
        </a:dk1>
        <a:lt1>
          <a:srgbClr val="FFFFFF"/>
        </a:lt1>
        <a:dk2>
          <a:srgbClr val="F8F8F8"/>
        </a:dk2>
        <a:lt2>
          <a:srgbClr val="336699"/>
        </a:lt2>
        <a:accent1>
          <a:srgbClr val="00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2DB9B9"/>
        </a:accent6>
        <a:hlink>
          <a:srgbClr val="CC00CC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00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7300"/>
        </a:accent6>
        <a:hlink>
          <a:srgbClr val="FFFFFF"/>
        </a:hlink>
        <a:folHlink>
          <a:srgbClr val="00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5">
        <a:dk1>
          <a:srgbClr val="000000"/>
        </a:dk1>
        <a:lt1>
          <a:srgbClr val="FFFFCC"/>
        </a:lt1>
        <a:dk2>
          <a:srgbClr val="FFFFFF"/>
        </a:dk2>
        <a:lt2>
          <a:srgbClr val="C58051"/>
        </a:lt2>
        <a:accent1>
          <a:srgbClr val="99CC00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CAE2AA"/>
        </a:accent5>
        <a:accent6>
          <a:srgbClr val="730000"/>
        </a:accent6>
        <a:hlink>
          <a:srgbClr val="FF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6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8F8F8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005CE7"/>
        </a:accent6>
        <a:hlink>
          <a:srgbClr val="FF0033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7">
        <a:dk1>
          <a:srgbClr val="0000CC"/>
        </a:dk1>
        <a:lt1>
          <a:srgbClr val="FFFF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0066"/>
        </a:accent2>
        <a:accent3>
          <a:srgbClr val="AAAAAA"/>
        </a:accent3>
        <a:accent4>
          <a:srgbClr val="DADADA"/>
        </a:accent4>
        <a:accent5>
          <a:srgbClr val="ADB8FF"/>
        </a:accent5>
        <a:accent6>
          <a:srgbClr val="00005C"/>
        </a:accent6>
        <a:hlink>
          <a:srgbClr val="333399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8">
        <a:dk1>
          <a:srgbClr val="000000"/>
        </a:dk1>
        <a:lt1>
          <a:srgbClr val="FF9900"/>
        </a:lt1>
        <a:dk2>
          <a:srgbClr val="FFFFFF"/>
        </a:dk2>
        <a:lt2>
          <a:srgbClr val="000000"/>
        </a:lt2>
        <a:accent1>
          <a:srgbClr val="FF0000"/>
        </a:accent1>
        <a:accent2>
          <a:srgbClr val="800080"/>
        </a:accent2>
        <a:accent3>
          <a:srgbClr val="FFCAAA"/>
        </a:accent3>
        <a:accent4>
          <a:srgbClr val="000000"/>
        </a:accent4>
        <a:accent5>
          <a:srgbClr val="FFAAAA"/>
        </a:accent5>
        <a:accent6>
          <a:srgbClr val="730073"/>
        </a:accent6>
        <a:hlink>
          <a:srgbClr val="A50021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9">
        <a:dk1>
          <a:srgbClr val="000000"/>
        </a:dk1>
        <a:lt1>
          <a:srgbClr val="FFFFFF"/>
        </a:lt1>
        <a:dk2>
          <a:srgbClr val="FFFFFF"/>
        </a:dk2>
        <a:lt2>
          <a:srgbClr val="FF9900"/>
        </a:lt2>
        <a:accent1>
          <a:srgbClr val="FF0000"/>
        </a:accent1>
        <a:accent2>
          <a:srgbClr val="80008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730073"/>
        </a:accent6>
        <a:hlink>
          <a:srgbClr val="A50021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53642</TotalTime>
  <Words>1304</Words>
  <Application>Microsoft Office PowerPoint</Application>
  <PresentationFormat>On-screen Show (4:3)</PresentationFormat>
  <Paragraphs>403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Helvetica</vt:lpstr>
      <vt:lpstr>Wingdings</vt:lpstr>
      <vt:lpstr>course</vt:lpstr>
      <vt:lpstr>Application Engineering and Development INFO 5100  A case study in Order Booking</vt:lpstr>
      <vt:lpstr>Xerox</vt:lpstr>
      <vt:lpstr>Xerox new sales strategy </vt:lpstr>
      <vt:lpstr>PowerPoint Presentation</vt:lpstr>
      <vt:lpstr>Screen representation of user tasks</vt:lpstr>
      <vt:lpstr>Login Screen represents Login Task</vt:lpstr>
      <vt:lpstr>User Screens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Range Pricing: Product</vt:lpstr>
      <vt:lpstr>Range Pricing: Solution Package</vt:lpstr>
      <vt:lpstr>Sales Model   Self-serve model where customer prepares own order</vt:lpstr>
      <vt:lpstr>PowerPoint Presentation</vt:lpstr>
      <vt:lpstr>PowerPoint Presentation</vt:lpstr>
      <vt:lpstr>Sales Model  Sales person mediates the sale</vt:lpstr>
      <vt:lpstr>PowerPoint Presentation</vt:lpstr>
      <vt:lpstr>PowerPoint Presentation</vt:lpstr>
      <vt:lpstr>How to create an order?</vt:lpstr>
      <vt:lpstr>How to create an order item</vt:lpstr>
      <vt:lpstr>How to list the order items</vt:lpstr>
      <vt:lpstr>How to list all orders</vt:lpstr>
      <vt:lpstr>PowerPoint Presentation</vt:lpstr>
      <vt:lpstr>PowerPoint Presentation</vt:lpstr>
      <vt:lpstr>PowerPoint Presentation</vt:lpstr>
      <vt:lpstr>PowerPoint Presentation</vt:lpstr>
    </vt:vector>
  </TitlesOfParts>
  <Company>DBI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Kal</dc:creator>
  <cp:lastModifiedBy>kal bugrara</cp:lastModifiedBy>
  <cp:revision>104</cp:revision>
  <cp:lastPrinted>2004-02-03T20:20:43Z</cp:lastPrinted>
  <dcterms:created xsi:type="dcterms:W3CDTF">2003-09-06T12:08:54Z</dcterms:created>
  <dcterms:modified xsi:type="dcterms:W3CDTF">2017-10-13T12:33:33Z</dcterms:modified>
</cp:coreProperties>
</file>