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88" r:id="rId3"/>
    <p:sldId id="262" r:id="rId4"/>
    <p:sldId id="259" r:id="rId5"/>
    <p:sldId id="307" r:id="rId6"/>
    <p:sldId id="308" r:id="rId7"/>
    <p:sldId id="296" r:id="rId8"/>
    <p:sldId id="310" r:id="rId9"/>
    <p:sldId id="311" r:id="rId10"/>
    <p:sldId id="305" r:id="rId11"/>
    <p:sldId id="306" r:id="rId12"/>
    <p:sldId id="312" r:id="rId13"/>
    <p:sldId id="313" r:id="rId14"/>
    <p:sldId id="314" r:id="rId15"/>
    <p:sldId id="315" r:id="rId16"/>
    <p:sldId id="316" r:id="rId17"/>
    <p:sldId id="317" r:id="rId18"/>
    <p:sldId id="318" r:id="rId19"/>
  </p:sldIdLst>
  <p:sldSz cx="9144000" cy="5143500" type="screen16x9"/>
  <p:notesSz cx="6858000" cy="9144000"/>
  <p:embeddedFontLst>
    <p:embeddedFont>
      <p:font typeface="Oswald" panose="020F0502020204030204" pitchFamily="3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F6D353-93CD-4862-8A78-B0BFF53DAD8E}">
  <a:tblStyle styleId="{92F6D353-93CD-4862-8A78-B0BFF53DAD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p:restoredTop sz="94633"/>
  </p:normalViewPr>
  <p:slideViewPr>
    <p:cSldViewPr snapToGrid="0" snapToObjects="1">
      <p:cViewPr>
        <p:scale>
          <a:sx n="170" d="100"/>
          <a:sy n="170" d="100"/>
        </p:scale>
        <p:origin x="76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49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76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91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83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72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035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39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32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2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89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54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74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18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46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07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olidit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trufflesuite.com/docs/truffle/testing/writing-tests-in-solidity" TargetMode="External"/><Relationship Id="rId5" Type="http://schemas.openxmlformats.org/officeDocument/2006/relationships/hyperlink" Target="https://en.wikipedia.org/wiki/React_(web_framework)" TargetMode="External"/><Relationship Id="rId4" Type="http://schemas.openxmlformats.org/officeDocument/2006/relationships/hyperlink" Target="https://solidity.readthedocs.io/en/develo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0" y="3790765"/>
            <a:ext cx="8791650" cy="732460"/>
          </a:xfrm>
          <a:prstGeom prst="rect">
            <a:avLst/>
          </a:prstGeom>
        </p:spPr>
        <p:txBody>
          <a:bodyPr spcFirstLastPara="1" wrap="square" lIns="91425" tIns="91425" rIns="91425" bIns="91425" anchor="ctr" anchorCtr="0">
            <a:noAutofit/>
          </a:bodyPr>
          <a:lstStyle/>
          <a:p>
            <a:r>
              <a:rPr lang="en-US" altLang="zh-CN" sz="3600" dirty="0"/>
              <a:t>Online Betting System based on Blockchain</a:t>
            </a:r>
            <a:br>
              <a:rPr lang="zh-CN" altLang="zh-CN" sz="3600" dirty="0"/>
            </a:br>
            <a:br>
              <a:rPr lang="en" sz="3600" dirty="0"/>
            </a:br>
            <a:r>
              <a:rPr lang="en-US" altLang="zh-CN" sz="1800" dirty="0"/>
              <a:t>Group Member</a:t>
            </a:r>
            <a:br>
              <a:rPr lang="zh-CN" altLang="zh-CN" sz="1800" dirty="0"/>
            </a:br>
            <a:r>
              <a:rPr lang="en-US" altLang="zh-CN" sz="1800" b="0" dirty="0"/>
              <a:t>Jian Min 001491533</a:t>
            </a:r>
            <a:br>
              <a:rPr lang="zh-CN" altLang="zh-CN" sz="1800" b="0" dirty="0"/>
            </a:br>
            <a:r>
              <a:rPr lang="en-US" altLang="zh-CN" sz="1800" b="0" dirty="0" err="1"/>
              <a:t>Mibin</a:t>
            </a:r>
            <a:r>
              <a:rPr lang="en-US" altLang="zh-CN" sz="1800" b="0" dirty="0"/>
              <a:t> Zhu 001424937</a:t>
            </a:r>
            <a:br>
              <a:rPr lang="zh-CN" altLang="zh-CN" sz="1800" b="0" dirty="0"/>
            </a:br>
            <a:r>
              <a:rPr lang="en-US" altLang="zh-CN" sz="1800" b="0" dirty="0" err="1"/>
              <a:t>Mingyu</a:t>
            </a:r>
            <a:r>
              <a:rPr lang="en-US" altLang="zh-CN" sz="1800" b="0" dirty="0"/>
              <a:t> Liu 001498402</a:t>
            </a:r>
            <a:br>
              <a:rPr lang="zh-CN" altLang="zh-CN" dirty="0"/>
            </a:b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447060" y="3031150"/>
            <a:ext cx="6076890" cy="1159800"/>
          </a:xfrm>
          <a:prstGeom prst="rect">
            <a:avLst/>
          </a:prstGeom>
        </p:spPr>
        <p:txBody>
          <a:bodyPr spcFirstLastPara="1" wrap="square" lIns="91425" tIns="91425" rIns="91425" bIns="91425" anchor="b" anchorCtr="0">
            <a:noAutofit/>
          </a:bodyPr>
          <a:lstStyle/>
          <a:p>
            <a:r>
              <a:rPr lang="en-US" altLang="zh-CN" dirty="0"/>
              <a:t>Methodology</a:t>
            </a:r>
            <a:endParaRPr lang="zh-CN" altLang="zh-CN"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87" name="Google Shape;487;p16"/>
          <p:cNvSpPr txBox="1"/>
          <p:nvPr/>
        </p:nvSpPr>
        <p:spPr>
          <a:xfrm>
            <a:off x="7416725" y="3124940"/>
            <a:ext cx="1760400" cy="174178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sz="12000" b="1" dirty="0">
                <a:solidFill>
                  <a:srgbClr val="3C78D8"/>
                </a:solidFill>
                <a:latin typeface="Oswald"/>
                <a:cs typeface="Oswald"/>
                <a:sym typeface="Oswald"/>
              </a:rPr>
              <a:t>4</a:t>
            </a:r>
            <a:endParaRPr sz="12000" dirty="0">
              <a:solidFill>
                <a:srgbClr val="3C78D8"/>
              </a:solidFill>
            </a:endParaRPr>
          </a:p>
        </p:txBody>
      </p:sp>
    </p:spTree>
    <p:extLst>
      <p:ext uri="{BB962C8B-B14F-4D97-AF65-F5344CB8AC3E}">
        <p14:creationId xmlns:p14="http://schemas.microsoft.com/office/powerpoint/2010/main" val="405077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6" y="1692116"/>
            <a:ext cx="7925050" cy="25837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1.Solidity</a:t>
            </a:r>
          </a:p>
          <a:p>
            <a:r>
              <a:rPr lang="en-US" altLang="zh-CN" dirty="0"/>
              <a:t>Solidity is an object-oriented programming language for writing smart contracts. It is used for implementing smart contracts on various blockchain platforms</a:t>
            </a:r>
          </a:p>
          <a:p>
            <a:endParaRPr lang="zh-CN" altLang="zh-CN" dirty="0"/>
          </a:p>
          <a:p>
            <a:r>
              <a:rPr lang="en-US" altLang="zh-CN" dirty="0"/>
              <a:t>2.React</a:t>
            </a:r>
          </a:p>
          <a:p>
            <a:r>
              <a:rPr lang="en-US" altLang="zh-CN" dirty="0"/>
              <a:t>React is a JavaScript library for building user interfaces. It is maintained by Facebook and a community of individual developers and companies.</a:t>
            </a:r>
          </a:p>
          <a:p>
            <a:endParaRPr lang="zh-CN" altLang="zh-CN" dirty="0"/>
          </a:p>
          <a:p>
            <a:r>
              <a:rPr lang="en-US" altLang="zh-CN" dirty="0"/>
              <a:t>3.Truffle Suite</a:t>
            </a:r>
          </a:p>
          <a:p>
            <a:r>
              <a:rPr lang="en-US" altLang="zh-CN" dirty="0"/>
              <a:t>A world class development environment, testing framework and asset pipeline for blockchains using the Ethereum Virtual Machine, aiming to make life as a developer easier.</a:t>
            </a:r>
            <a:r>
              <a:rPr lang="zh-CN" altLang="zh-CN" dirty="0"/>
              <a:t> </a:t>
            </a:r>
          </a:p>
        </p:txBody>
      </p:sp>
      <p:sp>
        <p:nvSpPr>
          <p:cNvPr id="15" name="Google Shape;506;p19">
            <a:extLst>
              <a:ext uri="{FF2B5EF4-FFF2-40B4-BE49-F238E27FC236}">
                <a16:creationId xmlns:a16="http://schemas.microsoft.com/office/drawing/2014/main" id="{47B60B1D-3377-5148-93C8-D881CC0A3E3C}"/>
              </a:ext>
            </a:extLst>
          </p:cNvPr>
          <p:cNvSpPr txBox="1">
            <a:spLocks/>
          </p:cNvSpPr>
          <p:nvPr/>
        </p:nvSpPr>
        <p:spPr>
          <a:xfrm>
            <a:off x="-791431" y="346471"/>
            <a:ext cx="6067969"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Methodology</a:t>
            </a:r>
            <a:endParaRPr lang="en-US" sz="5400" dirty="0"/>
          </a:p>
        </p:txBody>
      </p:sp>
    </p:spTree>
    <p:extLst>
      <p:ext uri="{BB962C8B-B14F-4D97-AF65-F5344CB8AC3E}">
        <p14:creationId xmlns:p14="http://schemas.microsoft.com/office/powerpoint/2010/main" val="403027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447060" y="3031150"/>
            <a:ext cx="6076890" cy="1159800"/>
          </a:xfrm>
          <a:prstGeom prst="rect">
            <a:avLst/>
          </a:prstGeom>
        </p:spPr>
        <p:txBody>
          <a:bodyPr spcFirstLastPara="1" wrap="square" lIns="91425" tIns="91425" rIns="91425" bIns="91425" anchor="b" anchorCtr="0">
            <a:noAutofit/>
          </a:bodyPr>
          <a:lstStyle/>
          <a:p>
            <a:r>
              <a:rPr lang="en-US" altLang="zh-CN" dirty="0"/>
              <a:t>Implementation</a:t>
            </a:r>
            <a:endParaRPr lang="zh-CN" altLang="zh-CN"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87" name="Google Shape;487;p16"/>
          <p:cNvSpPr txBox="1"/>
          <p:nvPr/>
        </p:nvSpPr>
        <p:spPr>
          <a:xfrm>
            <a:off x="7416725" y="3124940"/>
            <a:ext cx="1760400" cy="174178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sz="12000" b="1" dirty="0">
                <a:solidFill>
                  <a:srgbClr val="3C78D8"/>
                </a:solidFill>
                <a:latin typeface="Oswald"/>
                <a:cs typeface="Oswald"/>
                <a:sym typeface="Oswald"/>
              </a:rPr>
              <a:t>5</a:t>
            </a:r>
            <a:endParaRPr sz="12000" dirty="0">
              <a:solidFill>
                <a:srgbClr val="3C78D8"/>
              </a:solidFill>
            </a:endParaRPr>
          </a:p>
        </p:txBody>
      </p:sp>
    </p:spTree>
    <p:extLst>
      <p:ext uri="{BB962C8B-B14F-4D97-AF65-F5344CB8AC3E}">
        <p14:creationId xmlns:p14="http://schemas.microsoft.com/office/powerpoint/2010/main" val="63500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6" y="1055040"/>
            <a:ext cx="7925050" cy="29025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b="1" dirty="0"/>
              <a:t>Simulation of the lottery purchase process</a:t>
            </a:r>
            <a:endParaRPr lang="zh-CN" altLang="zh-CN" dirty="0"/>
          </a:p>
          <a:p>
            <a:endParaRPr lang="en-US" altLang="zh-CN" dirty="0"/>
          </a:p>
          <a:p>
            <a:r>
              <a:rPr lang="en-US" altLang="zh-CN" dirty="0"/>
              <a:t>Firstly, suppose there have three people A, B and C in this system. Where A is a manager role, the duty of A is just for clicking the “Settlement” button in this process. User B and C are the buyers of the lottery, they may have competition with each other to guess the number for being the winner.</a:t>
            </a:r>
            <a:endParaRPr lang="zh-CN" altLang="zh-CN" dirty="0"/>
          </a:p>
        </p:txBody>
      </p:sp>
      <p:sp>
        <p:nvSpPr>
          <p:cNvPr id="15" name="Google Shape;506;p19">
            <a:extLst>
              <a:ext uri="{FF2B5EF4-FFF2-40B4-BE49-F238E27FC236}">
                <a16:creationId xmlns:a16="http://schemas.microsoft.com/office/drawing/2014/main" id="{47B60B1D-3377-5148-93C8-D881CC0A3E3C}"/>
              </a:ext>
            </a:extLst>
          </p:cNvPr>
          <p:cNvSpPr txBox="1">
            <a:spLocks/>
          </p:cNvSpPr>
          <p:nvPr/>
        </p:nvSpPr>
        <p:spPr>
          <a:xfrm>
            <a:off x="-394172" y="5774"/>
            <a:ext cx="6067969"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Implementation</a:t>
            </a:r>
            <a:endParaRPr lang="en-US" sz="5400" dirty="0"/>
          </a:p>
        </p:txBody>
      </p:sp>
      <p:pic>
        <p:nvPicPr>
          <p:cNvPr id="3" name="图片 2" descr="手机屏幕截图&#10;&#10;描述已自动生成">
            <a:extLst>
              <a:ext uri="{FF2B5EF4-FFF2-40B4-BE49-F238E27FC236}">
                <a16:creationId xmlns:a16="http://schemas.microsoft.com/office/drawing/2014/main" id="{49F0C781-D78C-3545-A386-A3D74FC636C0}"/>
              </a:ext>
            </a:extLst>
          </p:cNvPr>
          <p:cNvPicPr>
            <a:picLocks noChangeAspect="1"/>
          </p:cNvPicPr>
          <p:nvPr/>
        </p:nvPicPr>
        <p:blipFill>
          <a:blip r:embed="rId3"/>
          <a:stretch>
            <a:fillRect/>
          </a:stretch>
        </p:blipFill>
        <p:spPr>
          <a:xfrm>
            <a:off x="1919028" y="2408930"/>
            <a:ext cx="4860985" cy="2337012"/>
          </a:xfrm>
          <a:prstGeom prst="rect">
            <a:avLst/>
          </a:prstGeom>
        </p:spPr>
      </p:pic>
    </p:spTree>
    <p:extLst>
      <p:ext uri="{BB962C8B-B14F-4D97-AF65-F5344CB8AC3E}">
        <p14:creationId xmlns:p14="http://schemas.microsoft.com/office/powerpoint/2010/main" val="16356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6" y="1692116"/>
            <a:ext cx="7925050" cy="25837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This system is still a decentralized system, because we have contracts between A &amp; B and A &amp; C. </a:t>
            </a:r>
            <a:endParaRPr lang="zh-CN" altLang="zh-CN" dirty="0"/>
          </a:p>
        </p:txBody>
      </p:sp>
      <p:sp>
        <p:nvSpPr>
          <p:cNvPr id="15" name="Google Shape;506;p19">
            <a:extLst>
              <a:ext uri="{FF2B5EF4-FFF2-40B4-BE49-F238E27FC236}">
                <a16:creationId xmlns:a16="http://schemas.microsoft.com/office/drawing/2014/main" id="{47B60B1D-3377-5148-93C8-D881CC0A3E3C}"/>
              </a:ext>
            </a:extLst>
          </p:cNvPr>
          <p:cNvSpPr txBox="1">
            <a:spLocks/>
          </p:cNvSpPr>
          <p:nvPr/>
        </p:nvSpPr>
        <p:spPr>
          <a:xfrm>
            <a:off x="-394172" y="328059"/>
            <a:ext cx="6067969"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Implementation</a:t>
            </a:r>
            <a:endParaRPr lang="en-US" sz="5400" dirty="0"/>
          </a:p>
        </p:txBody>
      </p:sp>
      <p:pic>
        <p:nvPicPr>
          <p:cNvPr id="3" name="图片 2" descr="手机屏幕截图&#10;&#10;描述已自动生成">
            <a:extLst>
              <a:ext uri="{FF2B5EF4-FFF2-40B4-BE49-F238E27FC236}">
                <a16:creationId xmlns:a16="http://schemas.microsoft.com/office/drawing/2014/main" id="{789D105C-5A44-244A-9E15-2419F135F67B}"/>
              </a:ext>
            </a:extLst>
          </p:cNvPr>
          <p:cNvPicPr>
            <a:picLocks noChangeAspect="1"/>
          </p:cNvPicPr>
          <p:nvPr/>
        </p:nvPicPr>
        <p:blipFill>
          <a:blip r:embed="rId3"/>
          <a:stretch>
            <a:fillRect/>
          </a:stretch>
        </p:blipFill>
        <p:spPr>
          <a:xfrm>
            <a:off x="1599305" y="2091685"/>
            <a:ext cx="2283148" cy="2723756"/>
          </a:xfrm>
          <a:prstGeom prst="rect">
            <a:avLst/>
          </a:prstGeom>
        </p:spPr>
      </p:pic>
      <p:pic>
        <p:nvPicPr>
          <p:cNvPr id="5" name="图片 4" descr="手机屏幕截图&#10;&#10;描述已自动生成">
            <a:extLst>
              <a:ext uri="{FF2B5EF4-FFF2-40B4-BE49-F238E27FC236}">
                <a16:creationId xmlns:a16="http://schemas.microsoft.com/office/drawing/2014/main" id="{B20DF948-39D1-BB4B-AFCD-A0FEC694F6B8}"/>
              </a:ext>
            </a:extLst>
          </p:cNvPr>
          <p:cNvPicPr>
            <a:picLocks noChangeAspect="1"/>
          </p:cNvPicPr>
          <p:nvPr/>
        </p:nvPicPr>
        <p:blipFill>
          <a:blip r:embed="rId4"/>
          <a:stretch>
            <a:fillRect/>
          </a:stretch>
        </p:blipFill>
        <p:spPr>
          <a:xfrm>
            <a:off x="4572000" y="2091685"/>
            <a:ext cx="2283148" cy="2723756"/>
          </a:xfrm>
          <a:prstGeom prst="rect">
            <a:avLst/>
          </a:prstGeom>
        </p:spPr>
      </p:pic>
    </p:spTree>
    <p:extLst>
      <p:ext uri="{BB962C8B-B14F-4D97-AF65-F5344CB8AC3E}">
        <p14:creationId xmlns:p14="http://schemas.microsoft.com/office/powerpoint/2010/main" val="85617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6" y="1144980"/>
            <a:ext cx="7925050" cy="25837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Secondly, we look back to the lottery purchase process.</a:t>
            </a:r>
            <a:endParaRPr lang="zh-CN" altLang="zh-CN" dirty="0"/>
          </a:p>
        </p:txBody>
      </p:sp>
      <p:sp>
        <p:nvSpPr>
          <p:cNvPr id="15" name="Google Shape;506;p19">
            <a:extLst>
              <a:ext uri="{FF2B5EF4-FFF2-40B4-BE49-F238E27FC236}">
                <a16:creationId xmlns:a16="http://schemas.microsoft.com/office/drawing/2014/main" id="{47B60B1D-3377-5148-93C8-D881CC0A3E3C}"/>
              </a:ext>
            </a:extLst>
          </p:cNvPr>
          <p:cNvSpPr txBox="1">
            <a:spLocks/>
          </p:cNvSpPr>
          <p:nvPr/>
        </p:nvSpPr>
        <p:spPr>
          <a:xfrm>
            <a:off x="-394172" y="-1721"/>
            <a:ext cx="6067969"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Implementation</a:t>
            </a:r>
            <a:endParaRPr lang="en-US" sz="5400" dirty="0"/>
          </a:p>
        </p:txBody>
      </p:sp>
      <p:pic>
        <p:nvPicPr>
          <p:cNvPr id="4" name="图片 3" descr="手机屏幕截图&#10;&#10;描述已自动生成">
            <a:extLst>
              <a:ext uri="{FF2B5EF4-FFF2-40B4-BE49-F238E27FC236}">
                <a16:creationId xmlns:a16="http://schemas.microsoft.com/office/drawing/2014/main" id="{64A4EA48-2409-0147-BE2C-9E27F046EC48}"/>
              </a:ext>
            </a:extLst>
          </p:cNvPr>
          <p:cNvPicPr>
            <a:picLocks noChangeAspect="1"/>
          </p:cNvPicPr>
          <p:nvPr/>
        </p:nvPicPr>
        <p:blipFill>
          <a:blip r:embed="rId3"/>
          <a:stretch>
            <a:fillRect/>
          </a:stretch>
        </p:blipFill>
        <p:spPr>
          <a:xfrm>
            <a:off x="2454330" y="1814830"/>
            <a:ext cx="4235339" cy="3020793"/>
          </a:xfrm>
          <a:prstGeom prst="rect">
            <a:avLst/>
          </a:prstGeom>
        </p:spPr>
      </p:pic>
    </p:spTree>
    <p:extLst>
      <p:ext uri="{BB962C8B-B14F-4D97-AF65-F5344CB8AC3E}">
        <p14:creationId xmlns:p14="http://schemas.microsoft.com/office/powerpoint/2010/main" val="133147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6" y="1692116"/>
            <a:ext cx="7925050" cy="277469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Finally, when manager A clicks the “Settlement” button, a number will be generated by the system by default, and then this number is compared with the lottery number which are bought by the users. We may have following 3 conditions:</a:t>
            </a:r>
            <a:endParaRPr lang="zh-CN" altLang="zh-CN" dirty="0"/>
          </a:p>
          <a:p>
            <a:r>
              <a:rPr lang="en-US" altLang="zh-CN" dirty="0"/>
              <a:t> </a:t>
            </a:r>
            <a:endParaRPr lang="zh-CN" altLang="zh-CN" dirty="0"/>
          </a:p>
          <a:p>
            <a:pPr lvl="0"/>
            <a:r>
              <a:rPr lang="en-US" altLang="zh-CN" dirty="0"/>
              <a:t>Condition 1, only one person guessed correctly, then the money will be given to that person depended on the contract.</a:t>
            </a:r>
            <a:endParaRPr lang="zh-CN" altLang="zh-CN" dirty="0"/>
          </a:p>
          <a:p>
            <a:r>
              <a:rPr lang="en-US" altLang="zh-CN" dirty="0"/>
              <a:t> </a:t>
            </a:r>
            <a:endParaRPr lang="zh-CN" altLang="zh-CN" dirty="0"/>
          </a:p>
          <a:p>
            <a:pPr lvl="0"/>
            <a:r>
              <a:rPr lang="en-US" altLang="zh-CN" dirty="0"/>
              <a:t>Condition 2, if more than one person guessed correctly, the money will be distributed to each person, while the percentage will depend on the amount they are betting for.</a:t>
            </a:r>
            <a:endParaRPr lang="zh-CN" altLang="zh-CN" dirty="0"/>
          </a:p>
          <a:p>
            <a:r>
              <a:rPr lang="en-US" altLang="zh-CN" dirty="0"/>
              <a:t> </a:t>
            </a:r>
            <a:endParaRPr lang="zh-CN" altLang="zh-CN" dirty="0"/>
          </a:p>
          <a:p>
            <a:pPr lvl="0"/>
            <a:r>
              <a:rPr lang="en-US" altLang="zh-CN" dirty="0"/>
              <a:t>Condition 3, If no one guessed right, the contract will return the money to each person in the betting system.</a:t>
            </a:r>
            <a:endParaRPr lang="zh-CN" altLang="zh-CN" dirty="0"/>
          </a:p>
        </p:txBody>
      </p:sp>
      <p:sp>
        <p:nvSpPr>
          <p:cNvPr id="15" name="Google Shape;506;p19">
            <a:extLst>
              <a:ext uri="{FF2B5EF4-FFF2-40B4-BE49-F238E27FC236}">
                <a16:creationId xmlns:a16="http://schemas.microsoft.com/office/drawing/2014/main" id="{47B60B1D-3377-5148-93C8-D881CC0A3E3C}"/>
              </a:ext>
            </a:extLst>
          </p:cNvPr>
          <p:cNvSpPr txBox="1">
            <a:spLocks/>
          </p:cNvSpPr>
          <p:nvPr/>
        </p:nvSpPr>
        <p:spPr>
          <a:xfrm>
            <a:off x="-394172" y="328059"/>
            <a:ext cx="6067969"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Implementation</a:t>
            </a:r>
            <a:endParaRPr lang="en-US" sz="5400" dirty="0"/>
          </a:p>
        </p:txBody>
      </p:sp>
    </p:spTree>
    <p:extLst>
      <p:ext uri="{BB962C8B-B14F-4D97-AF65-F5344CB8AC3E}">
        <p14:creationId xmlns:p14="http://schemas.microsoft.com/office/powerpoint/2010/main" val="72081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447060" y="3031150"/>
            <a:ext cx="6076890" cy="1159800"/>
          </a:xfrm>
          <a:prstGeom prst="rect">
            <a:avLst/>
          </a:prstGeom>
        </p:spPr>
        <p:txBody>
          <a:bodyPr spcFirstLastPara="1" wrap="square" lIns="91425" tIns="91425" rIns="91425" bIns="91425" anchor="b" anchorCtr="0">
            <a:noAutofit/>
          </a:bodyPr>
          <a:lstStyle/>
          <a:p>
            <a:r>
              <a:rPr lang="en-US" altLang="zh-CN" dirty="0"/>
              <a:t>References</a:t>
            </a:r>
            <a:endParaRPr lang="zh-CN" altLang="zh-CN"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487" name="Google Shape;487;p16"/>
          <p:cNvSpPr txBox="1"/>
          <p:nvPr/>
        </p:nvSpPr>
        <p:spPr>
          <a:xfrm>
            <a:off x="7416725" y="3124940"/>
            <a:ext cx="1760400" cy="174178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sz="12000" b="1" dirty="0">
                <a:solidFill>
                  <a:srgbClr val="3C78D8"/>
                </a:solidFill>
                <a:latin typeface="Oswald"/>
                <a:cs typeface="Oswald"/>
                <a:sym typeface="Oswald"/>
              </a:rPr>
              <a:t>6</a:t>
            </a:r>
            <a:endParaRPr sz="12000" dirty="0">
              <a:solidFill>
                <a:srgbClr val="3C78D8"/>
              </a:solidFill>
            </a:endParaRPr>
          </a:p>
        </p:txBody>
      </p:sp>
    </p:spTree>
    <p:extLst>
      <p:ext uri="{BB962C8B-B14F-4D97-AF65-F5344CB8AC3E}">
        <p14:creationId xmlns:p14="http://schemas.microsoft.com/office/powerpoint/2010/main" val="15331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6" y="2021896"/>
            <a:ext cx="7925050" cy="1066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altLang="zh-CN" dirty="0"/>
              <a:t>Solidity definition : </a:t>
            </a:r>
            <a:r>
              <a:rPr lang="en-US" altLang="zh-CN" dirty="0">
                <a:hlinkClick r:id="rId3">
                  <a:extLst>
                    <a:ext uri="{A12FA001-AC4F-418D-AE19-62706E023703}">
                      <ahyp:hlinkClr xmlns:ahyp="http://schemas.microsoft.com/office/drawing/2018/hyperlinkcolor" val="tx"/>
                    </a:ext>
                  </a:extLst>
                </a:hlinkClick>
              </a:rPr>
              <a:t>https://en.wikipedia.org/wiki/Solidity</a:t>
            </a:r>
            <a:endParaRPr lang="zh-CN" altLang="zh-CN" dirty="0"/>
          </a:p>
          <a:p>
            <a:pPr lvl="0"/>
            <a:r>
              <a:rPr lang="en-US" altLang="zh-CN" dirty="0"/>
              <a:t>Solidity develop : </a:t>
            </a:r>
            <a:r>
              <a:rPr lang="en-US" altLang="zh-CN" dirty="0">
                <a:hlinkClick r:id="rId4">
                  <a:extLst>
                    <a:ext uri="{A12FA001-AC4F-418D-AE19-62706E023703}">
                      <ahyp:hlinkClr xmlns:ahyp="http://schemas.microsoft.com/office/drawing/2018/hyperlinkcolor" val="tx"/>
                    </a:ext>
                  </a:extLst>
                </a:hlinkClick>
              </a:rPr>
              <a:t>https://solidity.readthedocs.io/en/develop/</a:t>
            </a:r>
            <a:endParaRPr lang="zh-CN" altLang="zh-CN" dirty="0"/>
          </a:p>
          <a:p>
            <a:pPr lvl="0"/>
            <a:r>
              <a:rPr lang="en-US" altLang="zh-CN" dirty="0"/>
              <a:t>React definition : </a:t>
            </a:r>
            <a:r>
              <a:rPr lang="en-US" altLang="zh-CN" dirty="0">
                <a:hlinkClick r:id="rId5">
                  <a:extLst>
                    <a:ext uri="{A12FA001-AC4F-418D-AE19-62706E023703}">
                      <ahyp:hlinkClr xmlns:ahyp="http://schemas.microsoft.com/office/drawing/2018/hyperlinkcolor" val="tx"/>
                    </a:ext>
                  </a:extLst>
                </a:hlinkClick>
              </a:rPr>
              <a:t>https://en.wikipedia.org/wiki/React_(web_framework)</a:t>
            </a:r>
            <a:endParaRPr lang="zh-CN" altLang="zh-CN" dirty="0"/>
          </a:p>
          <a:p>
            <a:pPr lvl="0"/>
            <a:r>
              <a:rPr lang="en-US" altLang="zh-CN" dirty="0"/>
              <a:t>Truffle suite : </a:t>
            </a:r>
            <a:r>
              <a:rPr lang="en-US" altLang="zh-CN" dirty="0">
                <a:hlinkClick r:id="rId6">
                  <a:extLst>
                    <a:ext uri="{A12FA001-AC4F-418D-AE19-62706E023703}">
                      <ahyp:hlinkClr xmlns:ahyp="http://schemas.microsoft.com/office/drawing/2018/hyperlinkcolor" val="tx"/>
                    </a:ext>
                  </a:extLst>
                </a:hlinkClick>
              </a:rPr>
              <a:t>https://www.trufflesuite.com/docs/truffle/testing/writing-tests-in-solidity</a:t>
            </a:r>
            <a:endParaRPr lang="zh-CN" altLang="zh-CN" dirty="0"/>
          </a:p>
        </p:txBody>
      </p:sp>
      <p:sp>
        <p:nvSpPr>
          <p:cNvPr id="15" name="Google Shape;506;p19">
            <a:extLst>
              <a:ext uri="{FF2B5EF4-FFF2-40B4-BE49-F238E27FC236}">
                <a16:creationId xmlns:a16="http://schemas.microsoft.com/office/drawing/2014/main" id="{47B60B1D-3377-5148-93C8-D881CC0A3E3C}"/>
              </a:ext>
            </a:extLst>
          </p:cNvPr>
          <p:cNvSpPr txBox="1">
            <a:spLocks/>
          </p:cNvSpPr>
          <p:nvPr/>
        </p:nvSpPr>
        <p:spPr>
          <a:xfrm>
            <a:off x="-394172" y="328059"/>
            <a:ext cx="4568933"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References</a:t>
            </a:r>
            <a:endParaRPr lang="en-US" sz="5400" dirty="0"/>
          </a:p>
        </p:txBody>
      </p:sp>
    </p:spTree>
    <p:extLst>
      <p:ext uri="{BB962C8B-B14F-4D97-AF65-F5344CB8AC3E}">
        <p14:creationId xmlns:p14="http://schemas.microsoft.com/office/powerpoint/2010/main" val="419253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104525"/>
            <a:ext cx="5214600" cy="1159800"/>
          </a:xfrm>
          <a:prstGeom prst="rect">
            <a:avLst/>
          </a:prstGeom>
        </p:spPr>
        <p:txBody>
          <a:bodyPr spcFirstLastPara="1" wrap="square" lIns="91425" tIns="91425" rIns="91425" bIns="91425" anchor="b" anchorCtr="0">
            <a:noAutofit/>
          </a:bodyPr>
          <a:lstStyle/>
          <a:p>
            <a:r>
              <a:rPr lang="en-US" altLang="zh-CN" dirty="0"/>
              <a:t>Introduction</a:t>
            </a:r>
            <a:endParaRPr lang="zh-CN" altLang="zh-CN"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Tree>
    <p:extLst>
      <p:ext uri="{BB962C8B-B14F-4D97-AF65-F5344CB8AC3E}">
        <p14:creationId xmlns:p14="http://schemas.microsoft.com/office/powerpoint/2010/main" val="87750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06" name="Google Shape;506;p19"/>
          <p:cNvSpPr txBox="1">
            <a:spLocks noGrp="1"/>
          </p:cNvSpPr>
          <p:nvPr>
            <p:ph type="ctrTitle" idx="4294967295"/>
          </p:nvPr>
        </p:nvSpPr>
        <p:spPr>
          <a:xfrm>
            <a:off x="-1790945" y="326824"/>
            <a:ext cx="7772400" cy="1158875"/>
          </a:xfrm>
          <a:prstGeom prst="rect">
            <a:avLst/>
          </a:prstGeom>
        </p:spPr>
        <p:txBody>
          <a:bodyPr spcFirstLastPara="1" wrap="square" lIns="91425" tIns="91425" rIns="91425" bIns="91425" anchor="b" anchorCtr="0">
            <a:noAutofit/>
          </a:bodyPr>
          <a:lstStyle/>
          <a:p>
            <a:pPr lvl="0"/>
            <a:r>
              <a:rPr lang="en-US" altLang="zh-CN" sz="5400" dirty="0"/>
              <a:t>Introduction</a:t>
            </a:r>
            <a:endParaRPr sz="5400" dirty="0"/>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94491" y="2107769"/>
            <a:ext cx="6996600" cy="13099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spcBef>
                <a:spcPts val="600"/>
              </a:spcBef>
              <a:buSzPts val="2000"/>
            </a:pPr>
            <a:r>
              <a:rPr lang="en-US" altLang="zh-CN" dirty="0">
                <a:latin typeface="Times New Roman" panose="02020603050405020304" pitchFamily="18" charset="0"/>
                <a:cs typeface="Times New Roman" panose="02020603050405020304" pitchFamily="18" charset="0"/>
              </a:rPr>
              <a:t>Nowadays, the gambling industry has gradually became legalized, no matter on offline or online. But there still have some problems in this industry, not all the platform can be trusted, some platform may take your money and gone, and you have no way to find them. To solve this problem, we get the idea of using the blockchain technology.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US" altLang="zh-CN" dirty="0"/>
              <a:t>Justification</a:t>
            </a:r>
            <a:r>
              <a:rPr lang="zh-CN" altLang="zh-CN" dirty="0"/>
              <a:t> </a:t>
            </a:r>
            <a:endParaRPr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06" name="Google Shape;506;p19"/>
          <p:cNvSpPr txBox="1">
            <a:spLocks noGrp="1"/>
          </p:cNvSpPr>
          <p:nvPr>
            <p:ph type="ctrTitle" idx="4294967295"/>
          </p:nvPr>
        </p:nvSpPr>
        <p:spPr>
          <a:xfrm>
            <a:off x="-791431" y="346471"/>
            <a:ext cx="5805641" cy="1158875"/>
          </a:xfrm>
          <a:prstGeom prst="rect">
            <a:avLst/>
          </a:prstGeom>
        </p:spPr>
        <p:txBody>
          <a:bodyPr spcFirstLastPara="1" wrap="square" lIns="91425" tIns="91425" rIns="91425" bIns="91425" anchor="b" anchorCtr="0">
            <a:noAutofit/>
          </a:bodyPr>
          <a:lstStyle/>
          <a:p>
            <a:pPr lvl="0"/>
            <a:r>
              <a:rPr lang="en-US" altLang="zh-CN" sz="5400" dirty="0"/>
              <a:t>Justification</a:t>
            </a:r>
            <a:endParaRPr sz="5400" dirty="0"/>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94491" y="1638475"/>
            <a:ext cx="7992506" cy="2273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There have some problems for recent gambling industry, which is the reason why we need to make this blockchain system.</a:t>
            </a:r>
            <a:endParaRPr lang="zh-CN" altLang="zh-CN" dirty="0"/>
          </a:p>
          <a:p>
            <a:endParaRPr lang="zh-CN" altLang="zh-CN" dirty="0"/>
          </a:p>
          <a:p>
            <a:r>
              <a:rPr lang="en-US" altLang="zh-CN" dirty="0"/>
              <a:t>1. User authenticity is uncertain</a:t>
            </a:r>
            <a:endParaRPr lang="zh-CN" altLang="zh-CN" dirty="0"/>
          </a:p>
          <a:p>
            <a:r>
              <a:rPr lang="en-US" altLang="zh-CN" dirty="0"/>
              <a:t>When we participated in a gambling or sports quiz online, we do not know if the other party is a real user, maybe ‘he’ is just a robot set on the platform.</a:t>
            </a:r>
            <a:endParaRPr lang="zh-CN" altLang="zh-CN" dirty="0"/>
          </a:p>
          <a:p>
            <a:r>
              <a:rPr lang="en-US" altLang="zh-CN" dirty="0"/>
              <a:t> </a:t>
            </a:r>
            <a:endParaRPr lang="zh-CN" altLang="zh-CN" dirty="0"/>
          </a:p>
          <a:p>
            <a:r>
              <a:rPr lang="en-US" altLang="zh-CN" dirty="0"/>
              <a:t>2. Fairness</a:t>
            </a:r>
            <a:endParaRPr lang="zh-CN" altLang="zh-CN" dirty="0"/>
          </a:p>
          <a:p>
            <a:r>
              <a:rPr lang="en-US" altLang="zh-CN" dirty="0"/>
              <a:t>Online gambling systems are implemented through code functions. Developers are free to modify the code in the system to achieve the role of operating the game.</a:t>
            </a:r>
            <a:endParaRPr lang="zh-CN" altLang="zh-CN" dirty="0"/>
          </a:p>
        </p:txBody>
      </p:sp>
    </p:spTree>
    <p:extLst>
      <p:ext uri="{BB962C8B-B14F-4D97-AF65-F5344CB8AC3E}">
        <p14:creationId xmlns:p14="http://schemas.microsoft.com/office/powerpoint/2010/main" val="187167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86995" y="1481080"/>
            <a:ext cx="8022487" cy="32035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3. Safety issues of money</a:t>
            </a:r>
            <a:endParaRPr lang="zh-CN" altLang="zh-CN" dirty="0"/>
          </a:p>
          <a:p>
            <a:r>
              <a:rPr lang="en-US" altLang="zh-CN" dirty="0"/>
              <a:t>When users enter the platform, they need to recharge virtual currency, and when they leave, they use virtual currency to exchange real money. In this process, the entry and exit of money may be operated unsafe.</a:t>
            </a:r>
          </a:p>
          <a:p>
            <a:endParaRPr lang="en-US" altLang="zh-CN" dirty="0"/>
          </a:p>
          <a:p>
            <a:r>
              <a:rPr lang="en-US" altLang="zh-CN" dirty="0"/>
              <a:t>4. International payment issues</a:t>
            </a:r>
            <a:endParaRPr lang="zh-CN" altLang="zh-CN" dirty="0"/>
          </a:p>
          <a:p>
            <a:r>
              <a:rPr lang="en-US" altLang="zh-CN" dirty="0"/>
              <a:t>In some global online gambling platforms, cross-border payments are still difficult to solve. While the digital currencies in blockchain systems are not affected by national borders.</a:t>
            </a:r>
            <a:endParaRPr lang="zh-CN" altLang="zh-CN" dirty="0"/>
          </a:p>
          <a:p>
            <a:r>
              <a:rPr lang="en-US" altLang="zh-CN" dirty="0"/>
              <a:t> </a:t>
            </a:r>
            <a:endParaRPr lang="zh-CN" altLang="zh-CN" dirty="0"/>
          </a:p>
          <a:p>
            <a:r>
              <a:rPr lang="en-US" altLang="zh-CN" dirty="0"/>
              <a:t>5. User privacy issues</a:t>
            </a:r>
            <a:endParaRPr lang="zh-CN" altLang="zh-CN" dirty="0"/>
          </a:p>
          <a:p>
            <a:r>
              <a:rPr lang="en-US" altLang="zh-CN" dirty="0"/>
              <a:t>When users log in to their online gambling platform's account, some personal information is necessary. All these information should be protected to a certain extent, and if any of them is wrong, the user's personal information will be leaked.</a:t>
            </a:r>
            <a:endParaRPr lang="zh-CN" altLang="zh-CN" dirty="0"/>
          </a:p>
          <a:p>
            <a:endParaRPr lang="zh-CN" altLang="zh-CN" dirty="0"/>
          </a:p>
        </p:txBody>
      </p:sp>
      <p:sp>
        <p:nvSpPr>
          <p:cNvPr id="15" name="Google Shape;506;p19">
            <a:extLst>
              <a:ext uri="{FF2B5EF4-FFF2-40B4-BE49-F238E27FC236}">
                <a16:creationId xmlns:a16="http://schemas.microsoft.com/office/drawing/2014/main" id="{81C5E775-2E74-C741-A1FF-FD7E4C81916C}"/>
              </a:ext>
            </a:extLst>
          </p:cNvPr>
          <p:cNvSpPr txBox="1">
            <a:spLocks/>
          </p:cNvSpPr>
          <p:nvPr/>
        </p:nvSpPr>
        <p:spPr>
          <a:xfrm>
            <a:off x="-791431" y="346471"/>
            <a:ext cx="5805641"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Justification</a:t>
            </a:r>
            <a:endParaRPr lang="en-US" sz="5400" dirty="0"/>
          </a:p>
        </p:txBody>
      </p:sp>
    </p:spTree>
    <p:extLst>
      <p:ext uri="{BB962C8B-B14F-4D97-AF65-F5344CB8AC3E}">
        <p14:creationId xmlns:p14="http://schemas.microsoft.com/office/powerpoint/2010/main" val="199871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prstGeom prst="rect">
            <a:avLst/>
          </a:prstGeom>
        </p:spPr>
        <p:txBody>
          <a:bodyPr spcFirstLastPara="1" wrap="square" lIns="91425" tIns="91425" rIns="91425" bIns="91425" anchor="b" anchorCtr="0">
            <a:noAutofit/>
          </a:bodyPr>
          <a:lstStyle/>
          <a:p>
            <a:r>
              <a:rPr lang="en-US" altLang="zh-CN" dirty="0"/>
              <a:t>Aims</a:t>
            </a:r>
            <a:endParaRPr lang="zh-CN" altLang="zh-CN"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a:solidFill>
                  <a:srgbClr val="3C78D8"/>
                </a:solidFill>
              </a:rPr>
              <a:t>3</a:t>
            </a:r>
            <a:endParaRPr sz="12000" dirty="0">
              <a:solidFill>
                <a:srgbClr val="3C78D8"/>
              </a:solidFill>
            </a:endParaRPr>
          </a:p>
        </p:txBody>
      </p:sp>
    </p:spTree>
    <p:extLst>
      <p:ext uri="{BB962C8B-B14F-4D97-AF65-F5344CB8AC3E}">
        <p14:creationId xmlns:p14="http://schemas.microsoft.com/office/powerpoint/2010/main" val="261506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94490" y="1663222"/>
            <a:ext cx="7880079" cy="26164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When we write a contract using blockchain technology, we can achieve the following aims and advantages.</a:t>
            </a:r>
            <a:endParaRPr lang="zh-CN" altLang="zh-CN" dirty="0"/>
          </a:p>
          <a:p>
            <a:endParaRPr lang="zh-CN" altLang="zh-CN" dirty="0"/>
          </a:p>
          <a:p>
            <a:r>
              <a:rPr lang="en-US" altLang="zh-CN" dirty="0"/>
              <a:t>1. Blockchain‘s transparency and anonymity</a:t>
            </a:r>
            <a:endParaRPr lang="zh-CN" altLang="zh-CN" dirty="0"/>
          </a:p>
          <a:p>
            <a:r>
              <a:rPr lang="en-US" altLang="zh-CN" dirty="0"/>
              <a:t>Users log in to their account with a private key. This private key matches a unique address, and users can track the ins and outs of their assets through this address.</a:t>
            </a:r>
          </a:p>
          <a:p>
            <a:endParaRPr lang="en-US" altLang="zh-CN" dirty="0"/>
          </a:p>
          <a:p>
            <a:r>
              <a:rPr lang="en-US" altLang="zh-CN" dirty="0"/>
              <a:t>2. Blockchain supports global payments</a:t>
            </a:r>
            <a:endParaRPr lang="zh-CN" altLang="zh-CN" dirty="0"/>
          </a:p>
          <a:p>
            <a:r>
              <a:rPr lang="en-US" altLang="zh-CN" dirty="0"/>
              <a:t>The cryptocurrency built on the blockchain is fully virtualized. Cross-border payments can be realized in the system without exchange, which is equivalent to the inherent world currency.</a:t>
            </a:r>
            <a:endParaRPr lang="zh-CN" altLang="zh-CN" dirty="0"/>
          </a:p>
          <a:p>
            <a:endParaRPr lang="zh-CN" altLang="zh-CN" dirty="0"/>
          </a:p>
          <a:p>
            <a:r>
              <a:rPr lang="en-US" altLang="zh-CN" dirty="0"/>
              <a:t> </a:t>
            </a:r>
            <a:endParaRPr lang="zh-CN" altLang="zh-CN" dirty="0"/>
          </a:p>
        </p:txBody>
      </p:sp>
      <p:sp>
        <p:nvSpPr>
          <p:cNvPr id="15" name="Google Shape;506;p19">
            <a:extLst>
              <a:ext uri="{FF2B5EF4-FFF2-40B4-BE49-F238E27FC236}">
                <a16:creationId xmlns:a16="http://schemas.microsoft.com/office/drawing/2014/main" id="{37BEAA94-B1BB-024C-8F50-DE5B5EF8B3C7}"/>
              </a:ext>
            </a:extLst>
          </p:cNvPr>
          <p:cNvSpPr txBox="1">
            <a:spLocks/>
          </p:cNvSpPr>
          <p:nvPr/>
        </p:nvSpPr>
        <p:spPr>
          <a:xfrm>
            <a:off x="-791431" y="346471"/>
            <a:ext cx="3714513"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Aims</a:t>
            </a:r>
            <a:endParaRPr lang="en-US" sz="5400" dirty="0"/>
          </a:p>
        </p:txBody>
      </p:sp>
    </p:spTree>
    <p:extLst>
      <p:ext uri="{BB962C8B-B14F-4D97-AF65-F5344CB8AC3E}">
        <p14:creationId xmlns:p14="http://schemas.microsoft.com/office/powerpoint/2010/main" val="19022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004325" y="48261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08" name="Google Shape;508;p19"/>
          <p:cNvGrpSpPr/>
          <p:nvPr/>
        </p:nvGrpSpPr>
        <p:grpSpPr>
          <a:xfrm>
            <a:off x="7421071" y="185070"/>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6615804" y="660400"/>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7104577" y="18509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593401" y="84676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18">
            <a:extLst>
              <a:ext uri="{FF2B5EF4-FFF2-40B4-BE49-F238E27FC236}">
                <a16:creationId xmlns:a16="http://schemas.microsoft.com/office/drawing/2014/main" id="{6F90FCC9-6415-FF4D-B7A9-5D3EE820BACE}"/>
              </a:ext>
            </a:extLst>
          </p:cNvPr>
          <p:cNvSpPr txBox="1">
            <a:spLocks/>
          </p:cNvSpPr>
          <p:nvPr/>
        </p:nvSpPr>
        <p:spPr>
          <a:xfrm>
            <a:off x="394490" y="1915789"/>
            <a:ext cx="7805129" cy="1741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t>3. Fairness of the blockchain</a:t>
            </a:r>
            <a:endParaRPr lang="zh-CN" altLang="zh-CN" dirty="0"/>
          </a:p>
          <a:p>
            <a:r>
              <a:rPr lang="en-US" altLang="zh-CN" dirty="0"/>
              <a:t>Blockchain technology provides online gambling platforms with the opportunity to prove their 100% honesty, completely changing the old habits of fraud. </a:t>
            </a:r>
          </a:p>
          <a:p>
            <a:endParaRPr lang="en-US" altLang="zh-CN" dirty="0"/>
          </a:p>
          <a:p>
            <a:r>
              <a:rPr lang="en-US" altLang="zh-CN" dirty="0"/>
              <a:t>4. Blockchain technology is anonymous</a:t>
            </a:r>
            <a:endParaRPr lang="zh-CN" altLang="zh-CN" dirty="0"/>
          </a:p>
          <a:p>
            <a:r>
              <a:rPr lang="en-US" altLang="zh-CN" dirty="0"/>
              <a:t>Blockchain technology greatly protects the privacy of individuals through mathematical encryption, and users' assets on the blockchain will be extremely secure.</a:t>
            </a:r>
            <a:endParaRPr lang="zh-CN" altLang="zh-CN" dirty="0"/>
          </a:p>
          <a:p>
            <a:endParaRPr lang="zh-CN" altLang="zh-CN" dirty="0"/>
          </a:p>
          <a:p>
            <a:r>
              <a:rPr lang="en-US" altLang="zh-CN" dirty="0"/>
              <a:t> </a:t>
            </a:r>
            <a:endParaRPr lang="zh-CN" altLang="zh-CN" dirty="0"/>
          </a:p>
        </p:txBody>
      </p:sp>
      <p:sp>
        <p:nvSpPr>
          <p:cNvPr id="15" name="Google Shape;506;p19">
            <a:extLst>
              <a:ext uri="{FF2B5EF4-FFF2-40B4-BE49-F238E27FC236}">
                <a16:creationId xmlns:a16="http://schemas.microsoft.com/office/drawing/2014/main" id="{253C4D11-7DB7-2040-B1BE-B319C243C04D}"/>
              </a:ext>
            </a:extLst>
          </p:cNvPr>
          <p:cNvSpPr txBox="1">
            <a:spLocks/>
          </p:cNvSpPr>
          <p:nvPr/>
        </p:nvSpPr>
        <p:spPr>
          <a:xfrm>
            <a:off x="-791431" y="346471"/>
            <a:ext cx="3714513" cy="1158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altLang="zh-CN" sz="5400" dirty="0"/>
              <a:t>Aims</a:t>
            </a:r>
            <a:endParaRPr lang="en-US" sz="5400" dirty="0"/>
          </a:p>
        </p:txBody>
      </p:sp>
    </p:spTree>
    <p:extLst>
      <p:ext uri="{BB962C8B-B14F-4D97-AF65-F5344CB8AC3E}">
        <p14:creationId xmlns:p14="http://schemas.microsoft.com/office/powerpoint/2010/main" val="3082854105"/>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3041</TotalTime>
  <Words>902</Words>
  <Application>Microsoft Macintosh PowerPoint</Application>
  <PresentationFormat>全屏显示(16:9)</PresentationFormat>
  <Paragraphs>97</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Arial</vt:lpstr>
      <vt:lpstr>Oswald</vt:lpstr>
      <vt:lpstr>Source Sans Pro</vt:lpstr>
      <vt:lpstr>Times New Roman</vt:lpstr>
      <vt:lpstr>Quince template</vt:lpstr>
      <vt:lpstr>Online Betting System based on Blockchain  Group Member Jian Min 001491533 Mibin Zhu 001424937 Mingyu Liu 001498402 </vt:lpstr>
      <vt:lpstr>Introduction</vt:lpstr>
      <vt:lpstr>Introduction</vt:lpstr>
      <vt:lpstr>Justification </vt:lpstr>
      <vt:lpstr>Justification</vt:lpstr>
      <vt:lpstr>PowerPoint 演示文稿</vt:lpstr>
      <vt:lpstr>Aims</vt:lpstr>
      <vt:lpstr>PowerPoint 演示文稿</vt:lpstr>
      <vt:lpstr>PowerPoint 演示文稿</vt:lpstr>
      <vt:lpstr>Methodology</vt:lpstr>
      <vt:lpstr>PowerPoint 演示文稿</vt:lpstr>
      <vt:lpstr>Implementation</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store database management INFO 6210 GROUP 25</dc:title>
  <cp:lastModifiedBy>Mibin Zhu</cp:lastModifiedBy>
  <cp:revision>57</cp:revision>
  <dcterms:modified xsi:type="dcterms:W3CDTF">2020-03-18T02:16:00Z</dcterms:modified>
</cp:coreProperties>
</file>