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4fc38ced7_0_0: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07" name="Google Shape;107;g24fc38ced7_0_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5334aea8e_0_4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100"/>
          </a:p>
        </p:txBody>
      </p:sp>
      <p:sp>
        <p:nvSpPr>
          <p:cNvPr id="191" name="Google Shape;191;g25334aea8e_0_45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25334aea8e_0_459: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96" name="Google Shape;196;g25334aea8e_0_45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800"/>
              </a:spcBef>
              <a:spcAft>
                <a:spcPts val="0"/>
              </a:spcAft>
              <a:buClr>
                <a:srgbClr val="000000"/>
              </a:buClr>
              <a:buSzPts val="1100"/>
              <a:buFont typeface="Arial"/>
              <a:buNone/>
            </a:pPr>
            <a:r>
              <a:rPr lang="en" sz="1050">
                <a:latin typeface="Calibri"/>
                <a:ea typeface="Calibri"/>
                <a:cs typeface="Calibri"/>
                <a:sym typeface="Calibri"/>
              </a:rPr>
              <a:t>When this request message reaches the server, the server can take either one of these actions:</a:t>
            </a:r>
            <a:endParaRPr sz="1050">
              <a:latin typeface="Calibri"/>
              <a:ea typeface="Calibri"/>
              <a:cs typeface="Calibri"/>
              <a:sym typeface="Calibri"/>
            </a:endParaRPr>
          </a:p>
          <a:p>
            <a:pPr indent="-295275" lvl="0" marL="812800" rtl="0" algn="just">
              <a:lnSpc>
                <a:spcPct val="115000"/>
              </a:lnSpc>
              <a:spcBef>
                <a:spcPts val="600"/>
              </a:spcBef>
              <a:spcAft>
                <a:spcPts val="0"/>
              </a:spcAft>
              <a:buSzPts val="1050"/>
              <a:buFont typeface="Calibri"/>
              <a:buAutoNum type="arabicPeriod"/>
            </a:pPr>
            <a:r>
              <a:rPr lang="en" sz="1050">
                <a:latin typeface="Calibri"/>
                <a:ea typeface="Calibri"/>
                <a:cs typeface="Calibri"/>
                <a:sym typeface="Calibri"/>
              </a:rPr>
              <a:t>The server interprets the request received, maps the request into a </a:t>
            </a:r>
            <a:r>
              <a:rPr i="1" lang="en" sz="1050">
                <a:latin typeface="Calibri"/>
                <a:ea typeface="Calibri"/>
                <a:cs typeface="Calibri"/>
                <a:sym typeface="Calibri"/>
              </a:rPr>
              <a:t>file</a:t>
            </a:r>
            <a:r>
              <a:rPr lang="en" sz="1050">
                <a:latin typeface="Calibri"/>
                <a:ea typeface="Calibri"/>
                <a:cs typeface="Calibri"/>
                <a:sym typeface="Calibri"/>
              </a:rPr>
              <a:t> under the server's document directory, and returns the file requested to the client.</a:t>
            </a:r>
            <a:endParaRPr sz="1050">
              <a:latin typeface="Calibri"/>
              <a:ea typeface="Calibri"/>
              <a:cs typeface="Calibri"/>
              <a:sym typeface="Calibri"/>
            </a:endParaRPr>
          </a:p>
          <a:p>
            <a:pPr indent="-295275" lvl="0" marL="812800" rtl="0" algn="just">
              <a:lnSpc>
                <a:spcPct val="115000"/>
              </a:lnSpc>
              <a:spcBef>
                <a:spcPts val="0"/>
              </a:spcBef>
              <a:spcAft>
                <a:spcPts val="0"/>
              </a:spcAft>
              <a:buSzPts val="1050"/>
              <a:buFont typeface="Calibri"/>
              <a:buAutoNum type="arabicPeriod"/>
            </a:pPr>
            <a:r>
              <a:rPr lang="en" sz="1050">
                <a:latin typeface="Calibri"/>
                <a:ea typeface="Calibri"/>
                <a:cs typeface="Calibri"/>
                <a:sym typeface="Calibri"/>
              </a:rPr>
              <a:t>The server interprets the request received, maps the request into a </a:t>
            </a:r>
            <a:r>
              <a:rPr i="1" lang="en" sz="1050">
                <a:latin typeface="Calibri"/>
                <a:ea typeface="Calibri"/>
                <a:cs typeface="Calibri"/>
                <a:sym typeface="Calibri"/>
              </a:rPr>
              <a:t>program</a:t>
            </a:r>
            <a:r>
              <a:rPr lang="en" sz="1050">
                <a:latin typeface="Calibri"/>
                <a:ea typeface="Calibri"/>
                <a:cs typeface="Calibri"/>
                <a:sym typeface="Calibri"/>
              </a:rPr>
              <a:t> kept in the server, executes the program, and returns the output of the program to the client.</a:t>
            </a:r>
            <a:endParaRPr sz="1050">
              <a:latin typeface="Calibri"/>
              <a:ea typeface="Calibri"/>
              <a:cs typeface="Calibri"/>
              <a:sym typeface="Calibri"/>
            </a:endParaRPr>
          </a:p>
          <a:p>
            <a:pPr indent="-295275" lvl="0" marL="812800" rtl="0" algn="just">
              <a:lnSpc>
                <a:spcPct val="115000"/>
              </a:lnSpc>
              <a:spcBef>
                <a:spcPts val="0"/>
              </a:spcBef>
              <a:spcAft>
                <a:spcPts val="0"/>
              </a:spcAft>
              <a:buSzPts val="1050"/>
              <a:buFont typeface="Calibri"/>
              <a:buAutoNum type="arabicPeriod"/>
            </a:pPr>
            <a:r>
              <a:rPr lang="en" sz="1050">
                <a:latin typeface="Calibri"/>
                <a:ea typeface="Calibri"/>
                <a:cs typeface="Calibri"/>
                <a:sym typeface="Calibri"/>
              </a:rPr>
              <a:t>The request cannot be satisfied, the server returns an error message.</a:t>
            </a:r>
            <a:endParaRPr sz="2400">
              <a:solidFill>
                <a:schemeClr val="dk1"/>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25334aea8e_0_468: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02" name="Google Shape;202;g25334aea8e_0_468: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800"/>
              </a:spcBef>
              <a:spcAft>
                <a:spcPts val="0"/>
              </a:spcAft>
              <a:buClr>
                <a:srgbClr val="000000"/>
              </a:buClr>
              <a:buSzPts val="1100"/>
              <a:buFont typeface="Arial"/>
              <a:buNone/>
            </a:pPr>
            <a:r>
              <a:rPr lang="en" sz="1050">
                <a:latin typeface="Calibri"/>
                <a:ea typeface="Calibri"/>
                <a:cs typeface="Calibri"/>
                <a:sym typeface="Calibri"/>
              </a:rPr>
              <a:t>The browser receives the response message, interprets the message and displays the contents of the message on the browser's window according to the media type of the response (as in the Content-Type response header). Common media type include "</a:t>
            </a:r>
            <a:r>
              <a:rPr lang="en" sz="1050">
                <a:latin typeface="Consolas"/>
                <a:ea typeface="Consolas"/>
                <a:cs typeface="Consolas"/>
                <a:sym typeface="Consolas"/>
              </a:rPr>
              <a:t>text/plain</a:t>
            </a:r>
            <a:r>
              <a:rPr lang="en" sz="1050">
                <a:latin typeface="Calibri"/>
                <a:ea typeface="Calibri"/>
                <a:cs typeface="Calibri"/>
                <a:sym typeface="Calibri"/>
              </a:rPr>
              <a:t>", "</a:t>
            </a:r>
            <a:r>
              <a:rPr lang="en" sz="1050">
                <a:latin typeface="Consolas"/>
                <a:ea typeface="Consolas"/>
                <a:cs typeface="Consolas"/>
                <a:sym typeface="Consolas"/>
              </a:rPr>
              <a:t>text/html</a:t>
            </a:r>
            <a:r>
              <a:rPr lang="en" sz="1050">
                <a:latin typeface="Calibri"/>
                <a:ea typeface="Calibri"/>
                <a:cs typeface="Calibri"/>
                <a:sym typeface="Calibri"/>
              </a:rPr>
              <a:t>", "</a:t>
            </a:r>
            <a:r>
              <a:rPr lang="en" sz="1050">
                <a:latin typeface="Consolas"/>
                <a:ea typeface="Consolas"/>
                <a:cs typeface="Consolas"/>
                <a:sym typeface="Consolas"/>
              </a:rPr>
              <a:t>image/gif</a:t>
            </a:r>
            <a:r>
              <a:rPr lang="en" sz="1050">
                <a:latin typeface="Calibri"/>
                <a:ea typeface="Calibri"/>
                <a:cs typeface="Calibri"/>
                <a:sym typeface="Calibri"/>
              </a:rPr>
              <a:t>", "</a:t>
            </a:r>
            <a:r>
              <a:rPr lang="en" sz="1050">
                <a:latin typeface="Consolas"/>
                <a:ea typeface="Consolas"/>
                <a:cs typeface="Consolas"/>
                <a:sym typeface="Consolas"/>
              </a:rPr>
              <a:t>image/jpeg</a:t>
            </a:r>
            <a:r>
              <a:rPr lang="en" sz="1050">
                <a:latin typeface="Calibri"/>
                <a:ea typeface="Calibri"/>
                <a:cs typeface="Calibri"/>
                <a:sym typeface="Calibri"/>
              </a:rPr>
              <a:t>", "</a:t>
            </a:r>
            <a:r>
              <a:rPr lang="en" sz="1050">
                <a:latin typeface="Consolas"/>
                <a:ea typeface="Consolas"/>
                <a:cs typeface="Consolas"/>
                <a:sym typeface="Consolas"/>
              </a:rPr>
              <a:t>audio/mpeg</a:t>
            </a:r>
            <a:r>
              <a:rPr lang="en" sz="1050">
                <a:latin typeface="Calibri"/>
                <a:ea typeface="Calibri"/>
                <a:cs typeface="Calibri"/>
                <a:sym typeface="Calibri"/>
              </a:rPr>
              <a:t>", "</a:t>
            </a:r>
            <a:r>
              <a:rPr lang="en" sz="1050">
                <a:latin typeface="Consolas"/>
                <a:ea typeface="Consolas"/>
                <a:cs typeface="Consolas"/>
                <a:sym typeface="Consolas"/>
              </a:rPr>
              <a:t>video/mpeg</a:t>
            </a:r>
            <a:r>
              <a:rPr lang="en" sz="1050">
                <a:latin typeface="Calibri"/>
                <a:ea typeface="Calibri"/>
                <a:cs typeface="Calibri"/>
                <a:sym typeface="Calibri"/>
              </a:rPr>
              <a:t>", "</a:t>
            </a:r>
            <a:r>
              <a:rPr lang="en" sz="1050">
                <a:latin typeface="Consolas"/>
                <a:ea typeface="Consolas"/>
                <a:cs typeface="Consolas"/>
                <a:sym typeface="Consolas"/>
              </a:rPr>
              <a:t>application/msword</a:t>
            </a:r>
            <a:r>
              <a:rPr lang="en" sz="1050">
                <a:latin typeface="Calibri"/>
                <a:ea typeface="Calibri"/>
                <a:cs typeface="Calibri"/>
                <a:sym typeface="Calibri"/>
              </a:rPr>
              <a:t>", and "</a:t>
            </a:r>
            <a:r>
              <a:rPr lang="en" sz="1050">
                <a:latin typeface="Consolas"/>
                <a:ea typeface="Consolas"/>
                <a:cs typeface="Consolas"/>
                <a:sym typeface="Consolas"/>
              </a:rPr>
              <a:t>application/pdf</a:t>
            </a:r>
            <a:r>
              <a:rPr lang="en" sz="1050">
                <a:latin typeface="Calibri"/>
                <a:ea typeface="Calibri"/>
                <a:cs typeface="Calibri"/>
                <a:sym typeface="Calibri"/>
              </a:rPr>
              <a:t>".</a:t>
            </a:r>
            <a:endParaRPr sz="1050">
              <a:latin typeface="Calibri"/>
              <a:ea typeface="Calibri"/>
              <a:cs typeface="Calibri"/>
              <a:sym typeface="Calibri"/>
            </a:endParaRPr>
          </a:p>
          <a:p>
            <a:pPr indent="0" lvl="0" marL="0" rtl="0" algn="just">
              <a:lnSpc>
                <a:spcPct val="115000"/>
              </a:lnSpc>
              <a:spcBef>
                <a:spcPts val="800"/>
              </a:spcBef>
              <a:spcAft>
                <a:spcPts val="300"/>
              </a:spcAft>
              <a:buSzPts val="1100"/>
              <a:buNone/>
            </a:pPr>
            <a:r>
              <a:rPr lang="en" sz="1050">
                <a:latin typeface="Calibri"/>
                <a:ea typeface="Calibri"/>
                <a:cs typeface="Calibri"/>
                <a:sym typeface="Calibri"/>
              </a:rPr>
              <a:t>In its idling state, an HTTP server does nothing but listening to the IP address(es) and port(s) specified in the configuration for incoming request. When a request arrives, the server analyzes the message header, applies rules specified in the configuration, and takes the appropriate action. The webmaster's main control over the action of web server is via the configuration, which will be dealt with in greater details in the later sections.</a:t>
            </a:r>
            <a:endParaRPr sz="2400">
              <a:solidFill>
                <a:schemeClr val="dk1"/>
              </a:solidFill>
              <a:latin typeface="Nunito"/>
              <a:ea typeface="Nunito"/>
              <a:cs typeface="Nunito"/>
              <a:sym typeface="Nuni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5334aea8e_0_47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08" name="Google Shape;208;g25334aea8e_0_47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rPr lang="en">
                <a:latin typeface="Calibri"/>
                <a:ea typeface="Calibri"/>
                <a:cs typeface="Calibri"/>
                <a:sym typeface="Calibri"/>
              </a:rPr>
              <a:t>Protocol: The application-level protocol used by the client and server, e.g., HTTP, FTP, and telnet.</a:t>
            </a:r>
            <a:br>
              <a:rPr lang="en">
                <a:latin typeface="Calibri"/>
                <a:ea typeface="Calibri"/>
                <a:cs typeface="Calibri"/>
                <a:sym typeface="Calibri"/>
              </a:rPr>
            </a:br>
            <a:r>
              <a:rPr lang="en">
                <a:latin typeface="Calibri"/>
                <a:ea typeface="Calibri"/>
                <a:cs typeface="Calibri"/>
                <a:sym typeface="Calibri"/>
              </a:rPr>
              <a:t>Hostname: The DNS domain name (e.g., www.nowhere123.com) or IP address (e.g., 192.128.1.2) of the server.</a:t>
            </a:r>
            <a:br>
              <a:rPr lang="en">
                <a:latin typeface="Calibri"/>
                <a:ea typeface="Calibri"/>
                <a:cs typeface="Calibri"/>
                <a:sym typeface="Calibri"/>
              </a:rPr>
            </a:br>
            <a:r>
              <a:rPr lang="en">
                <a:latin typeface="Calibri"/>
                <a:ea typeface="Calibri"/>
                <a:cs typeface="Calibri"/>
                <a:sym typeface="Calibri"/>
              </a:rPr>
              <a:t>Port: The TCP port number that the server is listening for incoming requests from the clients.</a:t>
            </a:r>
            <a:br>
              <a:rPr lang="en">
                <a:latin typeface="Calibri"/>
                <a:ea typeface="Calibri"/>
                <a:cs typeface="Calibri"/>
                <a:sym typeface="Calibri"/>
              </a:rPr>
            </a:br>
            <a:r>
              <a:rPr lang="en">
                <a:latin typeface="Calibri"/>
                <a:ea typeface="Calibri"/>
                <a:cs typeface="Calibri"/>
                <a:sym typeface="Calibri"/>
              </a:rPr>
              <a:t>Path-and-file-name: The name and location of the requested resource, under the server document base directory.</a:t>
            </a:r>
            <a:endParaRPr sz="1050">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5334aea8e_0_481: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14" name="Google Shape;214;g25334aea8e_0_48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t/>
            </a:r>
            <a:endParaRPr sz="1050">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5334aea8e_0_486: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20" name="Google Shape;220;g25334aea8e_0_48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t/>
            </a:r>
            <a:endParaRPr sz="105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5334aea8e_0_491: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26" name="Google Shape;226;g25334aea8e_0_49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rPr lang="en" sz="1050">
                <a:latin typeface="Calibri"/>
                <a:ea typeface="Calibri"/>
                <a:cs typeface="Calibri"/>
                <a:sym typeface="Calibri"/>
              </a:rPr>
              <a:t>Status code is</a:t>
            </a:r>
            <a:r>
              <a:rPr lang="en" sz="1200">
                <a:latin typeface="Calibri"/>
                <a:ea typeface="Calibri"/>
                <a:cs typeface="Calibri"/>
                <a:sym typeface="Calibri"/>
              </a:rPr>
              <a:t> generated by the server to indicate the outcome of the request.</a:t>
            </a:r>
            <a:endParaRPr sz="1050">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5334aea8e_0_496: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32" name="Google Shape;232;g25334aea8e_0_496: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t/>
            </a:r>
            <a:endParaRPr sz="1050">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25334aea8e_0_504: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38" name="Google Shape;238;g25334aea8e_0_504: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rPr lang="en" sz="1000">
                <a:latin typeface="Calibri"/>
                <a:ea typeface="Calibri"/>
                <a:cs typeface="Calibri"/>
                <a:sym typeface="Calibri"/>
              </a:rPr>
              <a:t>Multiple DNS names (e.g., www.nowhere123.com and www.nowhere456.com) can reside on the same physical server, with their own document root directories. Host header is mandatory in HTTP/1.1 to select one of the hosts.</a:t>
            </a:r>
            <a:endParaRPr sz="1000">
              <a:latin typeface="Calibri"/>
              <a:ea typeface="Calibri"/>
              <a:cs typeface="Calibri"/>
              <a:sym typeface="Calibri"/>
            </a:endParaRPr>
          </a:p>
          <a:p>
            <a:pPr indent="0" lvl="0" marL="0" rtl="0">
              <a:lnSpc>
                <a:spcPct val="150000"/>
              </a:lnSpc>
              <a:spcBef>
                <a:spcPts val="0"/>
              </a:spcBef>
              <a:spcAft>
                <a:spcPts val="0"/>
              </a:spcAft>
              <a:buNone/>
            </a:pPr>
            <a:br>
              <a:rPr lang="en" sz="1000">
                <a:latin typeface="Calibri"/>
                <a:ea typeface="Calibri"/>
                <a:cs typeface="Calibri"/>
                <a:sym typeface="Calibri"/>
              </a:rPr>
            </a:br>
            <a:r>
              <a:rPr lang="en" sz="1000">
                <a:latin typeface="Calibri"/>
                <a:ea typeface="Calibri"/>
                <a:cs typeface="Calibri"/>
                <a:sym typeface="Calibri"/>
              </a:rPr>
              <a:t>The following headers can be used for content negotiation by the client to ask the server to deliver the preferred type of the document (in terms of the media type, e.g. JPEG vs. GIF, or language used e.g. English vs. French) if the server maintain multiple versions for the same document.</a:t>
            </a:r>
            <a:endParaRPr sz="1000">
              <a:latin typeface="Calibri"/>
              <a:ea typeface="Calibri"/>
              <a:cs typeface="Calibri"/>
              <a:sym typeface="Calibri"/>
            </a:endParaRPr>
          </a:p>
          <a:p>
            <a:pPr indent="0" lvl="0" marL="0" rtl="0">
              <a:lnSpc>
                <a:spcPct val="150000"/>
              </a:lnSpc>
              <a:spcBef>
                <a:spcPts val="0"/>
              </a:spcBef>
              <a:spcAft>
                <a:spcPts val="0"/>
              </a:spcAft>
              <a:buNone/>
            </a:pPr>
            <a:r>
              <a:t/>
            </a:r>
            <a:endParaRPr sz="1000">
              <a:latin typeface="Calibri"/>
              <a:ea typeface="Calibri"/>
              <a:cs typeface="Calibri"/>
              <a:sym typeface="Calibri"/>
            </a:endParaRPr>
          </a:p>
          <a:p>
            <a:pPr indent="0" lvl="0" marL="0" rtl="0">
              <a:lnSpc>
                <a:spcPct val="150000"/>
              </a:lnSpc>
              <a:spcBef>
                <a:spcPts val="0"/>
              </a:spcBef>
              <a:spcAft>
                <a:spcPts val="0"/>
              </a:spcAft>
              <a:buNone/>
            </a:pPr>
            <a:r>
              <a:rPr lang="en" sz="1000">
                <a:latin typeface="Calibri"/>
                <a:ea typeface="Calibri"/>
                <a:cs typeface="Calibri"/>
                <a:sym typeface="Calibri"/>
              </a:rPr>
              <a:t>If the server has multiple versions of the document requested (e.g., an image in GIF and PNG, or a document in TXT and PDF), it can check this header to decide which version to deliver to the client. (E.g., PNG is more advanced more GIF, but not all browser supports PNG.) This process is called content-type negotiation.</a:t>
            </a:r>
            <a:br>
              <a:rPr lang="en" sz="1000">
                <a:latin typeface="Calibri"/>
                <a:ea typeface="Calibri"/>
                <a:cs typeface="Calibri"/>
                <a:sym typeface="Calibri"/>
              </a:rPr>
            </a:br>
            <a:endParaRPr sz="1000">
              <a:latin typeface="Calibri"/>
              <a:ea typeface="Calibri"/>
              <a:cs typeface="Calibri"/>
              <a:sym typeface="Calibri"/>
            </a:endParaRPr>
          </a:p>
          <a:p>
            <a:pPr indent="0" lvl="0" marL="0" rtl="0">
              <a:lnSpc>
                <a:spcPct val="150000"/>
              </a:lnSpc>
              <a:spcBef>
                <a:spcPts val="0"/>
              </a:spcBef>
              <a:spcAft>
                <a:spcPts val="0"/>
              </a:spcAft>
              <a:buNone/>
            </a:pPr>
            <a:r>
              <a:rPr lang="en" sz="1000">
                <a:latin typeface="Calibri"/>
                <a:ea typeface="Calibri"/>
                <a:cs typeface="Calibri"/>
                <a:sym typeface="Calibri"/>
              </a:rPr>
              <a:t>If the server has multiple versions of the requested document (e.g., in English, Chinese, French), it can check this header to decide which version to return. This process is called language negotiation.</a:t>
            </a:r>
            <a:endParaRPr sz="1000">
              <a:latin typeface="Calibri"/>
              <a:ea typeface="Calibri"/>
              <a:cs typeface="Calibri"/>
              <a:sym typeface="Calibri"/>
            </a:endParaRPr>
          </a:p>
          <a:p>
            <a:pPr indent="0" lvl="0" marL="0" rtl="0">
              <a:lnSpc>
                <a:spcPct val="150000"/>
              </a:lnSpc>
              <a:spcBef>
                <a:spcPts val="0"/>
              </a:spcBef>
              <a:spcAft>
                <a:spcPts val="0"/>
              </a:spcAft>
              <a:buNone/>
            </a:pPr>
            <a:r>
              <a:t/>
            </a:r>
            <a:endParaRPr sz="1000">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25334aea8e_0_513: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44" name="Google Shape;244;g25334aea8e_0_51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rPr lang="en" sz="1200">
                <a:latin typeface="Calibri"/>
                <a:ea typeface="Calibri"/>
                <a:cs typeface="Calibri"/>
                <a:sym typeface="Calibri"/>
              </a:rPr>
              <a:t>If the server has encoded (or compressed) version of the document requested, it can return an encoded version supported by the client. The server can also choose to encode the document before returning to the client to reduce the transmission time. The server must set the response header "Content-Encoding" to inform the client that the returned document is encoded. The common encoding methods are "x-gzip (.gz, .tgz)" and "x-compress (.Z)".</a:t>
            </a:r>
            <a:endParaRPr sz="1200">
              <a:latin typeface="Calibri"/>
              <a:ea typeface="Calibri"/>
              <a:cs typeface="Calibri"/>
              <a:sym typeface="Calibri"/>
            </a:endParaRPr>
          </a:p>
          <a:p>
            <a:pPr indent="0" lvl="0" marL="0" rtl="0">
              <a:lnSpc>
                <a:spcPct val="150000"/>
              </a:lnSpc>
              <a:spcBef>
                <a:spcPts val="0"/>
              </a:spcBef>
              <a:spcAft>
                <a:spcPts val="0"/>
              </a:spcAft>
              <a:buNone/>
            </a:pPr>
            <a:r>
              <a:t/>
            </a:r>
            <a:endParaRPr sz="1200">
              <a:latin typeface="Calibri"/>
              <a:ea typeface="Calibri"/>
              <a:cs typeface="Calibri"/>
              <a:sym typeface="Calibri"/>
            </a:endParaRPr>
          </a:p>
          <a:p>
            <a:pPr indent="0" lvl="0" marL="0" rtl="0">
              <a:lnSpc>
                <a:spcPct val="150000"/>
              </a:lnSpc>
              <a:spcBef>
                <a:spcPts val="0"/>
              </a:spcBef>
              <a:spcAft>
                <a:spcPts val="0"/>
              </a:spcAft>
              <a:buNone/>
            </a:pPr>
            <a:r>
              <a:rPr lang="en" sz="1200">
                <a:latin typeface="Calibri"/>
                <a:ea typeface="Calibri"/>
                <a:cs typeface="Calibri"/>
                <a:sym typeface="Calibri"/>
              </a:rPr>
              <a:t>HTTP/1.1 uses persistent (keep-alive) connection by default. HTTP/1.0 closes the connection by default.</a:t>
            </a:r>
            <a:br>
              <a:rPr lang="en" sz="1200">
                <a:latin typeface="Calibri"/>
                <a:ea typeface="Calibri"/>
                <a:cs typeface="Calibri"/>
                <a:sym typeface="Calibri"/>
              </a:rPr>
            </a:br>
            <a:endParaRPr sz="1200">
              <a:latin typeface="Calibri"/>
              <a:ea typeface="Calibri"/>
              <a:cs typeface="Calibri"/>
              <a:sym typeface="Calibri"/>
            </a:endParaRPr>
          </a:p>
          <a:p>
            <a:pPr indent="0" lvl="0" marL="0" rtl="0">
              <a:lnSpc>
                <a:spcPct val="150000"/>
              </a:lnSpc>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25334aea8e_0_69: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39" name="Google Shape;139;g25334aea8e_0_6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25334aea8e_0_523: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50" name="Google Shape;250;g25334aea8e_0_523: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25334aea8e_0_529: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56" name="Google Shape;256;g25334aea8e_0_529: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25334aea8e_0_53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62" name="Google Shape;262;g25334aea8e_0_53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295275" lvl="0" marL="812800" rtl="0" algn="just">
              <a:lnSpc>
                <a:spcPct val="115000"/>
              </a:lnSpc>
              <a:spcBef>
                <a:spcPts val="600"/>
              </a:spcBef>
              <a:spcAft>
                <a:spcPts val="0"/>
              </a:spcAft>
              <a:buSzPts val="1050"/>
              <a:buFont typeface="Calibri"/>
              <a:buAutoNum type="arabicPeriod"/>
            </a:pPr>
            <a:r>
              <a:t/>
            </a:r>
            <a:endParaRPr sz="2400">
              <a:solidFill>
                <a:schemeClr val="dk1"/>
              </a:solidFill>
              <a:latin typeface="Nunito"/>
              <a:ea typeface="Nunito"/>
              <a:cs typeface="Nunito"/>
              <a:sym typeface="Nuni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25334aea8e_0_54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68" name="Google Shape;268;g25334aea8e_0_54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295275" lvl="0" marL="812800" rtl="0" algn="just">
              <a:lnSpc>
                <a:spcPct val="115000"/>
              </a:lnSpc>
              <a:spcBef>
                <a:spcPts val="600"/>
              </a:spcBef>
              <a:spcAft>
                <a:spcPts val="0"/>
              </a:spcAft>
              <a:buSzPts val="1050"/>
              <a:buFont typeface="Calibri"/>
              <a:buAutoNum type="arabicPeriod"/>
            </a:pPr>
            <a:r>
              <a:t/>
            </a:r>
            <a:endParaRPr sz="2400">
              <a:solidFill>
                <a:schemeClr val="dk1"/>
              </a:solidFill>
              <a:latin typeface="Nunito"/>
              <a:ea typeface="Nunito"/>
              <a:cs typeface="Nunito"/>
              <a:sym typeface="Nuni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25334aea8e_0_550: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74" name="Google Shape;274;g25334aea8e_0_55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295275" lvl="0" marL="812800" rtl="0" algn="just">
              <a:lnSpc>
                <a:spcPct val="115000"/>
              </a:lnSpc>
              <a:spcBef>
                <a:spcPts val="600"/>
              </a:spcBef>
              <a:spcAft>
                <a:spcPts val="0"/>
              </a:spcAft>
              <a:buSzPts val="1050"/>
              <a:buFont typeface="Calibri"/>
              <a:buAutoNum type="arabicPeriod"/>
            </a:pPr>
            <a:r>
              <a:t/>
            </a:r>
            <a:endParaRPr sz="2400">
              <a:solidFill>
                <a:schemeClr val="dk1"/>
              </a:solidFill>
              <a:latin typeface="Nunito"/>
              <a:ea typeface="Nunito"/>
              <a:cs typeface="Nunito"/>
              <a:sym typeface="Nuni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25334aea8e_0_55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80" name="Google Shape;280;g25334aea8e_0_55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25334aea8e_0_560: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86" name="Google Shape;286;g25334aea8e_0_560: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25334aea8e_0_565: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292" name="Google Shape;292;g25334aea8e_0_565: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rtl="0">
              <a:lnSpc>
                <a:spcPct val="150000"/>
              </a:lnSpc>
              <a:spcBef>
                <a:spcPts val="0"/>
              </a:spcBef>
              <a:spcAft>
                <a:spcPts val="0"/>
              </a:spcAft>
              <a:buNone/>
            </a:pPr>
            <a:r>
              <a:rPr lang="en" sz="1050">
                <a:latin typeface="Calibri"/>
                <a:ea typeface="Calibri"/>
                <a:cs typeface="Calibri"/>
                <a:sym typeface="Calibri"/>
              </a:rPr>
              <a:t>Talk about brower engines</a:t>
            </a:r>
            <a:endParaRPr sz="1050">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5334aea8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8" name="Google Shape;298;g25334aea8e_0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5334aea8e_0_137: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52" name="Google Shape;152;g25334aea8e_0_137: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5334aea8e_0_1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8" name="Google Shape;158;g25334aea8e_0_199: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25334aea8e_0_2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98450" lvl="0" marL="457200" rtl="0">
              <a:lnSpc>
                <a:spcPct val="115000"/>
              </a:lnSpc>
              <a:spcBef>
                <a:spcPts val="0"/>
              </a:spcBef>
              <a:spcAft>
                <a:spcPts val="0"/>
              </a:spcAft>
              <a:buSzPts val="1100"/>
              <a:buAutoNum type="arabicPeriod"/>
            </a:pPr>
            <a:r>
              <a:rPr lang="en" sz="1100"/>
              <a:t>The message would start at the top of the protocol stack on your computer and work it's way downward.</a:t>
            </a:r>
            <a:endParaRPr sz="1100"/>
          </a:p>
          <a:p>
            <a:pPr indent="-298450" lvl="0" marL="457200" rtl="0">
              <a:lnSpc>
                <a:spcPct val="115000"/>
              </a:lnSpc>
              <a:spcBef>
                <a:spcPts val="0"/>
              </a:spcBef>
              <a:spcAft>
                <a:spcPts val="0"/>
              </a:spcAft>
              <a:buSzPts val="1100"/>
              <a:buAutoNum type="arabicPeriod"/>
            </a:pPr>
            <a:r>
              <a:rPr lang="en" sz="1100"/>
              <a:t>If the message to be sent is long, each stack layer that the message passes through may break the message up into smaller chunks of data. This is because data sent over the Internet (and most computer networks) are sent in manageable chunks. On the Internet, these chunks of data are known as </a:t>
            </a:r>
            <a:r>
              <a:rPr b="1" lang="en" sz="1100"/>
              <a:t>packets</a:t>
            </a:r>
            <a:r>
              <a:rPr lang="en" sz="1100"/>
              <a:t>.</a:t>
            </a:r>
            <a:endParaRPr sz="1100"/>
          </a:p>
          <a:p>
            <a:pPr indent="-298450" lvl="0" marL="457200" rtl="0">
              <a:lnSpc>
                <a:spcPct val="115000"/>
              </a:lnSpc>
              <a:spcBef>
                <a:spcPts val="0"/>
              </a:spcBef>
              <a:spcAft>
                <a:spcPts val="0"/>
              </a:spcAft>
              <a:buSzPts val="1100"/>
              <a:buAutoNum type="arabicPeriod"/>
            </a:pPr>
            <a:r>
              <a:rPr lang="en" sz="1100"/>
              <a:t>The packets would go through the Application Layer and continue to the TCP layer. Each packet is assigned a </a:t>
            </a:r>
            <a:r>
              <a:rPr b="1" lang="en" sz="1100"/>
              <a:t>port number</a:t>
            </a:r>
            <a:r>
              <a:rPr lang="en" sz="1100"/>
              <a:t>. Ports will be explained later, but suffice to say that many programs may be using the TCP/IP stack and sending messages. We need to know which program on the destination computer needs to receive the message because it will be listening on a specific port.</a:t>
            </a:r>
            <a:endParaRPr sz="1100"/>
          </a:p>
          <a:p>
            <a:pPr indent="-298450" lvl="0" marL="457200" rtl="0">
              <a:lnSpc>
                <a:spcPct val="115000"/>
              </a:lnSpc>
              <a:spcBef>
                <a:spcPts val="0"/>
              </a:spcBef>
              <a:spcAft>
                <a:spcPts val="0"/>
              </a:spcAft>
              <a:buSzPts val="1100"/>
              <a:buAutoNum type="arabicPeriod"/>
            </a:pPr>
            <a:r>
              <a:rPr lang="en" sz="1100"/>
              <a:t>After going through the TCP layer, the packets proceed to the IP layer. This is where each packet receives it's destination address, 5.6.7.8.</a:t>
            </a:r>
            <a:endParaRPr sz="1100"/>
          </a:p>
          <a:p>
            <a:pPr indent="-298450" lvl="0" marL="457200" rtl="0">
              <a:lnSpc>
                <a:spcPct val="115000"/>
              </a:lnSpc>
              <a:spcBef>
                <a:spcPts val="0"/>
              </a:spcBef>
              <a:spcAft>
                <a:spcPts val="0"/>
              </a:spcAft>
              <a:buSzPts val="1100"/>
              <a:buAutoNum type="arabicPeriod"/>
            </a:pPr>
            <a:r>
              <a:rPr lang="en" sz="1100"/>
              <a:t>Now that our message packets have a port number and an IP address, they are ready to be sent over the Internet. The hardware layer takes care of turning our packets containing the alphabetic text of our message into electronic signals and transmitting them over the phone line.</a:t>
            </a:r>
            <a:endParaRPr sz="1100"/>
          </a:p>
          <a:p>
            <a:pPr indent="-298450" lvl="0" marL="457200" rtl="0">
              <a:lnSpc>
                <a:spcPct val="115000"/>
              </a:lnSpc>
              <a:spcBef>
                <a:spcPts val="0"/>
              </a:spcBef>
              <a:spcAft>
                <a:spcPts val="0"/>
              </a:spcAft>
              <a:buSzPts val="1100"/>
              <a:buAutoNum type="arabicPeriod"/>
            </a:pPr>
            <a:r>
              <a:rPr lang="en" sz="1100"/>
              <a:t>On the other end of the phone line your ISP has a direct connection to the Internet. The ISPs </a:t>
            </a:r>
            <a:r>
              <a:rPr b="1" lang="en" sz="1100"/>
              <a:t>router</a:t>
            </a:r>
            <a:r>
              <a:rPr lang="en" sz="1100"/>
              <a:t>examines the destination address in each packet and determines where to send it. Often, the packet's next stop is another router. More on routers and Internet infrastructure later.</a:t>
            </a:r>
            <a:endParaRPr sz="1100"/>
          </a:p>
          <a:p>
            <a:pPr indent="-298450" lvl="0" marL="457200" rtl="0">
              <a:lnSpc>
                <a:spcPct val="115000"/>
              </a:lnSpc>
              <a:spcBef>
                <a:spcPts val="0"/>
              </a:spcBef>
              <a:spcAft>
                <a:spcPts val="0"/>
              </a:spcAft>
              <a:buSzPts val="1100"/>
              <a:buAutoNum type="arabicPeriod"/>
            </a:pPr>
            <a:r>
              <a:rPr lang="en" sz="1100"/>
              <a:t>Eventually, the packets reach computer 5.6.7.8. Here, the packets start at the bottom of the destination computer's TCP/IP stack and work upwards.</a:t>
            </a:r>
            <a:endParaRPr sz="1100"/>
          </a:p>
          <a:p>
            <a:pPr indent="-298450" lvl="0" marL="457200" rtl="0">
              <a:lnSpc>
                <a:spcPct val="115000"/>
              </a:lnSpc>
              <a:spcBef>
                <a:spcPts val="0"/>
              </a:spcBef>
              <a:spcAft>
                <a:spcPts val="0"/>
              </a:spcAft>
              <a:buSzPts val="1100"/>
              <a:buAutoNum type="arabicPeriod"/>
            </a:pPr>
            <a:r>
              <a:rPr lang="en" sz="1100"/>
              <a:t>As the packets go upwards through the stack, all routing data that the sending computer's stack added (such as IP address and port number) is stripped from the packets.</a:t>
            </a:r>
            <a:endParaRPr sz="1100"/>
          </a:p>
          <a:p>
            <a:pPr indent="-298450" lvl="0" marL="457200" rtl="0">
              <a:lnSpc>
                <a:spcPct val="115000"/>
              </a:lnSpc>
              <a:spcBef>
                <a:spcPts val="0"/>
              </a:spcBef>
              <a:spcAft>
                <a:spcPts val="0"/>
              </a:spcAft>
              <a:buSzPts val="1100"/>
              <a:buAutoNum type="arabicPeriod"/>
            </a:pPr>
            <a:r>
              <a:rPr lang="en" sz="1100"/>
              <a:t>When the data reaches the top of the stack, the packets have been re-assembled into their original form, "Hello computer 5.6.7.8!"</a:t>
            </a:r>
            <a:endParaRPr sz="1100"/>
          </a:p>
          <a:p>
            <a:pPr indent="-298450" lvl="0" marL="457200" rtl="0">
              <a:lnSpc>
                <a:spcPct val="115000"/>
              </a:lnSpc>
              <a:spcBef>
                <a:spcPts val="0"/>
              </a:spcBef>
              <a:spcAft>
                <a:spcPts val="0"/>
              </a:spcAft>
              <a:buSzPts val="1100"/>
              <a:buAutoNum type="arabicPeriod"/>
            </a:pPr>
            <a:r>
              <a:rPr lang="en" sz="1050">
                <a:latin typeface="Calibri"/>
                <a:ea typeface="Calibri"/>
                <a:cs typeface="Calibri"/>
                <a:sym typeface="Calibri"/>
              </a:rPr>
              <a:t>Many applications are running concurrently over the Web, such as web browsing/surfing, e-mail, file transfer, audio &amp; video streaming, and so on.  In order for proper communication to take place between the client and the server, these applications must agree on a specific application-level protocol such as HTTP, FTP, SMTP, POP, and etc.</a:t>
            </a:r>
            <a:endParaRPr sz="1100"/>
          </a:p>
        </p:txBody>
      </p:sp>
      <p:sp>
        <p:nvSpPr>
          <p:cNvPr id="163" name="Google Shape;163;g25334aea8e_0_27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25334aea8e_0_281: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68" name="Google Shape;168;g25334aea8e_0_281: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25334aea8e_0_377: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75" name="Google Shape;175;g25334aea8e_0_377: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5334aea8e_0_444:notes"/>
          <p:cNvSpPr/>
          <p:nvPr>
            <p:ph idx="2" type="sldImg"/>
          </p:nvPr>
        </p:nvSpPr>
        <p:spPr>
          <a:xfrm>
            <a:off x="-16992310" y="-11796713"/>
            <a:ext cx="22159200" cy="12465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181" name="Google Shape;181;g25334aea8e_0_444:notes"/>
          <p:cNvSpPr txBox="1"/>
          <p:nvPr>
            <p:ph idx="1" type="body"/>
          </p:nvPr>
        </p:nvSpPr>
        <p:spPr>
          <a:xfrm>
            <a:off x="685800" y="4343400"/>
            <a:ext cx="5457900" cy="4086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1050">
                <a:latin typeface="Calibri"/>
                <a:ea typeface="Calibri"/>
                <a:cs typeface="Calibri"/>
                <a:sym typeface="Calibri"/>
              </a:rPr>
              <a:t>Whenever you issue a URL from your browser to get a web resource using HTTP, e.g. </a:t>
            </a:r>
            <a:r>
              <a:rPr lang="en" sz="1050">
                <a:latin typeface="Consolas"/>
                <a:ea typeface="Consolas"/>
                <a:cs typeface="Consolas"/>
                <a:sym typeface="Consolas"/>
              </a:rPr>
              <a:t>http://www.nowhere123.com/index.html</a:t>
            </a:r>
            <a:r>
              <a:rPr lang="en" sz="1050">
                <a:latin typeface="Calibri"/>
                <a:ea typeface="Calibri"/>
                <a:cs typeface="Calibri"/>
                <a:sym typeface="Calibri"/>
              </a:rPr>
              <a:t>, the browser turns the URL into a </a:t>
            </a:r>
            <a:r>
              <a:rPr i="1" lang="en" sz="1050">
                <a:latin typeface="Calibri"/>
                <a:ea typeface="Calibri"/>
                <a:cs typeface="Calibri"/>
                <a:sym typeface="Calibri"/>
              </a:rPr>
              <a:t>request message</a:t>
            </a:r>
            <a:r>
              <a:rPr lang="en" sz="1050">
                <a:latin typeface="Calibri"/>
                <a:ea typeface="Calibri"/>
                <a:cs typeface="Calibri"/>
                <a:sym typeface="Calibri"/>
              </a:rPr>
              <a:t> and sends it to the HTTP server. The HTTP server interprets the request message, and returns you an appropriate response message, which is either the resource you requested or an error message.</a:t>
            </a:r>
            <a:endParaRPr b="0" i="0" sz="2400" u="none" cap="none" strike="noStrike">
              <a:solidFill>
                <a:schemeClr val="dk1"/>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5334aea8e_0_4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t/>
            </a:r>
            <a:endParaRPr sz="1100"/>
          </a:p>
        </p:txBody>
      </p:sp>
      <p:sp>
        <p:nvSpPr>
          <p:cNvPr id="186" name="Google Shape;186;g25334aea8e_0_439: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p:cSld name="Default">
    <p:spTree>
      <p:nvGrpSpPr>
        <p:cNvPr id="51" name="Shape 51"/>
        <p:cNvGrpSpPr/>
        <p:nvPr/>
      </p:nvGrpSpPr>
      <p:grpSpPr>
        <a:xfrm>
          <a:off x="0" y="0"/>
          <a:ext cx="0" cy="0"/>
          <a:chOff x="0" y="0"/>
          <a:chExt cx="0" cy="0"/>
        </a:xfrm>
      </p:grpSpPr>
      <p:grpSp>
        <p:nvGrpSpPr>
          <p:cNvPr id="52" name="Google Shape;52;p14"/>
          <p:cNvGrpSpPr/>
          <p:nvPr/>
        </p:nvGrpSpPr>
        <p:grpSpPr>
          <a:xfrm rot="5400000">
            <a:off x="-6268628" y="-149214"/>
            <a:ext cx="9200670" cy="1614535"/>
            <a:chOff x="0" y="-156114"/>
            <a:chExt cx="24535120" cy="4304278"/>
          </a:xfrm>
        </p:grpSpPr>
        <p:sp>
          <p:nvSpPr>
            <p:cNvPr id="53" name="Google Shape;53;p14"/>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4" name="Google Shape;54;p14"/>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5" name="Google Shape;55;p14"/>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6" name="Google Shape;56;p14"/>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7" name="Google Shape;57;p14"/>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8" name="Google Shape;58;p14"/>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59" name="Google Shape;59;p14"/>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0" name="Google Shape;60;p14"/>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1" name="Google Shape;61;p14"/>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2" name="Google Shape;62;p14"/>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3" name="Google Shape;63;p14"/>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4" name="Google Shape;64;p14"/>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5" name="Google Shape;65;p14"/>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6" name="Google Shape;66;p14"/>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7" name="Google Shape;67;p14"/>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8" name="Google Shape;68;p14"/>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69" name="Google Shape;69;p14"/>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0" name="Google Shape;70;p14"/>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1" name="Google Shape;71;p14"/>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2" name="Google Shape;72;p14"/>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3" name="Google Shape;73;p14"/>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4" name="Google Shape;74;p14"/>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5" name="Google Shape;75;p14"/>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6" name="Google Shape;76;p14"/>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77" name="Google Shape;77;p14"/>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Default">
  <p:cSld name="2_Default">
    <p:spTree>
      <p:nvGrpSpPr>
        <p:cNvPr id="78" name="Shape 78"/>
        <p:cNvGrpSpPr/>
        <p:nvPr/>
      </p:nvGrpSpPr>
      <p:grpSpPr>
        <a:xfrm>
          <a:off x="0" y="0"/>
          <a:ext cx="0" cy="0"/>
          <a:chOff x="0" y="0"/>
          <a:chExt cx="0" cy="0"/>
        </a:xfrm>
      </p:grpSpPr>
      <p:grpSp>
        <p:nvGrpSpPr>
          <p:cNvPr id="79" name="Google Shape;79;p15"/>
          <p:cNvGrpSpPr/>
          <p:nvPr/>
        </p:nvGrpSpPr>
        <p:grpSpPr>
          <a:xfrm rot="10800000">
            <a:off x="-8839" y="4115558"/>
            <a:ext cx="9203124" cy="1614104"/>
            <a:chOff x="0" y="-156114"/>
            <a:chExt cx="24535120" cy="4304278"/>
          </a:xfrm>
        </p:grpSpPr>
        <p:sp>
          <p:nvSpPr>
            <p:cNvPr id="80" name="Google Shape;80;p15"/>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1" name="Google Shape;81;p15"/>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2" name="Google Shape;82;p15"/>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3" name="Google Shape;83;p15"/>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4" name="Google Shape;84;p15"/>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5" name="Google Shape;85;p15"/>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6" name="Google Shape;86;p15"/>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7" name="Google Shape;87;p15"/>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8" name="Google Shape;88;p15"/>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89" name="Google Shape;89;p15"/>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0" name="Google Shape;90;p15"/>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1" name="Google Shape;91;p15"/>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2" name="Google Shape;92;p15"/>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3" name="Google Shape;93;p15"/>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4" name="Google Shape;94;p15"/>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5" name="Google Shape;95;p15"/>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6" name="Google Shape;96;p15"/>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7" name="Google Shape;97;p15"/>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8" name="Google Shape;98;p15"/>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99" name="Google Shape;99;p15"/>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0" name="Google Shape;100;p15"/>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1" name="Google Shape;101;p15"/>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2" name="Google Shape;102;p15"/>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3" name="Google Shape;103;p15"/>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sp>
          <p:nvSpPr>
            <p:cNvPr id="104" name="Google Shape;104;p15"/>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b="0" i="0" sz="2700">
                <a:solidFill>
                  <a:schemeClr val="dk1"/>
                </a:solidFill>
                <a:latin typeface="Nunito"/>
                <a:ea typeface="Nunito"/>
                <a:cs typeface="Nunito"/>
                <a:sym typeface="Nunito"/>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about:bla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web.stanford.edu/class/msande91si/www-spr04/readings/week1/InternetWhitepaper.htm" TargetMode="External"/><Relationship Id="rId4" Type="http://schemas.openxmlformats.org/officeDocument/2006/relationships/hyperlink" Target="https://www.ntu.edu.sg/home/ehchua/programming/webprogramming/HTTP_Basic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nvSpPr>
        <p:spPr>
          <a:xfrm>
            <a:off x="376350" y="1886550"/>
            <a:ext cx="8391300" cy="9966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b="1" lang="en" sz="4000">
                <a:solidFill>
                  <a:schemeClr val="dk1"/>
                </a:solidFill>
                <a:latin typeface="Nunito"/>
                <a:ea typeface="Nunito"/>
                <a:cs typeface="Nunito"/>
                <a:sym typeface="Nunito"/>
              </a:rPr>
              <a:t>Introduction to Web </a:t>
            </a:r>
            <a:endParaRPr b="1" sz="4000">
              <a:solidFill>
                <a:schemeClr val="dk1"/>
              </a:solidFill>
              <a:latin typeface="Nunito"/>
              <a:ea typeface="Nunito"/>
              <a:cs typeface="Nunito"/>
              <a:sym typeface="Nunito"/>
            </a:endParaRPr>
          </a:p>
        </p:txBody>
      </p:sp>
      <p:sp>
        <p:nvSpPr>
          <p:cNvPr id="110" name="Google Shape;110;p16"/>
          <p:cNvSpPr txBox="1"/>
          <p:nvPr/>
        </p:nvSpPr>
        <p:spPr>
          <a:xfrm>
            <a:off x="3131501" y="3176905"/>
            <a:ext cx="2653800" cy="4176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1800">
                <a:solidFill>
                  <a:schemeClr val="dk1"/>
                </a:solidFill>
                <a:latin typeface="Nunito"/>
                <a:ea typeface="Nunito"/>
                <a:cs typeface="Nunito"/>
                <a:sym typeface="Nunito"/>
              </a:rPr>
              <a:t>Amuthan Arulraj</a:t>
            </a:r>
            <a:endParaRPr sz="1800">
              <a:solidFill>
                <a:schemeClr val="dk1"/>
              </a:solidFill>
              <a:latin typeface="Nunito"/>
              <a:ea typeface="Nunito"/>
              <a:cs typeface="Nunito"/>
              <a:sym typeface="Nunito"/>
            </a:endParaRPr>
          </a:p>
        </p:txBody>
      </p:sp>
      <p:grpSp>
        <p:nvGrpSpPr>
          <p:cNvPr id="111" name="Google Shape;111;p16"/>
          <p:cNvGrpSpPr/>
          <p:nvPr/>
        </p:nvGrpSpPr>
        <p:grpSpPr>
          <a:xfrm>
            <a:off x="0" y="-593538"/>
            <a:ext cx="9203124" cy="1614104"/>
            <a:chOff x="0" y="-156114"/>
            <a:chExt cx="24535120" cy="4304278"/>
          </a:xfrm>
        </p:grpSpPr>
        <p:sp>
          <p:nvSpPr>
            <p:cNvPr id="112" name="Google Shape;112;p16"/>
            <p:cNvSpPr/>
            <p:nvPr/>
          </p:nvSpPr>
          <p:spPr>
            <a:xfrm>
              <a:off x="23378291" y="2431564"/>
              <a:ext cx="1134300" cy="1716600"/>
            </a:xfrm>
            <a:custGeom>
              <a:rect b="b" l="l" r="r" t="t"/>
              <a:pathLst>
                <a:path extrusionOk="0" h="120000" w="120000">
                  <a:moveTo>
                    <a:pt x="0" y="119931"/>
                  </a:moveTo>
                  <a:lnTo>
                    <a:pt x="119895" y="63310"/>
                  </a:lnTo>
                  <a:lnTo>
                    <a:pt x="119895" y="0"/>
                  </a:lnTo>
                  <a:lnTo>
                    <a:pt x="0" y="119931"/>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3" name="Google Shape;113;p16"/>
            <p:cNvSpPr/>
            <p:nvPr/>
          </p:nvSpPr>
          <p:spPr>
            <a:xfrm>
              <a:off x="23079220" y="-88970"/>
              <a:ext cx="1455900" cy="4233000"/>
            </a:xfrm>
            <a:custGeom>
              <a:rect b="b" l="l" r="r" t="t"/>
              <a:pathLst>
                <a:path extrusionOk="0" h="120000" w="120000">
                  <a:moveTo>
                    <a:pt x="0" y="0"/>
                  </a:moveTo>
                  <a:lnTo>
                    <a:pt x="26531" y="119972"/>
                  </a:lnTo>
                  <a:lnTo>
                    <a:pt x="119918" y="71396"/>
                  </a:lnTo>
                  <a:lnTo>
                    <a:pt x="119918"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4" name="Google Shape;114;p16"/>
            <p:cNvSpPr/>
            <p:nvPr/>
          </p:nvSpPr>
          <p:spPr>
            <a:xfrm>
              <a:off x="20776620" y="-88970"/>
              <a:ext cx="2646600" cy="4233000"/>
            </a:xfrm>
            <a:custGeom>
              <a:rect b="b" l="l" r="r" t="t"/>
              <a:pathLst>
                <a:path extrusionOk="0" h="120000" w="120000">
                  <a:moveTo>
                    <a:pt x="0" y="0"/>
                  </a:moveTo>
                  <a:lnTo>
                    <a:pt x="119955" y="119972"/>
                  </a:lnTo>
                  <a:lnTo>
                    <a:pt x="105351"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5" name="Google Shape;115;p16"/>
            <p:cNvSpPr/>
            <p:nvPr/>
          </p:nvSpPr>
          <p:spPr>
            <a:xfrm>
              <a:off x="20420244" y="-88970"/>
              <a:ext cx="3003000" cy="4233000"/>
            </a:xfrm>
            <a:custGeom>
              <a:rect b="b" l="l" r="r" t="t"/>
              <a:pathLst>
                <a:path extrusionOk="0" h="120000" w="120000">
                  <a:moveTo>
                    <a:pt x="0" y="0"/>
                  </a:moveTo>
                  <a:lnTo>
                    <a:pt x="1692" y="89022"/>
                  </a:lnTo>
                  <a:lnTo>
                    <a:pt x="119960" y="119972"/>
                  </a:lnTo>
                  <a:lnTo>
                    <a:pt x="14247"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6" name="Google Shape;116;p16"/>
            <p:cNvSpPr/>
            <p:nvPr/>
          </p:nvSpPr>
          <p:spPr>
            <a:xfrm>
              <a:off x="17677877" y="-88971"/>
              <a:ext cx="2785800" cy="3142200"/>
            </a:xfrm>
            <a:custGeom>
              <a:rect b="b" l="l" r="r" t="t"/>
              <a:pathLst>
                <a:path extrusionOk="0" h="120000" w="120000">
                  <a:moveTo>
                    <a:pt x="90276" y="0"/>
                  </a:moveTo>
                  <a:lnTo>
                    <a:pt x="0" y="73550"/>
                  </a:lnTo>
                  <a:lnTo>
                    <a:pt x="119957" y="119962"/>
                  </a:lnTo>
                  <a:lnTo>
                    <a:pt x="118131" y="0"/>
                  </a:lnTo>
                  <a:lnTo>
                    <a:pt x="90276"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7" name="Google Shape;117;p16"/>
            <p:cNvSpPr/>
            <p:nvPr/>
          </p:nvSpPr>
          <p:spPr>
            <a:xfrm>
              <a:off x="17608342" y="-88971"/>
              <a:ext cx="2168700" cy="1925400"/>
            </a:xfrm>
            <a:custGeom>
              <a:rect b="b" l="l" r="r" t="t"/>
              <a:pathLst>
                <a:path extrusionOk="0" h="120000" w="120000">
                  <a:moveTo>
                    <a:pt x="0" y="0"/>
                  </a:moveTo>
                  <a:lnTo>
                    <a:pt x="3929" y="119938"/>
                  </a:lnTo>
                  <a:lnTo>
                    <a:pt x="119945"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8" name="Google Shape;118;p16"/>
            <p:cNvSpPr/>
            <p:nvPr/>
          </p:nvSpPr>
          <p:spPr>
            <a:xfrm>
              <a:off x="14888519" y="-88734"/>
              <a:ext cx="2811900" cy="1925400"/>
            </a:xfrm>
            <a:custGeom>
              <a:rect b="b" l="l" r="r" t="t"/>
              <a:pathLst>
                <a:path extrusionOk="0" h="120000" w="120000">
                  <a:moveTo>
                    <a:pt x="0" y="0"/>
                  </a:moveTo>
                  <a:lnTo>
                    <a:pt x="119957" y="119938"/>
                  </a:lnTo>
                  <a:lnTo>
                    <a:pt x="116928" y="0"/>
                  </a:lnTo>
                  <a:lnTo>
                    <a:pt x="0" y="0"/>
                  </a:lnTo>
                </a:path>
              </a:pathLst>
            </a:custGeom>
            <a:solidFill>
              <a:schemeClr val="accent3"/>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19" name="Google Shape;119;p16"/>
            <p:cNvSpPr/>
            <p:nvPr/>
          </p:nvSpPr>
          <p:spPr>
            <a:xfrm>
              <a:off x="13589856" y="-88970"/>
              <a:ext cx="4137300" cy="3520200"/>
            </a:xfrm>
            <a:custGeom>
              <a:rect b="b" l="l" r="r" t="t"/>
              <a:pathLst>
                <a:path extrusionOk="0" h="120000" w="120000">
                  <a:moveTo>
                    <a:pt x="0" y="0"/>
                  </a:moveTo>
                  <a:lnTo>
                    <a:pt x="53937" y="119966"/>
                  </a:lnTo>
                  <a:lnTo>
                    <a:pt x="119971" y="65643"/>
                  </a:lnTo>
                  <a:lnTo>
                    <a:pt x="38436" y="0"/>
                  </a:lnTo>
                  <a:lnTo>
                    <a:pt x="0" y="0"/>
                  </a:lnTo>
                </a:path>
              </a:pathLst>
            </a:custGeom>
            <a:solidFill>
              <a:srgbClr val="78E0E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0" name="Google Shape;120;p16"/>
            <p:cNvSpPr/>
            <p:nvPr/>
          </p:nvSpPr>
          <p:spPr>
            <a:xfrm>
              <a:off x="11104147" y="-111272"/>
              <a:ext cx="4346100" cy="3520200"/>
            </a:xfrm>
            <a:custGeom>
              <a:rect b="b" l="l" r="r" t="t"/>
              <a:pathLst>
                <a:path extrusionOk="0" h="120000" w="120000">
                  <a:moveTo>
                    <a:pt x="26270" y="0"/>
                  </a:moveTo>
                  <a:lnTo>
                    <a:pt x="0" y="59126"/>
                  </a:lnTo>
                  <a:lnTo>
                    <a:pt x="119972" y="119966"/>
                  </a:lnTo>
                  <a:lnTo>
                    <a:pt x="68629" y="0"/>
                  </a:lnTo>
                  <a:lnTo>
                    <a:pt x="26270" y="0"/>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1" name="Google Shape;121;p16"/>
            <p:cNvSpPr/>
            <p:nvPr/>
          </p:nvSpPr>
          <p:spPr>
            <a:xfrm>
              <a:off x="9793019" y="-88970"/>
              <a:ext cx="369300" cy="195600"/>
            </a:xfrm>
            <a:custGeom>
              <a:rect b="b" l="l" r="r" t="t"/>
              <a:pathLst>
                <a:path extrusionOk="0" h="120000" w="120000">
                  <a:moveTo>
                    <a:pt x="35935" y="0"/>
                  </a:moveTo>
                  <a:lnTo>
                    <a:pt x="0" y="119393"/>
                  </a:lnTo>
                  <a:lnTo>
                    <a:pt x="119679" y="0"/>
                  </a:lnTo>
                  <a:lnTo>
                    <a:pt x="35935"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2" name="Google Shape;122;p16"/>
            <p:cNvSpPr/>
            <p:nvPr/>
          </p:nvSpPr>
          <p:spPr>
            <a:xfrm>
              <a:off x="9698211" y="-88970"/>
              <a:ext cx="225900" cy="195600"/>
            </a:xfrm>
            <a:custGeom>
              <a:rect b="b" l="l" r="r" t="t"/>
              <a:pathLst>
                <a:path extrusionOk="0" h="120000" w="120000">
                  <a:moveTo>
                    <a:pt x="0" y="0"/>
                  </a:moveTo>
                  <a:lnTo>
                    <a:pt x="61298" y="119393"/>
                  </a:lnTo>
                  <a:lnTo>
                    <a:pt x="119480" y="0"/>
                  </a:lnTo>
                  <a:lnTo>
                    <a:pt x="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3" name="Google Shape;123;p16"/>
            <p:cNvSpPr/>
            <p:nvPr/>
          </p:nvSpPr>
          <p:spPr>
            <a:xfrm>
              <a:off x="8502000" y="61758"/>
              <a:ext cx="2646900" cy="2259900"/>
            </a:xfrm>
            <a:custGeom>
              <a:rect b="b" l="l" r="r" t="t"/>
              <a:pathLst>
                <a:path extrusionOk="0" h="120000" w="120000">
                  <a:moveTo>
                    <a:pt x="119955" y="81832"/>
                  </a:moveTo>
                  <a:lnTo>
                    <a:pt x="58436" y="0"/>
                  </a:lnTo>
                  <a:lnTo>
                    <a:pt x="0" y="119947"/>
                  </a:lnTo>
                  <a:lnTo>
                    <a:pt x="119955" y="81832"/>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4" name="Google Shape;124;p16"/>
            <p:cNvSpPr/>
            <p:nvPr/>
          </p:nvSpPr>
          <p:spPr>
            <a:xfrm>
              <a:off x="6821130" y="61996"/>
              <a:ext cx="2985600" cy="2259900"/>
            </a:xfrm>
            <a:custGeom>
              <a:rect b="b" l="l" r="r" t="t"/>
              <a:pathLst>
                <a:path extrusionOk="0" h="120000" w="120000">
                  <a:moveTo>
                    <a:pt x="119960" y="0"/>
                  </a:moveTo>
                  <a:lnTo>
                    <a:pt x="0" y="32670"/>
                  </a:lnTo>
                  <a:lnTo>
                    <a:pt x="68158" y="119947"/>
                  </a:lnTo>
                  <a:lnTo>
                    <a:pt x="119960"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5" name="Google Shape;125;p16"/>
            <p:cNvSpPr/>
            <p:nvPr/>
          </p:nvSpPr>
          <p:spPr>
            <a:xfrm>
              <a:off x="6829814" y="-88970"/>
              <a:ext cx="2985600" cy="808500"/>
            </a:xfrm>
            <a:custGeom>
              <a:rect b="b" l="l" r="r" t="t"/>
              <a:pathLst>
                <a:path extrusionOk="0" h="120000" w="120000">
                  <a:moveTo>
                    <a:pt x="2415" y="0"/>
                  </a:moveTo>
                  <a:lnTo>
                    <a:pt x="0" y="119854"/>
                  </a:lnTo>
                  <a:lnTo>
                    <a:pt x="119960" y="28759"/>
                  </a:lnTo>
                  <a:lnTo>
                    <a:pt x="115287" y="0"/>
                  </a:lnTo>
                  <a:lnTo>
                    <a:pt x="2415" y="0"/>
                  </a:lnTo>
                </a:path>
              </a:pathLst>
            </a:custGeom>
            <a:solidFill>
              <a:srgbClr val="0D4566"/>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6" name="Google Shape;126;p16"/>
            <p:cNvSpPr/>
            <p:nvPr/>
          </p:nvSpPr>
          <p:spPr>
            <a:xfrm>
              <a:off x="5975275" y="-88970"/>
              <a:ext cx="943200" cy="808500"/>
            </a:xfrm>
            <a:custGeom>
              <a:rect b="b" l="l" r="r" t="t"/>
              <a:pathLst>
                <a:path extrusionOk="0" h="120000" w="120000">
                  <a:moveTo>
                    <a:pt x="0" y="0"/>
                  </a:moveTo>
                  <a:lnTo>
                    <a:pt x="112209" y="119854"/>
                  </a:lnTo>
                  <a:lnTo>
                    <a:pt x="119874"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7" name="Google Shape;127;p16"/>
            <p:cNvSpPr/>
            <p:nvPr/>
          </p:nvSpPr>
          <p:spPr>
            <a:xfrm>
              <a:off x="5608571" y="674793"/>
              <a:ext cx="2916300" cy="1642800"/>
            </a:xfrm>
            <a:custGeom>
              <a:rect b="b" l="l" r="r" t="t"/>
              <a:pathLst>
                <a:path extrusionOk="0" h="120000" w="120000">
                  <a:moveTo>
                    <a:pt x="119959" y="119928"/>
                  </a:moveTo>
                  <a:lnTo>
                    <a:pt x="50165" y="0"/>
                  </a:lnTo>
                  <a:lnTo>
                    <a:pt x="0" y="95179"/>
                  </a:lnTo>
                  <a:lnTo>
                    <a:pt x="119959" y="119928"/>
                  </a:lnTo>
                </a:path>
              </a:pathLst>
            </a:custGeom>
            <a:solidFill>
              <a:schemeClr val="accent2"/>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8" name="Google Shape;128;p16"/>
            <p:cNvSpPr/>
            <p:nvPr/>
          </p:nvSpPr>
          <p:spPr>
            <a:xfrm>
              <a:off x="5092201" y="-155877"/>
              <a:ext cx="1760100" cy="2112300"/>
            </a:xfrm>
            <a:custGeom>
              <a:rect b="b" l="l" r="r" t="t"/>
              <a:pathLst>
                <a:path extrusionOk="0" h="120000" w="120000">
                  <a:moveTo>
                    <a:pt x="0" y="0"/>
                  </a:moveTo>
                  <a:lnTo>
                    <a:pt x="36866" y="119944"/>
                  </a:lnTo>
                  <a:lnTo>
                    <a:pt x="119932" y="45930"/>
                  </a:lnTo>
                  <a:lnTo>
                    <a:pt x="59966"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29" name="Google Shape;129;p16"/>
            <p:cNvSpPr/>
            <p:nvPr/>
          </p:nvSpPr>
          <p:spPr>
            <a:xfrm>
              <a:off x="443059" y="190760"/>
              <a:ext cx="5232600" cy="2977200"/>
            </a:xfrm>
            <a:custGeom>
              <a:rect b="b" l="l" r="r" t="t"/>
              <a:pathLst>
                <a:path extrusionOk="0" h="120000" w="120000">
                  <a:moveTo>
                    <a:pt x="119977" y="70370"/>
                  </a:moveTo>
                  <a:lnTo>
                    <a:pt x="19273" y="0"/>
                  </a:lnTo>
                  <a:lnTo>
                    <a:pt x="0" y="119960"/>
                  </a:lnTo>
                  <a:lnTo>
                    <a:pt x="119977" y="70370"/>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0" name="Google Shape;130;p16"/>
            <p:cNvSpPr/>
            <p:nvPr/>
          </p:nvSpPr>
          <p:spPr>
            <a:xfrm>
              <a:off x="1264131" y="-156113"/>
              <a:ext cx="4393800" cy="2112300"/>
            </a:xfrm>
            <a:custGeom>
              <a:rect b="b" l="l" r="r" t="t"/>
              <a:pathLst>
                <a:path extrusionOk="0" h="120000" w="120000">
                  <a:moveTo>
                    <a:pt x="25195" y="0"/>
                  </a:moveTo>
                  <a:lnTo>
                    <a:pt x="0" y="20867"/>
                  </a:lnTo>
                  <a:lnTo>
                    <a:pt x="119973" y="119944"/>
                  </a:lnTo>
                  <a:lnTo>
                    <a:pt x="105195" y="0"/>
                  </a:lnTo>
                  <a:lnTo>
                    <a:pt x="25195"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1" name="Google Shape;131;p16"/>
            <p:cNvSpPr/>
            <p:nvPr/>
          </p:nvSpPr>
          <p:spPr>
            <a:xfrm>
              <a:off x="1264131" y="-133574"/>
              <a:ext cx="921300" cy="369300"/>
            </a:xfrm>
            <a:custGeom>
              <a:rect b="b" l="l" r="r" t="t"/>
              <a:pathLst>
                <a:path extrusionOk="0" h="120000" w="120000">
                  <a:moveTo>
                    <a:pt x="9220" y="0"/>
                  </a:moveTo>
                  <a:lnTo>
                    <a:pt x="0" y="119679"/>
                  </a:lnTo>
                  <a:lnTo>
                    <a:pt x="119871" y="0"/>
                  </a:lnTo>
                  <a:lnTo>
                    <a:pt x="922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2" name="Google Shape;132;p16"/>
            <p:cNvSpPr/>
            <p:nvPr/>
          </p:nvSpPr>
          <p:spPr>
            <a:xfrm>
              <a:off x="734484" y="-133574"/>
              <a:ext cx="621600" cy="369300"/>
            </a:xfrm>
            <a:custGeom>
              <a:rect b="b" l="l" r="r" t="t"/>
              <a:pathLst>
                <a:path extrusionOk="0" h="120000" w="120000">
                  <a:moveTo>
                    <a:pt x="0" y="0"/>
                  </a:moveTo>
                  <a:lnTo>
                    <a:pt x="106073" y="119679"/>
                  </a:lnTo>
                  <a:lnTo>
                    <a:pt x="119809" y="0"/>
                  </a:lnTo>
                  <a:lnTo>
                    <a:pt x="0" y="0"/>
                  </a:lnTo>
                </a:path>
              </a:pathLst>
            </a:custGeom>
            <a:solidFill>
              <a:schemeClr val="accent1"/>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3" name="Google Shape;133;p16"/>
            <p:cNvSpPr/>
            <p:nvPr/>
          </p:nvSpPr>
          <p:spPr>
            <a:xfrm>
              <a:off x="0" y="885559"/>
              <a:ext cx="447600" cy="2259900"/>
            </a:xfrm>
            <a:custGeom>
              <a:rect b="b" l="l" r="r" t="t"/>
              <a:pathLst>
                <a:path extrusionOk="0" h="120000" w="120000">
                  <a:moveTo>
                    <a:pt x="0" y="110157"/>
                  </a:moveTo>
                  <a:lnTo>
                    <a:pt x="119735" y="119947"/>
                  </a:lnTo>
                  <a:lnTo>
                    <a:pt x="0" y="0"/>
                  </a:lnTo>
                  <a:lnTo>
                    <a:pt x="0" y="110157"/>
                  </a:lnTo>
                </a:path>
              </a:pathLst>
            </a:custGeom>
            <a:solidFill>
              <a:srgbClr val="0A2C5B"/>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4" name="Google Shape;134;p16"/>
            <p:cNvSpPr/>
            <p:nvPr/>
          </p:nvSpPr>
          <p:spPr>
            <a:xfrm>
              <a:off x="0" y="-156114"/>
              <a:ext cx="1286400" cy="3342000"/>
            </a:xfrm>
            <a:custGeom>
              <a:rect b="b" l="l" r="r" t="t"/>
              <a:pathLst>
                <a:path extrusionOk="0" h="120000" w="120000">
                  <a:moveTo>
                    <a:pt x="0" y="0"/>
                  </a:moveTo>
                  <a:lnTo>
                    <a:pt x="0" y="38938"/>
                  </a:lnTo>
                  <a:lnTo>
                    <a:pt x="41531" y="119964"/>
                  </a:lnTo>
                  <a:lnTo>
                    <a:pt x="119908" y="13191"/>
                  </a:lnTo>
                  <a:lnTo>
                    <a:pt x="68820" y="0"/>
                  </a:lnTo>
                  <a:lnTo>
                    <a:pt x="0" y="0"/>
                  </a:lnTo>
                </a:path>
              </a:pathLst>
            </a:custGeom>
            <a:solidFill>
              <a:srgbClr val="104388"/>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5" name="Google Shape;135;p16"/>
            <p:cNvSpPr/>
            <p:nvPr/>
          </p:nvSpPr>
          <p:spPr>
            <a:xfrm>
              <a:off x="8462804" y="1591817"/>
              <a:ext cx="6988500" cy="1786200"/>
            </a:xfrm>
            <a:custGeom>
              <a:rect b="b" l="l" r="r" t="t"/>
              <a:pathLst>
                <a:path extrusionOk="0" h="120000" w="120000">
                  <a:moveTo>
                    <a:pt x="119983" y="119933"/>
                  </a:moveTo>
                  <a:lnTo>
                    <a:pt x="0" y="48211"/>
                  </a:lnTo>
                  <a:lnTo>
                    <a:pt x="45425" y="0"/>
                  </a:lnTo>
                  <a:lnTo>
                    <a:pt x="119983" y="119933"/>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sp>
          <p:nvSpPr>
            <p:cNvPr id="136" name="Google Shape;136;p16"/>
            <p:cNvSpPr/>
            <p:nvPr/>
          </p:nvSpPr>
          <p:spPr>
            <a:xfrm>
              <a:off x="9776123" y="-125128"/>
              <a:ext cx="2307900" cy="1734000"/>
            </a:xfrm>
            <a:custGeom>
              <a:rect b="b" l="l" r="r" t="t"/>
              <a:pathLst>
                <a:path extrusionOk="0" h="120000" w="120000">
                  <a:moveTo>
                    <a:pt x="19103" y="0"/>
                  </a:moveTo>
                  <a:lnTo>
                    <a:pt x="0" y="13424"/>
                  </a:lnTo>
                  <a:lnTo>
                    <a:pt x="70524" y="119931"/>
                  </a:lnTo>
                  <a:lnTo>
                    <a:pt x="119948" y="0"/>
                  </a:lnTo>
                  <a:lnTo>
                    <a:pt x="19103" y="0"/>
                  </a:lnTo>
                </a:path>
              </a:pathLst>
            </a:custGeom>
            <a:solidFill>
              <a:srgbClr val="146899"/>
            </a:solidFill>
            <a:ln>
              <a:noFill/>
            </a:ln>
          </p:spPr>
          <p:txBody>
            <a:bodyPr anchorCtr="0" anchor="ctr" bIns="17150" lIns="34300" spcFirstLastPara="1" rIns="34300" wrap="square" tIns="17150">
              <a:noAutofit/>
            </a:bodyPr>
            <a:lstStyle/>
            <a:p>
              <a:pPr indent="0" lvl="0" marL="0" marR="0" rtl="0" algn="l">
                <a:spcBef>
                  <a:spcPts val="0"/>
                </a:spcBef>
                <a:spcAft>
                  <a:spcPts val="0"/>
                </a:spcAft>
                <a:buNone/>
              </a:pPr>
              <a:r>
                <a:t/>
              </a:r>
              <a:endParaRPr sz="2700">
                <a:solidFill>
                  <a:schemeClr val="dk1"/>
                </a:solidFill>
                <a:latin typeface="Nunito"/>
                <a:ea typeface="Nunito"/>
                <a:cs typeface="Nunito"/>
                <a:sym typeface="Nuni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5"/>
          <p:cNvPicPr preferRelativeResize="0"/>
          <p:nvPr/>
        </p:nvPicPr>
        <p:blipFill>
          <a:blip r:embed="rId3">
            <a:alphaModFix/>
          </a:blip>
          <a:stretch>
            <a:fillRect/>
          </a:stretch>
        </p:blipFill>
        <p:spPr>
          <a:xfrm>
            <a:off x="419375" y="855425"/>
            <a:ext cx="7896225" cy="289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txBox="1"/>
          <p:nvPr/>
        </p:nvSpPr>
        <p:spPr>
          <a:xfrm>
            <a:off x="1094025" y="1325925"/>
            <a:ext cx="7172400" cy="2313600"/>
          </a:xfrm>
          <a:prstGeom prst="rect">
            <a:avLst/>
          </a:prstGeom>
          <a:noFill/>
          <a:ln>
            <a:noFill/>
          </a:ln>
        </p:spPr>
        <p:txBody>
          <a:bodyPr anchorCtr="0" anchor="t" bIns="17150" lIns="34300" spcFirstLastPara="1" rIns="34300" wrap="square" tIns="17150">
            <a:noAutofit/>
          </a:bodyPr>
          <a:lstStyle/>
          <a:p>
            <a:pPr indent="0" lvl="0" marL="0" rtl="0" algn="just">
              <a:lnSpc>
                <a:spcPct val="115000"/>
              </a:lnSpc>
              <a:spcBef>
                <a:spcPts val="600"/>
              </a:spcBef>
              <a:spcAft>
                <a:spcPts val="0"/>
              </a:spcAft>
              <a:buNone/>
            </a:pPr>
            <a:r>
              <a:rPr lang="en" sz="1800">
                <a:latin typeface="Calibri"/>
                <a:ea typeface="Calibri"/>
                <a:cs typeface="Calibri"/>
                <a:sym typeface="Calibri"/>
              </a:rPr>
              <a:t>GET /index.html HTTP/1.1</a:t>
            </a:r>
            <a:br>
              <a:rPr lang="en" sz="1800">
                <a:latin typeface="Calibri"/>
                <a:ea typeface="Calibri"/>
                <a:cs typeface="Calibri"/>
                <a:sym typeface="Calibri"/>
              </a:rPr>
            </a:br>
            <a:r>
              <a:rPr lang="en" sz="1800">
                <a:latin typeface="Calibri"/>
                <a:ea typeface="Calibri"/>
                <a:cs typeface="Calibri"/>
                <a:sym typeface="Calibri"/>
              </a:rPr>
              <a:t>Host: www.northeastern.edu</a:t>
            </a:r>
            <a:br>
              <a:rPr lang="en" sz="1800">
                <a:latin typeface="Calibri"/>
                <a:ea typeface="Calibri"/>
                <a:cs typeface="Calibri"/>
                <a:sym typeface="Calibri"/>
              </a:rPr>
            </a:br>
            <a:r>
              <a:rPr lang="en" sz="1800">
                <a:latin typeface="Calibri"/>
                <a:ea typeface="Calibri"/>
                <a:cs typeface="Calibri"/>
                <a:sym typeface="Calibri"/>
              </a:rPr>
              <a:t>Accept: image/gif, image/jpeg, */*</a:t>
            </a:r>
            <a:br>
              <a:rPr lang="en" sz="1800">
                <a:latin typeface="Calibri"/>
                <a:ea typeface="Calibri"/>
                <a:cs typeface="Calibri"/>
                <a:sym typeface="Calibri"/>
              </a:rPr>
            </a:br>
            <a:r>
              <a:rPr lang="en" sz="1800">
                <a:latin typeface="Calibri"/>
                <a:ea typeface="Calibri"/>
                <a:cs typeface="Calibri"/>
                <a:sym typeface="Calibri"/>
              </a:rPr>
              <a:t>Accept-Language: en-us</a:t>
            </a:r>
            <a:br>
              <a:rPr lang="en" sz="1800">
                <a:latin typeface="Calibri"/>
                <a:ea typeface="Calibri"/>
                <a:cs typeface="Calibri"/>
                <a:sym typeface="Calibri"/>
              </a:rPr>
            </a:br>
            <a:r>
              <a:rPr lang="en" sz="1800">
                <a:latin typeface="Calibri"/>
                <a:ea typeface="Calibri"/>
                <a:cs typeface="Calibri"/>
                <a:sym typeface="Calibri"/>
              </a:rPr>
              <a:t>Accept-Encoding: gzip, deflate</a:t>
            </a:r>
            <a:br>
              <a:rPr lang="en" sz="1800">
                <a:latin typeface="Calibri"/>
                <a:ea typeface="Calibri"/>
                <a:cs typeface="Calibri"/>
                <a:sym typeface="Calibri"/>
              </a:rPr>
            </a:br>
            <a:r>
              <a:rPr lang="en" sz="1800">
                <a:latin typeface="Calibri"/>
                <a:ea typeface="Calibri"/>
                <a:cs typeface="Calibri"/>
                <a:sym typeface="Calibri"/>
              </a:rPr>
              <a:t>User-Agent: Mozilla/4.0 (compatible; MSIE 6.0; Windows NT 5.1)</a:t>
            </a:r>
            <a:br>
              <a:rPr lang="en" sz="1800">
                <a:latin typeface="Calibri"/>
                <a:ea typeface="Calibri"/>
                <a:cs typeface="Calibri"/>
                <a:sym typeface="Calibri"/>
              </a:rPr>
            </a:br>
            <a:r>
              <a:rPr lang="en" sz="1800">
                <a:latin typeface="Calibri"/>
                <a:ea typeface="Calibri"/>
                <a:cs typeface="Calibri"/>
                <a:sym typeface="Calibri"/>
              </a:rPr>
              <a:t>(blank line)</a:t>
            </a:r>
            <a:endParaRPr sz="1800">
              <a:latin typeface="Calibri"/>
              <a:ea typeface="Calibri"/>
              <a:cs typeface="Calibri"/>
              <a:sym typeface="Calibri"/>
            </a:endParaRPr>
          </a:p>
          <a:p>
            <a:pPr indent="0" lvl="0" marL="0" marR="0" rtl="0" algn="l">
              <a:lnSpc>
                <a:spcPct val="150000"/>
              </a:lnSpc>
              <a:spcBef>
                <a:spcPts val="500"/>
              </a:spcBef>
              <a:spcAft>
                <a:spcPts val="0"/>
              </a:spcAft>
              <a:buNone/>
            </a:pPr>
            <a:r>
              <a:t/>
            </a:r>
            <a:endParaRPr sz="1800">
              <a:latin typeface="Calibri"/>
              <a:ea typeface="Calibri"/>
              <a:cs typeface="Calibri"/>
              <a:sym typeface="Calibri"/>
            </a:endParaRPr>
          </a:p>
        </p:txBody>
      </p:sp>
      <p:sp>
        <p:nvSpPr>
          <p:cNvPr id="199" name="Google Shape;199;p26"/>
          <p:cNvSpPr txBox="1"/>
          <p:nvPr/>
        </p:nvSpPr>
        <p:spPr>
          <a:xfrm>
            <a:off x="1094025" y="471625"/>
            <a:ext cx="3096900" cy="64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0A2C5B"/>
                </a:solidFill>
              </a:rPr>
              <a:t>Sample Request</a:t>
            </a:r>
            <a:endParaRPr b="1" sz="2400">
              <a:solidFill>
                <a:srgbClr val="0A2C5B"/>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nvSpPr>
        <p:spPr>
          <a:xfrm>
            <a:off x="1094025" y="1173525"/>
            <a:ext cx="7172400" cy="3221400"/>
          </a:xfrm>
          <a:prstGeom prst="rect">
            <a:avLst/>
          </a:prstGeom>
          <a:noFill/>
          <a:ln>
            <a:noFill/>
          </a:ln>
        </p:spPr>
        <p:txBody>
          <a:bodyPr anchorCtr="0" anchor="t" bIns="17150" lIns="34300" spcFirstLastPara="1" rIns="34300" wrap="square" tIns="17150">
            <a:noAutofit/>
          </a:bodyPr>
          <a:lstStyle/>
          <a:p>
            <a:pPr indent="0" lvl="0" marL="0" rtl="0" algn="just">
              <a:lnSpc>
                <a:spcPct val="115000"/>
              </a:lnSpc>
              <a:spcBef>
                <a:spcPts val="600"/>
              </a:spcBef>
              <a:spcAft>
                <a:spcPts val="0"/>
              </a:spcAft>
              <a:buNone/>
            </a:pPr>
            <a:r>
              <a:rPr lang="en">
                <a:latin typeface="Calibri"/>
                <a:ea typeface="Calibri"/>
                <a:cs typeface="Calibri"/>
                <a:sym typeface="Calibri"/>
              </a:rPr>
              <a:t>HTTP/1.1 200 OK</a:t>
            </a:r>
            <a:br>
              <a:rPr lang="en">
                <a:latin typeface="Calibri"/>
                <a:ea typeface="Calibri"/>
                <a:cs typeface="Calibri"/>
                <a:sym typeface="Calibri"/>
              </a:rPr>
            </a:br>
            <a:r>
              <a:rPr lang="en">
                <a:latin typeface="Calibri"/>
                <a:ea typeface="Calibri"/>
                <a:cs typeface="Calibri"/>
                <a:sym typeface="Calibri"/>
              </a:rPr>
              <a:t>Date: Sun, 18 Oct 2009 08:56:53 GMT</a:t>
            </a:r>
            <a:br>
              <a:rPr lang="en">
                <a:latin typeface="Calibri"/>
                <a:ea typeface="Calibri"/>
                <a:cs typeface="Calibri"/>
                <a:sym typeface="Calibri"/>
              </a:rPr>
            </a:br>
            <a:r>
              <a:rPr lang="en">
                <a:latin typeface="Calibri"/>
                <a:ea typeface="Calibri"/>
                <a:cs typeface="Calibri"/>
                <a:sym typeface="Calibri"/>
              </a:rPr>
              <a:t>Server: Apache/2.2.14 (Win32)</a:t>
            </a:r>
            <a:br>
              <a:rPr lang="en">
                <a:latin typeface="Calibri"/>
                <a:ea typeface="Calibri"/>
                <a:cs typeface="Calibri"/>
                <a:sym typeface="Calibri"/>
              </a:rPr>
            </a:br>
            <a:r>
              <a:rPr lang="en">
                <a:latin typeface="Calibri"/>
                <a:ea typeface="Calibri"/>
                <a:cs typeface="Calibri"/>
                <a:sym typeface="Calibri"/>
              </a:rPr>
              <a:t>Last-Modified: Sat, 20 Nov 2004 07:16:26 GMT</a:t>
            </a:r>
            <a:br>
              <a:rPr lang="en">
                <a:latin typeface="Calibri"/>
                <a:ea typeface="Calibri"/>
                <a:cs typeface="Calibri"/>
                <a:sym typeface="Calibri"/>
              </a:rPr>
            </a:br>
            <a:r>
              <a:rPr lang="en">
                <a:latin typeface="Calibri"/>
                <a:ea typeface="Calibri"/>
                <a:cs typeface="Calibri"/>
                <a:sym typeface="Calibri"/>
              </a:rPr>
              <a:t>ETag: "10000000565a5-2c-3e94b66c2e680"</a:t>
            </a:r>
            <a:br>
              <a:rPr lang="en">
                <a:latin typeface="Calibri"/>
                <a:ea typeface="Calibri"/>
                <a:cs typeface="Calibri"/>
                <a:sym typeface="Calibri"/>
              </a:rPr>
            </a:br>
            <a:r>
              <a:rPr lang="en">
                <a:latin typeface="Calibri"/>
                <a:ea typeface="Calibri"/>
                <a:cs typeface="Calibri"/>
                <a:sym typeface="Calibri"/>
              </a:rPr>
              <a:t>Accept-Ranges: bytes</a:t>
            </a:r>
            <a:br>
              <a:rPr lang="en">
                <a:latin typeface="Calibri"/>
                <a:ea typeface="Calibri"/>
                <a:cs typeface="Calibri"/>
                <a:sym typeface="Calibri"/>
              </a:rPr>
            </a:br>
            <a:r>
              <a:rPr lang="en">
                <a:latin typeface="Calibri"/>
                <a:ea typeface="Calibri"/>
                <a:cs typeface="Calibri"/>
                <a:sym typeface="Calibri"/>
              </a:rPr>
              <a:t>Content-Length: 44</a:t>
            </a:r>
            <a:br>
              <a:rPr lang="en">
                <a:latin typeface="Calibri"/>
                <a:ea typeface="Calibri"/>
                <a:cs typeface="Calibri"/>
                <a:sym typeface="Calibri"/>
              </a:rPr>
            </a:br>
            <a:r>
              <a:rPr lang="en">
                <a:latin typeface="Calibri"/>
                <a:ea typeface="Calibri"/>
                <a:cs typeface="Calibri"/>
                <a:sym typeface="Calibri"/>
              </a:rPr>
              <a:t>Connection: close</a:t>
            </a:r>
            <a:br>
              <a:rPr lang="en">
                <a:latin typeface="Calibri"/>
                <a:ea typeface="Calibri"/>
                <a:cs typeface="Calibri"/>
                <a:sym typeface="Calibri"/>
              </a:rPr>
            </a:br>
            <a:r>
              <a:rPr lang="en">
                <a:latin typeface="Calibri"/>
                <a:ea typeface="Calibri"/>
                <a:cs typeface="Calibri"/>
                <a:sym typeface="Calibri"/>
              </a:rPr>
              <a:t>Content-Type: text/html</a:t>
            </a:r>
            <a:br>
              <a:rPr lang="en">
                <a:latin typeface="Calibri"/>
                <a:ea typeface="Calibri"/>
                <a:cs typeface="Calibri"/>
                <a:sym typeface="Calibri"/>
              </a:rPr>
            </a:br>
            <a:r>
              <a:rPr lang="en">
                <a:latin typeface="Calibri"/>
                <a:ea typeface="Calibri"/>
                <a:cs typeface="Calibri"/>
                <a:sym typeface="Calibri"/>
              </a:rPr>
              <a:t>X-Pad: avoid browser bug</a:t>
            </a:r>
            <a:br>
              <a:rPr lang="en">
                <a:latin typeface="Calibri"/>
                <a:ea typeface="Calibri"/>
                <a:cs typeface="Calibri"/>
                <a:sym typeface="Calibri"/>
              </a:rPr>
            </a:br>
            <a:r>
              <a:rPr lang="en">
                <a:latin typeface="Calibri"/>
                <a:ea typeface="Calibri"/>
                <a:cs typeface="Calibri"/>
                <a:sym typeface="Calibri"/>
              </a:rPr>
              <a:t>  </a:t>
            </a:r>
            <a:br>
              <a:rPr lang="en">
                <a:latin typeface="Calibri"/>
                <a:ea typeface="Calibri"/>
                <a:cs typeface="Calibri"/>
                <a:sym typeface="Calibri"/>
              </a:rPr>
            </a:br>
            <a:r>
              <a:rPr lang="en">
                <a:latin typeface="Calibri"/>
                <a:ea typeface="Calibri"/>
                <a:cs typeface="Calibri"/>
                <a:sym typeface="Calibri"/>
              </a:rPr>
              <a:t>&lt;html&gt;&lt;body&gt;&lt;h1&gt;Welcome to Northeastern&lt;/h1&gt;&lt;/body&gt;&lt;/html&gt;</a:t>
            </a:r>
            <a:endParaRPr>
              <a:latin typeface="Calibri"/>
              <a:ea typeface="Calibri"/>
              <a:cs typeface="Calibri"/>
              <a:sym typeface="Calibri"/>
            </a:endParaRPr>
          </a:p>
          <a:p>
            <a:pPr indent="0" lvl="0" marL="0" marR="0" rtl="0" algn="l">
              <a:lnSpc>
                <a:spcPct val="150000"/>
              </a:lnSpc>
              <a:spcBef>
                <a:spcPts val="500"/>
              </a:spcBef>
              <a:spcAft>
                <a:spcPts val="0"/>
              </a:spcAft>
              <a:buNone/>
            </a:pPr>
            <a:r>
              <a:t/>
            </a:r>
            <a:endParaRPr>
              <a:latin typeface="Calibri"/>
              <a:ea typeface="Calibri"/>
              <a:cs typeface="Calibri"/>
              <a:sym typeface="Calibri"/>
            </a:endParaRPr>
          </a:p>
        </p:txBody>
      </p:sp>
      <p:sp>
        <p:nvSpPr>
          <p:cNvPr id="205" name="Google Shape;205;p27"/>
          <p:cNvSpPr txBox="1"/>
          <p:nvPr/>
        </p:nvSpPr>
        <p:spPr>
          <a:xfrm>
            <a:off x="1094025" y="471625"/>
            <a:ext cx="30969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Sample Response</a:t>
            </a:r>
            <a:endParaRPr b="1" sz="2400">
              <a:solidFill>
                <a:srgbClr val="0A2C5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nvSpPr>
        <p:spPr>
          <a:xfrm>
            <a:off x="560625" y="1325925"/>
            <a:ext cx="7705800" cy="27141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lang="en">
                <a:latin typeface="Calibri"/>
                <a:ea typeface="Calibri"/>
                <a:cs typeface="Calibri"/>
                <a:sym typeface="Calibri"/>
              </a:rPr>
              <a:t>Used to uniquely identify a resource over the web. URL has the following syntax:</a:t>
            </a:r>
            <a:br>
              <a:rPr lang="en">
                <a:latin typeface="Calibri"/>
                <a:ea typeface="Calibri"/>
                <a:cs typeface="Calibri"/>
                <a:sym typeface="Calibri"/>
              </a:rPr>
            </a:br>
            <a:r>
              <a:rPr lang="en">
                <a:latin typeface="Calibri"/>
                <a:ea typeface="Calibri"/>
                <a:cs typeface="Calibri"/>
                <a:sym typeface="Calibri"/>
              </a:rPr>
              <a:t>		</a:t>
            </a:r>
            <a:r>
              <a:rPr i="1" lang="en">
                <a:latin typeface="Calibri"/>
                <a:ea typeface="Calibri"/>
                <a:cs typeface="Calibri"/>
                <a:sym typeface="Calibri"/>
              </a:rPr>
              <a:t>protocol://hostname:port/path-and-file-name</a:t>
            </a:r>
            <a:endParaRPr i="1">
              <a:latin typeface="Calibri"/>
              <a:ea typeface="Calibri"/>
              <a:cs typeface="Calibri"/>
              <a:sym typeface="Calibri"/>
            </a:endParaRPr>
          </a:p>
          <a:p>
            <a:pPr indent="0" lvl="0" marL="0" marR="0" rtl="0" algn="l">
              <a:lnSpc>
                <a:spcPct val="150000"/>
              </a:lnSpc>
              <a:spcBef>
                <a:spcPts val="0"/>
              </a:spcBef>
              <a:spcAft>
                <a:spcPts val="0"/>
              </a:spcAft>
              <a:buNone/>
            </a:pPr>
            <a:br>
              <a:rPr lang="en">
                <a:latin typeface="Calibri"/>
                <a:ea typeface="Calibri"/>
                <a:cs typeface="Calibri"/>
                <a:sym typeface="Calibri"/>
              </a:rPr>
            </a:br>
            <a:r>
              <a:rPr lang="en">
                <a:latin typeface="Calibri"/>
                <a:ea typeface="Calibri"/>
                <a:cs typeface="Calibri"/>
                <a:sym typeface="Calibri"/>
              </a:rPr>
              <a:t>There are 4 parts in a URL:</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n">
                <a:latin typeface="Calibri"/>
                <a:ea typeface="Calibri"/>
                <a:cs typeface="Calibri"/>
                <a:sym typeface="Calibri"/>
              </a:rPr>
              <a:t>Protocol</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n">
                <a:latin typeface="Calibri"/>
                <a:ea typeface="Calibri"/>
                <a:cs typeface="Calibri"/>
                <a:sym typeface="Calibri"/>
              </a:rPr>
              <a:t>Hostname</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n">
                <a:latin typeface="Calibri"/>
                <a:ea typeface="Calibri"/>
                <a:cs typeface="Calibri"/>
                <a:sym typeface="Calibri"/>
              </a:rPr>
              <a:t>Port</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AutoNum type="arabicPeriod"/>
            </a:pPr>
            <a:r>
              <a:rPr lang="en">
                <a:latin typeface="Calibri"/>
                <a:ea typeface="Calibri"/>
                <a:cs typeface="Calibri"/>
                <a:sym typeface="Calibri"/>
              </a:rPr>
              <a:t>Path-and-file-name</a:t>
            </a:r>
            <a:endParaRPr>
              <a:latin typeface="Calibri"/>
              <a:ea typeface="Calibri"/>
              <a:cs typeface="Calibri"/>
              <a:sym typeface="Calibri"/>
            </a:endParaRPr>
          </a:p>
        </p:txBody>
      </p:sp>
      <p:sp>
        <p:nvSpPr>
          <p:cNvPr id="211" name="Google Shape;211;p28"/>
          <p:cNvSpPr txBox="1"/>
          <p:nvPr/>
        </p:nvSpPr>
        <p:spPr>
          <a:xfrm>
            <a:off x="560625" y="444950"/>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URL: Uniform Resource Locator</a:t>
            </a:r>
            <a:endParaRPr b="1" sz="2400">
              <a:solidFill>
                <a:srgbClr val="0A2C5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nvSpPr>
        <p:spPr>
          <a:xfrm>
            <a:off x="560625" y="1325925"/>
            <a:ext cx="7705800" cy="31146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lang="en">
                <a:latin typeface="Calibri"/>
                <a:ea typeface="Calibri"/>
                <a:cs typeface="Calibri"/>
                <a:sym typeface="Calibri"/>
              </a:rPr>
              <a:t>URI is more general than URL, which can even locate a fragment within a resource. The URI syntax for HTTP protocol is:</a:t>
            </a:r>
            <a:br>
              <a:rPr lang="en">
                <a:latin typeface="Calibri"/>
                <a:ea typeface="Calibri"/>
                <a:cs typeface="Calibri"/>
                <a:sym typeface="Calibri"/>
              </a:rPr>
            </a:br>
            <a:r>
              <a:rPr lang="en">
                <a:latin typeface="Calibri"/>
                <a:ea typeface="Calibri"/>
                <a:cs typeface="Calibri"/>
                <a:sym typeface="Calibri"/>
              </a:rPr>
              <a:t>		</a:t>
            </a:r>
            <a:r>
              <a:rPr i="1" lang="en" u="sng">
                <a:solidFill>
                  <a:schemeClr val="hlink"/>
                </a:solidFill>
                <a:latin typeface="Calibri"/>
                <a:ea typeface="Calibri"/>
                <a:cs typeface="Calibri"/>
                <a:sym typeface="Calibri"/>
                <a:hlinkClick r:id="rId3"/>
              </a:rPr>
              <a:t>http://host:port/path?request-parameters#nameAnchor</a:t>
            </a:r>
            <a:endParaRPr i="1">
              <a:latin typeface="Calibri"/>
              <a:ea typeface="Calibri"/>
              <a:cs typeface="Calibri"/>
              <a:sym typeface="Calibri"/>
            </a:endParaRPr>
          </a:p>
          <a:p>
            <a:pPr indent="0" lvl="0" marL="0" marR="0" rtl="0" algn="l">
              <a:lnSpc>
                <a:spcPct val="150000"/>
              </a:lnSpc>
              <a:spcBef>
                <a:spcPts val="0"/>
              </a:spcBef>
              <a:spcAft>
                <a:spcPts val="0"/>
              </a:spcAft>
              <a:buNone/>
            </a:pPr>
            <a:r>
              <a:t/>
            </a:r>
            <a:endParaRPr i="1">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Char char="●"/>
            </a:pPr>
            <a:r>
              <a:rPr lang="en">
                <a:latin typeface="Calibri"/>
                <a:ea typeface="Calibri"/>
                <a:cs typeface="Calibri"/>
                <a:sym typeface="Calibri"/>
              </a:rPr>
              <a:t>The request parameters, in the form of name=value pairs, are separated from the URL by a '?'. The name=value pairs are separated by a '&amp;'.</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Char char="●"/>
            </a:pPr>
            <a:r>
              <a:rPr lang="en">
                <a:latin typeface="Calibri"/>
                <a:ea typeface="Calibri"/>
                <a:cs typeface="Calibri"/>
                <a:sym typeface="Calibri"/>
              </a:rPr>
              <a:t>The #nameAnchor identifies a fragment within the HTML document, defined via the anchor tag &lt;a name="anchorName"&gt;...&lt;/a&gt;.</a:t>
            </a:r>
            <a:endParaRPr>
              <a:latin typeface="Calibri"/>
              <a:ea typeface="Calibri"/>
              <a:cs typeface="Calibri"/>
              <a:sym typeface="Calibri"/>
            </a:endParaRPr>
          </a:p>
          <a:p>
            <a:pPr indent="-317500" lvl="0" marL="457200" marR="0" rtl="0" algn="l">
              <a:lnSpc>
                <a:spcPct val="150000"/>
              </a:lnSpc>
              <a:spcBef>
                <a:spcPts val="0"/>
              </a:spcBef>
              <a:spcAft>
                <a:spcPts val="0"/>
              </a:spcAft>
              <a:buSzPts val="1400"/>
              <a:buFont typeface="Calibri"/>
              <a:buChar char="●"/>
            </a:pPr>
            <a:r>
              <a:rPr lang="en">
                <a:latin typeface="Calibri"/>
                <a:ea typeface="Calibri"/>
                <a:cs typeface="Calibri"/>
                <a:sym typeface="Calibri"/>
              </a:rPr>
              <a:t>URL rewriting for session management, e.g., "...;sessionID=xxxxxx".</a:t>
            </a:r>
            <a:endParaRPr>
              <a:latin typeface="Calibri"/>
              <a:ea typeface="Calibri"/>
              <a:cs typeface="Calibri"/>
              <a:sym typeface="Calibri"/>
            </a:endParaRPr>
          </a:p>
        </p:txBody>
      </p:sp>
      <p:sp>
        <p:nvSpPr>
          <p:cNvPr id="217" name="Google Shape;217;p29"/>
          <p:cNvSpPr txBox="1"/>
          <p:nvPr/>
        </p:nvSpPr>
        <p:spPr>
          <a:xfrm>
            <a:off x="560625" y="480525"/>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URI: Uniform Resource Identifier</a:t>
            </a:r>
            <a:endParaRPr b="1" sz="2400">
              <a:solidFill>
                <a:srgbClr val="0A2C5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nvSpPr>
        <p:spPr>
          <a:xfrm>
            <a:off x="560625" y="1325925"/>
            <a:ext cx="7705800" cy="27141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b="1" lang="en" sz="1800">
                <a:latin typeface="Calibri"/>
                <a:ea typeface="Calibri"/>
                <a:cs typeface="Calibri"/>
                <a:sym typeface="Calibri"/>
              </a:rPr>
              <a:t>GET:</a:t>
            </a:r>
            <a:r>
              <a:rPr lang="en" sz="1800">
                <a:latin typeface="Calibri"/>
                <a:ea typeface="Calibri"/>
                <a:cs typeface="Calibri"/>
                <a:sym typeface="Calibri"/>
              </a:rPr>
              <a:t> A client can use the GET request to get a web resource from the server.</a:t>
            </a:r>
            <a:br>
              <a:rPr lang="en" sz="1800">
                <a:latin typeface="Calibri"/>
                <a:ea typeface="Calibri"/>
                <a:cs typeface="Calibri"/>
                <a:sym typeface="Calibri"/>
              </a:rPr>
            </a:br>
            <a:r>
              <a:rPr b="1" lang="en" sz="1800">
                <a:latin typeface="Calibri"/>
                <a:ea typeface="Calibri"/>
                <a:cs typeface="Calibri"/>
                <a:sym typeface="Calibri"/>
              </a:rPr>
              <a:t>POST:</a:t>
            </a:r>
            <a:r>
              <a:rPr lang="en" sz="1800">
                <a:latin typeface="Calibri"/>
                <a:ea typeface="Calibri"/>
                <a:cs typeface="Calibri"/>
                <a:sym typeface="Calibri"/>
              </a:rPr>
              <a:t> Used to post data up to the web server.</a:t>
            </a:r>
            <a:br>
              <a:rPr lang="en" sz="1800">
                <a:latin typeface="Calibri"/>
                <a:ea typeface="Calibri"/>
                <a:cs typeface="Calibri"/>
                <a:sym typeface="Calibri"/>
              </a:rPr>
            </a:br>
            <a:r>
              <a:rPr b="1" lang="en" sz="1800">
                <a:latin typeface="Calibri"/>
                <a:ea typeface="Calibri"/>
                <a:cs typeface="Calibri"/>
                <a:sym typeface="Calibri"/>
              </a:rPr>
              <a:t>PUT: </a:t>
            </a:r>
            <a:r>
              <a:rPr lang="en" sz="1800">
                <a:latin typeface="Calibri"/>
                <a:ea typeface="Calibri"/>
                <a:cs typeface="Calibri"/>
                <a:sym typeface="Calibri"/>
              </a:rPr>
              <a:t>Ask the server to store the data.</a:t>
            </a:r>
            <a:br>
              <a:rPr lang="en" sz="1800">
                <a:latin typeface="Calibri"/>
                <a:ea typeface="Calibri"/>
                <a:cs typeface="Calibri"/>
                <a:sym typeface="Calibri"/>
              </a:rPr>
            </a:br>
            <a:r>
              <a:rPr b="1" lang="en" sz="1800">
                <a:latin typeface="Calibri"/>
                <a:ea typeface="Calibri"/>
                <a:cs typeface="Calibri"/>
                <a:sym typeface="Calibri"/>
              </a:rPr>
              <a:t>DELETE:</a:t>
            </a:r>
            <a:r>
              <a:rPr lang="en" sz="1800">
                <a:latin typeface="Calibri"/>
                <a:ea typeface="Calibri"/>
                <a:cs typeface="Calibri"/>
                <a:sym typeface="Calibri"/>
              </a:rPr>
              <a:t> Ask the server to delete the data.</a:t>
            </a:r>
            <a:br>
              <a:rPr lang="en" sz="1800">
                <a:latin typeface="Calibri"/>
                <a:ea typeface="Calibri"/>
                <a:cs typeface="Calibri"/>
                <a:sym typeface="Calibri"/>
              </a:rPr>
            </a:br>
            <a:r>
              <a:rPr b="1" lang="en" sz="1800">
                <a:latin typeface="Calibri"/>
                <a:ea typeface="Calibri"/>
                <a:cs typeface="Calibri"/>
                <a:sym typeface="Calibri"/>
              </a:rPr>
              <a:t>TRACE:</a:t>
            </a:r>
            <a:r>
              <a:rPr lang="en" sz="1800">
                <a:latin typeface="Calibri"/>
                <a:ea typeface="Calibri"/>
                <a:cs typeface="Calibri"/>
                <a:sym typeface="Calibri"/>
              </a:rPr>
              <a:t> Ask the server to return a diagnostic trace of the actions it takes.</a:t>
            </a:r>
            <a:br>
              <a:rPr lang="en" sz="1800">
                <a:latin typeface="Calibri"/>
                <a:ea typeface="Calibri"/>
                <a:cs typeface="Calibri"/>
                <a:sym typeface="Calibri"/>
              </a:rPr>
            </a:br>
            <a:r>
              <a:rPr b="1" lang="en" sz="1800">
                <a:latin typeface="Calibri"/>
                <a:ea typeface="Calibri"/>
                <a:cs typeface="Calibri"/>
                <a:sym typeface="Calibri"/>
              </a:rPr>
              <a:t>OPTIONS:</a:t>
            </a:r>
            <a:r>
              <a:rPr lang="en" sz="1800">
                <a:latin typeface="Calibri"/>
                <a:ea typeface="Calibri"/>
                <a:cs typeface="Calibri"/>
                <a:sym typeface="Calibri"/>
              </a:rPr>
              <a:t> Ask the server to return the list of request methods it supports.</a:t>
            </a:r>
            <a:endParaRPr sz="1800">
              <a:latin typeface="Calibri"/>
              <a:ea typeface="Calibri"/>
              <a:cs typeface="Calibri"/>
              <a:sym typeface="Calibri"/>
            </a:endParaRPr>
          </a:p>
        </p:txBody>
      </p:sp>
      <p:sp>
        <p:nvSpPr>
          <p:cNvPr id="223" name="Google Shape;223;p30"/>
          <p:cNvSpPr txBox="1"/>
          <p:nvPr/>
        </p:nvSpPr>
        <p:spPr>
          <a:xfrm>
            <a:off x="560625" y="444950"/>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Request Methods</a:t>
            </a:r>
            <a:endParaRPr b="1" sz="2400">
              <a:solidFill>
                <a:srgbClr val="0A2C5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nvSpPr>
        <p:spPr>
          <a:xfrm>
            <a:off x="560625" y="1325925"/>
            <a:ext cx="7705800" cy="27141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lang="en">
                <a:latin typeface="Calibri"/>
                <a:ea typeface="Calibri"/>
                <a:cs typeface="Calibri"/>
                <a:sym typeface="Calibri"/>
              </a:rPr>
              <a:t>The first line of the response message contains the response status code,</a:t>
            </a:r>
            <a:br>
              <a:rPr lang="en">
                <a:latin typeface="Calibri"/>
                <a:ea typeface="Calibri"/>
                <a:cs typeface="Calibri"/>
                <a:sym typeface="Calibri"/>
              </a:rPr>
            </a:br>
            <a:r>
              <a:rPr lang="en">
                <a:latin typeface="Calibri"/>
                <a:ea typeface="Calibri"/>
                <a:cs typeface="Calibri"/>
                <a:sym typeface="Calibri"/>
              </a:rPr>
              <a:t>The status code is a 3-digit number:</a:t>
            </a:r>
            <a:br>
              <a:rPr lang="en">
                <a:latin typeface="Calibri"/>
                <a:ea typeface="Calibri"/>
                <a:cs typeface="Calibri"/>
                <a:sym typeface="Calibri"/>
              </a:rPr>
            </a:br>
            <a:r>
              <a:rPr b="1" lang="en">
                <a:latin typeface="Calibri"/>
                <a:ea typeface="Calibri"/>
                <a:cs typeface="Calibri"/>
                <a:sym typeface="Calibri"/>
              </a:rPr>
              <a:t>1xx (Informational):</a:t>
            </a:r>
            <a:r>
              <a:rPr lang="en">
                <a:latin typeface="Calibri"/>
                <a:ea typeface="Calibri"/>
                <a:cs typeface="Calibri"/>
                <a:sym typeface="Calibri"/>
              </a:rPr>
              <a:t> Request received, server is continuing the process.</a:t>
            </a:r>
            <a:br>
              <a:rPr lang="en">
                <a:latin typeface="Calibri"/>
                <a:ea typeface="Calibri"/>
                <a:cs typeface="Calibri"/>
                <a:sym typeface="Calibri"/>
              </a:rPr>
            </a:br>
            <a:r>
              <a:rPr b="1" lang="en">
                <a:latin typeface="Calibri"/>
                <a:ea typeface="Calibri"/>
                <a:cs typeface="Calibri"/>
                <a:sym typeface="Calibri"/>
              </a:rPr>
              <a:t>2xx (Success):</a:t>
            </a:r>
            <a:r>
              <a:rPr lang="en">
                <a:latin typeface="Calibri"/>
                <a:ea typeface="Calibri"/>
                <a:cs typeface="Calibri"/>
                <a:sym typeface="Calibri"/>
              </a:rPr>
              <a:t> The request was successfully received, understood, accepted and serviced.</a:t>
            </a:r>
            <a:br>
              <a:rPr lang="en">
                <a:latin typeface="Calibri"/>
                <a:ea typeface="Calibri"/>
                <a:cs typeface="Calibri"/>
                <a:sym typeface="Calibri"/>
              </a:rPr>
            </a:br>
            <a:r>
              <a:rPr b="1" lang="en">
                <a:latin typeface="Calibri"/>
                <a:ea typeface="Calibri"/>
                <a:cs typeface="Calibri"/>
                <a:sym typeface="Calibri"/>
              </a:rPr>
              <a:t>3xx (Redirection):</a:t>
            </a:r>
            <a:r>
              <a:rPr lang="en">
                <a:latin typeface="Calibri"/>
                <a:ea typeface="Calibri"/>
                <a:cs typeface="Calibri"/>
                <a:sym typeface="Calibri"/>
              </a:rPr>
              <a:t> Further action must be taken in order to complete the request.</a:t>
            </a:r>
            <a:br>
              <a:rPr lang="en">
                <a:latin typeface="Calibri"/>
                <a:ea typeface="Calibri"/>
                <a:cs typeface="Calibri"/>
                <a:sym typeface="Calibri"/>
              </a:rPr>
            </a:br>
            <a:r>
              <a:rPr b="1" lang="en">
                <a:latin typeface="Calibri"/>
                <a:ea typeface="Calibri"/>
                <a:cs typeface="Calibri"/>
                <a:sym typeface="Calibri"/>
              </a:rPr>
              <a:t>4xx (Client Error): </a:t>
            </a:r>
            <a:r>
              <a:rPr lang="en">
                <a:latin typeface="Calibri"/>
                <a:ea typeface="Calibri"/>
                <a:cs typeface="Calibri"/>
                <a:sym typeface="Calibri"/>
              </a:rPr>
              <a:t>The request contains bad syntax or cannot be understood.</a:t>
            </a:r>
            <a:br>
              <a:rPr lang="en">
                <a:latin typeface="Calibri"/>
                <a:ea typeface="Calibri"/>
                <a:cs typeface="Calibri"/>
                <a:sym typeface="Calibri"/>
              </a:rPr>
            </a:br>
            <a:r>
              <a:rPr b="1" lang="en">
                <a:latin typeface="Calibri"/>
                <a:ea typeface="Calibri"/>
                <a:cs typeface="Calibri"/>
                <a:sym typeface="Calibri"/>
              </a:rPr>
              <a:t>5xx (Server Error):</a:t>
            </a:r>
            <a:r>
              <a:rPr lang="en">
                <a:latin typeface="Calibri"/>
                <a:ea typeface="Calibri"/>
                <a:cs typeface="Calibri"/>
                <a:sym typeface="Calibri"/>
              </a:rPr>
              <a:t> The server failed to fulfill an apparently valid request.</a:t>
            </a:r>
            <a:endParaRPr>
              <a:latin typeface="Calibri"/>
              <a:ea typeface="Calibri"/>
              <a:cs typeface="Calibri"/>
              <a:sym typeface="Calibri"/>
            </a:endParaRPr>
          </a:p>
        </p:txBody>
      </p:sp>
      <p:sp>
        <p:nvSpPr>
          <p:cNvPr id="229" name="Google Shape;229;p31"/>
          <p:cNvSpPr txBox="1"/>
          <p:nvPr/>
        </p:nvSpPr>
        <p:spPr>
          <a:xfrm>
            <a:off x="560625" y="444950"/>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Response Status Code</a:t>
            </a:r>
            <a:endParaRPr b="1" sz="2400">
              <a:solidFill>
                <a:srgbClr val="0A2C5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nvSpPr>
        <p:spPr>
          <a:xfrm>
            <a:off x="560625" y="818775"/>
            <a:ext cx="7705800" cy="31857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b="1" lang="en" sz="1000">
                <a:latin typeface="Calibri"/>
                <a:ea typeface="Calibri"/>
                <a:cs typeface="Calibri"/>
                <a:sym typeface="Calibri"/>
              </a:rPr>
              <a:t>200</a:t>
            </a:r>
            <a:r>
              <a:rPr lang="en" sz="1000">
                <a:latin typeface="Calibri"/>
                <a:ea typeface="Calibri"/>
                <a:cs typeface="Calibri"/>
                <a:sym typeface="Calibri"/>
              </a:rPr>
              <a:t> OK: The request is fulfilled.</a:t>
            </a:r>
            <a:br>
              <a:rPr lang="en" sz="1000">
                <a:latin typeface="Calibri"/>
                <a:ea typeface="Calibri"/>
                <a:cs typeface="Calibri"/>
                <a:sym typeface="Calibri"/>
              </a:rPr>
            </a:br>
            <a:r>
              <a:rPr b="1" lang="en" sz="1000">
                <a:latin typeface="Calibri"/>
                <a:ea typeface="Calibri"/>
                <a:cs typeface="Calibri"/>
                <a:sym typeface="Calibri"/>
              </a:rPr>
              <a:t>302</a:t>
            </a:r>
            <a:r>
              <a:rPr lang="en" sz="1000">
                <a:latin typeface="Calibri"/>
                <a:ea typeface="Calibri"/>
                <a:cs typeface="Calibri"/>
                <a:sym typeface="Calibri"/>
              </a:rPr>
              <a:t> Found &amp; Redirect (or Move Temporarily): Same as 301, but the new location is temporarily in nature. The client should issue a new request, but applications need not update the references.</a:t>
            </a:r>
            <a:br>
              <a:rPr lang="en" sz="1000">
                <a:latin typeface="Calibri"/>
                <a:ea typeface="Calibri"/>
                <a:cs typeface="Calibri"/>
                <a:sym typeface="Calibri"/>
              </a:rPr>
            </a:br>
            <a:r>
              <a:rPr b="1" lang="en" sz="1000">
                <a:latin typeface="Calibri"/>
                <a:ea typeface="Calibri"/>
                <a:cs typeface="Calibri"/>
                <a:sym typeface="Calibri"/>
              </a:rPr>
              <a:t>400</a:t>
            </a:r>
            <a:r>
              <a:rPr lang="en" sz="1000">
                <a:latin typeface="Calibri"/>
                <a:ea typeface="Calibri"/>
                <a:cs typeface="Calibri"/>
                <a:sym typeface="Calibri"/>
              </a:rPr>
              <a:t> Bad Request: Server could not interpret or understand the request, probably syntax error in the request message.</a:t>
            </a:r>
            <a:br>
              <a:rPr lang="en" sz="1000">
                <a:latin typeface="Calibri"/>
                <a:ea typeface="Calibri"/>
                <a:cs typeface="Calibri"/>
                <a:sym typeface="Calibri"/>
              </a:rPr>
            </a:br>
            <a:r>
              <a:rPr b="1" lang="en" sz="1000">
                <a:latin typeface="Calibri"/>
                <a:ea typeface="Calibri"/>
                <a:cs typeface="Calibri"/>
                <a:sym typeface="Calibri"/>
              </a:rPr>
              <a:t>401</a:t>
            </a:r>
            <a:r>
              <a:rPr lang="en" sz="1000">
                <a:latin typeface="Calibri"/>
                <a:ea typeface="Calibri"/>
                <a:cs typeface="Calibri"/>
                <a:sym typeface="Calibri"/>
              </a:rPr>
              <a:t> Authentication Required: The requested resource is protected, and require client’s credential (username/password). The client should re-submit the request with his credential (username/password).</a:t>
            </a:r>
            <a:br>
              <a:rPr lang="en" sz="1000">
                <a:latin typeface="Calibri"/>
                <a:ea typeface="Calibri"/>
                <a:cs typeface="Calibri"/>
                <a:sym typeface="Calibri"/>
              </a:rPr>
            </a:br>
            <a:r>
              <a:rPr b="1" lang="en" sz="1000">
                <a:latin typeface="Calibri"/>
                <a:ea typeface="Calibri"/>
                <a:cs typeface="Calibri"/>
                <a:sym typeface="Calibri"/>
              </a:rPr>
              <a:t>403</a:t>
            </a:r>
            <a:r>
              <a:rPr lang="en" sz="1000">
                <a:latin typeface="Calibri"/>
                <a:ea typeface="Calibri"/>
                <a:cs typeface="Calibri"/>
                <a:sym typeface="Calibri"/>
              </a:rPr>
              <a:t> Forbidden: Server refuses to supply the resource, regardless of identity of client.</a:t>
            </a:r>
            <a:br>
              <a:rPr lang="en" sz="1000">
                <a:latin typeface="Calibri"/>
                <a:ea typeface="Calibri"/>
                <a:cs typeface="Calibri"/>
                <a:sym typeface="Calibri"/>
              </a:rPr>
            </a:br>
            <a:r>
              <a:rPr b="1" lang="en" sz="1000">
                <a:latin typeface="Calibri"/>
                <a:ea typeface="Calibri"/>
                <a:cs typeface="Calibri"/>
                <a:sym typeface="Calibri"/>
              </a:rPr>
              <a:t>404</a:t>
            </a:r>
            <a:r>
              <a:rPr lang="en" sz="1000">
                <a:latin typeface="Calibri"/>
                <a:ea typeface="Calibri"/>
                <a:cs typeface="Calibri"/>
                <a:sym typeface="Calibri"/>
              </a:rPr>
              <a:t> Not Found: The requested resource cannot be found in the server.</a:t>
            </a:r>
            <a:br>
              <a:rPr lang="en" sz="1000">
                <a:latin typeface="Calibri"/>
                <a:ea typeface="Calibri"/>
                <a:cs typeface="Calibri"/>
                <a:sym typeface="Calibri"/>
              </a:rPr>
            </a:br>
            <a:r>
              <a:rPr b="1" lang="en" sz="1000">
                <a:latin typeface="Calibri"/>
                <a:ea typeface="Calibri"/>
                <a:cs typeface="Calibri"/>
                <a:sym typeface="Calibri"/>
              </a:rPr>
              <a:t>405</a:t>
            </a:r>
            <a:r>
              <a:rPr lang="en" sz="1000">
                <a:latin typeface="Calibri"/>
                <a:ea typeface="Calibri"/>
                <a:cs typeface="Calibri"/>
                <a:sym typeface="Calibri"/>
              </a:rPr>
              <a:t> Method Not Allowed: The request method used, e.g., POST, PUT, DELETE, is a valid method. However, the server does not allow that method for the resource requested.</a:t>
            </a:r>
            <a:br>
              <a:rPr lang="en" sz="1000">
                <a:latin typeface="Calibri"/>
                <a:ea typeface="Calibri"/>
                <a:cs typeface="Calibri"/>
                <a:sym typeface="Calibri"/>
              </a:rPr>
            </a:br>
            <a:r>
              <a:rPr b="1" lang="en" sz="1000">
                <a:latin typeface="Calibri"/>
                <a:ea typeface="Calibri"/>
                <a:cs typeface="Calibri"/>
                <a:sym typeface="Calibri"/>
              </a:rPr>
              <a:t>408</a:t>
            </a:r>
            <a:r>
              <a:rPr lang="en" sz="1000">
                <a:latin typeface="Calibri"/>
                <a:ea typeface="Calibri"/>
                <a:cs typeface="Calibri"/>
                <a:sym typeface="Calibri"/>
              </a:rPr>
              <a:t> Request Timeout:</a:t>
            </a:r>
            <a:br>
              <a:rPr lang="en" sz="1000">
                <a:latin typeface="Calibri"/>
                <a:ea typeface="Calibri"/>
                <a:cs typeface="Calibri"/>
                <a:sym typeface="Calibri"/>
              </a:rPr>
            </a:br>
            <a:r>
              <a:rPr b="1" lang="en" sz="1000">
                <a:latin typeface="Calibri"/>
                <a:ea typeface="Calibri"/>
                <a:cs typeface="Calibri"/>
                <a:sym typeface="Calibri"/>
              </a:rPr>
              <a:t>414</a:t>
            </a:r>
            <a:r>
              <a:rPr lang="en" sz="1000">
                <a:latin typeface="Calibri"/>
                <a:ea typeface="Calibri"/>
                <a:cs typeface="Calibri"/>
                <a:sym typeface="Calibri"/>
              </a:rPr>
              <a:t> Request URI too Large:</a:t>
            </a:r>
            <a:br>
              <a:rPr lang="en" sz="1000">
                <a:latin typeface="Calibri"/>
                <a:ea typeface="Calibri"/>
                <a:cs typeface="Calibri"/>
                <a:sym typeface="Calibri"/>
              </a:rPr>
            </a:br>
            <a:r>
              <a:rPr b="1" lang="en" sz="1000">
                <a:latin typeface="Calibri"/>
                <a:ea typeface="Calibri"/>
                <a:cs typeface="Calibri"/>
                <a:sym typeface="Calibri"/>
              </a:rPr>
              <a:t>500</a:t>
            </a:r>
            <a:r>
              <a:rPr lang="en" sz="1000">
                <a:latin typeface="Calibri"/>
                <a:ea typeface="Calibri"/>
                <a:cs typeface="Calibri"/>
                <a:sym typeface="Calibri"/>
              </a:rPr>
              <a:t> Internal Server Error: Server is confused, often caused by an error in the server-side program responding to the request.</a:t>
            </a:r>
            <a:br>
              <a:rPr lang="en" sz="1000">
                <a:latin typeface="Calibri"/>
                <a:ea typeface="Calibri"/>
                <a:cs typeface="Calibri"/>
                <a:sym typeface="Calibri"/>
              </a:rPr>
            </a:br>
            <a:r>
              <a:rPr b="1" lang="en" sz="1000">
                <a:latin typeface="Calibri"/>
                <a:ea typeface="Calibri"/>
                <a:cs typeface="Calibri"/>
                <a:sym typeface="Calibri"/>
              </a:rPr>
              <a:t>501</a:t>
            </a:r>
            <a:r>
              <a:rPr lang="en" sz="1000">
                <a:latin typeface="Calibri"/>
                <a:ea typeface="Calibri"/>
                <a:cs typeface="Calibri"/>
                <a:sym typeface="Calibri"/>
              </a:rPr>
              <a:t> Method Not Implemented: The request method used is invalid (could be caused by a typing error, e.g., "GET" misspell as "Get").</a:t>
            </a:r>
            <a:endParaRPr sz="1000">
              <a:latin typeface="Calibri"/>
              <a:ea typeface="Calibri"/>
              <a:cs typeface="Calibri"/>
              <a:sym typeface="Calibri"/>
            </a:endParaRPr>
          </a:p>
        </p:txBody>
      </p:sp>
      <p:sp>
        <p:nvSpPr>
          <p:cNvPr id="235" name="Google Shape;235;p32"/>
          <p:cNvSpPr txBox="1"/>
          <p:nvPr/>
        </p:nvSpPr>
        <p:spPr>
          <a:xfrm>
            <a:off x="560625" y="177975"/>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Common</a:t>
            </a:r>
            <a:r>
              <a:rPr b="1" lang="en" sz="2400">
                <a:solidFill>
                  <a:srgbClr val="0A2C5B"/>
                </a:solidFill>
              </a:rPr>
              <a:t> Status Codes</a:t>
            </a:r>
            <a:endParaRPr b="1" sz="2400">
              <a:solidFill>
                <a:srgbClr val="0A2C5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nvSpPr>
        <p:spPr>
          <a:xfrm>
            <a:off x="560625" y="1317100"/>
            <a:ext cx="7705800" cy="31857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b="1" lang="en">
                <a:latin typeface="Calibri"/>
                <a:ea typeface="Calibri"/>
                <a:cs typeface="Calibri"/>
                <a:sym typeface="Calibri"/>
              </a:rPr>
              <a:t>Host:</a:t>
            </a:r>
            <a:r>
              <a:rPr lang="en">
                <a:latin typeface="Calibri"/>
                <a:ea typeface="Calibri"/>
                <a:cs typeface="Calibri"/>
                <a:sym typeface="Calibri"/>
              </a:rPr>
              <a:t> domain-name - HTTP/1.1 supports virtual hosts.</a:t>
            </a:r>
            <a:br>
              <a:rPr lang="en">
                <a:latin typeface="Calibri"/>
                <a:ea typeface="Calibri"/>
                <a:cs typeface="Calibri"/>
                <a:sym typeface="Calibri"/>
              </a:rPr>
            </a:br>
            <a:r>
              <a:rPr b="1" lang="en">
                <a:latin typeface="Calibri"/>
                <a:ea typeface="Calibri"/>
                <a:cs typeface="Calibri"/>
                <a:sym typeface="Calibri"/>
              </a:rPr>
              <a:t>Accept:</a:t>
            </a:r>
            <a:r>
              <a:rPr lang="en">
                <a:latin typeface="Calibri"/>
                <a:ea typeface="Calibri"/>
                <a:cs typeface="Calibri"/>
                <a:sym typeface="Calibri"/>
              </a:rPr>
              <a:t> mime-type-1, mime-type-2, ... - The client can use the Accept header to tell the server the MIME types it can handle and it prefers. </a:t>
            </a:r>
            <a:endParaRPr>
              <a:latin typeface="Calibri"/>
              <a:ea typeface="Calibri"/>
              <a:cs typeface="Calibri"/>
              <a:sym typeface="Calibri"/>
            </a:endParaRPr>
          </a:p>
          <a:p>
            <a:pPr indent="0" lvl="0" marL="0" marR="0" rtl="0" algn="l">
              <a:lnSpc>
                <a:spcPct val="150000"/>
              </a:lnSpc>
              <a:spcBef>
                <a:spcPts val="0"/>
              </a:spcBef>
              <a:spcAft>
                <a:spcPts val="0"/>
              </a:spcAft>
              <a:buNone/>
            </a:pPr>
            <a:r>
              <a:rPr b="1" lang="en">
                <a:latin typeface="Calibri"/>
                <a:ea typeface="Calibri"/>
                <a:cs typeface="Calibri"/>
                <a:sym typeface="Calibri"/>
              </a:rPr>
              <a:t>Accept-Language: </a:t>
            </a:r>
            <a:r>
              <a:rPr lang="en">
                <a:latin typeface="Calibri"/>
                <a:ea typeface="Calibri"/>
                <a:cs typeface="Calibri"/>
                <a:sym typeface="Calibri"/>
              </a:rPr>
              <a:t>language-1, language-2, ... - The client can use the Accept-Language header to tell the server what languages it can handle or it prefers.</a:t>
            </a:r>
            <a:br>
              <a:rPr lang="en">
                <a:latin typeface="Calibri"/>
                <a:ea typeface="Calibri"/>
                <a:cs typeface="Calibri"/>
                <a:sym typeface="Calibri"/>
              </a:rPr>
            </a:br>
            <a:r>
              <a:rPr b="1" lang="en">
                <a:latin typeface="Calibri"/>
                <a:ea typeface="Calibri"/>
                <a:cs typeface="Calibri"/>
                <a:sym typeface="Calibri"/>
              </a:rPr>
              <a:t>Accept-Charset: </a:t>
            </a:r>
            <a:r>
              <a:rPr lang="en">
                <a:latin typeface="Calibri"/>
                <a:ea typeface="Calibri"/>
                <a:cs typeface="Calibri"/>
                <a:sym typeface="Calibri"/>
              </a:rPr>
              <a:t>Charset-1, Charset-2, ... - For character set negotiation, the client can use this header to tell the server which character sets it can handle or it prefers. Examples of character sets are ISO-8859-1, ISO-8859-2, ISO-8859-5, BIG5, UCS2, UCS4, UTF8.</a:t>
            </a:r>
            <a:endParaRPr>
              <a:latin typeface="Calibri"/>
              <a:ea typeface="Calibri"/>
              <a:cs typeface="Calibri"/>
              <a:sym typeface="Calibri"/>
            </a:endParaRPr>
          </a:p>
        </p:txBody>
      </p:sp>
      <p:sp>
        <p:nvSpPr>
          <p:cNvPr id="241" name="Google Shape;241;p33"/>
          <p:cNvSpPr txBox="1"/>
          <p:nvPr/>
        </p:nvSpPr>
        <p:spPr>
          <a:xfrm>
            <a:off x="560625" y="418250"/>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Request Headers</a:t>
            </a:r>
            <a:endParaRPr b="1" sz="2400">
              <a:solidFill>
                <a:srgbClr val="0A2C5B"/>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4"/>
          <p:cNvSpPr txBox="1"/>
          <p:nvPr/>
        </p:nvSpPr>
        <p:spPr>
          <a:xfrm>
            <a:off x="560625" y="818775"/>
            <a:ext cx="7705800" cy="31857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b="1" lang="en">
                <a:latin typeface="Calibri"/>
                <a:ea typeface="Calibri"/>
                <a:cs typeface="Calibri"/>
                <a:sym typeface="Calibri"/>
              </a:rPr>
              <a:t>Accept-Encoding: </a:t>
            </a:r>
            <a:r>
              <a:rPr lang="en">
                <a:latin typeface="Calibri"/>
                <a:ea typeface="Calibri"/>
                <a:cs typeface="Calibri"/>
                <a:sym typeface="Calibri"/>
              </a:rPr>
              <a:t>encoding-method-1, encoding-method-2, ... - The client can use this header to tell the server the type of encoding it supports.</a:t>
            </a:r>
            <a:br>
              <a:rPr lang="en">
                <a:latin typeface="Calibri"/>
                <a:ea typeface="Calibri"/>
                <a:cs typeface="Calibri"/>
                <a:sym typeface="Calibri"/>
              </a:rPr>
            </a:br>
            <a:r>
              <a:rPr b="1" lang="en">
                <a:latin typeface="Calibri"/>
                <a:ea typeface="Calibri"/>
                <a:cs typeface="Calibri"/>
                <a:sym typeface="Calibri"/>
              </a:rPr>
              <a:t>Connection: </a:t>
            </a:r>
            <a:r>
              <a:rPr lang="en">
                <a:latin typeface="Calibri"/>
                <a:ea typeface="Calibri"/>
                <a:cs typeface="Calibri"/>
                <a:sym typeface="Calibri"/>
              </a:rPr>
              <a:t>Close|Keep-Alive - The client can use this header to tell the server whether to close the connection after this request, or to keep the connection alive for another request. </a:t>
            </a:r>
            <a:endParaRPr>
              <a:latin typeface="Calibri"/>
              <a:ea typeface="Calibri"/>
              <a:cs typeface="Calibri"/>
              <a:sym typeface="Calibri"/>
            </a:endParaRPr>
          </a:p>
          <a:p>
            <a:pPr indent="0" lvl="0" marL="0" marR="0" rtl="0" algn="l">
              <a:lnSpc>
                <a:spcPct val="150000"/>
              </a:lnSpc>
              <a:spcBef>
                <a:spcPts val="0"/>
              </a:spcBef>
              <a:spcAft>
                <a:spcPts val="0"/>
              </a:spcAft>
              <a:buNone/>
            </a:pPr>
            <a:r>
              <a:rPr b="1" lang="en">
                <a:latin typeface="Calibri"/>
                <a:ea typeface="Calibri"/>
                <a:cs typeface="Calibri"/>
                <a:sym typeface="Calibri"/>
              </a:rPr>
              <a:t>User-Agent:</a:t>
            </a:r>
            <a:r>
              <a:rPr lang="en">
                <a:latin typeface="Calibri"/>
                <a:ea typeface="Calibri"/>
                <a:cs typeface="Calibri"/>
                <a:sym typeface="Calibri"/>
              </a:rPr>
              <a:t> browser-type - Identify the type of browser used to make the request. Server can use this information to return different document depending on the type of browsers.</a:t>
            </a:r>
            <a:br>
              <a:rPr lang="en">
                <a:latin typeface="Calibri"/>
                <a:ea typeface="Calibri"/>
                <a:cs typeface="Calibri"/>
                <a:sym typeface="Calibri"/>
              </a:rPr>
            </a:br>
            <a:r>
              <a:rPr b="1" lang="en">
                <a:latin typeface="Calibri"/>
                <a:ea typeface="Calibri"/>
                <a:cs typeface="Calibri"/>
                <a:sym typeface="Calibri"/>
              </a:rPr>
              <a:t>Content-Length:</a:t>
            </a:r>
            <a:r>
              <a:rPr lang="en">
                <a:latin typeface="Calibri"/>
                <a:ea typeface="Calibri"/>
                <a:cs typeface="Calibri"/>
                <a:sym typeface="Calibri"/>
              </a:rPr>
              <a:t> number-of-bytes - Used by POST request, to inform the server the length of the request body.</a:t>
            </a:r>
            <a:br>
              <a:rPr lang="en">
                <a:latin typeface="Calibri"/>
                <a:ea typeface="Calibri"/>
                <a:cs typeface="Calibri"/>
                <a:sym typeface="Calibri"/>
              </a:rPr>
            </a:br>
            <a:r>
              <a:rPr b="1" lang="en">
                <a:latin typeface="Calibri"/>
                <a:ea typeface="Calibri"/>
                <a:cs typeface="Calibri"/>
                <a:sym typeface="Calibri"/>
              </a:rPr>
              <a:t>Content-Type: </a:t>
            </a:r>
            <a:r>
              <a:rPr lang="en">
                <a:latin typeface="Calibri"/>
                <a:ea typeface="Calibri"/>
                <a:cs typeface="Calibri"/>
                <a:sym typeface="Calibri"/>
              </a:rPr>
              <a:t>mime-type - Used by POST request, to inform the server the media type of the request body.</a:t>
            </a:r>
            <a:br>
              <a:rPr lang="en">
                <a:latin typeface="Calibri"/>
                <a:ea typeface="Calibri"/>
                <a:cs typeface="Calibri"/>
                <a:sym typeface="Calibri"/>
              </a:rPr>
            </a:br>
            <a:r>
              <a:rPr b="1" lang="en">
                <a:latin typeface="Calibri"/>
                <a:ea typeface="Calibri"/>
                <a:cs typeface="Calibri"/>
                <a:sym typeface="Calibri"/>
              </a:rPr>
              <a:t>Cookie: </a:t>
            </a:r>
            <a:r>
              <a:rPr lang="en">
                <a:latin typeface="Calibri"/>
                <a:ea typeface="Calibri"/>
                <a:cs typeface="Calibri"/>
                <a:sym typeface="Calibri"/>
              </a:rPr>
              <a:t>cookie-name-1=cookie-value-1, cookie-name-2=cookie-value-2, ... - The client uses this header to return the cookie(s) back to the server, which was set by this server earlier for state management.</a:t>
            </a:r>
            <a:endParaRPr>
              <a:latin typeface="Calibri"/>
              <a:ea typeface="Calibri"/>
              <a:cs typeface="Calibri"/>
              <a:sym typeface="Calibri"/>
            </a:endParaRPr>
          </a:p>
        </p:txBody>
      </p:sp>
      <p:sp>
        <p:nvSpPr>
          <p:cNvPr id="247" name="Google Shape;247;p34"/>
          <p:cNvSpPr txBox="1"/>
          <p:nvPr/>
        </p:nvSpPr>
        <p:spPr>
          <a:xfrm>
            <a:off x="560625" y="177975"/>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Request </a:t>
            </a:r>
            <a:r>
              <a:rPr b="1" lang="en" sz="2400">
                <a:solidFill>
                  <a:srgbClr val="0A2C5B"/>
                </a:solidFill>
              </a:rPr>
              <a:t>Headers</a:t>
            </a:r>
            <a:endParaRPr b="1" sz="2400">
              <a:solidFill>
                <a:srgbClr val="0A2C5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7"/>
          <p:cNvSpPr txBox="1"/>
          <p:nvPr/>
        </p:nvSpPr>
        <p:spPr>
          <a:xfrm>
            <a:off x="5481442" y="1374585"/>
            <a:ext cx="2524800" cy="16965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3600">
                <a:solidFill>
                  <a:schemeClr val="dk2"/>
                </a:solidFill>
                <a:latin typeface="Nunito"/>
                <a:ea typeface="Nunito"/>
                <a:cs typeface="Nunito"/>
                <a:sym typeface="Nunito"/>
              </a:rPr>
              <a:t>GOALS</a:t>
            </a:r>
            <a:endParaRPr sz="3600">
              <a:solidFill>
                <a:schemeClr val="dk2"/>
              </a:solidFill>
              <a:latin typeface="Nunito"/>
              <a:ea typeface="Nunito"/>
              <a:cs typeface="Nunito"/>
              <a:sym typeface="Nunito"/>
            </a:endParaRPr>
          </a:p>
        </p:txBody>
      </p:sp>
      <p:sp>
        <p:nvSpPr>
          <p:cNvPr id="142" name="Google Shape;142;p17"/>
          <p:cNvSpPr txBox="1"/>
          <p:nvPr/>
        </p:nvSpPr>
        <p:spPr>
          <a:xfrm>
            <a:off x="938726" y="2383150"/>
            <a:ext cx="3101400" cy="2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a:solidFill>
                  <a:schemeClr val="dk2"/>
                </a:solidFill>
                <a:latin typeface="Nunito"/>
                <a:ea typeface="Nunito"/>
                <a:cs typeface="Nunito"/>
                <a:sym typeface="Nunito"/>
              </a:rPr>
              <a:t>Designing &amp; Developing Complex Web Applications</a:t>
            </a:r>
            <a:endParaRPr sz="500"/>
          </a:p>
        </p:txBody>
      </p:sp>
      <p:sp>
        <p:nvSpPr>
          <p:cNvPr id="143" name="Google Shape;143;p17"/>
          <p:cNvSpPr/>
          <p:nvPr/>
        </p:nvSpPr>
        <p:spPr>
          <a:xfrm>
            <a:off x="638731" y="2394399"/>
            <a:ext cx="209400" cy="209400"/>
          </a:xfrm>
          <a:custGeom>
            <a:rect b="b" l="l" r="r" t="t"/>
            <a:pathLst>
              <a:path extrusionOk="0" h="120000" w="12000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chemeClr val="dk2"/>
              </a:solidFill>
              <a:latin typeface="Nunito"/>
              <a:ea typeface="Nunito"/>
              <a:cs typeface="Nunito"/>
              <a:sym typeface="Nunito"/>
            </a:endParaRPr>
          </a:p>
        </p:txBody>
      </p:sp>
      <p:sp>
        <p:nvSpPr>
          <p:cNvPr id="144" name="Google Shape;144;p17"/>
          <p:cNvSpPr txBox="1"/>
          <p:nvPr/>
        </p:nvSpPr>
        <p:spPr>
          <a:xfrm>
            <a:off x="922202" y="1282900"/>
            <a:ext cx="3117900" cy="2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a:solidFill>
                  <a:schemeClr val="dk2"/>
                </a:solidFill>
                <a:latin typeface="Nunito"/>
                <a:ea typeface="Nunito"/>
                <a:cs typeface="Nunito"/>
                <a:sym typeface="Nunito"/>
              </a:rPr>
              <a:t>Understanding How a Web Application Works</a:t>
            </a:r>
            <a:endParaRPr sz="500"/>
          </a:p>
        </p:txBody>
      </p:sp>
      <p:sp>
        <p:nvSpPr>
          <p:cNvPr id="145" name="Google Shape;145;p17"/>
          <p:cNvSpPr/>
          <p:nvPr/>
        </p:nvSpPr>
        <p:spPr>
          <a:xfrm>
            <a:off x="638731" y="1294144"/>
            <a:ext cx="209400" cy="209400"/>
          </a:xfrm>
          <a:custGeom>
            <a:rect b="b" l="l" r="r" t="t"/>
            <a:pathLst>
              <a:path extrusionOk="0" h="120000" w="12000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chemeClr val="dk2"/>
              </a:solidFill>
              <a:latin typeface="Nunito"/>
              <a:ea typeface="Nunito"/>
              <a:cs typeface="Nunito"/>
              <a:sym typeface="Nunito"/>
            </a:endParaRPr>
          </a:p>
        </p:txBody>
      </p:sp>
      <p:sp>
        <p:nvSpPr>
          <p:cNvPr id="146" name="Google Shape;146;p17"/>
          <p:cNvSpPr txBox="1"/>
          <p:nvPr/>
        </p:nvSpPr>
        <p:spPr>
          <a:xfrm>
            <a:off x="938721" y="1871125"/>
            <a:ext cx="3653100" cy="2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a:solidFill>
                  <a:schemeClr val="dk2"/>
                </a:solidFill>
                <a:latin typeface="Nunito"/>
                <a:ea typeface="Nunito"/>
                <a:cs typeface="Nunito"/>
                <a:sym typeface="Nunito"/>
              </a:rPr>
              <a:t>Learning HTML, CSS &amp; Javascript</a:t>
            </a:r>
            <a:endParaRPr sz="500"/>
          </a:p>
        </p:txBody>
      </p:sp>
      <p:sp>
        <p:nvSpPr>
          <p:cNvPr id="147" name="Google Shape;147;p17"/>
          <p:cNvSpPr/>
          <p:nvPr/>
        </p:nvSpPr>
        <p:spPr>
          <a:xfrm>
            <a:off x="638731" y="1882372"/>
            <a:ext cx="209400" cy="209400"/>
          </a:xfrm>
          <a:custGeom>
            <a:rect b="b" l="l" r="r" t="t"/>
            <a:pathLst>
              <a:path extrusionOk="0" h="120000" w="12000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chemeClr val="dk2"/>
              </a:solidFill>
              <a:latin typeface="Nunito"/>
              <a:ea typeface="Nunito"/>
              <a:cs typeface="Nunito"/>
              <a:sym typeface="Nunito"/>
            </a:endParaRPr>
          </a:p>
        </p:txBody>
      </p:sp>
      <p:sp>
        <p:nvSpPr>
          <p:cNvPr id="148" name="Google Shape;148;p17"/>
          <p:cNvSpPr txBox="1"/>
          <p:nvPr/>
        </p:nvSpPr>
        <p:spPr>
          <a:xfrm>
            <a:off x="938725" y="3014125"/>
            <a:ext cx="3039000" cy="2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lang="en">
                <a:solidFill>
                  <a:schemeClr val="dk2"/>
                </a:solidFill>
                <a:latin typeface="Nunito"/>
                <a:ea typeface="Nunito"/>
                <a:cs typeface="Nunito"/>
                <a:sym typeface="Nunito"/>
              </a:rPr>
              <a:t>Learning Recent Developments in Web Development</a:t>
            </a:r>
            <a:endParaRPr sz="500"/>
          </a:p>
        </p:txBody>
      </p:sp>
      <p:sp>
        <p:nvSpPr>
          <p:cNvPr id="149" name="Google Shape;149;p17"/>
          <p:cNvSpPr/>
          <p:nvPr/>
        </p:nvSpPr>
        <p:spPr>
          <a:xfrm>
            <a:off x="638731" y="3025372"/>
            <a:ext cx="209400" cy="209400"/>
          </a:xfrm>
          <a:custGeom>
            <a:rect b="b" l="l" r="r" t="t"/>
            <a:pathLst>
              <a:path extrusionOk="0" h="120000" w="12000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nvSpPr>
        <p:spPr>
          <a:xfrm>
            <a:off x="560625" y="1199775"/>
            <a:ext cx="7705800" cy="3185700"/>
          </a:xfrm>
          <a:prstGeom prst="rect">
            <a:avLst/>
          </a:prstGeom>
          <a:noFill/>
          <a:ln>
            <a:noFill/>
          </a:ln>
        </p:spPr>
        <p:txBody>
          <a:bodyPr anchorCtr="0" anchor="t" bIns="17150" lIns="34300" spcFirstLastPara="1" rIns="34300" wrap="square" tIns="17150">
            <a:noAutofit/>
          </a:bodyPr>
          <a:lstStyle/>
          <a:p>
            <a:pPr indent="0" lvl="0" marL="0" marR="0" rtl="0" algn="l">
              <a:lnSpc>
                <a:spcPct val="150000"/>
              </a:lnSpc>
              <a:spcBef>
                <a:spcPts val="0"/>
              </a:spcBef>
              <a:spcAft>
                <a:spcPts val="0"/>
              </a:spcAft>
              <a:buNone/>
            </a:pPr>
            <a:r>
              <a:rPr b="1" lang="en">
                <a:latin typeface="Calibri"/>
                <a:ea typeface="Calibri"/>
                <a:cs typeface="Calibri"/>
                <a:sym typeface="Calibri"/>
              </a:rPr>
              <a:t>Connection: </a:t>
            </a:r>
            <a:r>
              <a:rPr lang="en">
                <a:latin typeface="Calibri"/>
                <a:ea typeface="Calibri"/>
                <a:cs typeface="Calibri"/>
                <a:sym typeface="Calibri"/>
              </a:rPr>
              <a:t>Close|Keep-Alive - S</a:t>
            </a:r>
            <a:r>
              <a:rPr lang="en">
                <a:latin typeface="Calibri"/>
                <a:ea typeface="Calibri"/>
                <a:cs typeface="Calibri"/>
                <a:sym typeface="Calibri"/>
              </a:rPr>
              <a:t>pecifies whether the connection to the server is open or closed.</a:t>
            </a:r>
            <a:br>
              <a:rPr lang="en">
                <a:latin typeface="Calibri"/>
                <a:ea typeface="Calibri"/>
                <a:cs typeface="Calibri"/>
                <a:sym typeface="Calibri"/>
              </a:rPr>
            </a:br>
            <a:r>
              <a:rPr b="1" lang="en">
                <a:latin typeface="Calibri"/>
                <a:ea typeface="Calibri"/>
                <a:cs typeface="Calibri"/>
                <a:sym typeface="Calibri"/>
              </a:rPr>
              <a:t>Content-Length:</a:t>
            </a:r>
            <a:r>
              <a:rPr lang="en">
                <a:latin typeface="Calibri"/>
                <a:ea typeface="Calibri"/>
                <a:cs typeface="Calibri"/>
                <a:sym typeface="Calibri"/>
              </a:rPr>
              <a:t> number-of-bytes - </a:t>
            </a:r>
            <a:r>
              <a:rPr lang="en">
                <a:latin typeface="Calibri"/>
                <a:ea typeface="Calibri"/>
                <a:cs typeface="Calibri"/>
                <a:sym typeface="Calibri"/>
              </a:rPr>
              <a:t>The length in bytes of the body in the response.</a:t>
            </a:r>
            <a:br>
              <a:rPr lang="en">
                <a:latin typeface="Calibri"/>
                <a:ea typeface="Calibri"/>
                <a:cs typeface="Calibri"/>
                <a:sym typeface="Calibri"/>
              </a:rPr>
            </a:br>
            <a:r>
              <a:rPr b="1" lang="en">
                <a:latin typeface="Calibri"/>
                <a:ea typeface="Calibri"/>
                <a:cs typeface="Calibri"/>
                <a:sym typeface="Calibri"/>
              </a:rPr>
              <a:t>Content-Type: </a:t>
            </a:r>
            <a:r>
              <a:rPr lang="en">
                <a:latin typeface="Calibri"/>
                <a:ea typeface="Calibri"/>
                <a:cs typeface="Calibri"/>
                <a:sym typeface="Calibri"/>
              </a:rPr>
              <a:t>mime-type - </a:t>
            </a:r>
            <a:r>
              <a:rPr lang="en">
                <a:latin typeface="Calibri"/>
                <a:ea typeface="Calibri"/>
                <a:cs typeface="Calibri"/>
                <a:sym typeface="Calibri"/>
              </a:rPr>
              <a:t>The MIME type of the content. For example, Content-Type: text/html; charset=utf-8</a:t>
            </a:r>
            <a:br>
              <a:rPr lang="en">
                <a:latin typeface="Calibri"/>
                <a:ea typeface="Calibri"/>
                <a:cs typeface="Calibri"/>
                <a:sym typeface="Calibri"/>
              </a:rPr>
            </a:br>
            <a:r>
              <a:rPr b="1" lang="en">
                <a:latin typeface="Calibri"/>
                <a:ea typeface="Calibri"/>
                <a:cs typeface="Calibri"/>
                <a:sym typeface="Calibri"/>
              </a:rPr>
              <a:t>Server</a:t>
            </a:r>
            <a:r>
              <a:rPr b="1" lang="en">
                <a:latin typeface="Calibri"/>
                <a:ea typeface="Calibri"/>
                <a:cs typeface="Calibri"/>
                <a:sym typeface="Calibri"/>
              </a:rPr>
              <a:t>: </a:t>
            </a:r>
            <a:r>
              <a:rPr lang="en">
                <a:latin typeface="Calibri"/>
                <a:ea typeface="Calibri"/>
                <a:cs typeface="Calibri"/>
                <a:sym typeface="Calibri"/>
              </a:rPr>
              <a:t>The name of the server that created the response.</a:t>
            </a:r>
            <a:endParaRPr>
              <a:latin typeface="Calibri"/>
              <a:ea typeface="Calibri"/>
              <a:cs typeface="Calibri"/>
              <a:sym typeface="Calibri"/>
            </a:endParaRPr>
          </a:p>
          <a:p>
            <a:pPr indent="0" lvl="0" marL="0" rtl="0">
              <a:lnSpc>
                <a:spcPct val="150000"/>
              </a:lnSpc>
              <a:spcBef>
                <a:spcPts val="0"/>
              </a:spcBef>
              <a:spcAft>
                <a:spcPts val="0"/>
              </a:spcAft>
              <a:buNone/>
            </a:pPr>
            <a:r>
              <a:rPr b="1" lang="en">
                <a:latin typeface="Calibri"/>
                <a:ea typeface="Calibri"/>
                <a:cs typeface="Calibri"/>
                <a:sym typeface="Calibri"/>
              </a:rPr>
              <a:t>Date: </a:t>
            </a:r>
            <a:r>
              <a:rPr lang="en">
                <a:latin typeface="Calibri"/>
                <a:ea typeface="Calibri"/>
                <a:cs typeface="Calibri"/>
                <a:sym typeface="Calibri"/>
              </a:rPr>
              <a:t>The date and time server responded, for example, Wed, 01 Mar 2006 12:00:00 GMT.</a:t>
            </a:r>
            <a:endParaRPr>
              <a:latin typeface="Calibri"/>
              <a:ea typeface="Calibri"/>
              <a:cs typeface="Calibri"/>
              <a:sym typeface="Calibri"/>
            </a:endParaRPr>
          </a:p>
          <a:p>
            <a:pPr indent="0" lvl="0" marL="0" rtl="0">
              <a:lnSpc>
                <a:spcPct val="150000"/>
              </a:lnSpc>
              <a:spcBef>
                <a:spcPts val="0"/>
              </a:spcBef>
              <a:spcAft>
                <a:spcPts val="0"/>
              </a:spcAft>
              <a:buNone/>
            </a:pPr>
            <a:r>
              <a:rPr b="1" lang="en">
                <a:latin typeface="Calibri"/>
                <a:ea typeface="Calibri"/>
                <a:cs typeface="Calibri"/>
                <a:sym typeface="Calibri"/>
              </a:rPr>
              <a:t>Set-Cookie: </a:t>
            </a:r>
            <a:r>
              <a:rPr lang="en">
                <a:latin typeface="Calibri"/>
                <a:ea typeface="Calibri"/>
                <a:cs typeface="Calibri"/>
                <a:sym typeface="Calibri"/>
              </a:rPr>
              <a:t>HTTP response header is used to send cookies from the server to the user agent.</a:t>
            </a:r>
            <a:endParaRPr>
              <a:latin typeface="Calibri"/>
              <a:ea typeface="Calibri"/>
              <a:cs typeface="Calibri"/>
              <a:sym typeface="Calibri"/>
            </a:endParaRPr>
          </a:p>
        </p:txBody>
      </p:sp>
      <p:sp>
        <p:nvSpPr>
          <p:cNvPr id="253" name="Google Shape;253;p35"/>
          <p:cNvSpPr txBox="1"/>
          <p:nvPr/>
        </p:nvSpPr>
        <p:spPr>
          <a:xfrm>
            <a:off x="560625" y="482775"/>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Response</a:t>
            </a:r>
            <a:r>
              <a:rPr b="1" lang="en" sz="2400">
                <a:solidFill>
                  <a:srgbClr val="0A2C5B"/>
                </a:solidFill>
              </a:rPr>
              <a:t> Headers</a:t>
            </a:r>
            <a:endParaRPr b="1" sz="2400">
              <a:solidFill>
                <a:srgbClr val="0A2C5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nvSpPr>
        <p:spPr>
          <a:xfrm>
            <a:off x="1056198" y="2615125"/>
            <a:ext cx="4345500" cy="957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3600">
                <a:solidFill>
                  <a:schemeClr val="accent2"/>
                </a:solidFill>
                <a:latin typeface="Nunito"/>
                <a:ea typeface="Nunito"/>
                <a:cs typeface="Nunito"/>
                <a:sym typeface="Nunito"/>
              </a:rPr>
              <a:t>Common Document Types</a:t>
            </a:r>
            <a:endParaRPr b="1" sz="3600">
              <a:solidFill>
                <a:schemeClr val="accent2"/>
              </a:solidFill>
              <a:latin typeface="Nunito"/>
              <a:ea typeface="Nunito"/>
              <a:cs typeface="Nunito"/>
              <a:sym typeface="Nunito"/>
            </a:endParaRPr>
          </a:p>
        </p:txBody>
      </p:sp>
      <p:sp>
        <p:nvSpPr>
          <p:cNvPr id="259" name="Google Shape;259;p36"/>
          <p:cNvSpPr/>
          <p:nvPr/>
        </p:nvSpPr>
        <p:spPr>
          <a:xfrm>
            <a:off x="5939978" y="0"/>
            <a:ext cx="3204000" cy="5143500"/>
          </a:xfrm>
          <a:prstGeom prst="rect">
            <a:avLst/>
          </a:prstGeom>
          <a:solidFill>
            <a:srgbClr val="104388"/>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nvSpPr>
        <p:spPr>
          <a:xfrm>
            <a:off x="631825" y="1325925"/>
            <a:ext cx="7634700" cy="2803200"/>
          </a:xfrm>
          <a:prstGeom prst="rect">
            <a:avLst/>
          </a:prstGeom>
          <a:noFill/>
          <a:ln>
            <a:noFill/>
          </a:ln>
        </p:spPr>
        <p:txBody>
          <a:bodyPr anchorCtr="0" anchor="t" bIns="17150" lIns="34300" spcFirstLastPara="1" rIns="34300" wrap="square" tIns="17150">
            <a:noAutofit/>
          </a:bodyPr>
          <a:lstStyle/>
          <a:p>
            <a:pPr indent="0" lvl="0" marL="0" rtl="0" algn="just">
              <a:lnSpc>
                <a:spcPct val="115000"/>
              </a:lnSpc>
              <a:spcBef>
                <a:spcPts val="600"/>
              </a:spcBef>
              <a:spcAft>
                <a:spcPts val="0"/>
              </a:spcAft>
              <a:buNone/>
            </a:pPr>
            <a:r>
              <a:rPr lang="en">
                <a:latin typeface="Calibri"/>
                <a:ea typeface="Calibri"/>
                <a:cs typeface="Calibri"/>
                <a:sym typeface="Calibri"/>
              </a:rPr>
              <a:t>&lt;!DOCTYPE html&gt;</a:t>
            </a:r>
            <a:br>
              <a:rPr lang="en">
                <a:latin typeface="Calibri"/>
                <a:ea typeface="Calibri"/>
                <a:cs typeface="Calibri"/>
                <a:sym typeface="Calibri"/>
              </a:rPr>
            </a:br>
            <a:r>
              <a:rPr lang="en">
                <a:latin typeface="Calibri"/>
                <a:ea typeface="Calibri"/>
                <a:cs typeface="Calibri"/>
                <a:sym typeface="Calibri"/>
              </a:rPr>
              <a:t>&lt;html&gt;</a:t>
            </a:r>
            <a:br>
              <a:rPr lang="en">
                <a:latin typeface="Calibri"/>
                <a:ea typeface="Calibri"/>
                <a:cs typeface="Calibri"/>
                <a:sym typeface="Calibri"/>
              </a:rPr>
            </a:br>
            <a:r>
              <a:rPr lang="en">
                <a:latin typeface="Calibri"/>
                <a:ea typeface="Calibri"/>
                <a:cs typeface="Calibri"/>
                <a:sym typeface="Calibri"/>
              </a:rPr>
              <a:t>&lt;body&gt;</a:t>
            </a: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&lt;h1&gt;My First Heading&lt;/h1&gt;</a:t>
            </a: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&lt;p&gt;My first paragraph.&lt;/p&gt;</a:t>
            </a:r>
            <a:br>
              <a:rPr lang="en">
                <a:latin typeface="Calibri"/>
                <a:ea typeface="Calibri"/>
                <a:cs typeface="Calibri"/>
                <a:sym typeface="Calibri"/>
              </a:rPr>
            </a:br>
            <a:br>
              <a:rPr lang="en">
                <a:latin typeface="Calibri"/>
                <a:ea typeface="Calibri"/>
                <a:cs typeface="Calibri"/>
                <a:sym typeface="Calibri"/>
              </a:rPr>
            </a:br>
            <a:r>
              <a:rPr lang="en">
                <a:latin typeface="Calibri"/>
                <a:ea typeface="Calibri"/>
                <a:cs typeface="Calibri"/>
                <a:sym typeface="Calibri"/>
              </a:rPr>
              <a:t>&lt;/body&gt;</a:t>
            </a:r>
            <a:br>
              <a:rPr lang="en">
                <a:latin typeface="Calibri"/>
                <a:ea typeface="Calibri"/>
                <a:cs typeface="Calibri"/>
                <a:sym typeface="Calibri"/>
              </a:rPr>
            </a:br>
            <a:r>
              <a:rPr lang="en">
                <a:latin typeface="Calibri"/>
                <a:ea typeface="Calibri"/>
                <a:cs typeface="Calibri"/>
                <a:sym typeface="Calibri"/>
              </a:rPr>
              <a:t>&lt;/html&gt;</a:t>
            </a:r>
            <a:endParaRPr>
              <a:latin typeface="Calibri"/>
              <a:ea typeface="Calibri"/>
              <a:cs typeface="Calibri"/>
              <a:sym typeface="Calibri"/>
            </a:endParaRPr>
          </a:p>
          <a:p>
            <a:pPr indent="0" lvl="0" marL="0" marR="0" rtl="0" algn="l">
              <a:lnSpc>
                <a:spcPct val="150000"/>
              </a:lnSpc>
              <a:spcBef>
                <a:spcPts val="500"/>
              </a:spcBef>
              <a:spcAft>
                <a:spcPts val="0"/>
              </a:spcAft>
              <a:buNone/>
            </a:pPr>
            <a:r>
              <a:t/>
            </a:r>
            <a:endParaRPr>
              <a:latin typeface="Calibri"/>
              <a:ea typeface="Calibri"/>
              <a:cs typeface="Calibri"/>
              <a:sym typeface="Calibri"/>
            </a:endParaRPr>
          </a:p>
        </p:txBody>
      </p:sp>
      <p:sp>
        <p:nvSpPr>
          <p:cNvPr id="265" name="Google Shape;265;p37"/>
          <p:cNvSpPr txBox="1"/>
          <p:nvPr/>
        </p:nvSpPr>
        <p:spPr>
          <a:xfrm>
            <a:off x="631825" y="480525"/>
            <a:ext cx="30969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HTML Document</a:t>
            </a:r>
            <a:endParaRPr b="1" sz="2400">
              <a:solidFill>
                <a:srgbClr val="0A2C5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nvSpPr>
        <p:spPr>
          <a:xfrm>
            <a:off x="631825" y="1325925"/>
            <a:ext cx="7634700" cy="2803200"/>
          </a:xfrm>
          <a:prstGeom prst="rect">
            <a:avLst/>
          </a:prstGeom>
          <a:noFill/>
          <a:ln>
            <a:noFill/>
          </a:ln>
        </p:spPr>
        <p:txBody>
          <a:bodyPr anchorCtr="0" anchor="t" bIns="17150" lIns="34300" spcFirstLastPara="1" rIns="34300" wrap="square" tIns="17150">
            <a:noAutofit/>
          </a:bodyPr>
          <a:lstStyle/>
          <a:p>
            <a:pPr indent="0" lvl="0" marL="0" rtl="0" algn="just">
              <a:lnSpc>
                <a:spcPct val="150000"/>
              </a:lnSpc>
              <a:spcBef>
                <a:spcPts val="600"/>
              </a:spcBef>
              <a:spcAft>
                <a:spcPts val="0"/>
              </a:spcAft>
              <a:buNone/>
            </a:pPr>
            <a:r>
              <a:rPr lang="en">
                <a:latin typeface="Calibri"/>
                <a:ea typeface="Calibri"/>
                <a:cs typeface="Calibri"/>
                <a:sym typeface="Calibri"/>
              </a:rPr>
              <a:t>&lt;person&gt;</a:t>
            </a:r>
            <a:br>
              <a:rPr lang="en">
                <a:latin typeface="Calibri"/>
                <a:ea typeface="Calibri"/>
                <a:cs typeface="Calibri"/>
                <a:sym typeface="Calibri"/>
              </a:rPr>
            </a:br>
            <a:r>
              <a:rPr lang="en">
                <a:latin typeface="Calibri"/>
                <a:ea typeface="Calibri"/>
                <a:cs typeface="Calibri"/>
                <a:sym typeface="Calibri"/>
              </a:rPr>
              <a:t>	&lt;firstname&gt;Quincy&lt;/firstname&gt;</a:t>
            </a:r>
            <a:br>
              <a:rPr lang="en">
                <a:latin typeface="Calibri"/>
                <a:ea typeface="Calibri"/>
                <a:cs typeface="Calibri"/>
                <a:sym typeface="Calibri"/>
              </a:rPr>
            </a:br>
            <a:r>
              <a:rPr lang="en">
                <a:latin typeface="Calibri"/>
                <a:ea typeface="Calibri"/>
                <a:cs typeface="Calibri"/>
                <a:sym typeface="Calibri"/>
              </a:rPr>
              <a:t>	&lt;lastname&gt;Adams&lt;/lastname&gt;</a:t>
            </a:r>
            <a:br>
              <a:rPr lang="en">
                <a:latin typeface="Calibri"/>
                <a:ea typeface="Calibri"/>
                <a:cs typeface="Calibri"/>
                <a:sym typeface="Calibri"/>
              </a:rPr>
            </a:br>
            <a:r>
              <a:rPr lang="en">
                <a:latin typeface="Calibri"/>
                <a:ea typeface="Calibri"/>
                <a:cs typeface="Calibri"/>
                <a:sym typeface="Calibri"/>
              </a:rPr>
              <a:t>	&lt;location&gt;Boston&lt;/location&gt;</a:t>
            </a:r>
            <a:br>
              <a:rPr lang="en">
                <a:latin typeface="Calibri"/>
                <a:ea typeface="Calibri"/>
                <a:cs typeface="Calibri"/>
                <a:sym typeface="Calibri"/>
              </a:rPr>
            </a:br>
            <a:r>
              <a:rPr lang="en">
                <a:latin typeface="Calibri"/>
                <a:ea typeface="Calibri"/>
                <a:cs typeface="Calibri"/>
                <a:sym typeface="Calibri"/>
              </a:rPr>
              <a:t>&lt;/person&gt;</a:t>
            </a:r>
            <a:endParaRPr>
              <a:latin typeface="Calibri"/>
              <a:ea typeface="Calibri"/>
              <a:cs typeface="Calibri"/>
              <a:sym typeface="Calibri"/>
            </a:endParaRPr>
          </a:p>
          <a:p>
            <a:pPr indent="0" lvl="0" marL="0" marR="0" rtl="0" algn="l">
              <a:lnSpc>
                <a:spcPct val="150000"/>
              </a:lnSpc>
              <a:spcBef>
                <a:spcPts val="500"/>
              </a:spcBef>
              <a:spcAft>
                <a:spcPts val="0"/>
              </a:spcAft>
              <a:buNone/>
            </a:pPr>
            <a:r>
              <a:t/>
            </a:r>
            <a:endParaRPr>
              <a:latin typeface="Calibri"/>
              <a:ea typeface="Calibri"/>
              <a:cs typeface="Calibri"/>
              <a:sym typeface="Calibri"/>
            </a:endParaRPr>
          </a:p>
        </p:txBody>
      </p:sp>
      <p:sp>
        <p:nvSpPr>
          <p:cNvPr id="271" name="Google Shape;271;p38"/>
          <p:cNvSpPr txBox="1"/>
          <p:nvPr/>
        </p:nvSpPr>
        <p:spPr>
          <a:xfrm>
            <a:off x="631825" y="480525"/>
            <a:ext cx="30969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XML</a:t>
            </a:r>
            <a:r>
              <a:rPr b="1" lang="en" sz="2400">
                <a:solidFill>
                  <a:srgbClr val="0A2C5B"/>
                </a:solidFill>
              </a:rPr>
              <a:t> Document</a:t>
            </a:r>
            <a:endParaRPr b="1" sz="2400">
              <a:solidFill>
                <a:srgbClr val="0A2C5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nvSpPr>
        <p:spPr>
          <a:xfrm>
            <a:off x="631825" y="1325925"/>
            <a:ext cx="7634700" cy="2803200"/>
          </a:xfrm>
          <a:prstGeom prst="rect">
            <a:avLst/>
          </a:prstGeom>
          <a:noFill/>
          <a:ln>
            <a:noFill/>
          </a:ln>
        </p:spPr>
        <p:txBody>
          <a:bodyPr anchorCtr="0" anchor="t" bIns="17150" lIns="34300" spcFirstLastPara="1" rIns="34300" wrap="square" tIns="17150">
            <a:noAutofit/>
          </a:bodyPr>
          <a:lstStyle/>
          <a:p>
            <a:pPr indent="0" lvl="0" marL="0" rtl="0" algn="just">
              <a:lnSpc>
                <a:spcPct val="150000"/>
              </a:lnSpc>
              <a:spcBef>
                <a:spcPts val="600"/>
              </a:spcBef>
              <a:spcAft>
                <a:spcPts val="0"/>
              </a:spcAft>
              <a:buNone/>
            </a:pPr>
            <a:r>
              <a:rPr lang="en">
                <a:latin typeface="Calibri"/>
                <a:ea typeface="Calibri"/>
                <a:cs typeface="Calibri"/>
                <a:sym typeface="Calibri"/>
              </a:rPr>
              <a:t>{</a:t>
            </a:r>
            <a:br>
              <a:rPr lang="en">
                <a:latin typeface="Calibri"/>
                <a:ea typeface="Calibri"/>
                <a:cs typeface="Calibri"/>
                <a:sym typeface="Calibri"/>
              </a:rPr>
            </a:br>
            <a:r>
              <a:rPr lang="en">
                <a:latin typeface="Calibri"/>
                <a:ea typeface="Calibri"/>
                <a:cs typeface="Calibri"/>
                <a:sym typeface="Calibri"/>
              </a:rPr>
              <a:t>	“firstname”: "Quincy",</a:t>
            </a:r>
            <a:br>
              <a:rPr lang="en">
                <a:latin typeface="Calibri"/>
                <a:ea typeface="Calibri"/>
                <a:cs typeface="Calibri"/>
                <a:sym typeface="Calibri"/>
              </a:rPr>
            </a:br>
            <a:r>
              <a:rPr lang="en">
                <a:latin typeface="Calibri"/>
                <a:ea typeface="Calibri"/>
                <a:cs typeface="Calibri"/>
                <a:sym typeface="Calibri"/>
              </a:rPr>
              <a:t>	“lastname”: "Adams",</a:t>
            </a:r>
            <a:endParaRPr>
              <a:latin typeface="Calibri"/>
              <a:ea typeface="Calibri"/>
              <a:cs typeface="Calibri"/>
              <a:sym typeface="Calibri"/>
            </a:endParaRPr>
          </a:p>
          <a:p>
            <a:pPr indent="457200" lvl="0" marL="0" rtl="0" algn="just">
              <a:lnSpc>
                <a:spcPct val="150000"/>
              </a:lnSpc>
              <a:spcBef>
                <a:spcPts val="600"/>
              </a:spcBef>
              <a:spcAft>
                <a:spcPts val="0"/>
              </a:spcAft>
              <a:buNone/>
            </a:pPr>
            <a:r>
              <a:rPr lang="en">
                <a:latin typeface="Calibri"/>
                <a:ea typeface="Calibri"/>
                <a:cs typeface="Calibri"/>
                <a:sym typeface="Calibri"/>
              </a:rPr>
              <a:t>“location”: “Boston”</a:t>
            </a:r>
            <a:br>
              <a:rPr lang="en">
                <a:latin typeface="Calibri"/>
                <a:ea typeface="Calibri"/>
                <a:cs typeface="Calibri"/>
                <a:sym typeface="Calibri"/>
              </a:rPr>
            </a:br>
            <a:r>
              <a:rPr lang="en">
                <a:latin typeface="Calibri"/>
                <a:ea typeface="Calibri"/>
                <a:cs typeface="Calibri"/>
                <a:sym typeface="Calibri"/>
              </a:rPr>
              <a:t>}</a:t>
            </a:r>
            <a:endParaRPr>
              <a:latin typeface="Calibri"/>
              <a:ea typeface="Calibri"/>
              <a:cs typeface="Calibri"/>
              <a:sym typeface="Calibri"/>
            </a:endParaRPr>
          </a:p>
          <a:p>
            <a:pPr indent="0" lvl="0" marL="0" marR="0" rtl="0" algn="l">
              <a:lnSpc>
                <a:spcPct val="150000"/>
              </a:lnSpc>
              <a:spcBef>
                <a:spcPts val="500"/>
              </a:spcBef>
              <a:spcAft>
                <a:spcPts val="0"/>
              </a:spcAft>
              <a:buNone/>
            </a:pPr>
            <a:r>
              <a:t/>
            </a:r>
            <a:endParaRPr>
              <a:latin typeface="Calibri"/>
              <a:ea typeface="Calibri"/>
              <a:cs typeface="Calibri"/>
              <a:sym typeface="Calibri"/>
            </a:endParaRPr>
          </a:p>
        </p:txBody>
      </p:sp>
      <p:sp>
        <p:nvSpPr>
          <p:cNvPr id="277" name="Google Shape;277;p39"/>
          <p:cNvSpPr txBox="1"/>
          <p:nvPr/>
        </p:nvSpPr>
        <p:spPr>
          <a:xfrm>
            <a:off x="631825" y="480525"/>
            <a:ext cx="30969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JSON</a:t>
            </a:r>
            <a:r>
              <a:rPr b="1" lang="en" sz="2400">
                <a:solidFill>
                  <a:srgbClr val="0A2C5B"/>
                </a:solidFill>
              </a:rPr>
              <a:t> Data</a:t>
            </a:r>
            <a:endParaRPr b="1" sz="2400">
              <a:solidFill>
                <a:srgbClr val="0A2C5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0"/>
          <p:cNvSpPr txBox="1"/>
          <p:nvPr/>
        </p:nvSpPr>
        <p:spPr>
          <a:xfrm>
            <a:off x="1056198" y="2615125"/>
            <a:ext cx="4345500" cy="957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3600">
                <a:solidFill>
                  <a:schemeClr val="accent2"/>
                </a:solidFill>
                <a:latin typeface="Nunito"/>
                <a:ea typeface="Nunito"/>
                <a:cs typeface="Nunito"/>
                <a:sym typeface="Nunito"/>
              </a:rPr>
              <a:t>Browsers</a:t>
            </a:r>
            <a:endParaRPr b="1" sz="3600">
              <a:solidFill>
                <a:schemeClr val="accent2"/>
              </a:solidFill>
              <a:latin typeface="Nunito"/>
              <a:ea typeface="Nunito"/>
              <a:cs typeface="Nunito"/>
              <a:sym typeface="Nunito"/>
            </a:endParaRPr>
          </a:p>
        </p:txBody>
      </p:sp>
      <p:sp>
        <p:nvSpPr>
          <p:cNvPr id="283" name="Google Shape;283;p40"/>
          <p:cNvSpPr/>
          <p:nvPr/>
        </p:nvSpPr>
        <p:spPr>
          <a:xfrm>
            <a:off x="5939978" y="0"/>
            <a:ext cx="3204000" cy="5143500"/>
          </a:xfrm>
          <a:prstGeom prst="rect">
            <a:avLst/>
          </a:prstGeom>
          <a:solidFill>
            <a:srgbClr val="104388"/>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1"/>
          <p:cNvSpPr txBox="1"/>
          <p:nvPr/>
        </p:nvSpPr>
        <p:spPr>
          <a:xfrm>
            <a:off x="3896432" y="215498"/>
            <a:ext cx="1279800" cy="23430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15000">
                <a:solidFill>
                  <a:schemeClr val="dk2"/>
                </a:solidFill>
                <a:latin typeface="Nunito"/>
                <a:ea typeface="Nunito"/>
                <a:cs typeface="Nunito"/>
                <a:sym typeface="Nunito"/>
              </a:rPr>
              <a:t>“</a:t>
            </a:r>
            <a:endParaRPr sz="15000">
              <a:solidFill>
                <a:schemeClr val="dk2"/>
              </a:solidFill>
              <a:latin typeface="Nunito"/>
              <a:ea typeface="Nunito"/>
              <a:cs typeface="Nunito"/>
              <a:sym typeface="Nunito"/>
            </a:endParaRPr>
          </a:p>
        </p:txBody>
      </p:sp>
      <p:sp>
        <p:nvSpPr>
          <p:cNvPr id="289" name="Google Shape;289;p41"/>
          <p:cNvSpPr txBox="1"/>
          <p:nvPr/>
        </p:nvSpPr>
        <p:spPr>
          <a:xfrm>
            <a:off x="471625" y="1610674"/>
            <a:ext cx="8293800" cy="2651700"/>
          </a:xfrm>
          <a:prstGeom prst="rect">
            <a:avLst/>
          </a:prstGeom>
          <a:noFill/>
          <a:ln>
            <a:noFill/>
          </a:ln>
        </p:spPr>
        <p:txBody>
          <a:bodyPr anchorCtr="0" anchor="t" bIns="17150" lIns="34300" spcFirstLastPara="1" rIns="34300" wrap="square" tIns="17150">
            <a:noAutofit/>
          </a:bodyPr>
          <a:lstStyle/>
          <a:p>
            <a:pPr indent="0" lvl="0" marL="0" marR="0" rtl="0" algn="ctr">
              <a:lnSpc>
                <a:spcPct val="150000"/>
              </a:lnSpc>
              <a:spcBef>
                <a:spcPts val="0"/>
              </a:spcBef>
              <a:spcAft>
                <a:spcPts val="0"/>
              </a:spcAft>
              <a:buNone/>
            </a:pPr>
            <a:r>
              <a:rPr lang="en" sz="2800">
                <a:solidFill>
                  <a:schemeClr val="dk2"/>
                </a:solidFill>
                <a:latin typeface="Nunito"/>
                <a:ea typeface="Nunito"/>
                <a:cs typeface="Nunito"/>
                <a:sym typeface="Nunito"/>
              </a:rPr>
              <a:t>“</a:t>
            </a:r>
            <a:r>
              <a:rPr lang="en" sz="1800">
                <a:latin typeface="Calibri"/>
                <a:ea typeface="Calibri"/>
                <a:cs typeface="Calibri"/>
                <a:sym typeface="Calibri"/>
              </a:rPr>
              <a:t>A web browser (commonly referred to as a browser) is a software application for retrieving, presenting and traversing information resources on the World Wide Web. An information resource is identified by a Uniform Resource Identifier (URI/URL) that may be a web page, image, video or other piece of content. Hyperlinks present in resources enable users easily to navigate their browsers to related resources.</a:t>
            </a:r>
            <a:r>
              <a:rPr lang="en" sz="2800">
                <a:solidFill>
                  <a:schemeClr val="dk2"/>
                </a:solidFill>
                <a:latin typeface="Nunito"/>
                <a:ea typeface="Nunito"/>
                <a:cs typeface="Nunito"/>
                <a:sym typeface="Nunito"/>
              </a:rPr>
              <a:t>”</a:t>
            </a:r>
            <a:endParaRPr sz="2800">
              <a:solidFill>
                <a:schemeClr val="dk2"/>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2"/>
          <p:cNvSpPr txBox="1"/>
          <p:nvPr/>
        </p:nvSpPr>
        <p:spPr>
          <a:xfrm>
            <a:off x="560625" y="1325925"/>
            <a:ext cx="7705800" cy="2714100"/>
          </a:xfrm>
          <a:prstGeom prst="rect">
            <a:avLst/>
          </a:prstGeom>
          <a:noFill/>
          <a:ln>
            <a:noFill/>
          </a:ln>
        </p:spPr>
        <p:txBody>
          <a:bodyPr anchorCtr="0" anchor="t" bIns="17150" lIns="34300" spcFirstLastPara="1" rIns="34300" wrap="square" tIns="17150">
            <a:noAutofit/>
          </a:bodyPr>
          <a:lstStyle/>
          <a:p>
            <a:pPr indent="-317500" lvl="0" marL="457200" marR="0" rtl="0" algn="l">
              <a:lnSpc>
                <a:spcPct val="200000"/>
              </a:lnSpc>
              <a:spcBef>
                <a:spcPts val="0"/>
              </a:spcBef>
              <a:spcAft>
                <a:spcPts val="0"/>
              </a:spcAft>
              <a:buSzPts val="1400"/>
              <a:buFont typeface="Calibri"/>
              <a:buChar char="●"/>
            </a:pPr>
            <a:r>
              <a:rPr lang="en">
                <a:latin typeface="Calibri"/>
                <a:ea typeface="Calibri"/>
                <a:cs typeface="Calibri"/>
                <a:sym typeface="Calibri"/>
              </a:rPr>
              <a:t>Google Chrome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
                <a:latin typeface="Calibri"/>
                <a:ea typeface="Calibri"/>
                <a:cs typeface="Calibri"/>
                <a:sym typeface="Calibri"/>
              </a:rPr>
              <a:t>Mozilla Firefox</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
                <a:latin typeface="Calibri"/>
                <a:ea typeface="Calibri"/>
                <a:cs typeface="Calibri"/>
                <a:sym typeface="Calibri"/>
              </a:rPr>
              <a:t>Microsoft Edge/IE</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
                <a:latin typeface="Calibri"/>
                <a:ea typeface="Calibri"/>
                <a:cs typeface="Calibri"/>
                <a:sym typeface="Calibri"/>
              </a:rPr>
              <a:t>Safari</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
                <a:latin typeface="Calibri"/>
                <a:ea typeface="Calibri"/>
                <a:cs typeface="Calibri"/>
                <a:sym typeface="Calibri"/>
              </a:rPr>
              <a:t>Opera</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
                <a:latin typeface="Calibri"/>
                <a:ea typeface="Calibri"/>
                <a:cs typeface="Calibri"/>
                <a:sym typeface="Calibri"/>
              </a:rPr>
              <a:t>Mobile browser versions of above</a:t>
            </a:r>
            <a:endParaRPr>
              <a:latin typeface="Calibri"/>
              <a:ea typeface="Calibri"/>
              <a:cs typeface="Calibri"/>
              <a:sym typeface="Calibri"/>
            </a:endParaRPr>
          </a:p>
          <a:p>
            <a:pPr indent="0" lvl="0" marL="0" marR="0" rtl="0" algn="l">
              <a:lnSpc>
                <a:spcPct val="150000"/>
              </a:lnSpc>
              <a:spcBef>
                <a:spcPts val="0"/>
              </a:spcBef>
              <a:spcAft>
                <a:spcPts val="0"/>
              </a:spcAft>
              <a:buNone/>
            </a:pPr>
            <a:r>
              <a:t/>
            </a:r>
            <a:endParaRPr>
              <a:latin typeface="Calibri"/>
              <a:ea typeface="Calibri"/>
              <a:cs typeface="Calibri"/>
              <a:sym typeface="Calibri"/>
            </a:endParaRPr>
          </a:p>
        </p:txBody>
      </p:sp>
      <p:sp>
        <p:nvSpPr>
          <p:cNvPr id="295" name="Google Shape;295;p42"/>
          <p:cNvSpPr txBox="1"/>
          <p:nvPr/>
        </p:nvSpPr>
        <p:spPr>
          <a:xfrm>
            <a:off x="560625" y="444950"/>
            <a:ext cx="5455500" cy="64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solidFill>
                  <a:srgbClr val="0A2C5B"/>
                </a:solidFill>
              </a:rPr>
              <a:t>Popular Browsers</a:t>
            </a:r>
            <a:endParaRPr b="1" sz="2400">
              <a:solidFill>
                <a:srgbClr val="0A2C5B"/>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nvSpPr>
        <p:spPr>
          <a:xfrm>
            <a:off x="729694" y="793428"/>
            <a:ext cx="5736600" cy="5424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3300">
                <a:solidFill>
                  <a:schemeClr val="dk2"/>
                </a:solidFill>
                <a:latin typeface="Nunito"/>
                <a:ea typeface="Nunito"/>
                <a:cs typeface="Nunito"/>
                <a:sym typeface="Nunito"/>
              </a:rPr>
              <a:t>References</a:t>
            </a:r>
            <a:endParaRPr sz="500"/>
          </a:p>
        </p:txBody>
      </p:sp>
      <p:sp>
        <p:nvSpPr>
          <p:cNvPr id="301" name="Google Shape;301;p43"/>
          <p:cNvSpPr txBox="1"/>
          <p:nvPr/>
        </p:nvSpPr>
        <p:spPr>
          <a:xfrm>
            <a:off x="578425" y="1664075"/>
            <a:ext cx="8231400" cy="2447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u="sng">
                <a:solidFill>
                  <a:schemeClr val="hlink"/>
                </a:solidFill>
                <a:hlinkClick r:id="rId3"/>
              </a:rPr>
              <a:t>https://web.stanford.edu/class/msande91si/www-spr04/readings/week1/InternetWhitepaper.htm</a:t>
            </a:r>
            <a:endParaRPr/>
          </a:p>
          <a:p>
            <a:pPr indent="-317500" lvl="0" marL="457200" rtl="0">
              <a:spcBef>
                <a:spcPts val="0"/>
              </a:spcBef>
              <a:spcAft>
                <a:spcPts val="0"/>
              </a:spcAft>
              <a:buSzPts val="1400"/>
              <a:buAutoNum type="arabicPeriod"/>
            </a:pPr>
            <a:r>
              <a:rPr lang="en" u="sng">
                <a:solidFill>
                  <a:schemeClr val="hlink"/>
                </a:solidFill>
                <a:hlinkClick r:id="rId4"/>
              </a:rPr>
              <a:t>https://www.ntu.edu.sg/home/ehchua/programming/webprogramming/HTTP_Basics.html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nvSpPr>
        <p:spPr>
          <a:xfrm>
            <a:off x="508414" y="1588978"/>
            <a:ext cx="4052100" cy="1549500"/>
          </a:xfrm>
          <a:prstGeom prst="rect">
            <a:avLst/>
          </a:prstGeom>
          <a:noFill/>
          <a:ln>
            <a:noFill/>
          </a:ln>
        </p:spPr>
        <p:txBody>
          <a:bodyPr anchorCtr="0" anchor="t" bIns="17150" lIns="34300" spcFirstLastPara="1" rIns="34300" wrap="square" tIns="17150">
            <a:noAutofit/>
          </a:bodyPr>
          <a:lstStyle/>
          <a:p>
            <a:pPr indent="0" lvl="0" marL="0" marR="0" rtl="0" algn="l">
              <a:lnSpc>
                <a:spcPct val="105000"/>
              </a:lnSpc>
              <a:spcBef>
                <a:spcPts val="0"/>
              </a:spcBef>
              <a:spcAft>
                <a:spcPts val="0"/>
              </a:spcAft>
              <a:buNone/>
            </a:pPr>
            <a:r>
              <a:rPr lang="en" sz="3800">
                <a:solidFill>
                  <a:schemeClr val="dk2"/>
                </a:solidFill>
                <a:latin typeface="Nunito"/>
                <a:ea typeface="Nunito"/>
                <a:cs typeface="Nunito"/>
                <a:sym typeface="Nunito"/>
              </a:rPr>
              <a:t>How does the internet work?</a:t>
            </a:r>
            <a:endParaRPr sz="3800">
              <a:solidFill>
                <a:schemeClr val="dk2"/>
              </a:solidFill>
              <a:latin typeface="Nunito"/>
              <a:ea typeface="Nunito"/>
              <a:cs typeface="Nunito"/>
              <a:sym typeface="Nunito"/>
            </a:endParaRPr>
          </a:p>
        </p:txBody>
      </p:sp>
      <p:pic>
        <p:nvPicPr>
          <p:cNvPr descr="network.gif" id="155" name="Google Shape;155;p18"/>
          <p:cNvPicPr preferRelativeResize="0"/>
          <p:nvPr/>
        </p:nvPicPr>
        <p:blipFill>
          <a:blip r:embed="rId3">
            <a:alphaModFix/>
          </a:blip>
          <a:stretch>
            <a:fillRect/>
          </a:stretch>
        </p:blipFill>
        <p:spPr>
          <a:xfrm>
            <a:off x="4694014" y="891000"/>
            <a:ext cx="3429000"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19"/>
          <p:cNvPicPr preferRelativeResize="0"/>
          <p:nvPr/>
        </p:nvPicPr>
        <p:blipFill>
          <a:blip r:embed="rId3">
            <a:alphaModFix/>
          </a:blip>
          <a:stretch>
            <a:fillRect/>
          </a:stretch>
        </p:blipFill>
        <p:spPr>
          <a:xfrm>
            <a:off x="2359325" y="1887625"/>
            <a:ext cx="4133850" cy="102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0"/>
          <p:cNvPicPr preferRelativeResize="0"/>
          <p:nvPr/>
        </p:nvPicPr>
        <p:blipFill>
          <a:blip r:embed="rId3">
            <a:alphaModFix/>
          </a:blip>
          <a:stretch>
            <a:fillRect/>
          </a:stretch>
        </p:blipFill>
        <p:spPr>
          <a:xfrm>
            <a:off x="2127925" y="1555950"/>
            <a:ext cx="4762500" cy="172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nvSpPr>
        <p:spPr>
          <a:xfrm>
            <a:off x="826802" y="3685806"/>
            <a:ext cx="3992400" cy="438600"/>
          </a:xfrm>
          <a:prstGeom prst="rect">
            <a:avLst/>
          </a:prstGeom>
          <a:noFill/>
          <a:ln>
            <a:noFill/>
          </a:ln>
        </p:spPr>
        <p:txBody>
          <a:bodyPr anchorCtr="0" anchor="t" bIns="17150" lIns="34300" spcFirstLastPara="1" rIns="34300" wrap="square" tIns="17150">
            <a:noAutofit/>
          </a:bodyPr>
          <a:lstStyle/>
          <a:p>
            <a:pPr indent="0" lvl="0" marL="0" rtl="0" algn="just">
              <a:lnSpc>
                <a:spcPct val="162272"/>
              </a:lnSpc>
              <a:spcBef>
                <a:spcPts val="0"/>
              </a:spcBef>
              <a:spcAft>
                <a:spcPts val="0"/>
              </a:spcAft>
              <a:buClr>
                <a:srgbClr val="000000"/>
              </a:buClr>
              <a:buSzPts val="1100"/>
              <a:buFont typeface="Arial"/>
              <a:buNone/>
            </a:pPr>
            <a:r>
              <a:rPr b="1" lang="en" sz="1300">
                <a:solidFill>
                  <a:srgbClr val="146899"/>
                </a:solidFill>
                <a:latin typeface="Verdana"/>
                <a:ea typeface="Verdana"/>
                <a:cs typeface="Verdana"/>
                <a:sym typeface="Verdana"/>
              </a:rPr>
              <a:t>HyperText Transfer Protocol</a:t>
            </a:r>
            <a:endParaRPr b="1" sz="1300">
              <a:solidFill>
                <a:srgbClr val="146899"/>
              </a:solidFill>
              <a:latin typeface="Verdana"/>
              <a:ea typeface="Verdana"/>
              <a:cs typeface="Verdana"/>
              <a:sym typeface="Verdana"/>
            </a:endParaRPr>
          </a:p>
          <a:p>
            <a:pPr indent="0" lvl="0" marL="0" marR="0" rtl="0" algn="l">
              <a:lnSpc>
                <a:spcPct val="131250"/>
              </a:lnSpc>
              <a:spcBef>
                <a:spcPts val="0"/>
              </a:spcBef>
              <a:spcAft>
                <a:spcPts val="0"/>
              </a:spcAft>
              <a:buNone/>
            </a:pPr>
            <a:r>
              <a:t/>
            </a:r>
            <a:endParaRPr sz="1200">
              <a:solidFill>
                <a:schemeClr val="dk2"/>
              </a:solidFill>
              <a:latin typeface="Nunito"/>
              <a:ea typeface="Nunito"/>
              <a:cs typeface="Nunito"/>
              <a:sym typeface="Nunito"/>
            </a:endParaRPr>
          </a:p>
        </p:txBody>
      </p:sp>
      <p:sp>
        <p:nvSpPr>
          <p:cNvPr id="171" name="Google Shape;171;p21"/>
          <p:cNvSpPr txBox="1"/>
          <p:nvPr/>
        </p:nvSpPr>
        <p:spPr>
          <a:xfrm>
            <a:off x="1056205" y="2615120"/>
            <a:ext cx="3135900" cy="957900"/>
          </a:xfrm>
          <a:prstGeom prst="rect">
            <a:avLst/>
          </a:prstGeom>
          <a:noFill/>
          <a:ln>
            <a:noFill/>
          </a:ln>
        </p:spPr>
        <p:txBody>
          <a:bodyPr anchorCtr="0" anchor="t" bIns="17150" lIns="34300" spcFirstLastPara="1" rIns="34300" wrap="square" tIns="17150">
            <a:noAutofit/>
          </a:bodyPr>
          <a:lstStyle/>
          <a:p>
            <a:pPr indent="0" lvl="0" marL="0" marR="0" rtl="0" algn="l">
              <a:spcBef>
                <a:spcPts val="0"/>
              </a:spcBef>
              <a:spcAft>
                <a:spcPts val="0"/>
              </a:spcAft>
              <a:buNone/>
            </a:pPr>
            <a:r>
              <a:rPr b="1" lang="en" sz="6000">
                <a:solidFill>
                  <a:schemeClr val="accent2"/>
                </a:solidFill>
                <a:latin typeface="Nunito"/>
                <a:ea typeface="Nunito"/>
                <a:cs typeface="Nunito"/>
                <a:sym typeface="Nunito"/>
              </a:rPr>
              <a:t>HTTP</a:t>
            </a:r>
            <a:endParaRPr b="1" sz="6000">
              <a:solidFill>
                <a:schemeClr val="accent2"/>
              </a:solidFill>
              <a:latin typeface="Nunito"/>
              <a:ea typeface="Nunito"/>
              <a:cs typeface="Nunito"/>
              <a:sym typeface="Nunito"/>
            </a:endParaRPr>
          </a:p>
        </p:txBody>
      </p:sp>
      <p:sp>
        <p:nvSpPr>
          <p:cNvPr id="172" name="Google Shape;172;p21"/>
          <p:cNvSpPr/>
          <p:nvPr/>
        </p:nvSpPr>
        <p:spPr>
          <a:xfrm>
            <a:off x="5939978" y="0"/>
            <a:ext cx="3204000" cy="5143500"/>
          </a:xfrm>
          <a:prstGeom prst="rect">
            <a:avLst/>
          </a:prstGeom>
          <a:solidFill>
            <a:srgbClr val="104388"/>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nvSpPr>
        <p:spPr>
          <a:xfrm>
            <a:off x="3896432" y="215498"/>
            <a:ext cx="1279800" cy="2343000"/>
          </a:xfrm>
          <a:prstGeom prst="rect">
            <a:avLst/>
          </a:prstGeom>
          <a:noFill/>
          <a:ln>
            <a:noFill/>
          </a:ln>
        </p:spPr>
        <p:txBody>
          <a:bodyPr anchorCtr="0" anchor="t" bIns="17150" lIns="34300" spcFirstLastPara="1" rIns="34300" wrap="square" tIns="17150">
            <a:noAutofit/>
          </a:bodyPr>
          <a:lstStyle/>
          <a:p>
            <a:pPr indent="0" lvl="0" marL="0" marR="0" rtl="0" algn="ctr">
              <a:spcBef>
                <a:spcPts val="0"/>
              </a:spcBef>
              <a:spcAft>
                <a:spcPts val="0"/>
              </a:spcAft>
              <a:buNone/>
            </a:pPr>
            <a:r>
              <a:rPr lang="en" sz="15000">
                <a:solidFill>
                  <a:schemeClr val="dk2"/>
                </a:solidFill>
                <a:latin typeface="Nunito"/>
                <a:ea typeface="Nunito"/>
                <a:cs typeface="Nunito"/>
                <a:sym typeface="Nunito"/>
              </a:rPr>
              <a:t>“</a:t>
            </a:r>
            <a:endParaRPr sz="15000">
              <a:solidFill>
                <a:schemeClr val="dk2"/>
              </a:solidFill>
              <a:latin typeface="Nunito"/>
              <a:ea typeface="Nunito"/>
              <a:cs typeface="Nunito"/>
              <a:sym typeface="Nunito"/>
            </a:endParaRPr>
          </a:p>
        </p:txBody>
      </p:sp>
      <p:sp>
        <p:nvSpPr>
          <p:cNvPr id="178" name="Google Shape;178;p22"/>
          <p:cNvSpPr txBox="1"/>
          <p:nvPr/>
        </p:nvSpPr>
        <p:spPr>
          <a:xfrm>
            <a:off x="471625" y="1610674"/>
            <a:ext cx="8293800" cy="2651700"/>
          </a:xfrm>
          <a:prstGeom prst="rect">
            <a:avLst/>
          </a:prstGeom>
          <a:noFill/>
          <a:ln>
            <a:noFill/>
          </a:ln>
        </p:spPr>
        <p:txBody>
          <a:bodyPr anchorCtr="0" anchor="t" bIns="17150" lIns="34300" spcFirstLastPara="1" rIns="34300" wrap="square" tIns="17150">
            <a:noAutofit/>
          </a:bodyPr>
          <a:lstStyle/>
          <a:p>
            <a:pPr indent="0" lvl="0" marL="0" marR="0" rtl="0" algn="ctr">
              <a:lnSpc>
                <a:spcPct val="150000"/>
              </a:lnSpc>
              <a:spcBef>
                <a:spcPts val="0"/>
              </a:spcBef>
              <a:spcAft>
                <a:spcPts val="0"/>
              </a:spcAft>
              <a:buNone/>
            </a:pPr>
            <a:r>
              <a:rPr lang="en" sz="2800">
                <a:solidFill>
                  <a:schemeClr val="dk2"/>
                </a:solidFill>
                <a:latin typeface="Nunito"/>
                <a:ea typeface="Nunito"/>
                <a:cs typeface="Nunito"/>
                <a:sym typeface="Nunito"/>
              </a:rPr>
              <a:t>“</a:t>
            </a:r>
            <a:r>
              <a:rPr lang="en" sz="1800">
                <a:latin typeface="Calibri"/>
                <a:ea typeface="Calibri"/>
                <a:cs typeface="Calibri"/>
                <a:sym typeface="Calibri"/>
              </a:rPr>
              <a:t>The Hypertext Transfer Protocol (HTTP) is an application-level protocol for distributed, collaborative, hypermedia information systems. It is a generic, stateless, protocol which can be used for many tasks beyond its use for hypertext, such as name servers and distributed object management systems, through extension of its request methods, error codes and headers.</a:t>
            </a:r>
            <a:r>
              <a:rPr lang="en" sz="2800">
                <a:solidFill>
                  <a:schemeClr val="dk2"/>
                </a:solidFill>
                <a:latin typeface="Nunito"/>
                <a:ea typeface="Nunito"/>
                <a:cs typeface="Nunito"/>
                <a:sym typeface="Nunito"/>
              </a:rPr>
              <a:t>”</a:t>
            </a:r>
            <a:endParaRPr sz="28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nvSpPr>
        <p:spPr>
          <a:xfrm>
            <a:off x="480525" y="925475"/>
            <a:ext cx="8293800" cy="2723100"/>
          </a:xfrm>
          <a:prstGeom prst="rect">
            <a:avLst/>
          </a:prstGeom>
          <a:noFill/>
          <a:ln>
            <a:noFill/>
          </a:ln>
        </p:spPr>
        <p:txBody>
          <a:bodyPr anchorCtr="0" anchor="t" bIns="17150" lIns="34300" spcFirstLastPara="1" rIns="34300" wrap="square" tIns="17150">
            <a:noAutofit/>
          </a:bodyPr>
          <a:lstStyle/>
          <a:p>
            <a:pPr indent="-330200" lvl="0" marL="457200" marR="0" rtl="0" algn="l">
              <a:lnSpc>
                <a:spcPct val="150000"/>
              </a:lnSpc>
              <a:spcBef>
                <a:spcPts val="0"/>
              </a:spcBef>
              <a:spcAft>
                <a:spcPts val="0"/>
              </a:spcAft>
              <a:buSzPts val="1600"/>
              <a:buFont typeface="Calibri"/>
              <a:buChar char="●"/>
            </a:pPr>
            <a:r>
              <a:rPr lang="en" sz="1600">
                <a:latin typeface="Calibri"/>
                <a:ea typeface="Calibri"/>
                <a:cs typeface="Calibri"/>
                <a:sym typeface="Calibri"/>
              </a:rPr>
              <a:t>An HTTP client sends a request message to an HTTP server.  The server, in turn, returns a response message.  In other words, HTTP is a </a:t>
            </a:r>
            <a:r>
              <a:rPr i="1" lang="en" sz="1600">
                <a:latin typeface="Calibri"/>
                <a:ea typeface="Calibri"/>
                <a:cs typeface="Calibri"/>
                <a:sym typeface="Calibri"/>
              </a:rPr>
              <a:t>pull protocol</a:t>
            </a:r>
            <a:r>
              <a:rPr lang="en" sz="1600">
                <a:latin typeface="Calibri"/>
                <a:ea typeface="Calibri"/>
                <a:cs typeface="Calibri"/>
                <a:sym typeface="Calibri"/>
              </a:rPr>
              <a:t>, the client </a:t>
            </a:r>
            <a:r>
              <a:rPr i="1" lang="en" sz="1600">
                <a:latin typeface="Calibri"/>
                <a:ea typeface="Calibri"/>
                <a:cs typeface="Calibri"/>
                <a:sym typeface="Calibri"/>
              </a:rPr>
              <a:t>pulls</a:t>
            </a:r>
            <a:r>
              <a:rPr lang="en" sz="1600">
                <a:latin typeface="Calibri"/>
                <a:ea typeface="Calibri"/>
                <a:cs typeface="Calibri"/>
                <a:sym typeface="Calibri"/>
              </a:rPr>
              <a:t> information from the server (instead of server </a:t>
            </a:r>
            <a:r>
              <a:rPr i="1" lang="en" sz="1600">
                <a:latin typeface="Calibri"/>
                <a:ea typeface="Calibri"/>
                <a:cs typeface="Calibri"/>
                <a:sym typeface="Calibri"/>
              </a:rPr>
              <a:t>pushes</a:t>
            </a:r>
            <a:r>
              <a:rPr lang="en" sz="1600">
                <a:latin typeface="Calibri"/>
                <a:ea typeface="Calibri"/>
                <a:cs typeface="Calibri"/>
                <a:sym typeface="Calibri"/>
              </a:rPr>
              <a:t> information down to the client).</a:t>
            </a:r>
            <a:endParaRPr sz="1600">
              <a:latin typeface="Calibri"/>
              <a:ea typeface="Calibri"/>
              <a:cs typeface="Calibri"/>
              <a:sym typeface="Calibri"/>
            </a:endParaRPr>
          </a:p>
          <a:p>
            <a:pPr indent="-330200" lvl="0" marL="457200" rtl="0" algn="just">
              <a:lnSpc>
                <a:spcPct val="150000"/>
              </a:lnSpc>
              <a:spcBef>
                <a:spcPts val="0"/>
              </a:spcBef>
              <a:spcAft>
                <a:spcPts val="0"/>
              </a:spcAft>
              <a:buSzPts val="1600"/>
              <a:buFont typeface="Calibri"/>
              <a:buChar char="●"/>
            </a:pPr>
            <a:r>
              <a:rPr lang="en" sz="1600">
                <a:latin typeface="Calibri"/>
                <a:ea typeface="Calibri"/>
                <a:cs typeface="Calibri"/>
                <a:sym typeface="Calibri"/>
              </a:rPr>
              <a:t>HTTP is a stateless protocol. Current request does not know what has been done in the previous requests.</a:t>
            </a:r>
            <a:endParaRPr sz="1600">
              <a:latin typeface="Calibri"/>
              <a:ea typeface="Calibri"/>
              <a:cs typeface="Calibri"/>
              <a:sym typeface="Calibri"/>
            </a:endParaRPr>
          </a:p>
          <a:p>
            <a:pPr indent="-330200" lvl="0" marL="457200" rtl="0" algn="just">
              <a:lnSpc>
                <a:spcPct val="150000"/>
              </a:lnSpc>
              <a:spcBef>
                <a:spcPts val="0"/>
              </a:spcBef>
              <a:spcAft>
                <a:spcPts val="0"/>
              </a:spcAft>
              <a:buSzPts val="1600"/>
              <a:buFont typeface="Calibri"/>
              <a:buChar char="●"/>
            </a:pPr>
            <a:r>
              <a:rPr lang="en" sz="1600">
                <a:latin typeface="Calibri"/>
                <a:ea typeface="Calibri"/>
                <a:cs typeface="Calibri"/>
                <a:sym typeface="Calibri"/>
              </a:rPr>
              <a:t>HTTP permits negotiating of data type and representation, so as to allow systems to be built independently of the data being transferred.</a:t>
            </a:r>
            <a:endParaRPr sz="1600">
              <a:latin typeface="Calibri"/>
              <a:ea typeface="Calibri"/>
              <a:cs typeface="Calibri"/>
              <a:sym typeface="Calibri"/>
            </a:endParaRPr>
          </a:p>
          <a:p>
            <a:pPr indent="0" lvl="0" marL="0" rtl="0" algn="just">
              <a:lnSpc>
                <a:spcPct val="115000"/>
              </a:lnSpc>
              <a:spcBef>
                <a:spcPts val="600"/>
              </a:spcBef>
              <a:spcAft>
                <a:spcPts val="0"/>
              </a:spcAft>
              <a:buNone/>
            </a:pPr>
            <a:r>
              <a:t/>
            </a:r>
            <a:endParaRPr sz="1050">
              <a:latin typeface="Calibri"/>
              <a:ea typeface="Calibri"/>
              <a:cs typeface="Calibri"/>
              <a:sym typeface="Calibri"/>
            </a:endParaRPr>
          </a:p>
          <a:p>
            <a:pPr indent="0" lvl="0" marL="0" marR="0" rtl="0" algn="l">
              <a:lnSpc>
                <a:spcPct val="150000"/>
              </a:lnSpc>
              <a:spcBef>
                <a:spcPts val="500"/>
              </a:spcBef>
              <a:spcAft>
                <a:spcPts val="0"/>
              </a:spcAft>
              <a:buNone/>
            </a:pPr>
            <a:r>
              <a:t/>
            </a:r>
            <a:endParaRPr sz="105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pic>
        <p:nvPicPr>
          <p:cNvPr id="188" name="Google Shape;188;p24"/>
          <p:cNvPicPr preferRelativeResize="0"/>
          <p:nvPr/>
        </p:nvPicPr>
        <p:blipFill>
          <a:blip r:embed="rId3">
            <a:alphaModFix/>
          </a:blip>
          <a:stretch>
            <a:fillRect/>
          </a:stretch>
        </p:blipFill>
        <p:spPr>
          <a:xfrm>
            <a:off x="1074588" y="1389350"/>
            <a:ext cx="6638925" cy="227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