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4fa2f047_0_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2" name="Google Shape;82;g254fa2f047_0_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4fa2f04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4fa2f04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4fa2f04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4fa2f04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4fa2f04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4fa2f04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bfb15d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bfb15d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bfb15d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bfb15d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bfb15d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bfb15d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bfb15d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bfb15d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bfb15de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bfb15d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bfb15de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fbfb15de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bfb15de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bfb15de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4fa2f047_0_7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9" name="Google Shape;89;g254fa2f047_0_7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HTML is used to specify whether your web content should be recognized as a paragraph, list, heading, link, image, multimedia player, form, or one of many other available elements or even a new element that you define.</a:t>
            </a:r>
            <a:endParaRPr b="0" i="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bfb15de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bfb15de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4fa2f047_0_154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5" name="Google Shape;95;g254fa2f047_0_154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Open Sans"/>
              <a:buAutoNum type="arabicPeriod"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opening tag: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This consists of the name of the element (in this case, p), wrapped in opening and closing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angle brackets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This states where the element begins, or starts to take effect — in this case where the start of the paragraph is.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Open Sans"/>
              <a:buAutoNum type="arabicPeriod"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closing tag: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This is the same as the opening tag, except that it includes a forward slash before the element name. This states where the element ends — in this case where the end of the paragraph is. Failing to include a closing tag is a common beginner error and can lead to strange results.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Open Sans"/>
              <a:buAutoNum type="arabicPeriod"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content: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This is the content of the element, which in this case is just text.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Open Sans"/>
              <a:buAutoNum type="arabicPeriod"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element: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The opening tag plus the closing tag plus the content equals the element.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4fa2f04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4fa2f04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4fa2f04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4fa2f04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4fa2f04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4fa2f04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4fa2f04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4fa2f04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4fa2f04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4fa2f04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4fa2f04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4fa2f04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4"/>
          <p:cNvGrpSpPr/>
          <p:nvPr/>
        </p:nvGrpSpPr>
        <p:grpSpPr>
          <a:xfrm rot="5400000">
            <a:off x="-6268628" y="-149214"/>
            <a:ext cx="9200670" cy="1614535"/>
            <a:chOff x="0" y="-156114"/>
            <a:chExt cx="24535120" cy="4304278"/>
          </a:xfrm>
        </p:grpSpPr>
        <p:sp>
          <p:nvSpPr>
            <p:cNvPr id="53" name="Google Shape;53;p14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FFDC7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FFDC7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FFDC7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FFDC7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007FC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007FC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007FC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0548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6367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0A51A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6367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0A51A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007FC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007FC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 1">
  <p:cSld name="Default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-1" y="0"/>
            <a:ext cx="9144000" cy="42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636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mozilla.org/en-US/docs/Web/HTML" TargetMode="External"/><Relationship Id="rId4" Type="http://schemas.openxmlformats.org/officeDocument/2006/relationships/hyperlink" Target="https://www.w3schools.com/html/default.asp" TargetMode="External"/><Relationship Id="rId5" Type="http://schemas.openxmlformats.org/officeDocument/2006/relationships/hyperlink" Target="https://www.w3.org/TR/html52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636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303375" y="4235873"/>
            <a:ext cx="26640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Amuthan Arulraj</a:t>
            </a:r>
            <a:endParaRPr b="1">
              <a:solidFill>
                <a:srgbClr val="434343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413" y="619325"/>
            <a:ext cx="3313925" cy="33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556250" y="1424775"/>
            <a:ext cx="81780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102875" wrap="square" tIns="342950">
            <a:noAutofit/>
          </a:bodyPr>
          <a:lstStyle/>
          <a:p>
            <a:pPr indent="0" lvl="0" marL="5334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Dogs are silly.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Dogs        are</a:t>
            </a:r>
            <a:b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       silly.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999999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But whitespaces can be used for code readability.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249600" y="573525"/>
            <a:ext cx="864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Whitespaces</a:t>
            </a:r>
            <a:endParaRPr b="1"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556250" y="1424775"/>
            <a:ext cx="8178000" cy="3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102875" wrap="square" tIns="3429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 HTML, the characters &lt;, &gt;,",' and &amp; are special characters. They are parts of the HTML syntax itself, so it cannot be used in the content.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&lt;  = &amp;lt;</a:t>
            </a:r>
            <a:b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&gt; = &amp;gt;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" = &amp;quot;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' = &amp;apos;</a:t>
            </a:r>
            <a:b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&amp; = &amp;amp;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334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In HTML, you define a paragraph using the 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element.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In HTML, you define a paragraph using the </a:t>
            </a:r>
            <a:r>
              <a:rPr lang="en" sz="1100">
                <a:solidFill>
                  <a:srgbClr val="A67F5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&amp;lt;</a:t>
            </a:r>
            <a: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100">
                <a:solidFill>
                  <a:srgbClr val="A67F5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&amp;gt;</a:t>
            </a:r>
            <a: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element.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999999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249600" y="573525"/>
            <a:ext cx="864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Entity References</a:t>
            </a:r>
            <a:endParaRPr b="1"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556250" y="1424775"/>
            <a:ext cx="81780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102875" wrap="square" tIns="3429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334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I'm not inside a comment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70809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&lt;!-- &lt;p&gt;I am!&lt;/p&gt; --&gt;</a:t>
            </a:r>
            <a:endParaRPr sz="1100">
              <a:solidFill>
                <a:srgbClr val="708090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249600" y="573525"/>
            <a:ext cx="864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HTML Comments</a:t>
            </a:r>
            <a:endParaRPr b="1"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556250" y="1424775"/>
            <a:ext cx="81780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102875" wrap="square" tIns="3429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Meta tag provides metadata about the page.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Common attributes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name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property 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content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charset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author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description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249600" y="573525"/>
            <a:ext cx="864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&lt;meta&gt;</a:t>
            </a:r>
            <a:endParaRPr b="1"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556250" y="1196175"/>
            <a:ext cx="81780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102875" wrap="square" tIns="3429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Table</a:t>
            </a: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tag represents tabular data — that is, information presented in a two-dimensional table comprised of rows and columns of cells containing data.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Common elements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tr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td 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colgroup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tbody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thead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tfoot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249600" y="573525"/>
            <a:ext cx="864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&lt;table&gt;</a:t>
            </a:r>
            <a:endParaRPr b="1"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/>
        </p:nvSpPr>
        <p:spPr>
          <a:xfrm>
            <a:off x="556250" y="1043775"/>
            <a:ext cx="81780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102875" wrap="square" tIns="3429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Table tag </a:t>
            </a: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represents a document section that contains interactive controls to submit information to a web server.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Attributes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Action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method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Common elements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label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input 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select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datalist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textarea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249600" y="573525"/>
            <a:ext cx="864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&lt;form&gt;</a:t>
            </a:r>
            <a:endParaRPr b="1"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/>
        </p:nvSpPr>
        <p:spPr>
          <a:xfrm>
            <a:off x="556250" y="1043775"/>
            <a:ext cx="81780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102875" wrap="square" tIns="34295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article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details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header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footer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nav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section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wbr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audio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video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249600" y="646825"/>
            <a:ext cx="864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Self Study</a:t>
            </a:r>
            <a:endParaRPr b="1"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/>
        </p:nvSpPr>
        <p:spPr>
          <a:xfrm>
            <a:off x="556250" y="1593550"/>
            <a:ext cx="81780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102875" wrap="square" tIns="3429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Scalable Vector Graphics (SVG) is an XML-based markup language for describing two dimensional based  vector graphics. SVG is essentially to graphics what HTML is to text.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249600" y="695675"/>
            <a:ext cx="864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&lt;svg&gt;</a:t>
            </a:r>
            <a:endParaRPr b="1"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556250" y="1593550"/>
            <a:ext cx="81780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102875" wrap="square" tIns="3429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Canvas element can be used to draw graphics via scripting in JavaScript. For example, it can be used to draw graphs, make photo compositions, create animations, or even do real-time video processing or rendering.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249600" y="695675"/>
            <a:ext cx="864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&lt;canvas&gt;</a:t>
            </a:r>
            <a:endParaRPr b="1"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/>
        </p:nvSpPr>
        <p:spPr>
          <a:xfrm>
            <a:off x="556250" y="1593550"/>
            <a:ext cx="81780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102875" wrap="square" tIns="3429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Web Components is a suite of different technologies allowing you to create reusable custom user interface components — with their functionality encapsulated away from the rest of your code — and utilize them in your web apps.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249600" y="695675"/>
            <a:ext cx="864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Web Components</a:t>
            </a:r>
            <a:endParaRPr b="1"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125850" y="1527275"/>
            <a:ext cx="7068600" cy="26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102875" wrap="square" tIns="34295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Fundamental technology used to define the structure of a webpage.</a:t>
            </a:r>
            <a:endParaRPr sz="16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HTML is not a programming language, it is a markup language used to tell your browser how to structure the webpages you visit. </a:t>
            </a:r>
            <a:endParaRPr sz="16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HTML consists of a series of elements, which you use to enclose, wrap, or mark up different parts of the content to make it appear or act a certain way</a:t>
            </a:r>
            <a:endParaRPr sz="16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49600" y="573525"/>
            <a:ext cx="8644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Hypertext Markup Language</a:t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/>
        </p:nvSpPr>
        <p:spPr>
          <a:xfrm>
            <a:off x="556250" y="1593550"/>
            <a:ext cx="81780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102875" wrap="square" tIns="3429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https://developer.mozilla.org/en-US/docs/Web/HTML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https://www.w3schools.com/html/default.asp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https://www.w3.org/TR/html52/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249600" y="695675"/>
            <a:ext cx="864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References</a:t>
            </a:r>
            <a:endParaRPr b="1"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75" y="1892975"/>
            <a:ext cx="782002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49588" y="856550"/>
            <a:ext cx="864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Elements</a:t>
            </a:r>
            <a:endParaRPr b="1"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556250" y="1141775"/>
            <a:ext cx="8178000" cy="3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102875" wrap="square" tIns="34295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●"/>
            </a:pPr>
            <a:r>
              <a:rPr lang="en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Elements can be </a:t>
            </a:r>
            <a:r>
              <a:rPr b="1" lang="en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nested</a:t>
            </a:r>
            <a:r>
              <a:rPr lang="en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: one element can be put inside another element.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●"/>
            </a:pPr>
            <a:r>
              <a:rPr b="1" lang="en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Block elements</a:t>
            </a:r>
            <a:r>
              <a:rPr lang="en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form a visible block on a page — they will appear on a new line from whatever content went before it, and any content that goes after it will also appear on a new line. Block-level elements tend to be structural elements on the page that represent, for example, paragraphs, lists, navigation menus, footers, etc. A block-level element wouldn't be nested inside an inline element, but it might be nested inside another block-level element.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●"/>
            </a:pPr>
            <a:r>
              <a:rPr b="1" lang="en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Inline elements</a:t>
            </a:r>
            <a:r>
              <a:rPr lang="en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are those that are contained within block-level elements and surround only small parts of the document’s content, not entire paragraphs and groupings of content. An inline element will not cause a new line to appear in the document; they would normally appear inside a paragraph of text, for example an &lt;a&gt; element (hyperlink) or emphasis elements such as &lt;em&gt; or &lt;strong&gt;.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●"/>
            </a:pPr>
            <a:r>
              <a:rPr b="1" lang="en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Empty Elements: </a:t>
            </a:r>
            <a:r>
              <a:rPr lang="en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Some elements consist only of a single tag, which is usually used to insert/embed something in the document at the place it is included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249600" y="573525"/>
            <a:ext cx="864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Elements</a:t>
            </a:r>
            <a:endParaRPr b="1"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556250" y="1424775"/>
            <a:ext cx="81780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102875" wrap="square" tIns="3429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Attributes contain extra information about the element which you don't want to appear in the actual content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49600" y="573525"/>
            <a:ext cx="864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Attributes</a:t>
            </a:r>
            <a:endParaRPr b="1"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50" y="2738600"/>
            <a:ext cx="8839200" cy="1071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556250" y="1424775"/>
            <a:ext cx="81780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102875" wrap="square" tIns="3429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Attributes contain extra information about the element which you don't want to appear in the actual content.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An attribute should have: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AutoNum type="arabicPeriod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 space between it and the element name.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AutoNum type="arabicPeriod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attribute name, followed by an equals sign.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AutoNum type="arabicPeriod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An attribute value, with opening and closing quote marks wrapped around it.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249600" y="573525"/>
            <a:ext cx="864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Attributes</a:t>
            </a:r>
            <a:endParaRPr b="1"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556250" y="1424775"/>
            <a:ext cx="8178000" cy="28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102875" wrap="square" tIns="3429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You'll sometimes see attributes written without values — this is perfectly allowed. These are called boolean attributes, and they can only have one value, which is generally the same as the attribute name.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334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100">
                <a:solidFill>
                  <a:srgbClr val="6699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100">
                <a:solidFill>
                  <a:srgbClr val="0077AA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6699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disabled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100">
                <a:solidFill>
                  <a:srgbClr val="0077AA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disabled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100">
              <a:solidFill>
                <a:srgbClr val="999999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334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100">
                <a:solidFill>
                  <a:srgbClr val="6699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100">
                <a:solidFill>
                  <a:srgbClr val="0077AA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6699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disabled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100">
                <a:solidFill>
                  <a:srgbClr val="6699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100">
                <a:solidFill>
                  <a:srgbClr val="0077AA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100">
              <a:solidFill>
                <a:srgbClr val="999999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249600" y="573525"/>
            <a:ext cx="864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Boolean </a:t>
            </a:r>
            <a:r>
              <a:rPr b="1"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Attributes</a:t>
            </a:r>
            <a:endParaRPr b="1"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556250" y="1424775"/>
            <a:ext cx="81780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102875" wrap="square" tIns="3429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Attribute values can omit quotes but its a bad code style. It also breaks if there are more than one attribute in the element.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Either single or double quotes can be used. But double quotes are commonly used.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249600" y="573525"/>
            <a:ext cx="864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Attributes Coding Style</a:t>
            </a:r>
            <a:endParaRPr b="1"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556250" y="1424775"/>
            <a:ext cx="81780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102875" wrap="square" tIns="342950">
            <a:noAutofit/>
          </a:bodyPr>
          <a:lstStyle/>
          <a:p>
            <a:pPr indent="0" lvl="0" marL="5334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809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b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meta </a:t>
            </a:r>
            <a:r>
              <a:rPr lang="en" sz="1100">
                <a:solidFill>
                  <a:srgbClr val="6699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100">
                <a:solidFill>
                  <a:srgbClr val="0077AA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utf-8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My test page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This is my page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1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1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999999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249600" y="573525"/>
            <a:ext cx="864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Anatomy of an HTML document</a:t>
            </a:r>
            <a:endParaRPr b="1"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Custom 7">
      <a:dk1>
        <a:srgbClr val="B4B4B4"/>
      </a:dk1>
      <a:lt1>
        <a:srgbClr val="FFFFFF"/>
      </a:lt1>
      <a:dk2>
        <a:srgbClr val="494949"/>
      </a:dk2>
      <a:lt2>
        <a:srgbClr val="FFFFFF"/>
      </a:lt2>
      <a:accent1>
        <a:srgbClr val="0E6DE5"/>
      </a:accent1>
      <a:accent2>
        <a:srgbClr val="14A5FF"/>
      </a:accent2>
      <a:accent3>
        <a:srgbClr val="FFC625"/>
      </a:accent3>
      <a:accent4>
        <a:srgbClr val="2ADEC8"/>
      </a:accent4>
      <a:accent5>
        <a:srgbClr val="5C6F7A"/>
      </a:accent5>
      <a:accent6>
        <a:srgbClr val="E7E8EA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