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sldIdLst>
    <p:sldId id="307" r:id="rId3"/>
    <p:sldId id="316" r:id="rId4"/>
    <p:sldId id="321" r:id="rId5"/>
    <p:sldId id="313" r:id="rId6"/>
    <p:sldId id="312" r:id="rId7"/>
    <p:sldId id="270" r:id="rId8"/>
    <p:sldId id="320" r:id="rId9"/>
    <p:sldId id="319" r:id="rId10"/>
    <p:sldId id="318" r:id="rId11"/>
    <p:sldId id="317" r:id="rId12"/>
    <p:sldId id="272" r:id="rId13"/>
    <p:sldId id="331" r:id="rId14"/>
    <p:sldId id="333" r:id="rId15"/>
    <p:sldId id="322" r:id="rId16"/>
    <p:sldId id="285" r:id="rId17"/>
    <p:sldId id="286" r:id="rId18"/>
    <p:sldId id="323" r:id="rId19"/>
    <p:sldId id="299" r:id="rId20"/>
    <p:sldId id="326" r:id="rId21"/>
    <p:sldId id="335" r:id="rId22"/>
    <p:sldId id="324" r:id="rId23"/>
    <p:sldId id="336" r:id="rId24"/>
    <p:sldId id="325" r:id="rId25"/>
    <p:sldId id="290" r:id="rId26"/>
    <p:sldId id="273" r:id="rId27"/>
    <p:sldId id="287" r:id="rId28"/>
    <p:sldId id="288" r:id="rId29"/>
    <p:sldId id="327" r:id="rId30"/>
    <p:sldId id="334" r:id="rId31"/>
    <p:sldId id="328" r:id="rId32"/>
    <p:sldId id="329" r:id="rId33"/>
    <p:sldId id="33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ILLEU Maurice" initials="BM" lastIdx="4" clrIdx="0"/>
  <p:cmAuthor id="2" name="BAILLEU Maurice" initials="BM [2]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24" d="100"/>
          <a:sy n="224" d="100"/>
        </p:scale>
        <p:origin x="168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Speicher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0.52218350000000002</c:v>
                </c:pt>
                <c:pt idx="1">
                  <c:v>1.0315944999990001</c:v>
                </c:pt>
                <c:pt idx="2">
                  <c:v>1.1501680000000001</c:v>
                </c:pt>
                <c:pt idx="3">
                  <c:v>1.2724785000000001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A-4544-B719-3FF18CE19B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0.48747550000000001</c:v>
                </c:pt>
                <c:pt idx="1">
                  <c:v>1.011949</c:v>
                </c:pt>
                <c:pt idx="2">
                  <c:v>1.1628799998999999</c:v>
                </c:pt>
                <c:pt idx="3">
                  <c:v>1.2453749999999999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1A-4544-B719-3FF18CE19B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9013928"/>
        <c:axId val="2128846616"/>
      </c:barChart>
      <c:catAx>
        <c:axId val="2129013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 err="1"/>
                  <a:t>Blocksize</a:t>
                </a:r>
                <a:r>
                  <a:rPr lang="en-GB" sz="2800"/>
                  <a:t> [KiB]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846616"/>
        <c:crosses val="autoZero"/>
        <c:auto val="1"/>
        <c:lblAlgn val="ctr"/>
        <c:lblOffset val="100"/>
        <c:noMultiLvlLbl val="0"/>
      </c:catAx>
      <c:valAx>
        <c:axId val="212884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/>
                  <a:t>Throughput [GB/s]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013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456216735166"/>
          <c:y val="4.7775345012462202E-2"/>
          <c:w val="0.22047620158338499"/>
          <c:h val="7.6170712536065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Workload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90/10</c:v>
                </c:pt>
                <c:pt idx="1">
                  <c:v>80/20</c:v>
                </c:pt>
                <c:pt idx="2">
                  <c:v>100/0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14.993843999999999</c:v>
                </c:pt>
                <c:pt idx="1">
                  <c:v>15.704609</c:v>
                </c:pt>
                <c:pt idx="2">
                  <c:v>32.545422000000002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B-413E-A688-A89108705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961528"/>
        <c:axId val="-2129465640"/>
      </c:barChart>
      <c:catAx>
        <c:axId val="2128961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/>
                  <a:t>Workload</a:t>
                </a:r>
                <a:r>
                  <a:rPr lang="en-GB" sz="2800" baseline="0"/>
                  <a:t> [R/W]</a:t>
                </a:r>
                <a:endParaRPr lang="en-GB" sz="2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465640"/>
        <c:crosses val="autoZero"/>
        <c:auto val="1"/>
        <c:lblAlgn val="ctr"/>
        <c:lblOffset val="100"/>
        <c:noMultiLvlLbl val="0"/>
      </c:catAx>
      <c:valAx>
        <c:axId val="-212946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/>
                  <a:t>Relative Overhead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961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9A07F-B80F-44CC-8AC9-C8AD4ADF2B8E}" type="datetimeFigureOut">
              <a:rPr lang="en-US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46020-1F58-455D-8333-7E94BE13389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defTabSz="457200" fontAlgn="base">
              <a:spcBef>
                <a:spcPct val="0"/>
              </a:spcBef>
              <a:spcAft>
                <a:spcPct val="0"/>
              </a:spcAft>
              <a:buFont typeface="Arial"/>
              <a:defRPr/>
            </a:pPr>
            <a:r>
              <a:rPr lang="en-US">
                <a:cs typeface="Calibri"/>
              </a:rPr>
              <a:t>Thanks for the introduction!</a:t>
            </a:r>
          </a:p>
          <a:p>
            <a:pPr marL="171450" indent="-171450" defTabSz="457200" fontAlgn="base">
              <a:spcBef>
                <a:spcPct val="0"/>
              </a:spcBef>
              <a:spcAft>
                <a:spcPct val="0"/>
              </a:spcAft>
              <a:buFont typeface="Arial"/>
              <a:defRPr/>
            </a:pPr>
            <a:endParaRPr lang="en-US">
              <a:cs typeface="Calibri"/>
            </a:endParaRPr>
          </a:p>
          <a:p>
            <a:pPr marL="171450" indent="-17145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>
                <a:cs typeface="Calibri"/>
              </a:rPr>
              <a:t>In</a:t>
            </a:r>
            <a:r>
              <a:rPr lang="en-US">
                <a:latin typeface="Calibri"/>
                <a:cs typeface="Calibri"/>
              </a:rPr>
              <a:t> this talk, I will present Speicher: a secure storage system for untrusted hosts.</a:t>
            </a:r>
            <a:endParaRPr lang="en-US">
              <a:cs typeface="Calibri"/>
            </a:endParaRPr>
          </a:p>
          <a:p>
            <a:pPr marL="171450" indent="-17145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>
                <a:latin typeface="Calibri"/>
                <a:cs typeface="Calibri"/>
              </a:rPr>
              <a:t>Speicher exports a persistent KV interface based on the LSM data structure.</a:t>
            </a:r>
          </a:p>
          <a:p>
            <a:pPr marL="171450" indent="-17145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>
                <a:latin typeface="Calibri"/>
                <a:cs typeface="Calibri"/>
              </a:rPr>
              <a:t>To provide strong security properties, Speicher leverages shielded execution based on Intel SGX.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Calibri"/>
              <a:cs typeface="Calibri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>
                <a:latin typeface="Calibri"/>
                <a:cs typeface="Calibri"/>
              </a:rPr>
              <a:t>  This is a joint work with Joerg </a:t>
            </a:r>
            <a:r>
              <a:rPr lang="en-US" err="1">
                <a:latin typeface="Calibri"/>
                <a:cs typeface="Calibri"/>
              </a:rPr>
              <a:t>Thalheim</a:t>
            </a:r>
            <a:r>
              <a:rPr lang="en-US">
                <a:latin typeface="Calibri"/>
                <a:cs typeface="Calibri"/>
              </a:rPr>
              <a:t> and Pramod </a:t>
            </a:r>
            <a:r>
              <a:rPr lang="en-US" err="1">
                <a:latin typeface="Calibri"/>
                <a:cs typeface="Calibri"/>
              </a:rPr>
              <a:t>Bha</a:t>
            </a:r>
            <a:r>
              <a:rPr lang="en-US">
                <a:latin typeface="Calibri"/>
                <a:cs typeface="Calibri"/>
              </a:rPr>
              <a:t> to </a:t>
            </a:r>
            <a:r>
              <a:rPr lang="en-US" err="1">
                <a:latin typeface="Calibri"/>
                <a:cs typeface="Calibri"/>
              </a:rPr>
              <a:t>tia</a:t>
            </a:r>
            <a:r>
              <a:rPr lang="en-US">
                <a:latin typeface="Calibri"/>
                <a:cs typeface="Calibri"/>
              </a:rPr>
              <a:t> from the University of Edinburgh.</a:t>
            </a:r>
          </a:p>
          <a:p>
            <a:pPr marL="171450" indent="-17145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>
                <a:latin typeface="Calibri"/>
                <a:cs typeface="Calibri"/>
              </a:rPr>
              <a:t>And we collaborated with Christof Fetzer from TU Dresden, MH from NEC Labs, and KV from MSR Cambridge.</a:t>
            </a:r>
            <a:endParaRPr lang="en-US">
              <a:latin typeface="Calibri" charset="0"/>
              <a:cs typeface="Calibri" charset="0"/>
            </a:endParaRPr>
          </a:p>
          <a:p>
            <a:pPr marR="0" algn="l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>
              <a:latin typeface="Calibri" charset="0"/>
              <a:cs typeface="Calibri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Calibri"/>
                <a:cs typeface="Calibri"/>
              </a:rPr>
              <a:t>Transition: Let me start with the motivation of our project!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Calibri"/>
              <a:cs typeface="Calibri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Calibri"/>
              <a:cs typeface="Calibri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Calibri"/>
              <a:cs typeface="Calibri"/>
            </a:endParaRPr>
          </a:p>
          <a:p>
            <a:pPr defTabSz="457200" fontAlgn="base">
              <a:spcBef>
                <a:spcPct val="0"/>
              </a:spcBef>
              <a:defRPr/>
            </a:pPr>
            <a:endParaRPr lang="en-US">
              <a:latin typeface="Calibri"/>
              <a:cs typeface="Calibri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Calibri"/>
              <a:cs typeface="Calibri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Calibri"/>
              <a:cs typeface="Calibri"/>
            </a:endParaRPr>
          </a:p>
          <a:p>
            <a:pPr defTabSz="457200" fontAlgn="base">
              <a:spcBef>
                <a:spcPct val="0"/>
              </a:spcBef>
              <a:defRPr/>
            </a:pPr>
            <a:endParaRPr lang="en-US">
              <a:latin typeface="Calibri" charset="0"/>
              <a:cs typeface="Calibri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6C0ECDF-E213-DB42-B7C4-E17E78AED650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r>
              <a:rPr lang="en-GB"/>
              <a:t>Storage requirements: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GB"/>
              <a:t>Hardware background (General background SGX-specific): 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GB"/>
              <a:t>Hardware limitation: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GB"/>
              <a:t>Our contribution:</a:t>
            </a:r>
          </a:p>
          <a:p>
            <a:pPr marL="171450" indent="-171450">
              <a:buFont typeface="Arial,Sans-Serif"/>
              <a:buChar char="•"/>
            </a:pPr>
            <a:endParaRPr lang="en-GB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GB"/>
              <a:t>To overcome this Limitation:</a:t>
            </a:r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0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AD84C-A51F-6445-AAE3-82454CC3FC0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8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AD84C-A51F-6445-AAE3-82454CC3FC0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Bring Enclave, host memory, OS, and SSD  at once – Explain the trusted and untrusted part</a:t>
            </a:r>
          </a:p>
          <a:p>
            <a:r>
              <a:rPr lang="en-US">
                <a:cs typeface="Calibri"/>
              </a:rPr>
              <a:t>- Bring controller and tell what its role is</a:t>
            </a:r>
          </a:p>
          <a:p>
            <a:r>
              <a:rPr lang="en-US"/>
              <a:t>- Bring </a:t>
            </a:r>
            <a:r>
              <a:rPr lang="en-US" err="1"/>
              <a:t>rocksdB</a:t>
            </a:r>
            <a:r>
              <a:rPr lang="en-US"/>
              <a:t> engine and tell what its role is</a:t>
            </a:r>
            <a:endParaRPr lang="en-US">
              <a:cs typeface="Calibri"/>
            </a:endParaRPr>
          </a:p>
          <a:p>
            <a:r>
              <a:rPr lang="en-US"/>
              <a:t>- Bring </a:t>
            </a:r>
            <a:r>
              <a:rPr lang="en-US" err="1"/>
              <a:t>MemTable</a:t>
            </a:r>
            <a:r>
              <a:rPr lang="en-US"/>
              <a:t> and why it exists in two parts</a:t>
            </a:r>
            <a:endParaRPr lang="en-US">
              <a:cs typeface="Calibri"/>
            </a:endParaRPr>
          </a:p>
          <a:p>
            <a:r>
              <a:rPr lang="en-US"/>
              <a:t>- Bring </a:t>
            </a:r>
            <a:r>
              <a:rPr lang="en-US" err="1"/>
              <a:t>SSTable</a:t>
            </a:r>
            <a:r>
              <a:rPr lang="en-US"/>
              <a:t>  files, and explain its role</a:t>
            </a:r>
            <a:endParaRPr lang="en-US">
              <a:cs typeface="Calibri"/>
            </a:endParaRPr>
          </a:p>
          <a:p>
            <a:r>
              <a:rPr lang="en-US"/>
              <a:t>- Bring I/o library and tell what its role is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Bring trusted counter.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Talk a little bit over the I/O lib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Be consistent of the figures colors, font, font size.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2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First to </a:t>
            </a:r>
            <a:r>
              <a:rPr lang="en-US" err="1">
                <a:cs typeface="Calibri"/>
              </a:rPr>
              <a:t>introducte</a:t>
            </a:r>
            <a:r>
              <a:rPr lang="en-US">
                <a:cs typeface="Calibri"/>
              </a:rPr>
              <a:t> the component in the vanilla </a:t>
            </a:r>
            <a:r>
              <a:rPr lang="en-US" err="1">
                <a:cs typeface="Calibri"/>
              </a:rPr>
              <a:t>MemTable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- Explain the limitation of the component in the context of security/performance</a:t>
            </a:r>
          </a:p>
          <a:p>
            <a:r>
              <a:rPr lang="en-US">
                <a:cs typeface="Calibri"/>
              </a:rPr>
              <a:t>- Explain how you modified it to over come the limitation.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3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Blocks --</a:t>
            </a:r>
          </a:p>
          <a:p>
            <a:r>
              <a:rPr lang="en-US">
                <a:cs typeface="Calibri"/>
              </a:rPr>
              <a:t>Hash blocks.</a:t>
            </a:r>
          </a:p>
          <a:p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Text box 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MerkleTree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5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You can first bring a single record, 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and then you can animate other record …...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Bring the text box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(Increase the font size for inner ones..)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16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</a:t>
            </a:r>
            <a:r>
              <a:rPr lang="en-US" baseline="0"/>
              <a:t> the rest of the talk, I will cover these three system design principles by showcasing three projects.</a:t>
            </a:r>
          </a:p>
          <a:p>
            <a:endParaRPr lang="en-US" baseline="0"/>
          </a:p>
          <a:p>
            <a:r>
              <a:rPr lang="en-US" baseline="0"/>
              <a:t>And then I will conclude with my future research agenda.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AD84C-A51F-6445-AAE3-82454CC3FC0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2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AD84C-A51F-6445-AAE3-82454CC3FC0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2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Explain the questions – Say more evaluation in the paper</a:t>
            </a:r>
          </a:p>
          <a:p>
            <a:r>
              <a:rPr lang="en-US">
                <a:cs typeface="Calibri"/>
              </a:rPr>
              <a:t>Experimental setup – Say for completeness 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(Skylake CPU with SGX support and Intel SSD with SPDK support)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We are increasingly relying on modern online services that are hosted on third party cloud providers.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These online services </a:t>
            </a:r>
            <a:r>
              <a:rPr lang="en-US"/>
              <a:t>extensively  </a:t>
            </a:r>
            <a:r>
              <a:rPr lang="en-US">
                <a:cs typeface="Calibri"/>
              </a:rPr>
              <a:t>use  storage systems, such as </a:t>
            </a:r>
            <a:r>
              <a:rPr lang="en-US" err="1">
                <a:cs typeface="Calibri"/>
              </a:rPr>
              <a:t>RocksDB</a:t>
            </a:r>
            <a:r>
              <a:rPr lang="en-US">
                <a:cs typeface="Calibri"/>
              </a:rPr>
              <a:t>, to perform storage and query operation on the user data.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 problem is that the third-cloud provider is untrusted, and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 And that means an adversary can easily compromise security of the user data in the cloud.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Transition: </a:t>
            </a:r>
            <a:r>
              <a:rPr lang="en-US"/>
              <a:t>how do we ensure security of data in the cloud?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4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Say the evaluation question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Say the X-axis: On x-axis</a:t>
            </a:r>
          </a:p>
          <a:p>
            <a:pPr>
              <a:buFont typeface="Arial"/>
              <a:buChar char="•"/>
            </a:pPr>
            <a:r>
              <a:rPr lang="en-US">
                <a:cs typeface="Calibri"/>
              </a:rPr>
              <a:t> </a:t>
            </a:r>
            <a:r>
              <a:rPr lang="en-US"/>
              <a:t>Say the Y-axis: On x-axis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cs typeface="Calibri"/>
              </a:rPr>
              <a:t> Say how to interpret the plot: Higher the better</a:t>
            </a:r>
          </a:p>
          <a:p>
            <a:pPr>
              <a:buFont typeface="Arial"/>
              <a:buChar char="•"/>
            </a:pPr>
            <a:r>
              <a:rPr lang="en-US">
                <a:cs typeface="Calibri"/>
              </a:rPr>
              <a:t>Say the  variants: Speicher and Native</a:t>
            </a:r>
          </a:p>
          <a:p>
            <a:pPr>
              <a:buFont typeface="Arial"/>
              <a:buChar char="•"/>
            </a:pPr>
            <a:r>
              <a:rPr lang="en-US">
                <a:cs typeface="Calibri"/>
              </a:rPr>
              <a:t>Explain the results. You tell the average and then explain the corner cases, e.g. min and max.</a:t>
            </a:r>
          </a:p>
          <a:p>
            <a:pPr>
              <a:buFont typeface="Arial"/>
              <a:buChar char="•"/>
            </a:pPr>
            <a:r>
              <a:rPr lang="en-US">
                <a:cs typeface="Calibri"/>
              </a:rPr>
              <a:t>Summarize: The evaluation question with answer – Takeaway</a:t>
            </a:r>
          </a:p>
          <a:p>
            <a:pPr>
              <a:buFont typeface="Arial"/>
              <a:buChar char="•"/>
            </a:pP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cs typeface="Calibri"/>
              </a:rPr>
              <a:t>The Takeaway: </a:t>
            </a:r>
          </a:p>
          <a:p>
            <a:pPr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3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r>
              <a:rPr lang="en-US"/>
              <a:t>Say the evaluation question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Native </a:t>
            </a:r>
            <a:r>
              <a:rPr lang="en-US" err="1"/>
              <a:t>RocksDB</a:t>
            </a:r>
            <a:r>
              <a:rPr lang="en-US"/>
              <a:t> (no security)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Speicher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Say the X-axis: On x-axis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 Say the Y-axis: On x-axis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 Say how to interpret the plot: Higher the better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Say the  variants: Speicher and Native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Explain the results. You tell the average and then explain the corner cases, e.g. min and max.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Summarize: The evaluation question with answer --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3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>
                <a:latin typeface="Candara"/>
                <a:ea typeface="ＭＳ Ｐゴシック"/>
                <a:cs typeface="Candara"/>
              </a:rPr>
              <a:t>Strong security properties: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>
              <a:solidFill>
                <a:schemeClr val="tx1"/>
              </a:solidFill>
              <a:latin typeface="Candara"/>
              <a:ea typeface="ＭＳ Ｐゴシック"/>
              <a:cs typeface="Candara"/>
            </a:endParaRPr>
          </a:p>
          <a:p>
            <a:pPr>
              <a:defRPr/>
            </a:pPr>
            <a:r>
              <a:rPr lang="en-US" sz="1200" u="sng">
                <a:latin typeface="Candara"/>
                <a:cs typeface="Candara"/>
              </a:rPr>
              <a:t>Main </a:t>
            </a:r>
            <a:r>
              <a:rPr lang="en-US" u="sng">
                <a:latin typeface="Candara"/>
                <a:cs typeface="Candara"/>
              </a:rPr>
              <a:t>research challenge</a:t>
            </a:r>
            <a:r>
              <a:rPr lang="en-US" sz="1200" u="sng">
                <a:latin typeface="Candara"/>
                <a:cs typeface="Candara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>
              <a:solidFill>
                <a:schemeClr val="tx1"/>
              </a:solidFill>
              <a:latin typeface="Candara"/>
              <a:ea typeface="ＭＳ Ｐゴシック"/>
              <a:cs typeface="Candar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>
                <a:latin typeface="Candara"/>
                <a:ea typeface="ＭＳ Ｐゴシック"/>
                <a:cs typeface="Candara"/>
              </a:rPr>
              <a:t>Core contributions</a:t>
            </a:r>
            <a:r>
              <a:rPr lang="en-US" sz="1200" u="sng" baseline="0">
                <a:latin typeface="Candara"/>
                <a:ea typeface="ＭＳ Ｐゴシック"/>
                <a:cs typeface="Candara"/>
              </a:rPr>
              <a:t> to overcome the architectural limitations of Intel SGX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baseline="0">
              <a:solidFill>
                <a:schemeClr val="tx1"/>
              </a:solidFill>
              <a:latin typeface="Candara"/>
              <a:ea typeface="ＭＳ Ｐゴシック"/>
              <a:cs typeface="Candar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baseline="0">
                <a:latin typeface="Candara"/>
                <a:ea typeface="ＭＳ Ｐゴシック"/>
                <a:cs typeface="Candara"/>
              </a:rPr>
              <a:t>End-to-end system implementation based on </a:t>
            </a:r>
            <a:r>
              <a:rPr lang="en-US" sz="1200" u="sng" baseline="0" err="1">
                <a:latin typeface="Candara"/>
                <a:ea typeface="ＭＳ Ｐゴシック"/>
                <a:cs typeface="Candara"/>
              </a:rPr>
              <a:t>RocksDB</a:t>
            </a:r>
            <a:endParaRPr lang="en-US" sz="1200" u="sng" baseline="0">
              <a:latin typeface="Candara"/>
              <a:ea typeface="ＭＳ Ｐゴシック"/>
              <a:cs typeface="Candar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baseline="0">
              <a:solidFill>
                <a:schemeClr val="tx1"/>
              </a:solidFill>
              <a:latin typeface="Candara"/>
              <a:ea typeface="ＭＳ Ｐゴシック"/>
              <a:cs typeface="Candara"/>
            </a:endParaRPr>
          </a:p>
          <a:p>
            <a:pPr>
              <a:defRPr/>
            </a:pPr>
            <a:r>
              <a:rPr lang="en-US" u="sng">
                <a:latin typeface="Candara"/>
                <a:ea typeface="ＭＳ Ｐゴシック"/>
                <a:cs typeface="Candara"/>
              </a:rPr>
              <a:t>Currently Reasonable</a:t>
            </a:r>
            <a:r>
              <a:rPr lang="en-US" sz="1200" u="sng" baseline="0">
                <a:latin typeface="Candara"/>
                <a:ea typeface="ＭＳ Ｐゴシック"/>
                <a:cs typeface="Candara"/>
              </a:rPr>
              <a:t> overheads</a:t>
            </a:r>
            <a:r>
              <a:rPr lang="en-US" u="sng">
                <a:latin typeface="Candara"/>
                <a:ea typeface="ＭＳ Ｐゴシック"/>
                <a:cs typeface="Candara"/>
              </a:rPr>
              <a:t> and we are optimizing the system further.</a:t>
            </a:r>
            <a:endParaRPr lang="en-US" sz="1200" u="sng">
              <a:latin typeface="Candara"/>
              <a:ea typeface="ＭＳ Ｐゴシック"/>
              <a:cs typeface="Candara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6020-1F58-455D-8333-7E94BE1338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We can possibly use trusted computing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We have recently witnessed a lot of hardware-extensions for trusted computing.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In particular, hardware extensions such as Intel SGX or ARM Trust Zone for trusted execution environment.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These hardware extension provide an abstraction of secure memory region or Enclave, where the code and data residing in the enclave is protected  by the hardware against a powerful malicious adversary.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You can reinstate, no body can look into the code and data inside the enclave region, be OS or hypervisor.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Introduction: Shielded execution – Recent work such as SCONE or Haven have used TEEs, e.g. Intel SGX to provide shielded execution. Where they provide runtime framework to secure legacy applications in the cloud. 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8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GB"/>
              <a:t>Can we use shielded execution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GB"/>
              <a:t>No …</a:t>
            </a:r>
            <a:endParaRPr lang="en-GB">
              <a:cs typeface="Calibri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GB"/>
              <a:t>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- More specifically 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6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In the last part, I presented …</a:t>
            </a:r>
          </a:p>
          <a:p>
            <a:r>
              <a:rPr lang="en-US">
                <a:cs typeface="Calibri"/>
              </a:rPr>
              <a:t>- Next,  I will talk about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AD84C-A51F-6445-AAE3-82454CC3FC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r>
              <a:rPr lang="en-GB"/>
              <a:t>Storage requirements: </a:t>
            </a:r>
          </a:p>
          <a:p>
            <a:pPr marL="171450" indent="-171450">
              <a:buFont typeface="Arial,Sans-Serif"/>
              <a:buChar char="•"/>
            </a:pPr>
            <a:r>
              <a:rPr lang="en-GB"/>
              <a:t>Hardware background (General background SGX-specific):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GB"/>
              <a:t>Hardware limitation: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GB"/>
              <a:t>Our contribution:</a:t>
            </a:r>
          </a:p>
          <a:p>
            <a:pPr marL="171450" indent="-171450">
              <a:buFont typeface="Arial,Sans-Serif"/>
              <a:buChar char="•"/>
            </a:pPr>
            <a:endParaRPr lang="en-GB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GB"/>
              <a:t>To overcome this Limitation</a:t>
            </a:r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r>
              <a:rPr lang="en-GB"/>
              <a:t>Storage requirements: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GB"/>
              <a:t>Hardware background (General background SGX-specific):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GB"/>
              <a:t>Hardware limitation: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GB"/>
              <a:t>Our contribution:</a:t>
            </a:r>
            <a:endParaRPr lang="en-GB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en-GB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GB"/>
              <a:t>To overcome this Limitation</a:t>
            </a:r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8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r>
              <a:rPr lang="en-GB"/>
              <a:t>Storage requirements: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GB"/>
              <a:t>Hardware background (General background SGX-specific):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GB"/>
              <a:t>Hardware limitation: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GB"/>
              <a:t>Our contribution:</a:t>
            </a:r>
          </a:p>
          <a:p>
            <a:pPr marL="171450" indent="-171450">
              <a:buFont typeface="Arial,Sans-Serif"/>
              <a:buChar char="•"/>
            </a:pPr>
            <a:endParaRPr lang="en-GB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GB">
                <a:cs typeface="Calibri"/>
              </a:rPr>
              <a:t>To overcome this Limitation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46020-1F58-455D-8333-7E94BE13389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tx2"/>
                </a:solidFill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735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8780"/>
            <a:ext cx="10972800" cy="4484355"/>
          </a:xfrm>
        </p:spPr>
        <p:txBody>
          <a:bodyPr/>
          <a:lstStyle>
            <a:lvl1pPr marL="0" indent="0">
              <a:buNone/>
              <a:defRPr sz="2800">
                <a:latin typeface="Candara"/>
                <a:cs typeface="Candara"/>
              </a:defRPr>
            </a:lvl1pPr>
            <a:lvl2pPr marL="800100" indent="-342900">
              <a:buFont typeface="Arial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rgbClr val="1F497D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B62542-BB6A-7D4C-B450-5DB814B31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8779"/>
            <a:ext cx="10972800" cy="4484355"/>
          </a:xfrm>
        </p:spPr>
        <p:txBody>
          <a:bodyPr/>
          <a:lstStyle>
            <a:lvl1pPr marL="0" indent="0">
              <a:buNone/>
              <a:defRPr sz="2800">
                <a:latin typeface="Candara"/>
                <a:cs typeface="Candara"/>
              </a:defRPr>
            </a:lvl1pPr>
            <a:lvl2pPr marL="800100" indent="-342900">
              <a:buFont typeface="Arial"/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rgbClr val="1F497D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83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84FDF-2670-BA40-AEF6-992038B0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14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DC7F7-C7C9-EF47-B907-069F52A6F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6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36BEC-16DB-5B4C-9BB5-41C77604A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4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C14D-C8A9-F64C-8213-A8459500C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4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A2915-1E84-DB4A-93D1-8C9F0C349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6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09E9A-BD33-D746-94B9-3F6515FFE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15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AAA88-2EAF-F341-8368-9EEC22806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2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52CE-D831-8845-9D8D-A37803DC8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8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82266-A097-CB42-B65D-C375DFB73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B62542-BB6A-7D4C-B450-5DB814B31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35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ndara"/>
          <a:ea typeface="ＭＳ Ｐゴシック" charset="0"/>
          <a:cs typeface="Candara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ndara"/>
          <a:ea typeface="ＭＳ Ｐゴシック" charset="0"/>
          <a:cs typeface="Candar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ndara"/>
          <a:ea typeface="ＭＳ Ｐゴシック" charset="0"/>
          <a:cs typeface="Candar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ndara"/>
          <a:ea typeface="ＭＳ Ｐゴシック" charset="0"/>
          <a:cs typeface="Candar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ndara"/>
          <a:ea typeface="ＭＳ Ｐゴシック" charset="0"/>
          <a:cs typeface="Candar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ndara"/>
          <a:ea typeface="ＭＳ Ｐゴシック" charset="0"/>
          <a:cs typeface="Candar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694" y="289411"/>
            <a:ext cx="12613053" cy="5794172"/>
          </a:xfrm>
        </p:spPr>
        <p:txBody>
          <a:bodyPr rtlCol="0" anchor="t">
            <a:noAutofit/>
          </a:bodyPr>
          <a:lstStyle/>
          <a:p>
            <a:pPr>
              <a:defRPr/>
            </a:pPr>
            <a:br>
              <a:rPr lang="en-US" sz="2000">
                <a:latin typeface="Candara"/>
                <a:cs typeface="Candara"/>
              </a:rPr>
            </a:br>
            <a:r>
              <a:rPr lang="en-US" sz="7200">
                <a:solidFill>
                  <a:srgbClr val="0000FF"/>
                </a:solidFill>
                <a:latin typeface="Candara"/>
                <a:cs typeface="Candara"/>
              </a:rPr>
              <a:t>Speicher</a:t>
            </a:r>
            <a:br>
              <a:rPr lang="en-US" sz="7200">
                <a:latin typeface="Candara"/>
                <a:cs typeface="Candara"/>
              </a:rPr>
            </a:br>
            <a:r>
              <a:rPr lang="en-US" sz="3800">
                <a:latin typeface="Candara"/>
                <a:cs typeface="Candara"/>
              </a:rPr>
              <a:t>Securing LSM-based KV Stores </a:t>
            </a:r>
            <a:r>
              <a:rPr lang="en-US" sz="3800">
                <a:latin typeface="Candara"/>
                <a:ea typeface="+mj-ea"/>
                <a:cs typeface="Candara"/>
              </a:rPr>
              <a:t>using Shielded Execution</a:t>
            </a:r>
            <a:br>
              <a:rPr lang="en-US" sz="3200">
                <a:latin typeface="Candara"/>
                <a:cs typeface="Candara"/>
              </a:rPr>
            </a:br>
            <a:br>
              <a:rPr lang="en-US" sz="3200">
                <a:latin typeface="Candara"/>
                <a:cs typeface="Candara"/>
              </a:rPr>
            </a:br>
            <a:br>
              <a:rPr lang="en-US" sz="3800">
                <a:solidFill>
                  <a:srgbClr val="C00000"/>
                </a:solidFill>
                <a:latin typeface="Candara"/>
                <a:cs typeface="Candara"/>
              </a:rPr>
            </a:br>
            <a:r>
              <a:rPr lang="en-US" sz="3200">
                <a:solidFill>
                  <a:srgbClr val="C00000"/>
                </a:solidFill>
                <a:latin typeface="Candara"/>
                <a:cs typeface="Candara"/>
              </a:rPr>
              <a:t>Maurice Bailleu, </a:t>
            </a:r>
            <a:r>
              <a:rPr lang="en-US" sz="3200" err="1">
                <a:solidFill>
                  <a:schemeClr val="accent1"/>
                </a:solidFill>
                <a:latin typeface="Candara"/>
                <a:cs typeface="Candara"/>
              </a:rPr>
              <a:t>Jörg</a:t>
            </a:r>
            <a:r>
              <a:rPr lang="en-US" sz="3200">
                <a:solidFill>
                  <a:schemeClr val="accent1"/>
                </a:solidFill>
                <a:latin typeface="Candara"/>
                <a:cs typeface="Candara"/>
              </a:rPr>
              <a:t> </a:t>
            </a:r>
            <a:r>
              <a:rPr lang="en-US" sz="3200" err="1">
                <a:solidFill>
                  <a:schemeClr val="accent1"/>
                </a:solidFill>
                <a:latin typeface="Candara"/>
                <a:cs typeface="Candara"/>
              </a:rPr>
              <a:t>Thalheim</a:t>
            </a:r>
            <a:r>
              <a:rPr lang="en-US" sz="3200">
                <a:solidFill>
                  <a:schemeClr val="accent1"/>
                </a:solidFill>
                <a:latin typeface="Candara"/>
                <a:cs typeface="Candara"/>
              </a:rPr>
              <a:t>, Pramod</a:t>
            </a:r>
            <a:r>
              <a:rPr lang="en-US" sz="3200">
                <a:solidFill>
                  <a:schemeClr val="accent1"/>
                </a:solidFill>
                <a:latin typeface="Candara"/>
                <a:ea typeface="+mj-ea"/>
                <a:cs typeface="Candara"/>
              </a:rPr>
              <a:t> </a:t>
            </a:r>
            <a:r>
              <a:rPr lang="en-US" sz="3200" err="1">
                <a:solidFill>
                  <a:schemeClr val="accent1"/>
                </a:solidFill>
                <a:latin typeface="Candara"/>
                <a:ea typeface="+mj-ea"/>
                <a:cs typeface="Candara"/>
              </a:rPr>
              <a:t>Bhatotia</a:t>
            </a:r>
            <a:br>
              <a:rPr lang="en-US" sz="3200">
                <a:latin typeface="Candara"/>
                <a:cs typeface="Candara"/>
              </a:rPr>
            </a:br>
            <a:r>
              <a:rPr lang="en-US" sz="3200">
                <a:solidFill>
                  <a:schemeClr val="accent1"/>
                </a:solidFill>
                <a:latin typeface="Candara"/>
                <a:cs typeface="Candara"/>
              </a:rPr>
              <a:t> </a:t>
            </a:r>
            <a:br>
              <a:rPr lang="en-US" sz="3200">
                <a:latin typeface="Candara"/>
                <a:cs typeface="Candara"/>
              </a:rPr>
            </a:br>
            <a:endParaRPr lang="en-US" sz="3200">
              <a:solidFill>
                <a:srgbClr val="0000FF"/>
              </a:solidFill>
              <a:latin typeface="Candar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052E13-00A3-406F-9CF7-66BCF06E427F}"/>
              </a:ext>
            </a:extLst>
          </p:cNvPr>
          <p:cNvSpPr txBox="1">
            <a:spLocks/>
          </p:cNvSpPr>
          <p:nvPr/>
        </p:nvSpPr>
        <p:spPr>
          <a:xfrm>
            <a:off x="493218" y="5118374"/>
            <a:ext cx="3073975" cy="1011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>
                <a:solidFill>
                  <a:schemeClr val="accent1"/>
                </a:solidFill>
                <a:latin typeface="Candara"/>
                <a:cs typeface="Candara"/>
              </a:rPr>
              <a:t>Christof Fetzer</a:t>
            </a:r>
          </a:p>
          <a:p>
            <a:pPr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</a:rPr>
              <a:t>TU Dresden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501B35-7E13-4EFE-B122-9BE9D00BB8C7}"/>
              </a:ext>
            </a:extLst>
          </p:cNvPr>
          <p:cNvSpPr txBox="1">
            <a:spLocks/>
          </p:cNvSpPr>
          <p:nvPr/>
        </p:nvSpPr>
        <p:spPr>
          <a:xfrm>
            <a:off x="4487148" y="5083339"/>
            <a:ext cx="3073975" cy="1011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>
                <a:solidFill>
                  <a:schemeClr val="accent1"/>
                </a:solidFill>
                <a:latin typeface="Candara"/>
              </a:rPr>
              <a:t>Michio Honda</a:t>
            </a:r>
            <a:endParaRPr lang="en-US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</a:rPr>
              <a:t>NEC Labs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F9E631-17AD-4241-BBBF-C22B5934A27A}"/>
              </a:ext>
            </a:extLst>
          </p:cNvPr>
          <p:cNvSpPr txBox="1">
            <a:spLocks/>
          </p:cNvSpPr>
          <p:nvPr/>
        </p:nvSpPr>
        <p:spPr>
          <a:xfrm>
            <a:off x="8288390" y="5083339"/>
            <a:ext cx="3406802" cy="1011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>
                <a:solidFill>
                  <a:schemeClr val="accent1"/>
                </a:solidFill>
                <a:latin typeface="Candara"/>
              </a:rPr>
              <a:t>Kapil Vaswani</a:t>
            </a:r>
            <a:endParaRPr lang="en-US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</a:rPr>
              <a:t>Microsoft Research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FBF671F-3B91-40D3-BF3D-990918970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7" y="3760625"/>
            <a:ext cx="4464755" cy="10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424" y="1560778"/>
            <a:ext cx="7753136" cy="3783185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ea typeface="ＭＳ Ｐゴシック"/>
              </a:rPr>
              <a:t>To protect system against rollback or forking attacks, we need trusted monotonic counters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ＭＳ Ｐゴシック"/>
              </a:rPr>
              <a:t>SGX counters are extremely slow (250ms) and wear out in a couple of days! 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ＭＳ Ｐゴシック"/>
              </a:rPr>
              <a:t>Unsuitable for modern KV stores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Challenge #4: Trusted counter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6000" y="5105434"/>
            <a:ext cx="100800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/>
                <a:cs typeface="Candara"/>
              </a:rPr>
              <a:t>Designed an asynchronous trusted counter interface </a:t>
            </a:r>
            <a:br>
              <a:rPr lang="en-US" sz="2400" dirty="0">
                <a:latin typeface="Candara"/>
                <a:cs typeface="Candara"/>
              </a:rPr>
            </a:br>
            <a:r>
              <a:rPr lang="en-US" sz="2400" dirty="0">
                <a:latin typeface="Candara"/>
                <a:cs typeface="Candara"/>
              </a:rPr>
              <a:t>taking advantage of persistency guarantees of modern KV stores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82FBAE-67E1-4540-93DE-44DF1C3E01E6}"/>
              </a:ext>
            </a:extLst>
          </p:cNvPr>
          <p:cNvGrpSpPr/>
          <p:nvPr/>
        </p:nvGrpSpPr>
        <p:grpSpPr>
          <a:xfrm>
            <a:off x="8833811" y="1267472"/>
            <a:ext cx="2138717" cy="3157017"/>
            <a:chOff x="8998518" y="1544436"/>
            <a:chExt cx="2101027" cy="3559583"/>
          </a:xfrm>
        </p:grpSpPr>
        <p:sp>
          <p:nvSpPr>
            <p:cNvPr id="28" name="TextBox 27"/>
            <p:cNvSpPr txBox="1"/>
            <p:nvPr/>
          </p:nvSpPr>
          <p:spPr>
            <a:xfrm>
              <a:off x="9074528" y="4273022"/>
              <a:ext cx="1722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cs typeface="Candara"/>
                </a:rPr>
                <a:t>SGX trusted </a:t>
              </a:r>
            </a:p>
            <a:p>
              <a:pPr algn="ctr"/>
              <a:r>
                <a:rPr lang="en-US" sz="2400">
                  <a:cs typeface="Candara"/>
                </a:rPr>
                <a:t>counters</a:t>
              </a:r>
            </a:p>
          </p:txBody>
        </p:sp>
        <p:pic>
          <p:nvPicPr>
            <p:cNvPr id="15" name="Picture 14" descr="counter.jpe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71"/>
            <a:stretch/>
          </p:blipFill>
          <p:spPr>
            <a:xfrm>
              <a:off x="8998518" y="1544436"/>
              <a:ext cx="2101027" cy="2607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13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200" strike="sngStrike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Motivation</a:t>
            </a:r>
          </a:p>
          <a:p>
            <a:pPr marL="457200" indent="-457200">
              <a:buFont typeface="Arial"/>
              <a:buChar char="•"/>
            </a:pPr>
            <a:r>
              <a:rPr lang="en-US" sz="3200" strike="sngStrike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/>
              </a:rPr>
              <a:t>Challenges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ＭＳ Ｐゴシック"/>
              </a:rPr>
              <a:t>Design</a:t>
            </a:r>
          </a:p>
          <a:p>
            <a:pPr marL="1257300" lvl="1" indent="-457200"/>
            <a:r>
              <a:rPr lang="en-US" sz="2800">
                <a:ea typeface="ＭＳ Ｐゴシック"/>
              </a:rPr>
              <a:t>Background</a:t>
            </a:r>
          </a:p>
          <a:p>
            <a:pPr marL="1257300" lvl="1" indent="-457200"/>
            <a:r>
              <a:rPr lang="en-US" sz="2800">
                <a:ea typeface="ＭＳ Ｐゴシック"/>
              </a:rPr>
              <a:t>System components</a:t>
            </a:r>
            <a:endParaRPr lang="en-US"/>
          </a:p>
          <a:p>
            <a:pPr marL="1257300" lvl="1" indent="-457200">
              <a:buFont typeface="Arial"/>
              <a:buChar char="•"/>
            </a:pPr>
            <a:r>
              <a:rPr lang="en-US" sz="2800">
                <a:ea typeface="ＭＳ Ｐゴシック"/>
              </a:rPr>
              <a:t>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ea typeface="ＭＳ Ｐゴシック"/>
              </a:rPr>
              <a:t>Evaluation</a:t>
            </a:r>
            <a:endParaRPr lang="en-US" sz="3200"/>
          </a:p>
          <a:p>
            <a:pPr marL="457200" indent="-457200">
              <a:buFont typeface="Arial"/>
              <a:buChar char="•"/>
            </a:pPr>
            <a:endParaRPr lang="en-US" sz="3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47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C93DC7-2851-4703-9432-6CEE46FBC97F}"/>
              </a:ext>
            </a:extLst>
          </p:cNvPr>
          <p:cNvSpPr txBox="1"/>
          <p:nvPr/>
        </p:nvSpPr>
        <p:spPr>
          <a:xfrm>
            <a:off x="2579298" y="1665256"/>
            <a:ext cx="8208753" cy="880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endParaRPr lang="en-US" sz="280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ACB0F-5AAF-4157-A99B-F6BC85C252FA}"/>
              </a:ext>
            </a:extLst>
          </p:cNvPr>
          <p:cNvSpPr txBox="1"/>
          <p:nvPr/>
        </p:nvSpPr>
        <p:spPr>
          <a:xfrm>
            <a:off x="2570672" y="2773983"/>
            <a:ext cx="8205892" cy="34851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lang="en-US" sz="2800"/>
              <a:t>Persistent storage (SSD)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49667-6BCB-49F0-A8CF-A688B501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Background: LSM-based KV store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0F91F-2AE1-462C-9C6E-5ADC4972159E}"/>
              </a:ext>
            </a:extLst>
          </p:cNvPr>
          <p:cNvSpPr txBox="1"/>
          <p:nvPr/>
        </p:nvSpPr>
        <p:spPr>
          <a:xfrm>
            <a:off x="724737" y="1895405"/>
            <a:ext cx="1395444" cy="374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Level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45A9A-7AD4-49B3-929E-6647A05C98EE}"/>
              </a:ext>
            </a:extLst>
          </p:cNvPr>
          <p:cNvSpPr txBox="1"/>
          <p:nvPr/>
        </p:nvSpPr>
        <p:spPr>
          <a:xfrm>
            <a:off x="3103280" y="1888362"/>
            <a:ext cx="3465353" cy="498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err="1"/>
              <a:t>MemTable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E7486-0FFA-4359-891C-EF20F023BAEB}"/>
              </a:ext>
            </a:extLst>
          </p:cNvPr>
          <p:cNvSpPr txBox="1"/>
          <p:nvPr/>
        </p:nvSpPr>
        <p:spPr>
          <a:xfrm>
            <a:off x="3074524" y="2974111"/>
            <a:ext cx="821095" cy="541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/>
              <a:t>SST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01520-8BBE-40D6-8C49-372D1ABABE5B}"/>
              </a:ext>
            </a:extLst>
          </p:cNvPr>
          <p:cNvSpPr txBox="1"/>
          <p:nvPr/>
        </p:nvSpPr>
        <p:spPr>
          <a:xfrm>
            <a:off x="4187979" y="2974111"/>
            <a:ext cx="821096" cy="541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/>
              <a:t>SST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C1F19-1B91-4C8A-A34F-B34A4794D158}"/>
              </a:ext>
            </a:extLst>
          </p:cNvPr>
          <p:cNvSpPr txBox="1"/>
          <p:nvPr/>
        </p:nvSpPr>
        <p:spPr>
          <a:xfrm>
            <a:off x="3074523" y="3858576"/>
            <a:ext cx="821095" cy="541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/>
              <a:t>SST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52790-E2AF-445C-A505-23FCF504703F}"/>
              </a:ext>
            </a:extLst>
          </p:cNvPr>
          <p:cNvSpPr txBox="1"/>
          <p:nvPr/>
        </p:nvSpPr>
        <p:spPr>
          <a:xfrm>
            <a:off x="4187980" y="3858576"/>
            <a:ext cx="821096" cy="541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/>
              <a:t>SST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036D2-69F1-4624-B8F5-0BF31321CDF0}"/>
              </a:ext>
            </a:extLst>
          </p:cNvPr>
          <p:cNvSpPr txBox="1"/>
          <p:nvPr/>
        </p:nvSpPr>
        <p:spPr>
          <a:xfrm>
            <a:off x="5301439" y="3858576"/>
            <a:ext cx="821096" cy="541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/>
              <a:t>SST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7F69D-313C-4D5A-9D71-0B40D85671C2}"/>
              </a:ext>
            </a:extLst>
          </p:cNvPr>
          <p:cNvSpPr txBox="1"/>
          <p:nvPr/>
        </p:nvSpPr>
        <p:spPr>
          <a:xfrm>
            <a:off x="6414898" y="3858576"/>
            <a:ext cx="821097" cy="541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/>
              <a:t>SST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24D5F5-CAE2-4D0F-9369-D03F3132B020}"/>
              </a:ext>
            </a:extLst>
          </p:cNvPr>
          <p:cNvSpPr txBox="1"/>
          <p:nvPr/>
        </p:nvSpPr>
        <p:spPr>
          <a:xfrm>
            <a:off x="6715247" y="5529475"/>
            <a:ext cx="3552794" cy="5411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/>
              <a:t>Write Ahead Log (WAL)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64573E-2C4D-4056-AE5E-5AD7D3A4BE5B}"/>
              </a:ext>
            </a:extLst>
          </p:cNvPr>
          <p:cNvSpPr txBox="1"/>
          <p:nvPr/>
        </p:nvSpPr>
        <p:spPr>
          <a:xfrm>
            <a:off x="724737" y="3052762"/>
            <a:ext cx="1344644" cy="3612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Level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C59684-5B25-46A7-8447-31A0288CDEAD}"/>
              </a:ext>
            </a:extLst>
          </p:cNvPr>
          <p:cNvSpPr txBox="1"/>
          <p:nvPr/>
        </p:nvSpPr>
        <p:spPr>
          <a:xfrm>
            <a:off x="724737" y="3928505"/>
            <a:ext cx="1370044" cy="3237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Level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7370E-4348-4BB3-86CA-2643CB413667}"/>
              </a:ext>
            </a:extLst>
          </p:cNvPr>
          <p:cNvSpPr txBox="1"/>
          <p:nvPr/>
        </p:nvSpPr>
        <p:spPr>
          <a:xfrm>
            <a:off x="724737" y="5536646"/>
            <a:ext cx="1384421" cy="49834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Log files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0F91F-2AE1-462C-9C6E-5ADC4972159E}"/>
              </a:ext>
            </a:extLst>
          </p:cNvPr>
          <p:cNvSpPr txBox="1"/>
          <p:nvPr/>
        </p:nvSpPr>
        <p:spPr>
          <a:xfrm>
            <a:off x="6934200" y="1870005"/>
            <a:ext cx="4013200" cy="552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Main 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28F02B-9102-4CB1-96E1-AF51BAA548DB}"/>
              </a:ext>
            </a:extLst>
          </p:cNvPr>
          <p:cNvSpPr txBox="1"/>
          <p:nvPr/>
        </p:nvSpPr>
        <p:spPr>
          <a:xfrm>
            <a:off x="2905246" y="5529474"/>
            <a:ext cx="3552794" cy="5411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/>
              <a:t>MANIFEST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4EDBFC-32E2-4FD5-98FE-34045CB6F390}"/>
              </a:ext>
            </a:extLst>
          </p:cNvPr>
          <p:cNvSpPr txBox="1"/>
          <p:nvPr/>
        </p:nvSpPr>
        <p:spPr>
          <a:xfrm>
            <a:off x="940397" y="4367097"/>
            <a:ext cx="1370044" cy="32375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5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….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DA1B9-4699-4034-AAEB-8ADA5AF6992F}"/>
              </a:ext>
            </a:extLst>
          </p:cNvPr>
          <p:cNvSpPr txBox="1"/>
          <p:nvPr/>
        </p:nvSpPr>
        <p:spPr>
          <a:xfrm>
            <a:off x="3298283" y="4309586"/>
            <a:ext cx="1370044" cy="32375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5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….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727896-543B-47A8-8AD5-D41829769C3C}"/>
              </a:ext>
            </a:extLst>
          </p:cNvPr>
          <p:cNvSpPr txBox="1"/>
          <p:nvPr/>
        </p:nvSpPr>
        <p:spPr>
          <a:xfrm>
            <a:off x="5972472" y="4309587"/>
            <a:ext cx="1370044" cy="32375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5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….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0086B-4093-43C6-B913-70C677591B34}"/>
              </a:ext>
            </a:extLst>
          </p:cNvPr>
          <p:cNvSpPr txBox="1"/>
          <p:nvPr/>
        </p:nvSpPr>
        <p:spPr>
          <a:xfrm>
            <a:off x="8488509" y="4309586"/>
            <a:ext cx="1370044" cy="32375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5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….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3DE55D9-6837-42C8-A4CD-51A054324BF2}"/>
              </a:ext>
            </a:extLst>
          </p:cNvPr>
          <p:cNvCxnSpPr/>
          <p:nvPr/>
        </p:nvCxnSpPr>
        <p:spPr>
          <a:xfrm>
            <a:off x="462951" y="5324751"/>
            <a:ext cx="11107947" cy="3738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95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200" strike="sngStrike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Motivation</a:t>
            </a:r>
          </a:p>
          <a:p>
            <a:pPr marL="457200" indent="-457200">
              <a:buFont typeface="Arial"/>
              <a:buChar char="•"/>
            </a:pPr>
            <a:r>
              <a:rPr lang="en-US" sz="3200" strike="sngStrike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/>
              </a:rPr>
              <a:t>Challenges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ＭＳ Ｐゴシック"/>
              </a:rPr>
              <a:t>Design</a:t>
            </a:r>
          </a:p>
          <a:p>
            <a:pPr marL="1257300" lvl="1" indent="-457200"/>
            <a:r>
              <a:rPr lang="en-US" sz="2800" strike="sngStrike">
                <a:ea typeface="ＭＳ Ｐゴシック"/>
              </a:rPr>
              <a:t>Background</a:t>
            </a:r>
          </a:p>
          <a:p>
            <a:pPr marL="1257300" lvl="1" indent="-457200"/>
            <a:r>
              <a:rPr lang="en-US" sz="2800">
                <a:ea typeface="ＭＳ Ｐゴシック"/>
              </a:rPr>
              <a:t>System components</a:t>
            </a:r>
            <a:endParaRPr lang="en-US"/>
          </a:p>
          <a:p>
            <a:pPr marL="1257300" lvl="1" indent="-457200">
              <a:buFont typeface="Arial"/>
              <a:buChar char="•"/>
            </a:pPr>
            <a:r>
              <a:rPr lang="en-US" sz="2800">
                <a:ea typeface="ＭＳ Ｐゴシック"/>
              </a:rPr>
              <a:t>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ea typeface="ＭＳ Ｐゴシック"/>
              </a:rPr>
              <a:t>Evaluation</a:t>
            </a:r>
            <a:endParaRPr lang="en-US" sz="3200"/>
          </a:p>
          <a:p>
            <a:pPr marL="457200" indent="-457200">
              <a:buFont typeface="Arial"/>
              <a:buChar char="•"/>
            </a:pPr>
            <a:endParaRPr lang="en-US" sz="3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95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E210343-8E2B-4734-B5DF-0D4AB06388F6}"/>
              </a:ext>
            </a:extLst>
          </p:cNvPr>
          <p:cNvSpPr txBox="1">
            <a:spLocks/>
          </p:cNvSpPr>
          <p:nvPr/>
        </p:nvSpPr>
        <p:spPr bwMode="auto">
          <a:xfrm>
            <a:off x="1385016" y="4870504"/>
            <a:ext cx="6633621" cy="99881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dk1"/>
                </a:solidFill>
                <a:latin typeface="Candara"/>
                <a:ea typeface="+mn-ea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latin typeface="+mn-lt"/>
              </a:rPr>
              <a:t>Operating system 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A8192EE-54FF-449B-B1EA-558DB995E780}"/>
              </a:ext>
            </a:extLst>
          </p:cNvPr>
          <p:cNvSpPr txBox="1">
            <a:spLocks/>
          </p:cNvSpPr>
          <p:nvPr/>
        </p:nvSpPr>
        <p:spPr bwMode="auto">
          <a:xfrm>
            <a:off x="8489476" y="1752412"/>
            <a:ext cx="2100015" cy="290613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dk1"/>
                </a:solidFill>
                <a:latin typeface="Candara"/>
                <a:ea typeface="+mn-ea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latin typeface="+mn-lt"/>
              </a:rPr>
              <a:t>Host memory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5A8FAA-CE1D-41BF-8089-5E2C1A02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31" y="1757711"/>
            <a:ext cx="6636409" cy="2934884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>
                <a:latin typeface="+mn-lt"/>
              </a:rPr>
              <a:t>Trusted enclave memory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F22A13-FF15-4E83-9CD0-F7E5A87F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System overview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4FB2D-D5EF-45C5-9389-4FEE0CAF5603}"/>
              </a:ext>
            </a:extLst>
          </p:cNvPr>
          <p:cNvSpPr txBox="1"/>
          <p:nvPr/>
        </p:nvSpPr>
        <p:spPr>
          <a:xfrm>
            <a:off x="3623351" y="2463985"/>
            <a:ext cx="2265589" cy="12401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cs typeface="Candara"/>
              </a:rPr>
              <a:t>Storage </a:t>
            </a:r>
          </a:p>
          <a:p>
            <a:pPr algn="ctr"/>
            <a:r>
              <a:rPr lang="en-US" sz="2400">
                <a:solidFill>
                  <a:schemeClr val="tx1"/>
                </a:solidFill>
                <a:cs typeface="Candara"/>
              </a:rPr>
              <a:t>engine (</a:t>
            </a:r>
            <a:r>
              <a:rPr lang="en-US" sz="2400" err="1">
                <a:solidFill>
                  <a:schemeClr val="tx1"/>
                </a:solidFill>
                <a:cs typeface="Candara"/>
              </a:rPr>
              <a:t>RocksDB</a:t>
            </a:r>
            <a:r>
              <a:rPr lang="en-US" sz="2400">
                <a:solidFill>
                  <a:schemeClr val="tx1"/>
                </a:solidFill>
                <a:cs typeface="Candar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4D9B9-9ED7-4A11-A513-808F2865BB5B}"/>
              </a:ext>
            </a:extLst>
          </p:cNvPr>
          <p:cNvSpPr txBox="1"/>
          <p:nvPr/>
        </p:nvSpPr>
        <p:spPr>
          <a:xfrm>
            <a:off x="6136414" y="2454426"/>
            <a:ext cx="4208210" cy="5144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err="1">
                <a:solidFill>
                  <a:schemeClr val="tx1"/>
                </a:solidFill>
                <a:cs typeface="Candara"/>
              </a:rPr>
              <a:t>MemTable</a:t>
            </a:r>
            <a:endParaRPr lang="en-US" sz="2400">
              <a:solidFill>
                <a:schemeClr val="tx1"/>
              </a:solidFill>
              <a:cs typeface="Candar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2E950-CD2D-45AE-BAC6-E9B5C2F8FF07}"/>
              </a:ext>
            </a:extLst>
          </p:cNvPr>
          <p:cNvSpPr txBox="1"/>
          <p:nvPr/>
        </p:nvSpPr>
        <p:spPr>
          <a:xfrm>
            <a:off x="6136414" y="3174801"/>
            <a:ext cx="1644609" cy="5193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cs typeface="Candara"/>
              </a:rPr>
              <a:t>I/O lib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A6D03-7B5C-4156-A147-34D805E35A77}"/>
              </a:ext>
            </a:extLst>
          </p:cNvPr>
          <p:cNvSpPr txBox="1"/>
          <p:nvPr/>
        </p:nvSpPr>
        <p:spPr>
          <a:xfrm>
            <a:off x="8700015" y="3157639"/>
            <a:ext cx="1644609" cy="5202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cs typeface="Candara"/>
              </a:rPr>
              <a:t>DMA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FBBBE-7183-4494-9512-A36F31C36D26}"/>
              </a:ext>
            </a:extLst>
          </p:cNvPr>
          <p:cNvSpPr txBox="1"/>
          <p:nvPr/>
        </p:nvSpPr>
        <p:spPr>
          <a:xfrm>
            <a:off x="2979799" y="4335778"/>
            <a:ext cx="3552692" cy="7688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cs typeface="Candara"/>
              </a:rPr>
              <a:t>Speicher controller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E4AA530-936F-4871-B036-881262C6762D}"/>
              </a:ext>
            </a:extLst>
          </p:cNvPr>
          <p:cNvSpPr txBox="1">
            <a:spLocks/>
          </p:cNvSpPr>
          <p:nvPr/>
        </p:nvSpPr>
        <p:spPr bwMode="auto">
          <a:xfrm>
            <a:off x="8489476" y="4876015"/>
            <a:ext cx="2100015" cy="1050808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dk1"/>
                </a:solidFill>
                <a:latin typeface="Candara"/>
                <a:ea typeface="+mn-ea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+mn-lt"/>
              </a:rPr>
              <a:t>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EC4BF-65D4-4EE6-AB19-34A94F35E5B4}"/>
              </a:ext>
            </a:extLst>
          </p:cNvPr>
          <p:cNvSpPr txBox="1"/>
          <p:nvPr/>
        </p:nvSpPr>
        <p:spPr>
          <a:xfrm>
            <a:off x="8700014" y="5268986"/>
            <a:ext cx="1644609" cy="5697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err="1">
                <a:solidFill>
                  <a:schemeClr val="tx1"/>
                </a:solidFill>
                <a:cs typeface="Candara"/>
              </a:rPr>
              <a:t>SSTable</a:t>
            </a:r>
            <a:endParaRPr lang="en-US">
              <a:solidFill>
                <a:schemeClr val="tx1"/>
              </a:solidFill>
              <a:cs typeface="Candara"/>
            </a:endParaRPr>
          </a:p>
          <a:p>
            <a:pPr algn="ctr"/>
            <a:r>
              <a:rPr lang="en-US">
                <a:solidFill>
                  <a:schemeClr val="tx1"/>
                </a:solidFill>
                <a:cs typeface="Candara"/>
              </a:rPr>
              <a:t>Log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E2CF0-A55C-4234-B165-5AE4D105888F}"/>
              </a:ext>
            </a:extLst>
          </p:cNvPr>
          <p:cNvSpPr txBox="1"/>
          <p:nvPr/>
        </p:nvSpPr>
        <p:spPr>
          <a:xfrm>
            <a:off x="1638631" y="2469981"/>
            <a:ext cx="1737247" cy="8609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Trusted counter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A72C02-39F3-421F-8F82-DE7B86C8152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375878" y="2900439"/>
            <a:ext cx="2474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82698-BADA-400E-9AFF-727680D758A0}"/>
              </a:ext>
            </a:extLst>
          </p:cNvPr>
          <p:cNvCxnSpPr/>
          <p:nvPr/>
        </p:nvCxnSpPr>
        <p:spPr>
          <a:xfrm>
            <a:off x="5888940" y="2730801"/>
            <a:ext cx="2474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FE7ED-65AA-4408-A26D-ABBE91FCC304}"/>
              </a:ext>
            </a:extLst>
          </p:cNvPr>
          <p:cNvCxnSpPr/>
          <p:nvPr/>
        </p:nvCxnSpPr>
        <p:spPr>
          <a:xfrm>
            <a:off x="5888939" y="3448800"/>
            <a:ext cx="2474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1965CB-944D-471F-A5D8-7966DA3E524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756145" y="3704102"/>
            <a:ext cx="1" cy="6316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B63715-1B22-4BB1-A3AD-499864BEE73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9522319" y="3677881"/>
            <a:ext cx="1" cy="15911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781023" y="3449379"/>
            <a:ext cx="920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3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8DA342-BF0A-4455-B061-A54858B2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606" y="1332972"/>
            <a:ext cx="5665876" cy="3833082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>
                <a:latin typeface="+mn-lt"/>
              </a:rPr>
              <a:t>Enclave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10874-F272-476C-A63C-979AA9BF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ＭＳ Ｐゴシック"/>
              </a:rPr>
              <a:t>MemTable</a:t>
            </a:r>
            <a:r>
              <a:rPr lang="en-US">
                <a:ea typeface="ＭＳ Ｐゴシック"/>
              </a:rPr>
              <a:t> </a:t>
            </a:r>
            <a:endParaRPr lang="en-US"/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42BB65F8-EB5F-4D66-8BE1-91BFFEB2769C}"/>
              </a:ext>
            </a:extLst>
          </p:cNvPr>
          <p:cNvSpPr txBox="1">
            <a:spLocks/>
          </p:cNvSpPr>
          <p:nvPr/>
        </p:nvSpPr>
        <p:spPr bwMode="auto">
          <a:xfrm>
            <a:off x="7589381" y="1332971"/>
            <a:ext cx="2194699" cy="3846661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Host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C4B98DCD-87AC-4095-9AA4-F0F502AA4806}"/>
              </a:ext>
            </a:extLst>
          </p:cNvPr>
          <p:cNvSpPr/>
          <p:nvPr/>
        </p:nvSpPr>
        <p:spPr>
          <a:xfrm>
            <a:off x="1562800" y="5338667"/>
            <a:ext cx="8203223" cy="12668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cs typeface="Candara"/>
              </a:rPr>
              <a:t>S</a:t>
            </a:r>
            <a:r>
              <a:rPr lang="en-US" sz="2400">
                <a:latin typeface="Candara"/>
                <a:cs typeface="Candara"/>
              </a:rPr>
              <a:t>plit the </a:t>
            </a:r>
            <a:r>
              <a:rPr lang="en-US" sz="2400" err="1">
                <a:latin typeface="Candara"/>
                <a:cs typeface="Candara"/>
              </a:rPr>
              <a:t>MemTable</a:t>
            </a:r>
            <a:r>
              <a:rPr lang="en-US" sz="2400">
                <a:latin typeface="Candara"/>
                <a:cs typeface="Candara"/>
              </a:rPr>
              <a:t> into two parts:</a:t>
            </a:r>
            <a:br>
              <a:rPr lang="en-US" sz="2400">
                <a:latin typeface="Candara"/>
                <a:cs typeface="Candara"/>
              </a:rPr>
            </a:br>
            <a:r>
              <a:rPr lang="en-US" sz="2400">
                <a:latin typeface="Candara"/>
                <a:cs typeface="Candara"/>
              </a:rPr>
              <a:t>(1) Key part --&gt; stored in the enclave</a:t>
            </a:r>
            <a:endParaRPr lang="en-US" sz="2400">
              <a:cs typeface="Calibri"/>
            </a:endParaRPr>
          </a:p>
          <a:p>
            <a:r>
              <a:rPr lang="en-US" sz="2400">
                <a:latin typeface="Candara"/>
                <a:cs typeface="Candara"/>
              </a:rPr>
              <a:t>(2) Value part --&gt; stored in the untrusted host memory</a:t>
            </a:r>
            <a:endParaRPr lang="en-US" sz="2400">
              <a:latin typeface="Candar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F2C93-EFFD-4172-B73F-A81AF6113214}"/>
              </a:ext>
            </a:extLst>
          </p:cNvPr>
          <p:cNvSpPr txBox="1"/>
          <p:nvPr/>
        </p:nvSpPr>
        <p:spPr>
          <a:xfrm>
            <a:off x="3542367" y="1760185"/>
            <a:ext cx="172832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ndara"/>
              </a:rPr>
              <a:t>(Key part)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EFD5E-D568-4B81-A297-9EE2F2A93E1B}"/>
              </a:ext>
            </a:extLst>
          </p:cNvPr>
          <p:cNvSpPr txBox="1"/>
          <p:nvPr/>
        </p:nvSpPr>
        <p:spPr>
          <a:xfrm>
            <a:off x="7702324" y="1729141"/>
            <a:ext cx="20669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ndara"/>
              </a:rPr>
              <a:t>(Value part)</a:t>
            </a:r>
            <a:endParaRPr lang="en-US" sz="240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23505" y="2256046"/>
            <a:ext cx="7716964" cy="2738336"/>
            <a:chOff x="1923505" y="2256046"/>
            <a:chExt cx="7716964" cy="27383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B84DF-26B1-41DB-80AB-4FD22AA1CE5E}"/>
                </a:ext>
              </a:extLst>
            </p:cNvPr>
            <p:cNvSpPr/>
            <p:nvPr/>
          </p:nvSpPr>
          <p:spPr>
            <a:xfrm>
              <a:off x="1923505" y="2754068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6293E8-5045-4AE8-BC1D-5717BA0D65C6}"/>
                </a:ext>
              </a:extLst>
            </p:cNvPr>
            <p:cNvSpPr/>
            <p:nvPr/>
          </p:nvSpPr>
          <p:spPr>
            <a:xfrm>
              <a:off x="2790009" y="2754067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A40003-D38C-498C-8547-C8CAB64D3B25}"/>
                </a:ext>
              </a:extLst>
            </p:cNvPr>
            <p:cNvSpPr/>
            <p:nvPr/>
          </p:nvSpPr>
          <p:spPr>
            <a:xfrm>
              <a:off x="1923505" y="3252089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978FAD-3735-4E76-8B78-E6B8AC71A389}"/>
                </a:ext>
              </a:extLst>
            </p:cNvPr>
            <p:cNvSpPr/>
            <p:nvPr/>
          </p:nvSpPr>
          <p:spPr>
            <a:xfrm>
              <a:off x="1923505" y="2256046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607AF6-FD16-4671-B686-7FA4EA620FB8}"/>
                </a:ext>
              </a:extLst>
            </p:cNvPr>
            <p:cNvSpPr/>
            <p:nvPr/>
          </p:nvSpPr>
          <p:spPr>
            <a:xfrm>
              <a:off x="2790009" y="3252089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EA9D83-6F31-4EC2-A737-CAAC7CBB643D}"/>
                </a:ext>
              </a:extLst>
            </p:cNvPr>
            <p:cNvSpPr/>
            <p:nvPr/>
          </p:nvSpPr>
          <p:spPr>
            <a:xfrm>
              <a:off x="3656513" y="3252089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415913-2F72-4992-831E-8158D0D366B3}"/>
                </a:ext>
              </a:extLst>
            </p:cNvPr>
            <p:cNvSpPr/>
            <p:nvPr/>
          </p:nvSpPr>
          <p:spPr>
            <a:xfrm>
              <a:off x="3656513" y="2754067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81C807-C6AB-4600-AFD6-70773D45BC2A}"/>
                </a:ext>
              </a:extLst>
            </p:cNvPr>
            <p:cNvSpPr/>
            <p:nvPr/>
          </p:nvSpPr>
          <p:spPr>
            <a:xfrm>
              <a:off x="3656513" y="2256046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3CA0A7-B2B1-4246-BE4B-DD52988E9497}"/>
                </a:ext>
              </a:extLst>
            </p:cNvPr>
            <p:cNvSpPr/>
            <p:nvPr/>
          </p:nvSpPr>
          <p:spPr>
            <a:xfrm>
              <a:off x="5215758" y="3250671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4FF1A1-2112-479D-B0B7-42C71B28318F}"/>
                </a:ext>
              </a:extLst>
            </p:cNvPr>
            <p:cNvSpPr/>
            <p:nvPr/>
          </p:nvSpPr>
          <p:spPr>
            <a:xfrm>
              <a:off x="6082262" y="3252089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95D0F-25D4-4D11-B09E-DB580F037A00}"/>
                </a:ext>
              </a:extLst>
            </p:cNvPr>
            <p:cNvSpPr/>
            <p:nvPr/>
          </p:nvSpPr>
          <p:spPr>
            <a:xfrm>
              <a:off x="6082262" y="2754067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6B6314-570D-4C29-93DE-11B484837456}"/>
                </a:ext>
              </a:extLst>
            </p:cNvPr>
            <p:cNvSpPr/>
            <p:nvPr/>
          </p:nvSpPr>
          <p:spPr>
            <a:xfrm>
              <a:off x="6082262" y="2256046"/>
              <a:ext cx="212271" cy="49802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5794DF-27FE-469F-9453-06CB15749DBC}"/>
                </a:ext>
              </a:extLst>
            </p:cNvPr>
            <p:cNvCxnSpPr>
              <a:cxnSpLocks/>
            </p:cNvCxnSpPr>
            <p:nvPr/>
          </p:nvCxnSpPr>
          <p:spPr>
            <a:xfrm>
              <a:off x="2046515" y="2507333"/>
              <a:ext cx="17330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7434AE-8410-46D2-9F1B-D705AF95677A}"/>
                </a:ext>
              </a:extLst>
            </p:cNvPr>
            <p:cNvCxnSpPr>
              <a:cxnSpLocks/>
            </p:cNvCxnSpPr>
            <p:nvPr/>
          </p:nvCxnSpPr>
          <p:spPr>
            <a:xfrm>
              <a:off x="3816000" y="2507333"/>
              <a:ext cx="23653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B51AB1-1287-48ED-B0C7-D749E8B26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15" y="2975333"/>
              <a:ext cx="8403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662680E-861C-4BBE-8D98-2FE5948A06F9}"/>
                </a:ext>
              </a:extLst>
            </p:cNvPr>
            <p:cNvCxnSpPr>
              <a:cxnSpLocks/>
            </p:cNvCxnSpPr>
            <p:nvPr/>
          </p:nvCxnSpPr>
          <p:spPr>
            <a:xfrm>
              <a:off x="2922271" y="2975333"/>
              <a:ext cx="8403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17A8B3-1E90-4463-8EEA-81576AB13B40}"/>
                </a:ext>
              </a:extLst>
            </p:cNvPr>
            <p:cNvCxnSpPr>
              <a:cxnSpLocks/>
            </p:cNvCxnSpPr>
            <p:nvPr/>
          </p:nvCxnSpPr>
          <p:spPr>
            <a:xfrm>
              <a:off x="2046515" y="3515333"/>
              <a:ext cx="8403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4E107C-C462-468E-A26E-8079F962D203}"/>
                </a:ext>
              </a:extLst>
            </p:cNvPr>
            <p:cNvCxnSpPr>
              <a:cxnSpLocks/>
            </p:cNvCxnSpPr>
            <p:nvPr/>
          </p:nvCxnSpPr>
          <p:spPr>
            <a:xfrm>
              <a:off x="2922271" y="3515333"/>
              <a:ext cx="8403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302807-9B1E-4248-A3CB-A345711FF0CB}"/>
                </a:ext>
              </a:extLst>
            </p:cNvPr>
            <p:cNvCxnSpPr>
              <a:cxnSpLocks/>
            </p:cNvCxnSpPr>
            <p:nvPr/>
          </p:nvCxnSpPr>
          <p:spPr>
            <a:xfrm>
              <a:off x="3816000" y="3515333"/>
              <a:ext cx="15206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925C65C-997B-4706-9408-443E9AEBB412}"/>
                </a:ext>
              </a:extLst>
            </p:cNvPr>
            <p:cNvCxnSpPr>
              <a:cxnSpLocks/>
            </p:cNvCxnSpPr>
            <p:nvPr/>
          </p:nvCxnSpPr>
          <p:spPr>
            <a:xfrm>
              <a:off x="5364000" y="3515333"/>
              <a:ext cx="8403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0F1CD01-E797-4838-819D-5D6929508525}"/>
                </a:ext>
              </a:extLst>
            </p:cNvPr>
            <p:cNvCxnSpPr>
              <a:cxnSpLocks/>
            </p:cNvCxnSpPr>
            <p:nvPr/>
          </p:nvCxnSpPr>
          <p:spPr>
            <a:xfrm>
              <a:off x="3816000" y="2975333"/>
              <a:ext cx="2384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76A0DD-B28B-4FEE-96F1-CE42B5358837}"/>
                </a:ext>
              </a:extLst>
            </p:cNvPr>
            <p:cNvSpPr txBox="1"/>
            <p:nvPr/>
          </p:nvSpPr>
          <p:spPr>
            <a:xfrm>
              <a:off x="8069852" y="2256046"/>
              <a:ext cx="1163411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Value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38CB0A-3D98-4F20-A8AE-62C0CC8FFBBE}"/>
                </a:ext>
              </a:extLst>
            </p:cNvPr>
            <p:cNvSpPr txBox="1"/>
            <p:nvPr/>
          </p:nvSpPr>
          <p:spPr>
            <a:xfrm>
              <a:off x="8069852" y="2625378"/>
              <a:ext cx="1163411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Value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F7A24-73A6-44D6-B418-23FAB533159A}"/>
                </a:ext>
              </a:extLst>
            </p:cNvPr>
            <p:cNvSpPr txBox="1"/>
            <p:nvPr/>
          </p:nvSpPr>
          <p:spPr>
            <a:xfrm>
              <a:off x="8069852" y="2994710"/>
              <a:ext cx="1163411" cy="16303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A70D61-8011-4965-8128-B3065D4A87D3}"/>
                </a:ext>
              </a:extLst>
            </p:cNvPr>
            <p:cNvSpPr txBox="1"/>
            <p:nvPr/>
          </p:nvSpPr>
          <p:spPr>
            <a:xfrm>
              <a:off x="8069851" y="4625050"/>
              <a:ext cx="1163411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/>
                <a:t>Value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4E0A66-0661-40F0-B19A-D4048284474C}"/>
                </a:ext>
              </a:extLst>
            </p:cNvPr>
            <p:cNvSpPr txBox="1"/>
            <p:nvPr/>
          </p:nvSpPr>
          <p:spPr>
            <a:xfrm>
              <a:off x="2312125" y="3924009"/>
              <a:ext cx="313509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Ins="90000" rtlCol="0">
              <a:spAutoFit/>
            </a:bodyPr>
            <a:lstStyle/>
            <a:p>
              <a:r>
                <a:rPr lang="en-US"/>
                <a:t>K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6A9371-7DC9-4549-96A9-3C8B610F48B3}"/>
                </a:ext>
              </a:extLst>
            </p:cNvPr>
            <p:cNvSpPr txBox="1"/>
            <p:nvPr/>
          </p:nvSpPr>
          <p:spPr>
            <a:xfrm>
              <a:off x="2625634" y="3924010"/>
              <a:ext cx="313509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Ins="90000" rtlCol="0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8AF417-1E91-46F3-9208-F493695145C9}"/>
                </a:ext>
              </a:extLst>
            </p:cNvPr>
            <p:cNvSpPr txBox="1"/>
            <p:nvPr/>
          </p:nvSpPr>
          <p:spPr>
            <a:xfrm>
              <a:off x="2939143" y="3924010"/>
              <a:ext cx="313509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Ins="90000" rtlCol="0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D699E8-B64B-49C3-9E86-6201E8BF065A}"/>
                </a:ext>
              </a:extLst>
            </p:cNvPr>
            <p:cNvSpPr txBox="1"/>
            <p:nvPr/>
          </p:nvSpPr>
          <p:spPr>
            <a:xfrm>
              <a:off x="3332731" y="3924009"/>
              <a:ext cx="313509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Ins="90000" rtlCol="0">
              <a:spAutoFit/>
            </a:bodyPr>
            <a:lstStyle/>
            <a:p>
              <a:r>
                <a:rPr lang="en-US"/>
                <a:t>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1D3BCB-A676-4101-A218-4F291EDF44B2}"/>
                </a:ext>
              </a:extLst>
            </p:cNvPr>
            <p:cNvSpPr txBox="1"/>
            <p:nvPr/>
          </p:nvSpPr>
          <p:spPr>
            <a:xfrm>
              <a:off x="3646644" y="3924010"/>
              <a:ext cx="313509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Ins="90000" rtlCol="0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702A0F-9854-43FD-ADF5-79F6C8651DCB}"/>
                </a:ext>
              </a:extLst>
            </p:cNvPr>
            <p:cNvSpPr txBox="1"/>
            <p:nvPr/>
          </p:nvSpPr>
          <p:spPr>
            <a:xfrm>
              <a:off x="3960153" y="3924010"/>
              <a:ext cx="313509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Ins="90000" rtlCol="0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B23CA0-6917-48F6-B981-820432DB699A}"/>
                </a:ext>
              </a:extLst>
            </p:cNvPr>
            <p:cNvSpPr txBox="1"/>
            <p:nvPr/>
          </p:nvSpPr>
          <p:spPr>
            <a:xfrm>
              <a:off x="4410821" y="3924010"/>
              <a:ext cx="54000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Ins="90000" rtlCol="0">
              <a:spAutoFit/>
            </a:bodyPr>
            <a:lstStyle/>
            <a:p>
              <a:r>
                <a:rPr lang="en-US"/>
                <a:t>Key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921080-9073-425F-8FDC-6465CB7FBDB9}"/>
                </a:ext>
              </a:extLst>
            </p:cNvPr>
            <p:cNvSpPr txBox="1"/>
            <p:nvPr/>
          </p:nvSpPr>
          <p:spPr>
            <a:xfrm>
              <a:off x="4951227" y="3924010"/>
              <a:ext cx="65056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Ins="90000" rtlCol="0">
              <a:spAutoFit/>
            </a:bodyPr>
            <a:lstStyle/>
            <a:p>
              <a:r>
                <a:rPr lang="en-US"/>
                <a:t>Hash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56662B-6A35-4B5A-8F50-2CA62291C9EB}"/>
                </a:ext>
              </a:extLst>
            </p:cNvPr>
            <p:cNvSpPr txBox="1"/>
            <p:nvPr/>
          </p:nvSpPr>
          <p:spPr>
            <a:xfrm>
              <a:off x="5601379" y="3924010"/>
              <a:ext cx="480883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Ins="90000" rtlCol="0">
              <a:spAutoFit/>
            </a:bodyPr>
            <a:lstStyle/>
            <a:p>
              <a:r>
                <a:rPr lang="en-US" err="1"/>
                <a:t>Ptr</a:t>
              </a:r>
              <a:endParaRPr lang="en-US"/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1AFCA9A-5DE6-48FE-A41E-D52D5C15AAB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29521" y="2253011"/>
              <a:ext cx="1852630" cy="2228031"/>
            </a:xfrm>
            <a:prstGeom prst="bentConnector4">
              <a:avLst>
                <a:gd name="adj1" fmla="val -12339"/>
                <a:gd name="adj2" fmla="val 5539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DB1EC537-CA03-4D93-A194-A2A55D1D6A9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51730" y="1575220"/>
              <a:ext cx="1483298" cy="3952944"/>
            </a:xfrm>
            <a:prstGeom prst="bentConnector4">
              <a:avLst>
                <a:gd name="adj1" fmla="val -24805"/>
                <a:gd name="adj2" fmla="val 831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E0049190-5CD9-4CFB-A2BD-C93EB018CA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24687" y="2064552"/>
              <a:ext cx="516374" cy="49739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0">
              <a:extLst>
                <a:ext uri="{FF2B5EF4-FFF2-40B4-BE49-F238E27FC236}">
                  <a16:creationId xmlns:a16="http://schemas.microsoft.com/office/drawing/2014/main" id="{A1DF0520-EC9B-4F2B-9A6B-4E747742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64475" y="2429324"/>
              <a:ext cx="575994" cy="561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219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4FFBB4-E0EE-4C3B-BC61-0F2878D2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044" y="1333413"/>
            <a:ext cx="1476111" cy="296329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>
                <a:latin typeface="+mn-lt"/>
              </a:rPr>
              <a:t>KV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596ACD-9ECD-4FF4-8520-F821B6F0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err="1">
                <a:ea typeface="ＭＳ Ｐゴシック"/>
              </a:rPr>
              <a:t>SSTable</a:t>
            </a:r>
            <a:endParaRPr lang="en-US" err="1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19461B8-287D-4969-9095-BE6EB15095CD}"/>
              </a:ext>
            </a:extLst>
          </p:cNvPr>
          <p:cNvSpPr txBox="1">
            <a:spLocks/>
          </p:cNvSpPr>
          <p:nvPr/>
        </p:nvSpPr>
        <p:spPr bwMode="auto">
          <a:xfrm>
            <a:off x="5482044" y="1629742"/>
            <a:ext cx="1476111" cy="296329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KV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1DD0537-BE6B-4030-8AB4-72DC3B5C9481}"/>
              </a:ext>
            </a:extLst>
          </p:cNvPr>
          <p:cNvSpPr txBox="1">
            <a:spLocks/>
          </p:cNvSpPr>
          <p:nvPr/>
        </p:nvSpPr>
        <p:spPr bwMode="auto">
          <a:xfrm>
            <a:off x="5482044" y="1926071"/>
            <a:ext cx="1476111" cy="526631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19FB24F-CA6F-45B0-AAF3-E550FD60F8EB}"/>
              </a:ext>
            </a:extLst>
          </p:cNvPr>
          <p:cNvSpPr txBox="1">
            <a:spLocks/>
          </p:cNvSpPr>
          <p:nvPr/>
        </p:nvSpPr>
        <p:spPr bwMode="auto">
          <a:xfrm>
            <a:off x="5482044" y="2452702"/>
            <a:ext cx="1476111" cy="296329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KV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BC87DE1-C1E5-4865-9852-87AE3819BBBC}"/>
              </a:ext>
            </a:extLst>
          </p:cNvPr>
          <p:cNvSpPr/>
          <p:nvPr/>
        </p:nvSpPr>
        <p:spPr>
          <a:xfrm>
            <a:off x="5037909" y="1333413"/>
            <a:ext cx="444136" cy="1415618"/>
          </a:xfrm>
          <a:prstGeom prst="leftBrace">
            <a:avLst>
              <a:gd name="adj1" fmla="val 4951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47C9F-C8A3-4867-BB11-E10794A8109B}"/>
              </a:ext>
            </a:extLst>
          </p:cNvPr>
          <p:cNvSpPr txBox="1"/>
          <p:nvPr/>
        </p:nvSpPr>
        <p:spPr>
          <a:xfrm>
            <a:off x="3940629" y="1856556"/>
            <a:ext cx="98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Block #1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1E90674-98FF-4606-8957-633862D7009E}"/>
              </a:ext>
            </a:extLst>
          </p:cNvPr>
          <p:cNvSpPr txBox="1">
            <a:spLocks/>
          </p:cNvSpPr>
          <p:nvPr/>
        </p:nvSpPr>
        <p:spPr bwMode="auto">
          <a:xfrm>
            <a:off x="5482044" y="3653034"/>
            <a:ext cx="1476111" cy="296329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KV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52242C05-F7DB-48F0-A07B-EBF0A2F3A8E4}"/>
              </a:ext>
            </a:extLst>
          </p:cNvPr>
          <p:cNvSpPr txBox="1">
            <a:spLocks/>
          </p:cNvSpPr>
          <p:nvPr/>
        </p:nvSpPr>
        <p:spPr bwMode="auto">
          <a:xfrm>
            <a:off x="5482044" y="3949363"/>
            <a:ext cx="1476111" cy="296329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KV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4F872DB-BFF6-478E-86E1-EBC7C7ED6566}"/>
              </a:ext>
            </a:extLst>
          </p:cNvPr>
          <p:cNvSpPr txBox="1">
            <a:spLocks/>
          </p:cNvSpPr>
          <p:nvPr/>
        </p:nvSpPr>
        <p:spPr bwMode="auto">
          <a:xfrm>
            <a:off x="5482044" y="4245692"/>
            <a:ext cx="1476111" cy="526631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…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100CFC2C-5B36-4D32-A18E-62C83BCF2082}"/>
              </a:ext>
            </a:extLst>
          </p:cNvPr>
          <p:cNvSpPr txBox="1">
            <a:spLocks/>
          </p:cNvSpPr>
          <p:nvPr/>
        </p:nvSpPr>
        <p:spPr bwMode="auto">
          <a:xfrm>
            <a:off x="5482044" y="4772323"/>
            <a:ext cx="1476111" cy="296329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KV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9A648AF-1605-4D76-8250-945EDBF09DD5}"/>
              </a:ext>
            </a:extLst>
          </p:cNvPr>
          <p:cNvSpPr/>
          <p:nvPr/>
        </p:nvSpPr>
        <p:spPr>
          <a:xfrm>
            <a:off x="5037909" y="3653034"/>
            <a:ext cx="444136" cy="1415618"/>
          </a:xfrm>
          <a:prstGeom prst="leftBrace">
            <a:avLst>
              <a:gd name="adj1" fmla="val 4951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FA152E-D02C-4575-BA4E-D5D117D4FC85}"/>
              </a:ext>
            </a:extLst>
          </p:cNvPr>
          <p:cNvSpPr txBox="1"/>
          <p:nvPr/>
        </p:nvSpPr>
        <p:spPr>
          <a:xfrm>
            <a:off x="3940629" y="4176177"/>
            <a:ext cx="98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Block #n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08E705E-4BB5-4293-9C75-C7A97F855C70}"/>
              </a:ext>
            </a:extLst>
          </p:cNvPr>
          <p:cNvSpPr txBox="1">
            <a:spLocks/>
          </p:cNvSpPr>
          <p:nvPr/>
        </p:nvSpPr>
        <p:spPr bwMode="auto">
          <a:xfrm>
            <a:off x="5482044" y="2749031"/>
            <a:ext cx="1476111" cy="904003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…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A4F52462-AA7C-4424-924B-96CE687C7E81}"/>
              </a:ext>
            </a:extLst>
          </p:cNvPr>
          <p:cNvSpPr txBox="1">
            <a:spLocks/>
          </p:cNvSpPr>
          <p:nvPr/>
        </p:nvSpPr>
        <p:spPr bwMode="auto">
          <a:xfrm>
            <a:off x="6466119" y="5068652"/>
            <a:ext cx="492037" cy="296329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err="1">
                <a:latin typeface="+mn-lt"/>
              </a:rPr>
              <a:t>Hn</a:t>
            </a:r>
            <a:endParaRPr lang="en-US" sz="2000">
              <a:latin typeface="+mn-lt"/>
            </a:endParaRP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A659099C-3F39-457E-A1E3-423E8E813831}"/>
              </a:ext>
            </a:extLst>
          </p:cNvPr>
          <p:cNvSpPr txBox="1">
            <a:spLocks/>
          </p:cNvSpPr>
          <p:nvPr/>
        </p:nvSpPr>
        <p:spPr bwMode="auto">
          <a:xfrm>
            <a:off x="5482045" y="5068652"/>
            <a:ext cx="492037" cy="296329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+mn-lt"/>
              </a:rPr>
              <a:t>H1</a:t>
            </a: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1A4E7F57-DA5A-4B79-A3D9-26E925B71E5E}"/>
              </a:ext>
            </a:extLst>
          </p:cNvPr>
          <p:cNvSpPr txBox="1">
            <a:spLocks/>
          </p:cNvSpPr>
          <p:nvPr/>
        </p:nvSpPr>
        <p:spPr bwMode="auto">
          <a:xfrm>
            <a:off x="5974082" y="5068652"/>
            <a:ext cx="492037" cy="296329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+mn-lt"/>
              </a:rPr>
              <a:t>…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C857B80E-1EE2-403A-BAC3-59114C429670}"/>
              </a:ext>
            </a:extLst>
          </p:cNvPr>
          <p:cNvSpPr/>
          <p:nvPr/>
        </p:nvSpPr>
        <p:spPr>
          <a:xfrm>
            <a:off x="1026000" y="5507999"/>
            <a:ext cx="10080000" cy="90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ndara"/>
                <a:cs typeface="Candara"/>
              </a:rPr>
              <a:t>Storing the hashes of the blocks allows to make integrity checks for every KV pair, while still allowing fast lookup.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3A36DAD-ACC6-407C-B852-A904A29FDF32}"/>
              </a:ext>
            </a:extLst>
          </p:cNvPr>
          <p:cNvSpPr/>
          <p:nvPr/>
        </p:nvSpPr>
        <p:spPr>
          <a:xfrm>
            <a:off x="3303512" y="2031136"/>
            <a:ext cx="637115" cy="2330748"/>
          </a:xfrm>
          <a:prstGeom prst="leftBrace">
            <a:avLst>
              <a:gd name="adj1" fmla="val 4951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6C9C3B-42A7-4F25-8EF1-FF35CAED273D}"/>
              </a:ext>
            </a:extLst>
          </p:cNvPr>
          <p:cNvSpPr txBox="1"/>
          <p:nvPr/>
        </p:nvSpPr>
        <p:spPr>
          <a:xfrm>
            <a:off x="1827402" y="3016259"/>
            <a:ext cx="132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Merkle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7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E617BB-B966-424B-A145-C233FA30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Log files: WAL and Manifest</a:t>
            </a:r>
            <a:endParaRPr lang="en-US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B3CCA6D-12FD-461F-94B2-563E3E51BFE9}"/>
              </a:ext>
            </a:extLst>
          </p:cNvPr>
          <p:cNvSpPr txBox="1">
            <a:spLocks/>
          </p:cNvSpPr>
          <p:nvPr/>
        </p:nvSpPr>
        <p:spPr bwMode="auto">
          <a:xfrm>
            <a:off x="1313077" y="2242236"/>
            <a:ext cx="5638716" cy="1308683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Append 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5EFAF-5F45-4BF9-8613-B044BD54D49B}"/>
              </a:ext>
            </a:extLst>
          </p:cNvPr>
          <p:cNvSpPr txBox="1"/>
          <p:nvPr/>
        </p:nvSpPr>
        <p:spPr>
          <a:xfrm>
            <a:off x="1546020" y="2404064"/>
            <a:ext cx="1668585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/>
              <a:t>Record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0B2A4-8196-48EE-BE1A-350C53ACBAD2}"/>
              </a:ext>
            </a:extLst>
          </p:cNvPr>
          <p:cNvSpPr txBox="1"/>
          <p:nvPr/>
        </p:nvSpPr>
        <p:spPr>
          <a:xfrm>
            <a:off x="3214605" y="2404065"/>
            <a:ext cx="1805353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/>
              <a:t>Trusted Counter Value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2509-51B2-45A0-9E9F-047B961475E7}"/>
              </a:ext>
            </a:extLst>
          </p:cNvPr>
          <p:cNvSpPr txBox="1"/>
          <p:nvPr/>
        </p:nvSpPr>
        <p:spPr>
          <a:xfrm>
            <a:off x="5019958" y="2404064"/>
            <a:ext cx="1805353" cy="646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/>
              <a:t>Hash 1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A1C3665-64DE-44BE-B4FB-A5790FBB702F}"/>
              </a:ext>
            </a:extLst>
          </p:cNvPr>
          <p:cNvSpPr txBox="1">
            <a:spLocks/>
          </p:cNvSpPr>
          <p:nvPr/>
        </p:nvSpPr>
        <p:spPr bwMode="auto">
          <a:xfrm>
            <a:off x="6951793" y="2242237"/>
            <a:ext cx="2325713" cy="1308683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Append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9F13C-6031-4AB6-B8A0-877915071FAE}"/>
              </a:ext>
            </a:extLst>
          </p:cNvPr>
          <p:cNvSpPr txBox="1"/>
          <p:nvPr/>
        </p:nvSpPr>
        <p:spPr>
          <a:xfrm>
            <a:off x="9277506" y="2242236"/>
            <a:ext cx="1716434" cy="13086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GB" sz="3600">
                <a:cs typeface="Calibri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4F0C1-40B5-4009-8EB6-5644D5D964CB}"/>
              </a:ext>
            </a:extLst>
          </p:cNvPr>
          <p:cNvSpPr txBox="1"/>
          <p:nvPr/>
        </p:nvSpPr>
        <p:spPr>
          <a:xfrm>
            <a:off x="7356628" y="2416850"/>
            <a:ext cx="443534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/>
              <a:t>R2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7D615-6089-4A17-BC1B-784C5A0C0B7D}"/>
              </a:ext>
            </a:extLst>
          </p:cNvPr>
          <p:cNvSpPr txBox="1"/>
          <p:nvPr/>
        </p:nvSpPr>
        <p:spPr>
          <a:xfrm>
            <a:off x="7800162" y="2416850"/>
            <a:ext cx="443534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/>
              <a:t>C2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B3E5A-563B-4401-929B-53B64D23D776}"/>
              </a:ext>
            </a:extLst>
          </p:cNvPr>
          <p:cNvSpPr txBox="1"/>
          <p:nvPr/>
        </p:nvSpPr>
        <p:spPr>
          <a:xfrm>
            <a:off x="8243696" y="2416850"/>
            <a:ext cx="443534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/>
              <a:t>H2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A217135A-0165-4506-96EC-04881206CB32}"/>
              </a:ext>
            </a:extLst>
          </p:cNvPr>
          <p:cNvSpPr/>
          <p:nvPr/>
        </p:nvSpPr>
        <p:spPr>
          <a:xfrm>
            <a:off x="1026000" y="4645358"/>
            <a:ext cx="10080000" cy="6987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ndara"/>
                <a:cs typeface="Candara"/>
              </a:rPr>
              <a:t>Log files guarantee freshness of the data based on the trusted counter </a:t>
            </a:r>
          </a:p>
        </p:txBody>
      </p:sp>
    </p:spTree>
    <p:extLst>
      <p:ext uri="{BB962C8B-B14F-4D97-AF65-F5344CB8AC3E}">
        <p14:creationId xmlns:p14="http://schemas.microsoft.com/office/powerpoint/2010/main" val="424642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  <p:bldP spid="13" grpId="0" animBg="1"/>
      <p:bldP spid="1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596ACD-9ECD-4FF4-8520-F821B6F0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Asynchronous monotonic counter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A887-BD2D-4733-80C5-C6A533F4DE6A}"/>
              </a:ext>
            </a:extLst>
          </p:cNvPr>
          <p:cNvCxnSpPr>
            <a:cxnSpLocks/>
          </p:cNvCxnSpPr>
          <p:nvPr/>
        </p:nvCxnSpPr>
        <p:spPr>
          <a:xfrm>
            <a:off x="1596000" y="2970256"/>
            <a:ext cx="9000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18463" y="2551995"/>
            <a:ext cx="10150986" cy="1838464"/>
            <a:chOff x="818463" y="3021922"/>
            <a:chExt cx="10150986" cy="183846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431EAFD-A84F-4BDD-8196-59026DD67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3021922"/>
              <a:ext cx="0" cy="89573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32AD00-3012-4EFB-8F32-BA983F254A0D}"/>
                </a:ext>
              </a:extLst>
            </p:cNvPr>
            <p:cNvSpPr txBox="1"/>
            <p:nvPr/>
          </p:nvSpPr>
          <p:spPr>
            <a:xfrm>
              <a:off x="818463" y="4029389"/>
              <a:ext cx="2067565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sz="2400"/>
                <a:t>Synchronous  </a:t>
              </a:r>
              <a:endParaRPr lang="en-US" sz="2400">
                <a:cs typeface="Calibri"/>
              </a:endParaRPr>
            </a:p>
            <a:p>
              <a:pPr algn="ctr"/>
              <a:r>
                <a:rPr lang="en-GB" sz="2400"/>
                <a:t>point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205BE5-A15A-428C-AD1C-569D04580970}"/>
                </a:ext>
              </a:extLst>
            </p:cNvPr>
            <p:cNvCxnSpPr>
              <a:cxnSpLocks/>
            </p:cNvCxnSpPr>
            <p:nvPr/>
          </p:nvCxnSpPr>
          <p:spPr>
            <a:xfrm>
              <a:off x="9912221" y="3021922"/>
              <a:ext cx="0" cy="89573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3EB60-56FB-4892-8B93-AE767E298BB7}"/>
                </a:ext>
              </a:extLst>
            </p:cNvPr>
            <p:cNvSpPr txBox="1"/>
            <p:nvPr/>
          </p:nvSpPr>
          <p:spPr>
            <a:xfrm>
              <a:off x="8784654" y="4029389"/>
              <a:ext cx="2184795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sz="2400">
                  <a:cs typeface="Calibri"/>
                </a:rPr>
                <a:t>Synchronous </a:t>
              </a:r>
              <a:endParaRPr lang="en-US"/>
            </a:p>
            <a:p>
              <a:pPr algn="ctr"/>
              <a:r>
                <a:rPr lang="en-GB" sz="2400">
                  <a:cs typeface="Calibri"/>
                </a:rPr>
                <a:t>point</a:t>
              </a:r>
              <a:endParaRPr lang="en-GB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028D286-D5BC-467B-AA61-0184DCE7A73E}"/>
              </a:ext>
            </a:extLst>
          </p:cNvPr>
          <p:cNvSpPr txBox="1"/>
          <p:nvPr/>
        </p:nvSpPr>
        <p:spPr>
          <a:xfrm>
            <a:off x="10290472" y="2372379"/>
            <a:ext cx="114766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2800">
                <a:cs typeface="Calibri"/>
              </a:rPr>
              <a:t>Time 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1FC04AF-F7EF-4FB0-9F23-4C7424EBCE1B}"/>
              </a:ext>
            </a:extLst>
          </p:cNvPr>
          <p:cNvSpPr/>
          <p:nvPr/>
        </p:nvSpPr>
        <p:spPr>
          <a:xfrm rot="5400000">
            <a:off x="5555429" y="-1864234"/>
            <a:ext cx="623453" cy="8083423"/>
          </a:xfrm>
          <a:prstGeom prst="leftBrace">
            <a:avLst>
              <a:gd name="adj1" fmla="val 60622"/>
              <a:gd name="adj2" fmla="val 50000"/>
            </a:avLst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C70CE1-B7E0-45A5-95D9-18BC04B56B05}"/>
              </a:ext>
            </a:extLst>
          </p:cNvPr>
          <p:cNvSpPr txBox="1"/>
          <p:nvPr/>
        </p:nvSpPr>
        <p:spPr>
          <a:xfrm>
            <a:off x="4552502" y="1372718"/>
            <a:ext cx="268290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800"/>
              <a:t>Unstable period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2496" y="2999866"/>
            <a:ext cx="2348919" cy="1550076"/>
            <a:chOff x="2052496" y="3469792"/>
            <a:chExt cx="2348919" cy="180198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1F12D4-F040-4398-991A-B31EE99AFCA1}"/>
                </a:ext>
              </a:extLst>
            </p:cNvPr>
            <p:cNvCxnSpPr/>
            <p:nvPr/>
          </p:nvCxnSpPr>
          <p:spPr>
            <a:xfrm flipV="1">
              <a:off x="3250402" y="3469792"/>
              <a:ext cx="0" cy="929655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CB8D1F-F835-4935-AA8F-18FDA8D5EE44}"/>
                </a:ext>
              </a:extLst>
            </p:cNvPr>
            <p:cNvSpPr txBox="1"/>
            <p:nvPr/>
          </p:nvSpPr>
          <p:spPr>
            <a:xfrm>
              <a:off x="2052496" y="4440776"/>
              <a:ext cx="2348919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sz="2400"/>
                <a:t>Async increment ()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56849" y="4578707"/>
            <a:ext cx="4555372" cy="663952"/>
            <a:chOff x="5356849" y="5313560"/>
            <a:chExt cx="4555372" cy="663952"/>
          </a:xfrm>
        </p:grpSpPr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E2418B1D-5D4D-4116-BE20-0C5C35A77711}"/>
                </a:ext>
              </a:extLst>
            </p:cNvPr>
            <p:cNvSpPr/>
            <p:nvPr/>
          </p:nvSpPr>
          <p:spPr>
            <a:xfrm rot="16200000">
              <a:off x="7502622" y="3167787"/>
              <a:ext cx="263826" cy="4555372"/>
            </a:xfrm>
            <a:prstGeom prst="leftBrace">
              <a:avLst>
                <a:gd name="adj1" fmla="val 60622"/>
                <a:gd name="adj2" fmla="val 50000"/>
              </a:avLst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47435A-0772-4C30-9EF8-8C644347ED35}"/>
                </a:ext>
              </a:extLst>
            </p:cNvPr>
            <p:cNvSpPr txBox="1"/>
            <p:nvPr/>
          </p:nvSpPr>
          <p:spPr>
            <a:xfrm>
              <a:off x="6445479" y="5454292"/>
              <a:ext cx="2471894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sz="2800"/>
                <a:t>Expected time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13138" y="2999865"/>
            <a:ext cx="1868273" cy="1550076"/>
            <a:chOff x="4413138" y="3469792"/>
            <a:chExt cx="1868273" cy="179025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1895B-18F2-4620-A754-F1432C8D1916}"/>
                </a:ext>
              </a:extLst>
            </p:cNvPr>
            <p:cNvCxnSpPr/>
            <p:nvPr/>
          </p:nvCxnSpPr>
          <p:spPr>
            <a:xfrm flipV="1">
              <a:off x="5364861" y="3469792"/>
              <a:ext cx="0" cy="929655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A15F37-9758-4B51-B2A3-0995FB788173}"/>
                </a:ext>
              </a:extLst>
            </p:cNvPr>
            <p:cNvSpPr txBox="1"/>
            <p:nvPr/>
          </p:nvSpPr>
          <p:spPr>
            <a:xfrm>
              <a:off x="4413138" y="4429053"/>
              <a:ext cx="1868273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sz="2400"/>
                <a:t>Async increment ()</a:t>
              </a:r>
            </a:p>
          </p:txBody>
        </p:sp>
      </p:grp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7D795140-92CC-487B-A243-DC6AD7F6BC31}"/>
              </a:ext>
            </a:extLst>
          </p:cNvPr>
          <p:cNvSpPr/>
          <p:nvPr/>
        </p:nvSpPr>
        <p:spPr>
          <a:xfrm>
            <a:off x="623435" y="5474825"/>
            <a:ext cx="11000150" cy="669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andara"/>
                <a:cs typeface="Candara"/>
              </a:rPr>
              <a:t>Time to persist data in modern KV stores can overlap with the unstable period</a:t>
            </a:r>
          </a:p>
        </p:txBody>
      </p:sp>
    </p:spTree>
    <p:extLst>
      <p:ext uri="{BB962C8B-B14F-4D97-AF65-F5344CB8AC3E}">
        <p14:creationId xmlns:p14="http://schemas.microsoft.com/office/powerpoint/2010/main" val="24484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200" strike="sngStrike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Motivation</a:t>
            </a:r>
          </a:p>
          <a:p>
            <a:pPr marL="457200" indent="-457200">
              <a:buFont typeface="Arial"/>
              <a:buChar char="•"/>
            </a:pPr>
            <a:r>
              <a:rPr lang="en-US" sz="3200" strike="sngStrike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/>
              </a:rPr>
              <a:t>Challenges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ＭＳ Ｐゴシック"/>
              </a:rPr>
              <a:t>Design</a:t>
            </a:r>
          </a:p>
          <a:p>
            <a:pPr marL="1257300" lvl="1" indent="-457200"/>
            <a:r>
              <a:rPr lang="en-US" sz="2800" strike="sngStrike">
                <a:ea typeface="ＭＳ Ｐゴシック"/>
              </a:rPr>
              <a:t>Background</a:t>
            </a:r>
          </a:p>
          <a:p>
            <a:pPr marL="1257300" lvl="1" indent="-457200"/>
            <a:r>
              <a:rPr lang="en-US" sz="2800" strike="sngStrike">
                <a:ea typeface="ＭＳ Ｐゴシック"/>
              </a:rPr>
              <a:t>System components</a:t>
            </a:r>
            <a:endParaRPr lang="en-US"/>
          </a:p>
          <a:p>
            <a:pPr marL="1257300" lvl="1" indent="-457200">
              <a:buFont typeface="Arial"/>
              <a:buChar char="•"/>
            </a:pPr>
            <a:r>
              <a:rPr lang="en-US" sz="2800">
                <a:ea typeface="ＭＳ Ｐゴシック"/>
              </a:rPr>
              <a:t>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ea typeface="ＭＳ Ｐゴシック"/>
              </a:rPr>
              <a:t>Evaluation</a:t>
            </a:r>
            <a:endParaRPr lang="en-US" sz="3200"/>
          </a:p>
          <a:p>
            <a:pPr marL="457200" indent="-457200">
              <a:buFont typeface="Arial"/>
              <a:buChar char="•"/>
            </a:pPr>
            <a:endParaRPr lang="en-US" sz="3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3BAA9A33-227E-4719-86F7-F3250A2D6B98}"/>
              </a:ext>
            </a:extLst>
          </p:cNvPr>
          <p:cNvSpPr/>
          <p:nvPr/>
        </p:nvSpPr>
        <p:spPr>
          <a:xfrm>
            <a:off x="6403216" y="2876387"/>
            <a:ext cx="80631" cy="1493496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698D3-B3CB-4773-AF51-35DD858473F2}"/>
              </a:ext>
            </a:extLst>
          </p:cNvPr>
          <p:cNvSpPr txBox="1"/>
          <p:nvPr/>
        </p:nvSpPr>
        <p:spPr>
          <a:xfrm>
            <a:off x="6458928" y="3241161"/>
            <a:ext cx="2864887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rgbClr val="C00000"/>
                </a:solidFill>
                <a:latin typeface="Candara"/>
                <a:cs typeface="Candara"/>
              </a:rPr>
              <a:t>See the paper </a:t>
            </a:r>
          </a:p>
          <a:p>
            <a:pPr algn="ctr"/>
            <a:r>
              <a:rPr lang="en-US" sz="2400">
                <a:solidFill>
                  <a:srgbClr val="C00000"/>
                </a:solidFill>
                <a:latin typeface="Candara"/>
                <a:cs typeface="Candara"/>
              </a:rPr>
              <a:t>for more algorithms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3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security in the cloud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19600" y="1524000"/>
            <a:ext cx="6629399" cy="4495800"/>
            <a:chOff x="4453531" y="1923845"/>
            <a:chExt cx="5528669" cy="3867355"/>
          </a:xfrm>
        </p:grpSpPr>
        <p:sp>
          <p:nvSpPr>
            <p:cNvPr id="5" name="Cloud Callout 4"/>
            <p:cNvSpPr/>
            <p:nvPr/>
          </p:nvSpPr>
          <p:spPr>
            <a:xfrm>
              <a:off x="4453531" y="1923845"/>
              <a:ext cx="5528669" cy="3867355"/>
            </a:xfrm>
            <a:prstGeom prst="cloudCallo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8685" y="2398562"/>
              <a:ext cx="3139031" cy="45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u="sng">
                  <a:cs typeface="Candara"/>
                </a:rPr>
                <a:t>Untrusted infrastructure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47668" y="2641599"/>
            <a:ext cx="7548732" cy="960597"/>
            <a:chOff x="1747668" y="2793999"/>
            <a:chExt cx="7548732" cy="960597"/>
          </a:xfrm>
        </p:grpSpPr>
        <p:sp>
          <p:nvSpPr>
            <p:cNvPr id="16" name="Rectangle 15"/>
            <p:cNvSpPr/>
            <p:nvPr/>
          </p:nvSpPr>
          <p:spPr>
            <a:xfrm>
              <a:off x="1747668" y="2888734"/>
              <a:ext cx="227613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cs typeface="Candara"/>
                </a:rPr>
                <a:t>Storage or query </a:t>
              </a:r>
            </a:p>
            <a:p>
              <a:pPr algn="ctr"/>
              <a:r>
                <a:rPr lang="en-US" sz="2400">
                  <a:cs typeface="Candara"/>
                </a:rPr>
                <a:t>operations</a:t>
              </a:r>
              <a:endParaRPr lang="en-US" sz="2400"/>
            </a:p>
          </p:txBody>
        </p:sp>
        <p:pic>
          <p:nvPicPr>
            <p:cNvPr id="20" name="Picture 19" descr="rocksd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452" y="2793999"/>
              <a:ext cx="3794948" cy="960597"/>
            </a:xfrm>
            <a:prstGeom prst="rect">
              <a:avLst/>
            </a:prstGeom>
          </p:spPr>
        </p:pic>
      </p:grpSp>
      <p:pic>
        <p:nvPicPr>
          <p:cNvPr id="18" name="Picture 17" descr="dev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667000"/>
            <a:ext cx="1701800" cy="1701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1" name="Rounded Rectangle 20"/>
          <p:cNvSpPr/>
          <p:nvPr/>
        </p:nvSpPr>
        <p:spPr>
          <a:xfrm>
            <a:off x="2057400" y="5508000"/>
            <a:ext cx="8712200" cy="6987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ndara"/>
                <a:cs typeface="Candara"/>
              </a:rPr>
              <a:t>How do we ensure security of data in the cloud?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3087" y="3073400"/>
            <a:ext cx="7589676" cy="2226400"/>
            <a:chOff x="363087" y="3073400"/>
            <a:chExt cx="7589676" cy="2226400"/>
          </a:xfrm>
        </p:grpSpPr>
        <p:grpSp>
          <p:nvGrpSpPr>
            <p:cNvPr id="9" name="Group 8"/>
            <p:cNvGrpSpPr/>
            <p:nvPr/>
          </p:nvGrpSpPr>
          <p:grpSpPr>
            <a:xfrm>
              <a:off x="363087" y="3073400"/>
              <a:ext cx="1066800" cy="1669554"/>
              <a:chOff x="-221113" y="3048000"/>
              <a:chExt cx="1066800" cy="1669554"/>
            </a:xfrm>
          </p:grpSpPr>
          <p:pic>
            <p:nvPicPr>
              <p:cNvPr id="7" name="Picture 6" descr="user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1113" y="3048000"/>
                <a:ext cx="1066800" cy="10668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-133597" y="4194334"/>
                <a:ext cx="891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>
                    <a:cs typeface="Candara"/>
                  </a:rPr>
                  <a:t>User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1447800" y="3733800"/>
              <a:ext cx="2844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8C9E97-AE64-4253-88D4-E4C2408B4DE9}"/>
                </a:ext>
              </a:extLst>
            </p:cNvPr>
            <p:cNvGrpSpPr/>
            <p:nvPr/>
          </p:nvGrpSpPr>
          <p:grpSpPr>
            <a:xfrm>
              <a:off x="6845300" y="3759201"/>
              <a:ext cx="1107463" cy="1540599"/>
              <a:chOff x="6845300" y="3759201"/>
              <a:chExt cx="1334064" cy="1872753"/>
            </a:xfrm>
          </p:grpSpPr>
          <p:pic>
            <p:nvPicPr>
              <p:cNvPr id="19" name="Picture 18" descr="disks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5300" y="3759201"/>
                <a:ext cx="1334064" cy="147320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7044361" y="5108734"/>
                <a:ext cx="8614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>
                    <a:cs typeface="Candara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3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15C758-992A-4059-ADB3-06384E9D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38" y="2989810"/>
            <a:ext cx="10972800" cy="1143000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Algorithm #1: Put (K,V)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6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5A8FAA-CE1D-41BF-8089-5E2C1A02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840" y="2081709"/>
            <a:ext cx="5612138" cy="2694581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>
                <a:latin typeface="+mn-lt"/>
              </a:rPr>
              <a:t>Enclave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F22A13-FF15-4E83-9CD0-F7E5A87F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Algorithm #1: Put</a:t>
            </a:r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A8192EE-54FF-449B-B1EA-558DB995E780}"/>
              </a:ext>
            </a:extLst>
          </p:cNvPr>
          <p:cNvSpPr txBox="1">
            <a:spLocks/>
          </p:cNvSpPr>
          <p:nvPr/>
        </p:nvSpPr>
        <p:spPr bwMode="auto">
          <a:xfrm>
            <a:off x="9026490" y="2081709"/>
            <a:ext cx="1877588" cy="269458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dk1"/>
                </a:solidFill>
                <a:latin typeface="Candara"/>
                <a:ea typeface="+mn-ea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latin typeface="+mn-lt"/>
              </a:rPr>
              <a:t>Host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4FB2D-D5EF-45C5-9389-4FEE0CAF5603}"/>
              </a:ext>
            </a:extLst>
          </p:cNvPr>
          <p:cNvSpPr txBox="1"/>
          <p:nvPr/>
        </p:nvSpPr>
        <p:spPr>
          <a:xfrm>
            <a:off x="4802697" y="2737047"/>
            <a:ext cx="1765884" cy="11421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Storage </a:t>
            </a:r>
            <a:endParaRPr lang="en-US" sz="2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2400">
                <a:solidFill>
                  <a:schemeClr val="tx1"/>
                </a:solidFill>
              </a:rPr>
              <a:t>engine</a:t>
            </a:r>
            <a:endParaRPr lang="en-US" sz="240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4D9B9-9ED7-4A11-A513-808F2865BB5B}"/>
              </a:ext>
            </a:extLst>
          </p:cNvPr>
          <p:cNvSpPr txBox="1"/>
          <p:nvPr/>
        </p:nvSpPr>
        <p:spPr>
          <a:xfrm>
            <a:off x="6922656" y="2728244"/>
            <a:ext cx="3777836" cy="3510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MemTable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2E950-CD2D-45AE-BAC6-E9B5C2F8FF07}"/>
              </a:ext>
            </a:extLst>
          </p:cNvPr>
          <p:cNvSpPr txBox="1"/>
          <p:nvPr/>
        </p:nvSpPr>
        <p:spPr>
          <a:xfrm>
            <a:off x="6922657" y="3518986"/>
            <a:ext cx="1470417" cy="3510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I/O lib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A6D03-7B5C-4156-A147-34D805E35A77}"/>
              </a:ext>
            </a:extLst>
          </p:cNvPr>
          <p:cNvSpPr txBox="1"/>
          <p:nvPr/>
        </p:nvSpPr>
        <p:spPr>
          <a:xfrm>
            <a:off x="9230075" y="3519798"/>
            <a:ext cx="1470417" cy="3510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E4AA530-936F-4871-B036-881262C6762D}"/>
              </a:ext>
            </a:extLst>
          </p:cNvPr>
          <p:cNvSpPr txBox="1">
            <a:spLocks/>
          </p:cNvSpPr>
          <p:nvPr/>
        </p:nvSpPr>
        <p:spPr bwMode="auto">
          <a:xfrm>
            <a:off x="9026490" y="5009289"/>
            <a:ext cx="1877588" cy="944337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dk1"/>
                </a:solidFill>
                <a:latin typeface="Candara"/>
                <a:ea typeface="+mn-ea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+mn-lt"/>
              </a:rPr>
              <a:t>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EC4BF-65D4-4EE6-AB19-34A94F35E5B4}"/>
              </a:ext>
            </a:extLst>
          </p:cNvPr>
          <p:cNvSpPr txBox="1"/>
          <p:nvPr/>
        </p:nvSpPr>
        <p:spPr>
          <a:xfrm>
            <a:off x="9230074" y="5373431"/>
            <a:ext cx="1470418" cy="5027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SST, Log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E2CF0-A55C-4234-B165-5AE4D105888F}"/>
              </a:ext>
            </a:extLst>
          </p:cNvPr>
          <p:cNvSpPr txBox="1"/>
          <p:nvPr/>
        </p:nvSpPr>
        <p:spPr>
          <a:xfrm>
            <a:off x="2901266" y="2742569"/>
            <a:ext cx="1553243" cy="7928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Trusted Counter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A72C02-39F3-421F-8F82-DE7B86C8152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454509" y="3139008"/>
            <a:ext cx="34818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82698-BADA-400E-9AFF-727680D758A0}"/>
              </a:ext>
            </a:extLst>
          </p:cNvPr>
          <p:cNvCxnSpPr>
            <a:cxnSpLocks/>
          </p:cNvCxnSpPr>
          <p:nvPr/>
        </p:nvCxnSpPr>
        <p:spPr>
          <a:xfrm>
            <a:off x="6568580" y="2903753"/>
            <a:ext cx="35407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FE7ED-65AA-4408-A26D-ABBE91FCC304}"/>
              </a:ext>
            </a:extLst>
          </p:cNvPr>
          <p:cNvCxnSpPr>
            <a:cxnSpLocks/>
          </p:cNvCxnSpPr>
          <p:nvPr/>
        </p:nvCxnSpPr>
        <p:spPr>
          <a:xfrm>
            <a:off x="6568580" y="3694495"/>
            <a:ext cx="3540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D75006-5B06-4DC2-AF0B-EEB9EE8E28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93074" y="3694495"/>
            <a:ext cx="837000" cy="81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B63715-1B22-4BB1-A3AD-499864BEE73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9965283" y="3870815"/>
            <a:ext cx="1" cy="150261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04001A0-F53D-4B12-8969-BB8675D46BF2}"/>
              </a:ext>
            </a:extLst>
          </p:cNvPr>
          <p:cNvSpPr txBox="1"/>
          <p:nvPr/>
        </p:nvSpPr>
        <p:spPr>
          <a:xfrm>
            <a:off x="469783" y="4995322"/>
            <a:ext cx="1845545" cy="958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2800"/>
              <a:t>Client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A42A33E-3BB7-404B-B9F3-074214BBFE58}"/>
              </a:ext>
            </a:extLst>
          </p:cNvPr>
          <p:cNvCxnSpPr>
            <a:cxnSpLocks/>
            <a:stCxn id="96" idx="3"/>
            <a:endCxn id="4" idx="2"/>
          </p:cNvCxnSpPr>
          <p:nvPr/>
        </p:nvCxnSpPr>
        <p:spPr>
          <a:xfrm flipV="1">
            <a:off x="2315328" y="3879159"/>
            <a:ext cx="3370311" cy="15953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9D7E0A-369C-414C-A6E2-4E53C5CC659C}"/>
              </a:ext>
            </a:extLst>
          </p:cNvPr>
          <p:cNvCxnSpPr>
            <a:cxnSpLocks/>
          </p:cNvCxnSpPr>
          <p:nvPr/>
        </p:nvCxnSpPr>
        <p:spPr>
          <a:xfrm>
            <a:off x="4454509" y="3139008"/>
            <a:ext cx="3481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C7B87DFD-E227-446C-B8FD-3DCA6458FBEA}"/>
              </a:ext>
            </a:extLst>
          </p:cNvPr>
          <p:cNvCxnSpPr>
            <a:cxnSpLocks/>
          </p:cNvCxnSpPr>
          <p:nvPr/>
        </p:nvCxnSpPr>
        <p:spPr>
          <a:xfrm flipV="1">
            <a:off x="2325882" y="3886142"/>
            <a:ext cx="3370311" cy="1595315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17A429-F1B3-4C25-A190-3F1233AFD2BB}"/>
              </a:ext>
            </a:extLst>
          </p:cNvPr>
          <p:cNvSpPr txBox="1"/>
          <p:nvPr/>
        </p:nvSpPr>
        <p:spPr>
          <a:xfrm>
            <a:off x="4343785" y="1322741"/>
            <a:ext cx="320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ndara"/>
                <a:cs typeface="Candara"/>
              </a:rPr>
              <a:t>1. Put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4225E-DD0D-44F2-B2AA-A83F81BC5076}"/>
              </a:ext>
            </a:extLst>
          </p:cNvPr>
          <p:cNvSpPr txBox="1"/>
          <p:nvPr/>
        </p:nvSpPr>
        <p:spPr>
          <a:xfrm>
            <a:off x="3735637" y="1322741"/>
            <a:ext cx="441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ndara"/>
                <a:cs typeface="Candara"/>
              </a:rPr>
              <a:t>2. Write record to WAL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9A6171-845F-4250-8004-CA45010115AB}"/>
              </a:ext>
            </a:extLst>
          </p:cNvPr>
          <p:cNvSpPr txBox="1"/>
          <p:nvPr/>
        </p:nvSpPr>
        <p:spPr>
          <a:xfrm>
            <a:off x="3476281" y="1322741"/>
            <a:ext cx="49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ndara"/>
                <a:cs typeface="Candara"/>
              </a:rPr>
              <a:t>3. Increment trusted counter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A1F251-6E88-4002-8C6F-D5C31342B8DC}"/>
              </a:ext>
            </a:extLst>
          </p:cNvPr>
          <p:cNvSpPr txBox="1"/>
          <p:nvPr/>
        </p:nvSpPr>
        <p:spPr>
          <a:xfrm>
            <a:off x="3552073" y="1322741"/>
            <a:ext cx="478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ndara"/>
                <a:cs typeface="Candara"/>
              </a:rPr>
              <a:t>5. Write to </a:t>
            </a:r>
            <a:r>
              <a:rPr lang="en-US" sz="2800" err="1">
                <a:solidFill>
                  <a:srgbClr val="C00000"/>
                </a:solidFill>
                <a:latin typeface="Candara"/>
                <a:cs typeface="Candara"/>
              </a:rPr>
              <a:t>MemTable</a:t>
            </a:r>
            <a:endParaRPr lang="en-US" sz="2800">
              <a:solidFill>
                <a:srgbClr val="C00000"/>
              </a:solidFill>
              <a:latin typeface="Candara"/>
              <a:cs typeface="Candar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6654F-F848-4860-8781-BAAF120BDA05}"/>
              </a:ext>
            </a:extLst>
          </p:cNvPr>
          <p:cNvSpPr txBox="1"/>
          <p:nvPr/>
        </p:nvSpPr>
        <p:spPr>
          <a:xfrm>
            <a:off x="2820742" y="1322741"/>
            <a:ext cx="624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ndara"/>
                <a:cs typeface="Candara"/>
              </a:rPr>
              <a:t>4. Get stable counter and expected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C8E223-FB9F-41D3-8136-5DB15175935B}"/>
              </a:ext>
            </a:extLst>
          </p:cNvPr>
          <p:cNvSpPr txBox="1"/>
          <p:nvPr/>
        </p:nvSpPr>
        <p:spPr>
          <a:xfrm>
            <a:off x="2780368" y="1322741"/>
            <a:ext cx="632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ndara"/>
                <a:cs typeface="Candara"/>
              </a:rPr>
              <a:t>6. Return success and expected time</a:t>
            </a: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C88A553E-3091-4E89-AD20-DCDE081F25A8}"/>
              </a:ext>
            </a:extLst>
          </p:cNvPr>
          <p:cNvSpPr txBox="1"/>
          <p:nvPr/>
        </p:nvSpPr>
        <p:spPr>
          <a:xfrm>
            <a:off x="4823807" y="4460914"/>
            <a:ext cx="1744773" cy="7080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Speicher controller</a:t>
            </a:r>
          </a:p>
        </p:txBody>
      </p:sp>
    </p:spTree>
    <p:extLst>
      <p:ext uri="{BB962C8B-B14F-4D97-AF65-F5344CB8AC3E}">
        <p14:creationId xmlns:p14="http://schemas.microsoft.com/office/powerpoint/2010/main" val="7370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26" grpId="0"/>
      <p:bldP spid="28" grpId="0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15C758-992A-4059-ADB3-06384E9D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38" y="2989810"/>
            <a:ext cx="10972800" cy="1143000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Algorithm #2: Get (K)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26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5A8FAA-CE1D-41BF-8089-5E2C1A02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840" y="2081709"/>
            <a:ext cx="5612138" cy="2694581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>
                <a:latin typeface="+mn-lt"/>
              </a:rPr>
              <a:t>Enclave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F22A13-FF15-4E83-9CD0-F7E5A87F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Algorithm #2: Get</a:t>
            </a:r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A8192EE-54FF-449B-B1EA-558DB995E780}"/>
              </a:ext>
            </a:extLst>
          </p:cNvPr>
          <p:cNvSpPr txBox="1">
            <a:spLocks/>
          </p:cNvSpPr>
          <p:nvPr/>
        </p:nvSpPr>
        <p:spPr bwMode="auto">
          <a:xfrm>
            <a:off x="9026490" y="2081709"/>
            <a:ext cx="1877588" cy="269458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dk1"/>
                </a:solidFill>
                <a:latin typeface="Candara"/>
                <a:ea typeface="+mn-ea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latin typeface="+mn-lt"/>
              </a:rPr>
              <a:t>Host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4FB2D-D5EF-45C5-9389-4FEE0CAF5603}"/>
              </a:ext>
            </a:extLst>
          </p:cNvPr>
          <p:cNvSpPr txBox="1"/>
          <p:nvPr/>
        </p:nvSpPr>
        <p:spPr>
          <a:xfrm>
            <a:off x="4802697" y="2737047"/>
            <a:ext cx="1765884" cy="11421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Storage </a:t>
            </a:r>
            <a:endParaRPr lang="en-US" sz="2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2400">
                <a:solidFill>
                  <a:schemeClr val="tx1"/>
                </a:solidFill>
              </a:rPr>
              <a:t>engine</a:t>
            </a:r>
            <a:endParaRPr lang="en-US" sz="240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4D9B9-9ED7-4A11-A513-808F2865BB5B}"/>
              </a:ext>
            </a:extLst>
          </p:cNvPr>
          <p:cNvSpPr txBox="1"/>
          <p:nvPr/>
        </p:nvSpPr>
        <p:spPr>
          <a:xfrm>
            <a:off x="6922656" y="2728244"/>
            <a:ext cx="3777834" cy="3510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MemTable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2E950-CD2D-45AE-BAC6-E9B5C2F8FF07}"/>
              </a:ext>
            </a:extLst>
          </p:cNvPr>
          <p:cNvSpPr txBox="1"/>
          <p:nvPr/>
        </p:nvSpPr>
        <p:spPr>
          <a:xfrm>
            <a:off x="6922657" y="3518986"/>
            <a:ext cx="1470417" cy="3510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I/O lib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A6D03-7B5C-4156-A147-34D805E35A77}"/>
              </a:ext>
            </a:extLst>
          </p:cNvPr>
          <p:cNvSpPr txBox="1"/>
          <p:nvPr/>
        </p:nvSpPr>
        <p:spPr>
          <a:xfrm>
            <a:off x="9230075" y="3519798"/>
            <a:ext cx="1470417" cy="3510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E4AA530-936F-4871-B036-881262C6762D}"/>
              </a:ext>
            </a:extLst>
          </p:cNvPr>
          <p:cNvSpPr txBox="1">
            <a:spLocks/>
          </p:cNvSpPr>
          <p:nvPr/>
        </p:nvSpPr>
        <p:spPr bwMode="auto">
          <a:xfrm>
            <a:off x="9026490" y="5009289"/>
            <a:ext cx="1877588" cy="944337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dk1"/>
                </a:solidFill>
                <a:latin typeface="Candara"/>
                <a:ea typeface="+mn-ea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+mn-lt"/>
              </a:rPr>
              <a:t>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EC4BF-65D4-4EE6-AB19-34A94F35E5B4}"/>
              </a:ext>
            </a:extLst>
          </p:cNvPr>
          <p:cNvSpPr txBox="1"/>
          <p:nvPr/>
        </p:nvSpPr>
        <p:spPr>
          <a:xfrm>
            <a:off x="9230075" y="5373431"/>
            <a:ext cx="1470416" cy="5027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SST, Log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E2CF0-A55C-4234-B165-5AE4D105888F}"/>
              </a:ext>
            </a:extLst>
          </p:cNvPr>
          <p:cNvSpPr txBox="1"/>
          <p:nvPr/>
        </p:nvSpPr>
        <p:spPr>
          <a:xfrm>
            <a:off x="2901266" y="2742569"/>
            <a:ext cx="1553243" cy="7928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Trusted Counter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82698-BADA-400E-9AFF-727680D758A0}"/>
              </a:ext>
            </a:extLst>
          </p:cNvPr>
          <p:cNvCxnSpPr>
            <a:cxnSpLocks/>
          </p:cNvCxnSpPr>
          <p:nvPr/>
        </p:nvCxnSpPr>
        <p:spPr>
          <a:xfrm>
            <a:off x="6568580" y="2903753"/>
            <a:ext cx="35407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FE7ED-65AA-4408-A26D-ABBE91FCC304}"/>
              </a:ext>
            </a:extLst>
          </p:cNvPr>
          <p:cNvCxnSpPr>
            <a:cxnSpLocks/>
          </p:cNvCxnSpPr>
          <p:nvPr/>
        </p:nvCxnSpPr>
        <p:spPr>
          <a:xfrm>
            <a:off x="6568580" y="3694495"/>
            <a:ext cx="3540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D75006-5B06-4DC2-AF0B-EEB9EE8E28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93074" y="3694495"/>
            <a:ext cx="837000" cy="81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B63715-1B22-4BB1-A3AD-499864BEE73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9965283" y="3870815"/>
            <a:ext cx="1" cy="150261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04001A0-F53D-4B12-8969-BB8675D46BF2}"/>
              </a:ext>
            </a:extLst>
          </p:cNvPr>
          <p:cNvSpPr txBox="1"/>
          <p:nvPr/>
        </p:nvSpPr>
        <p:spPr>
          <a:xfrm>
            <a:off x="469783" y="4995322"/>
            <a:ext cx="1845545" cy="958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2800"/>
              <a:t>Client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A42A33E-3BB7-404B-B9F3-074214BBFE58}"/>
              </a:ext>
            </a:extLst>
          </p:cNvPr>
          <p:cNvCxnSpPr>
            <a:cxnSpLocks/>
            <a:stCxn id="96" idx="3"/>
            <a:endCxn id="4" idx="2"/>
          </p:cNvCxnSpPr>
          <p:nvPr/>
        </p:nvCxnSpPr>
        <p:spPr>
          <a:xfrm flipV="1">
            <a:off x="2315328" y="3879159"/>
            <a:ext cx="3370311" cy="15953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C7B87DFD-E227-446C-B8FD-3DCA6458FBEA}"/>
              </a:ext>
            </a:extLst>
          </p:cNvPr>
          <p:cNvCxnSpPr>
            <a:cxnSpLocks/>
          </p:cNvCxnSpPr>
          <p:nvPr/>
        </p:nvCxnSpPr>
        <p:spPr>
          <a:xfrm flipV="1">
            <a:off x="2315327" y="3879158"/>
            <a:ext cx="3370311" cy="1595315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F438B7-E98E-4D90-AEFB-7E72F73BAEC7}"/>
              </a:ext>
            </a:extLst>
          </p:cNvPr>
          <p:cNvSpPr txBox="1"/>
          <p:nvPr/>
        </p:nvSpPr>
        <p:spPr>
          <a:xfrm>
            <a:off x="3842415" y="1431056"/>
            <a:ext cx="449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ndara"/>
                <a:cs typeface="Candara"/>
              </a:rPr>
              <a:t>3. Search in SST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08ED24-9A0E-4F60-A663-706ED16AF5A7}"/>
              </a:ext>
            </a:extLst>
          </p:cNvPr>
          <p:cNvSpPr txBox="1"/>
          <p:nvPr/>
        </p:nvSpPr>
        <p:spPr>
          <a:xfrm>
            <a:off x="4218035" y="1431056"/>
            <a:ext cx="374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ndara"/>
                <a:cs typeface="Candara"/>
              </a:rPr>
              <a:t>2. Search in </a:t>
            </a:r>
            <a:r>
              <a:rPr lang="en-US" sz="2800" err="1">
                <a:solidFill>
                  <a:srgbClr val="C00000"/>
                </a:solidFill>
                <a:latin typeface="Candara"/>
                <a:cs typeface="Candara"/>
              </a:rPr>
              <a:t>MemTable</a:t>
            </a:r>
            <a:endParaRPr lang="en-US" sz="2800">
              <a:solidFill>
                <a:srgbClr val="C00000"/>
              </a:solidFill>
              <a:latin typeface="Candara"/>
              <a:cs typeface="Candar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08A3D-5B1C-41AF-AB81-274462948DB8}"/>
              </a:ext>
            </a:extLst>
          </p:cNvPr>
          <p:cNvSpPr txBox="1"/>
          <p:nvPr/>
        </p:nvSpPr>
        <p:spPr>
          <a:xfrm>
            <a:off x="3530297" y="1425734"/>
            <a:ext cx="433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ndara"/>
                <a:cs typeface="Candara"/>
              </a:rPr>
              <a:t>1.Get 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E3FF6-AE8B-4808-B939-BD158E4E039D}"/>
              </a:ext>
            </a:extLst>
          </p:cNvPr>
          <p:cNvSpPr txBox="1"/>
          <p:nvPr/>
        </p:nvSpPr>
        <p:spPr>
          <a:xfrm>
            <a:off x="3406636" y="1435315"/>
            <a:ext cx="452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ndara"/>
                <a:cs typeface="Candara"/>
              </a:rPr>
              <a:t>4. Return Value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555FC50C-47D6-446A-AF70-02F4F7587B22}"/>
              </a:ext>
            </a:extLst>
          </p:cNvPr>
          <p:cNvSpPr txBox="1"/>
          <p:nvPr/>
        </p:nvSpPr>
        <p:spPr>
          <a:xfrm>
            <a:off x="4823807" y="4460914"/>
            <a:ext cx="1744773" cy="7080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Speicher controller</a:t>
            </a:r>
          </a:p>
        </p:txBody>
      </p:sp>
    </p:spTree>
    <p:extLst>
      <p:ext uri="{BB962C8B-B14F-4D97-AF65-F5344CB8AC3E}">
        <p14:creationId xmlns:p14="http://schemas.microsoft.com/office/powerpoint/2010/main" val="233001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200" strike="sngStrike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Motivation</a:t>
            </a:r>
          </a:p>
          <a:p>
            <a:pPr marL="457200" indent="-457200">
              <a:buFont typeface="Arial"/>
              <a:buChar char="•"/>
            </a:pPr>
            <a:r>
              <a:rPr lang="en-US" sz="3200" strike="sngStrike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/>
              </a:rPr>
              <a:t>Challenges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3200" strike="sngStrike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/>
              </a:rPr>
              <a:t>Design</a:t>
            </a: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ＭＳ Ｐゴシック"/>
              </a:rPr>
              <a:t>Evaluation</a:t>
            </a:r>
            <a:endParaRPr lang="en-US" sz="3200"/>
          </a:p>
          <a:p>
            <a:pPr marL="457200" indent="-457200">
              <a:buFont typeface="Arial"/>
              <a:buChar char="•"/>
            </a:pPr>
            <a:endParaRPr lang="en-US" sz="3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02583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4B089F-1F4F-4E61-813D-51B4349F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har char="•"/>
            </a:pPr>
            <a:r>
              <a:rPr lang="en-US">
                <a:ea typeface="ＭＳ Ｐゴシック"/>
              </a:rPr>
              <a:t>Questions:</a:t>
            </a:r>
            <a:endParaRPr lang="en-US"/>
          </a:p>
          <a:p>
            <a:pPr lvl="1" indent="-457200">
              <a:buFont typeface="+mj-lt"/>
              <a:buAutoNum type="arabicPeriod"/>
            </a:pPr>
            <a:r>
              <a:rPr lang="en-US">
                <a:ea typeface="ＭＳ Ｐゴシック"/>
              </a:rPr>
              <a:t>What is the performance of the direct I/O library?</a:t>
            </a:r>
          </a:p>
          <a:p>
            <a:pPr lvl="1" indent="-457200">
              <a:buFont typeface="+mj-lt"/>
              <a:buAutoNum type="arabicPeriod"/>
            </a:pPr>
            <a:r>
              <a:rPr lang="en-US">
                <a:ea typeface="ＭＳ Ｐゴシック"/>
              </a:rPr>
              <a:t>What is the performance overhead of SPEICHER?</a:t>
            </a:r>
          </a:p>
          <a:p>
            <a:pPr marL="857250" lvl="1" indent="-514350">
              <a:buAutoNum type="arabicPeriod"/>
            </a:pPr>
            <a:endParaRPr lang="en-US">
              <a:ea typeface="ＭＳ Ｐゴシック"/>
            </a:endParaRPr>
          </a:p>
          <a:p>
            <a:pPr marL="457200" indent="-457200">
              <a:buChar char="•"/>
            </a:pPr>
            <a:r>
              <a:rPr lang="en-US">
                <a:ea typeface="ＭＳ Ｐゴシック"/>
              </a:rPr>
              <a:t>Experimental setup:</a:t>
            </a:r>
            <a:endParaRPr lang="en-US"/>
          </a:p>
          <a:p>
            <a:pPr marL="685800" lvl="1"/>
            <a:r>
              <a:rPr lang="en-US">
                <a:ea typeface="ＭＳ Ｐゴシック"/>
              </a:rPr>
              <a:t>Intel Xeon E3-1270 v5 (3.60 GHz, 4 cores, 8 hyper-threads) -- </a:t>
            </a:r>
            <a:r>
              <a:rPr lang="en-US">
                <a:solidFill>
                  <a:schemeClr val="accent1"/>
                </a:solidFill>
                <a:ea typeface="ＭＳ Ｐゴシック"/>
              </a:rPr>
              <a:t>Skylake w/ SGX</a:t>
            </a:r>
          </a:p>
          <a:p>
            <a:pPr marL="685800" lvl="1"/>
            <a:r>
              <a:rPr lang="en-US">
                <a:ea typeface="ＭＳ Ｐゴシック"/>
              </a:rPr>
              <a:t>Intel DC P3700 SSD (400GB, PCIe x4) -- </a:t>
            </a:r>
            <a:r>
              <a:rPr lang="en-US">
                <a:solidFill>
                  <a:schemeClr val="accent1"/>
                </a:solidFill>
                <a:ea typeface="ＭＳ Ｐゴシック"/>
              </a:rPr>
              <a:t>w/ SPDK </a:t>
            </a:r>
          </a:p>
          <a:p>
            <a:pPr marL="857250" lvl="1" indent="-514350">
              <a:buAutoNum type="arabicPeriod"/>
            </a:pPr>
            <a:endParaRPr lang="en-US">
              <a:ea typeface="ＭＳ Ｐゴシック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ED009D-DA7E-4339-86AB-B7BE5BA3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Evaluation</a:t>
            </a:r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7D45EDCC-4EA7-4418-9538-FC98994C3B12}"/>
              </a:ext>
            </a:extLst>
          </p:cNvPr>
          <p:cNvSpPr/>
          <p:nvPr/>
        </p:nvSpPr>
        <p:spPr>
          <a:xfrm>
            <a:off x="8301027" y="1596802"/>
            <a:ext cx="80631" cy="1493496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038FBC9-D5B8-45F8-B3CB-816325F5987D}"/>
              </a:ext>
            </a:extLst>
          </p:cNvPr>
          <p:cNvSpPr txBox="1"/>
          <p:nvPr/>
        </p:nvSpPr>
        <p:spPr>
          <a:xfrm>
            <a:off x="8617827" y="1961575"/>
            <a:ext cx="2342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rgbClr val="C00000"/>
                </a:solidFill>
                <a:latin typeface="Candara"/>
                <a:cs typeface="Candara"/>
              </a:rPr>
              <a:t>See the paper </a:t>
            </a:r>
          </a:p>
          <a:p>
            <a:pPr algn="ctr"/>
            <a:r>
              <a:rPr lang="en-US" sz="2400">
                <a:solidFill>
                  <a:srgbClr val="C00000"/>
                </a:solidFill>
                <a:latin typeface="Candara"/>
                <a:cs typeface="Candara"/>
              </a:rPr>
              <a:t>for more results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2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6314-B26A-4D30-9C08-8C5DC14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Q1 : Throughput of the I/O lib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35E548-1ACD-4932-9FE5-975D88995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51140"/>
              </p:ext>
            </p:extLst>
          </p:nvPr>
        </p:nvGraphicFramePr>
        <p:xfrm>
          <a:off x="632465" y="1417285"/>
          <a:ext cx="11081081" cy="469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7DE564E2-0E13-4AE9-B648-907CBA79E29B}"/>
              </a:ext>
            </a:extLst>
          </p:cNvPr>
          <p:cNvSpPr/>
          <p:nvPr/>
        </p:nvSpPr>
        <p:spPr>
          <a:xfrm>
            <a:off x="1026000" y="5680321"/>
            <a:ext cx="10080000" cy="6761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andara"/>
                <a:ea typeface="ＭＳ Ｐゴシック"/>
                <a:cs typeface="Candara"/>
              </a:rPr>
              <a:t>Our I/O library performance at par to native SPDK</a:t>
            </a:r>
            <a:endParaRPr lang="en-US" sz="2400">
              <a:solidFill>
                <a:prstClr val="black"/>
              </a:solidFill>
              <a:latin typeface="Candara"/>
              <a:ea typeface="ＭＳ Ｐゴシック" charset="0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29438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7CA9F9-EAAF-4C39-94C7-9EC5901D3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001018"/>
              </p:ext>
            </p:extLst>
          </p:nvPr>
        </p:nvGraphicFramePr>
        <p:xfrm>
          <a:off x="1267341" y="1400823"/>
          <a:ext cx="9388669" cy="4033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5AC6C7-5061-49E7-9E2A-0026226E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Q2: Overheads of Speicher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4DB049-C7DC-45E8-BE6B-E3C52D435F16}"/>
              </a:ext>
            </a:extLst>
          </p:cNvPr>
          <p:cNvGrpSpPr/>
          <p:nvPr/>
        </p:nvGrpSpPr>
        <p:grpSpPr>
          <a:xfrm>
            <a:off x="10472295" y="1670180"/>
            <a:ext cx="1339403" cy="2541093"/>
            <a:chOff x="10472296" y="1670180"/>
            <a:chExt cx="1045030" cy="335902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578187A-C421-43BE-81E7-011228830DAD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453" y="1670180"/>
              <a:ext cx="0" cy="33590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9F069-2329-4871-8EBF-B782EEAD1DD9}"/>
                </a:ext>
              </a:extLst>
            </p:cNvPr>
            <p:cNvSpPr txBox="1"/>
            <p:nvPr/>
          </p:nvSpPr>
          <p:spPr>
            <a:xfrm>
              <a:off x="10472296" y="2824480"/>
              <a:ext cx="1045030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sz="2400">
                  <a:latin typeface="Candara"/>
                </a:rPr>
                <a:t>Lower is better</a:t>
              </a:r>
              <a:endParaRPr lang="en-US"/>
            </a:p>
          </p:txBody>
        </p:sp>
      </p:grp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7CCCBCDF-41A0-4091-AA65-3535806D488E}"/>
              </a:ext>
            </a:extLst>
          </p:cNvPr>
          <p:cNvSpPr/>
          <p:nvPr/>
        </p:nvSpPr>
        <p:spPr>
          <a:xfrm>
            <a:off x="1060326" y="5543031"/>
            <a:ext cx="10080000" cy="7105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andara"/>
                <a:ea typeface="ＭＳ Ｐゴシック"/>
                <a:cs typeface="Candara"/>
              </a:rPr>
              <a:t>Reasonable overhead, which results mostly from </a:t>
            </a:r>
            <a:r>
              <a:rPr lang="en-US" sz="2400" err="1">
                <a:solidFill>
                  <a:prstClr val="black"/>
                </a:solidFill>
                <a:latin typeface="Candara"/>
                <a:ea typeface="ＭＳ Ｐゴシック"/>
                <a:cs typeface="Candara"/>
              </a:rPr>
              <a:t>en</a:t>
            </a:r>
            <a:r>
              <a:rPr lang="en-US" sz="2400">
                <a:solidFill>
                  <a:prstClr val="black"/>
                </a:solidFill>
                <a:latin typeface="Candara"/>
                <a:ea typeface="ＭＳ Ｐゴシック"/>
                <a:cs typeface="Candara"/>
              </a:rPr>
              <a:t>-/decryption of KV pairs!</a:t>
            </a:r>
            <a:endParaRPr lang="en-US" sz="2400">
              <a:solidFill>
                <a:prstClr val="black"/>
              </a:solidFill>
              <a:latin typeface="Candara"/>
              <a:ea typeface="ＭＳ Ｐゴシック" charset="0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61291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018"/>
            <a:ext cx="10972800" cy="1143000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ea typeface="ＭＳ Ｐゴシック"/>
              </a:rPr>
              <a:t>Summary</a:t>
            </a:r>
            <a:br>
              <a:rPr lang="en-US"/>
            </a:br>
            <a:r>
              <a:rPr lang="en-US" sz="3600">
                <a:ea typeface="ＭＳ Ｐゴシック"/>
              </a:rPr>
              <a:t>Speicher: A secure LSM based KV-Store</a:t>
            </a:r>
            <a:endParaRPr 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E564E2-0E13-4AE9-B648-907CBA79E29B}"/>
              </a:ext>
            </a:extLst>
          </p:cNvPr>
          <p:cNvSpPr/>
          <p:nvPr/>
        </p:nvSpPr>
        <p:spPr>
          <a:xfrm>
            <a:off x="1834792" y="1526980"/>
            <a:ext cx="8541902" cy="6864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 b="1">
                <a:solidFill>
                  <a:schemeClr val="tx1"/>
                </a:solidFill>
                <a:latin typeface="Candara"/>
                <a:ea typeface="ＭＳ Ｐゴシック"/>
                <a:cs typeface="Candara"/>
              </a:rPr>
              <a:t>Security properties:</a:t>
            </a:r>
            <a:r>
              <a:rPr lang="en-US" sz="2400">
                <a:solidFill>
                  <a:schemeClr val="tx1"/>
                </a:solidFill>
                <a:latin typeface="Candara"/>
                <a:ea typeface="ＭＳ Ｐゴシック"/>
                <a:cs typeface="Candara"/>
              </a:rPr>
              <a:t> confidentiality + integrity + freshness</a:t>
            </a:r>
            <a:endParaRPr lang="en-US" sz="2400">
              <a:solidFill>
                <a:schemeClr val="tx1"/>
              </a:solidFill>
              <a:latin typeface="Candara"/>
              <a:cs typeface="Candar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84928" y="2536640"/>
            <a:ext cx="8598546" cy="10475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Candara"/>
                <a:cs typeface="Candara"/>
              </a:rPr>
              <a:t>Challenge:</a:t>
            </a:r>
            <a:r>
              <a:rPr lang="en-US" sz="2400">
                <a:latin typeface="Candara"/>
                <a:cs typeface="Candara"/>
              </a:rPr>
              <a:t> How to extend the trust beyond the </a:t>
            </a:r>
            <a:r>
              <a:rPr lang="en-US" sz="2400" i="1" u="sng">
                <a:latin typeface="Candara"/>
                <a:cs typeface="Candara"/>
              </a:rPr>
              <a:t>"secure but stateless enclave"</a:t>
            </a:r>
            <a:r>
              <a:rPr lang="en-US" sz="2400">
                <a:latin typeface="Candara"/>
                <a:cs typeface="Candara"/>
              </a:rPr>
              <a:t> to the </a:t>
            </a:r>
            <a:r>
              <a:rPr lang="en-US" sz="2400" i="1" u="sng">
                <a:latin typeface="Candara"/>
                <a:cs typeface="Candara"/>
              </a:rPr>
              <a:t>"untrusted storage in stateful setting"</a:t>
            </a:r>
            <a:r>
              <a:rPr lang="en-US" sz="2400">
                <a:latin typeface="Candara"/>
                <a:cs typeface="Candara"/>
              </a:rPr>
              <a:t>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77928"/>
              </p:ext>
            </p:extLst>
          </p:nvPr>
        </p:nvGraphicFramePr>
        <p:xfrm>
          <a:off x="1046933" y="3819078"/>
          <a:ext cx="4445157" cy="271078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445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0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latin typeface="Candara"/>
                          <a:cs typeface="Candara"/>
                        </a:rPr>
                        <a:t>Contributions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ndara"/>
                          <a:ea typeface="ＭＳ Ｐゴシック"/>
                          <a:cs typeface="Candara"/>
                        </a:rPr>
                        <a:t>Secure LSM 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75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/>
                          <a:ea typeface="ＭＳ Ｐゴシック"/>
                          <a:cs typeface="Candara"/>
                        </a:rPr>
                        <a:t>Direct I/O library</a:t>
                      </a:r>
                      <a:endParaRPr lang="en-US" sz="2400" dirty="0">
                        <a:latin typeface="Candara"/>
                        <a:cs typeface="Candar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75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/>
                          <a:ea typeface="ＭＳ Ｐゴシック"/>
                          <a:cs typeface="Candara"/>
                        </a:rPr>
                        <a:t>Asynchronous counters</a:t>
                      </a:r>
                      <a:endParaRPr lang="en-US" sz="2400" dirty="0">
                        <a:latin typeface="Candara"/>
                        <a:cs typeface="Candar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75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ndara"/>
                          <a:ea typeface="ＭＳ Ｐゴシック"/>
                          <a:cs typeface="Candara"/>
                        </a:rPr>
                        <a:t>Algorithms for secure storage and query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7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90316" y="4095151"/>
            <a:ext cx="5200322" cy="1420087"/>
            <a:chOff x="6041290" y="4197759"/>
            <a:chExt cx="5200322" cy="1420087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041290" y="5319937"/>
              <a:ext cx="9439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659860" y="4197759"/>
              <a:ext cx="3581752" cy="1420087"/>
              <a:chOff x="4742190" y="2479601"/>
              <a:chExt cx="3581752" cy="142008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744223" y="2479601"/>
                <a:ext cx="3525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latin typeface="Candara"/>
                    <a:cs typeface="Candara"/>
                  </a:rPr>
                  <a:t>Implementation based on</a:t>
                </a:r>
              </a:p>
            </p:txBody>
          </p:sp>
          <p:pic>
            <p:nvPicPr>
              <p:cNvPr id="13" name="Picture 12" descr="rocksdb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2190" y="2993057"/>
                <a:ext cx="3581752" cy="906631"/>
              </a:xfrm>
              <a:prstGeom prst="rect">
                <a:avLst/>
              </a:prstGeom>
            </p:spPr>
          </p:pic>
        </p:grpSp>
      </p:grp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7DE564E2-0E13-4AE9-B648-907CBA79E29B}"/>
              </a:ext>
            </a:extLst>
          </p:cNvPr>
          <p:cNvSpPr/>
          <p:nvPr/>
        </p:nvSpPr>
        <p:spPr>
          <a:xfrm>
            <a:off x="7016661" y="5783378"/>
            <a:ext cx="3862274" cy="5396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  <a:latin typeface="Candara"/>
                <a:ea typeface="ＭＳ Ｐゴシック"/>
                <a:cs typeface="Candara"/>
              </a:rPr>
              <a:t>Reasonably overheads</a:t>
            </a:r>
            <a:endParaRPr lang="en-US" sz="2400">
              <a:solidFill>
                <a:schemeClr val="tx1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9347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CBF239-F38C-49A0-A9D0-7BA3922E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99967-8B69-4EA1-A251-C18D0738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Backup!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8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138" y="1619300"/>
            <a:ext cx="7442200" cy="4484355"/>
          </a:xfrm>
        </p:spPr>
        <p:txBody>
          <a:bodyPr/>
          <a:lstStyle/>
          <a:p>
            <a:r>
              <a:rPr lang="en-US" u="sng" dirty="0">
                <a:ea typeface="ＭＳ Ｐゴシック"/>
              </a:rPr>
              <a:t>Trusted Execution Environments (TEEs):</a:t>
            </a:r>
          </a:p>
          <a:p>
            <a:r>
              <a:rPr lang="en-US" sz="2400">
                <a:ea typeface="ＭＳ Ｐゴシック"/>
              </a:rPr>
              <a:t>Hardware extensions for trusted computing, </a:t>
            </a:r>
            <a:br>
              <a:rPr lang="en-US" sz="2400" dirty="0">
                <a:ea typeface="ＭＳ Ｐゴシック"/>
              </a:rPr>
            </a:br>
            <a:r>
              <a:rPr lang="en-US" sz="2400" dirty="0">
                <a:ea typeface="ＭＳ Ｐゴシック"/>
              </a:rPr>
              <a:t>e.g. </a:t>
            </a:r>
            <a:r>
              <a:rPr lang="en-US" sz="2400" dirty="0">
                <a:solidFill>
                  <a:schemeClr val="accent1"/>
                </a:solidFill>
                <a:ea typeface="ＭＳ Ｐゴシック"/>
              </a:rPr>
              <a:t>Intel SGX</a:t>
            </a:r>
            <a:r>
              <a:rPr lang="en-US" sz="2400" dirty="0">
                <a:ea typeface="ＭＳ Ｐゴシック"/>
              </a:rPr>
              <a:t> and </a:t>
            </a:r>
            <a:r>
              <a:rPr lang="en-US" sz="2400" dirty="0">
                <a:solidFill>
                  <a:schemeClr val="accent1"/>
                </a:solidFill>
                <a:ea typeface="ＭＳ Ｐゴシック"/>
              </a:rPr>
              <a:t>ARM </a:t>
            </a:r>
            <a:r>
              <a:rPr lang="en-US" sz="2400" err="1">
                <a:solidFill>
                  <a:schemeClr val="accent1"/>
                </a:solidFill>
                <a:ea typeface="ＭＳ Ｐゴシック"/>
              </a:rPr>
              <a:t>TrustZone</a:t>
            </a:r>
            <a:endParaRPr lang="en-US" sz="2400">
              <a:solidFill>
                <a:schemeClr val="accent1"/>
              </a:solidFill>
              <a:ea typeface="ＭＳ Ｐゴシック"/>
            </a:endParaRPr>
          </a:p>
          <a:p>
            <a:endParaRPr lang="en-US">
              <a:ea typeface="ＭＳ Ｐゴシック"/>
            </a:endParaRPr>
          </a:p>
          <a:p>
            <a:r>
              <a:rPr lang="en-US" u="sng" dirty="0">
                <a:ea typeface="ＭＳ Ｐゴシック"/>
              </a:rPr>
              <a:t>Shielded execution:</a:t>
            </a:r>
            <a:r>
              <a:rPr lang="en-US" dirty="0">
                <a:ea typeface="ＭＳ Ｐゴシック"/>
              </a:rPr>
              <a:t>  </a:t>
            </a:r>
            <a:br>
              <a:rPr lang="en-US" dirty="0">
                <a:ea typeface="ＭＳ Ｐゴシック"/>
              </a:rPr>
            </a:br>
            <a:r>
              <a:rPr lang="en-US" sz="2400" dirty="0">
                <a:ea typeface="ＭＳ Ｐゴシック"/>
              </a:rPr>
              <a:t>Run-time framework based on TEE to provide strong security, e.g. </a:t>
            </a:r>
            <a:r>
              <a:rPr lang="en-US" sz="2400" dirty="0">
                <a:solidFill>
                  <a:schemeClr val="accent1"/>
                </a:solidFill>
                <a:ea typeface="ＭＳ Ｐゴシック"/>
              </a:rPr>
              <a:t>HAVEN [OSDI’14]</a:t>
            </a:r>
            <a:r>
              <a:rPr lang="en-US" sz="2400" dirty="0">
                <a:ea typeface="ＭＳ Ｐゴシック"/>
              </a:rPr>
              <a:t> and </a:t>
            </a:r>
            <a:r>
              <a:rPr lang="en-US" sz="2400" dirty="0">
                <a:solidFill>
                  <a:schemeClr val="accent1"/>
                </a:solidFill>
                <a:ea typeface="ＭＳ Ｐゴシック"/>
              </a:rPr>
              <a:t>SCONE [OSDI’16]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Trusted computing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60000" y="1411245"/>
            <a:ext cx="2340000" cy="5116078"/>
            <a:chOff x="5856985" y="1431057"/>
            <a:chExt cx="2377465" cy="5116078"/>
          </a:xfrm>
        </p:grpSpPr>
        <p:sp>
          <p:nvSpPr>
            <p:cNvPr id="5" name="Rectangle 4"/>
            <p:cNvSpPr/>
            <p:nvPr/>
          </p:nvSpPr>
          <p:spPr>
            <a:xfrm>
              <a:off x="5856985" y="1995424"/>
              <a:ext cx="2377465" cy="31644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61816" y="1431057"/>
              <a:ext cx="1966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cs typeface="Candara"/>
                </a:rPr>
                <a:t>Address space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6985" y="2660559"/>
              <a:ext cx="2377465" cy="20155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0378" y="2670334"/>
              <a:ext cx="21366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cs typeface="Candara"/>
                </a:rPr>
                <a:t>Secure memory</a:t>
              </a:r>
            </a:p>
            <a:p>
              <a:pPr algn="ctr"/>
              <a:r>
                <a:rPr lang="en-US" sz="2000">
                  <a:cs typeface="Candara"/>
                </a:rPr>
                <a:t>region (or enclave)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56985" y="5308196"/>
              <a:ext cx="2377465" cy="12389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76076" y="5346808"/>
              <a:ext cx="1939377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cs typeface="Candara"/>
                </a:rPr>
                <a:t>TEE</a:t>
              </a:r>
            </a:p>
            <a:p>
              <a:pPr algn="ctr"/>
              <a:r>
                <a:rPr lang="en-US" sz="2200">
                  <a:cs typeface="Candara"/>
                </a:rPr>
                <a:t> Intel SGX or</a:t>
              </a:r>
            </a:p>
            <a:p>
              <a:pPr algn="ctr"/>
              <a:r>
                <a:rPr lang="en-US" sz="2200">
                  <a:cs typeface="Candara"/>
                </a:rPr>
                <a:t>ARM TrustZone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460000" y="3470403"/>
            <a:ext cx="2340000" cy="1000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cs typeface="Candara"/>
              </a:rPr>
              <a:t>Shielded</a:t>
            </a:r>
          </a:p>
          <a:p>
            <a:pPr algn="ctr"/>
            <a:r>
              <a:rPr lang="en-US" sz="2400">
                <a:cs typeface="Candara"/>
              </a:rPr>
              <a:t>application</a:t>
            </a:r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2DCA6AA5-5C3E-477E-ABD6-33611532E68F}"/>
              </a:ext>
            </a:extLst>
          </p:cNvPr>
          <p:cNvSpPr/>
          <p:nvPr/>
        </p:nvSpPr>
        <p:spPr>
          <a:xfrm>
            <a:off x="763423" y="5172665"/>
            <a:ext cx="6182287" cy="8166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andara"/>
                <a:ea typeface="ＭＳ Ｐゴシック"/>
                <a:cs typeface="Candara"/>
              </a:rPr>
              <a:t>Can we also use shielded execution for </a:t>
            </a:r>
            <a:br>
              <a:rPr lang="en-US" sz="2400">
                <a:latin typeface="Candara"/>
                <a:ea typeface="ＭＳ Ｐゴシック"/>
                <a:cs typeface="Candara"/>
              </a:rPr>
            </a:br>
            <a:r>
              <a:rPr lang="en-US" sz="2400">
                <a:solidFill>
                  <a:prstClr val="black"/>
                </a:solidFill>
                <a:latin typeface="Candara"/>
                <a:ea typeface="ＭＳ Ｐゴシック"/>
                <a:cs typeface="Candara"/>
              </a:rPr>
              <a:t>securing legacy storage systems?</a:t>
            </a:r>
            <a:endParaRPr lang="en-US" sz="2400">
              <a:solidFill>
                <a:prstClr val="black"/>
              </a:solidFill>
              <a:latin typeface="Candara"/>
              <a:ea typeface="ＭＳ Ｐゴシック" charset="0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434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9DB3CC-60EC-4936-9898-BDF99D93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Native MemTable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63B48-51C5-4D12-812B-DEC49FAA2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B62542-BB6A-7D4C-B450-5DB814B31908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017EDD2-1A31-4FA0-9F23-3F49FDB60C5A}"/>
              </a:ext>
            </a:extLst>
          </p:cNvPr>
          <p:cNvSpPr txBox="1">
            <a:spLocks/>
          </p:cNvSpPr>
          <p:nvPr/>
        </p:nvSpPr>
        <p:spPr bwMode="auto">
          <a:xfrm>
            <a:off x="1731139" y="1417638"/>
            <a:ext cx="8729721" cy="4572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dk1"/>
                </a:solidFill>
                <a:latin typeface="Candara"/>
                <a:ea typeface="+mn-ea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+mn-ea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9E4C6-F6F6-47C6-ACC2-F17A4A73DD43}"/>
              </a:ext>
            </a:extLst>
          </p:cNvPr>
          <p:cNvSpPr/>
          <p:nvPr/>
        </p:nvSpPr>
        <p:spPr>
          <a:xfrm>
            <a:off x="2316998" y="3251871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986A68-3398-414E-8015-3632F312B697}"/>
              </a:ext>
            </a:extLst>
          </p:cNvPr>
          <p:cNvSpPr/>
          <p:nvPr/>
        </p:nvSpPr>
        <p:spPr>
          <a:xfrm>
            <a:off x="3797460" y="3251869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AEC549-32FE-4884-9687-52196C23C810}"/>
              </a:ext>
            </a:extLst>
          </p:cNvPr>
          <p:cNvSpPr/>
          <p:nvPr/>
        </p:nvSpPr>
        <p:spPr>
          <a:xfrm>
            <a:off x="2316998" y="4046758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73039-7BE4-434C-8A73-62E0D67DC823}"/>
              </a:ext>
            </a:extLst>
          </p:cNvPr>
          <p:cNvSpPr/>
          <p:nvPr/>
        </p:nvSpPr>
        <p:spPr>
          <a:xfrm>
            <a:off x="2316998" y="2456982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A3FBC-E431-4FA8-A0C7-68AFD68A5078}"/>
              </a:ext>
            </a:extLst>
          </p:cNvPr>
          <p:cNvSpPr/>
          <p:nvPr/>
        </p:nvSpPr>
        <p:spPr>
          <a:xfrm>
            <a:off x="3797460" y="4046758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6C7740-201B-41B0-8BB7-242F665E0BEC}"/>
              </a:ext>
            </a:extLst>
          </p:cNvPr>
          <p:cNvSpPr/>
          <p:nvPr/>
        </p:nvSpPr>
        <p:spPr>
          <a:xfrm>
            <a:off x="5277923" y="4046758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4BB93-4F8F-43DC-B5B4-8CBA9E1A48C4}"/>
              </a:ext>
            </a:extLst>
          </p:cNvPr>
          <p:cNvSpPr/>
          <p:nvPr/>
        </p:nvSpPr>
        <p:spPr>
          <a:xfrm>
            <a:off x="5277923" y="3251869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C7E2F5-FE6E-447E-BA19-E7C9EA99426C}"/>
              </a:ext>
            </a:extLst>
          </p:cNvPr>
          <p:cNvSpPr/>
          <p:nvPr/>
        </p:nvSpPr>
        <p:spPr>
          <a:xfrm>
            <a:off x="5277923" y="2456982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B0E019-F773-4D52-ADC2-765A63F3836D}"/>
              </a:ext>
            </a:extLst>
          </p:cNvPr>
          <p:cNvSpPr/>
          <p:nvPr/>
        </p:nvSpPr>
        <p:spPr>
          <a:xfrm>
            <a:off x="7941965" y="4044494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0688A4-236A-49DC-A321-317B6E9123FA}"/>
              </a:ext>
            </a:extLst>
          </p:cNvPr>
          <p:cNvSpPr/>
          <p:nvPr/>
        </p:nvSpPr>
        <p:spPr>
          <a:xfrm>
            <a:off x="9422428" y="4046758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677A8F-3CBF-4FE1-8E76-24AEEAB5DBAA}"/>
              </a:ext>
            </a:extLst>
          </p:cNvPr>
          <p:cNvSpPr/>
          <p:nvPr/>
        </p:nvSpPr>
        <p:spPr>
          <a:xfrm>
            <a:off x="9422428" y="3251869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808240-1B5E-4DAC-BBE0-C7B23C58A381}"/>
              </a:ext>
            </a:extLst>
          </p:cNvPr>
          <p:cNvSpPr/>
          <p:nvPr/>
        </p:nvSpPr>
        <p:spPr>
          <a:xfrm>
            <a:off x="9422428" y="2456982"/>
            <a:ext cx="362675" cy="794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42F75-4F89-46C5-8D0D-5CD629D234DC}"/>
              </a:ext>
            </a:extLst>
          </p:cNvPr>
          <p:cNvCxnSpPr>
            <a:cxnSpLocks/>
          </p:cNvCxnSpPr>
          <p:nvPr/>
        </p:nvCxnSpPr>
        <p:spPr>
          <a:xfrm>
            <a:off x="2527166" y="2858059"/>
            <a:ext cx="296092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D28B6C-A581-4C2F-9C40-2E8030795AFD}"/>
              </a:ext>
            </a:extLst>
          </p:cNvPr>
          <p:cNvCxnSpPr>
            <a:cxnSpLocks/>
          </p:cNvCxnSpPr>
          <p:nvPr/>
        </p:nvCxnSpPr>
        <p:spPr>
          <a:xfrm>
            <a:off x="5550414" y="2858059"/>
            <a:ext cx="4041264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2B4EAF-490A-4B82-BA2B-182709662F84}"/>
              </a:ext>
            </a:extLst>
          </p:cNvPr>
          <p:cNvCxnSpPr>
            <a:cxnSpLocks/>
          </p:cNvCxnSpPr>
          <p:nvPr/>
        </p:nvCxnSpPr>
        <p:spPr>
          <a:xfrm flipV="1">
            <a:off x="2527166" y="3605030"/>
            <a:ext cx="1435823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75E61B-B2D3-4E2D-861D-37A3185FCB0F}"/>
              </a:ext>
            </a:extLst>
          </p:cNvPr>
          <p:cNvCxnSpPr>
            <a:cxnSpLocks/>
          </p:cNvCxnSpPr>
          <p:nvPr/>
        </p:nvCxnSpPr>
        <p:spPr>
          <a:xfrm>
            <a:off x="4023436" y="3605030"/>
            <a:ext cx="1435823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CFB3A6-F846-4E16-98E9-815CA92206CB}"/>
              </a:ext>
            </a:extLst>
          </p:cNvPr>
          <p:cNvCxnSpPr>
            <a:cxnSpLocks/>
          </p:cNvCxnSpPr>
          <p:nvPr/>
        </p:nvCxnSpPr>
        <p:spPr>
          <a:xfrm>
            <a:off x="2527166" y="4466919"/>
            <a:ext cx="1435823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C80B2-A3A5-4C40-9B6B-D38AE0564E66}"/>
              </a:ext>
            </a:extLst>
          </p:cNvPr>
          <p:cNvCxnSpPr>
            <a:cxnSpLocks/>
          </p:cNvCxnSpPr>
          <p:nvPr/>
        </p:nvCxnSpPr>
        <p:spPr>
          <a:xfrm>
            <a:off x="4023436" y="4466919"/>
            <a:ext cx="1435823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643EBC-A66D-435A-A2E4-09906E260CDA}"/>
              </a:ext>
            </a:extLst>
          </p:cNvPr>
          <p:cNvCxnSpPr>
            <a:cxnSpLocks/>
          </p:cNvCxnSpPr>
          <p:nvPr/>
        </p:nvCxnSpPr>
        <p:spPr>
          <a:xfrm>
            <a:off x="5550414" y="4466919"/>
            <a:ext cx="259801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09EEC2-2046-4CBB-B29E-6389E8C7CA03}"/>
              </a:ext>
            </a:extLst>
          </p:cNvPr>
          <p:cNvCxnSpPr>
            <a:cxnSpLocks/>
          </p:cNvCxnSpPr>
          <p:nvPr/>
        </p:nvCxnSpPr>
        <p:spPr>
          <a:xfrm>
            <a:off x="8195244" y="4466919"/>
            <a:ext cx="1435823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658A90-C8CB-42CF-BB51-1AF1A08DA6D9}"/>
              </a:ext>
            </a:extLst>
          </p:cNvPr>
          <p:cNvCxnSpPr>
            <a:cxnSpLocks/>
          </p:cNvCxnSpPr>
          <p:nvPr/>
        </p:nvCxnSpPr>
        <p:spPr>
          <a:xfrm>
            <a:off x="5550414" y="3605030"/>
            <a:ext cx="407358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87EBC9-BD05-492F-B690-26194AE75249}"/>
              </a:ext>
            </a:extLst>
          </p:cNvPr>
          <p:cNvSpPr txBox="1"/>
          <p:nvPr/>
        </p:nvSpPr>
        <p:spPr>
          <a:xfrm>
            <a:off x="3405087" y="5119203"/>
            <a:ext cx="535645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Ins="90000" rtlCol="0">
            <a:spAutoFit/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F3437F-4589-433F-AF88-9443C9739BD9}"/>
              </a:ext>
            </a:extLst>
          </p:cNvPr>
          <p:cNvSpPr txBox="1"/>
          <p:nvPr/>
        </p:nvSpPr>
        <p:spPr>
          <a:xfrm>
            <a:off x="3940732" y="5119205"/>
            <a:ext cx="535645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Ins="90000" rtlCol="0">
            <a:spAutoFit/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EA5BA9-E29A-415B-9BAB-9BCE4A428259}"/>
              </a:ext>
            </a:extLst>
          </p:cNvPr>
          <p:cNvSpPr txBox="1"/>
          <p:nvPr/>
        </p:nvSpPr>
        <p:spPr>
          <a:xfrm>
            <a:off x="4923615" y="5119203"/>
            <a:ext cx="535645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Ins="90000" rtlCol="0">
            <a:spAutoFit/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168F7-91D7-44EA-80A0-DFEB10C4F7BF}"/>
              </a:ext>
            </a:extLst>
          </p:cNvPr>
          <p:cNvSpPr txBox="1"/>
          <p:nvPr/>
        </p:nvSpPr>
        <p:spPr>
          <a:xfrm>
            <a:off x="5459949" y="5119205"/>
            <a:ext cx="535645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Ins="90000" rtlCol="0">
            <a:spAutoFit/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AF796-AC65-4B85-9CEF-478BE6EA935A}"/>
              </a:ext>
            </a:extLst>
          </p:cNvPr>
          <p:cNvSpPr txBox="1"/>
          <p:nvPr/>
        </p:nvSpPr>
        <p:spPr>
          <a:xfrm>
            <a:off x="6963253" y="5119203"/>
            <a:ext cx="922619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Ins="90000" rtlCol="0">
            <a:spAutoFit/>
          </a:bodyPr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DC6EF5-5315-4382-B405-A96435C3DD0C}"/>
              </a:ext>
            </a:extLst>
          </p:cNvPr>
          <p:cNvSpPr txBox="1"/>
          <p:nvPr/>
        </p:nvSpPr>
        <p:spPr>
          <a:xfrm>
            <a:off x="7886562" y="5119203"/>
            <a:ext cx="143582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Ins="90000" rtlCol="0">
            <a:spAutoFit/>
          </a:bodyPr>
          <a:lstStyle/>
          <a:p>
            <a:pPr algn="ctr"/>
            <a:r>
              <a:rPr lang="en-US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941189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29CED7-3C78-4D9A-A567-5E339480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Native SSTable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75D21-819F-4890-9632-BB9E9163D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B62542-BB6A-7D4C-B450-5DB814B3190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25295A-43E5-4222-8BE6-6841E56980BA}"/>
              </a:ext>
            </a:extLst>
          </p:cNvPr>
          <p:cNvGrpSpPr/>
          <p:nvPr/>
        </p:nvGrpSpPr>
        <p:grpSpPr>
          <a:xfrm>
            <a:off x="4673600" y="1333413"/>
            <a:ext cx="2844800" cy="5022957"/>
            <a:chOff x="5482044" y="1333413"/>
            <a:chExt cx="1476111" cy="3735239"/>
          </a:xfrm>
        </p:grpSpPr>
        <p:sp>
          <p:nvSpPr>
            <p:cNvPr id="5" name="Content Placeholder 1">
              <a:extLst>
                <a:ext uri="{FF2B5EF4-FFF2-40B4-BE49-F238E27FC236}">
                  <a16:creationId xmlns:a16="http://schemas.microsoft.com/office/drawing/2014/main" id="{D525E5E9-6BFB-4CFD-A718-0C31636D7E5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2044" y="1333413"/>
              <a:ext cx="1476111" cy="296329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dk1"/>
                  </a:solidFill>
                  <a:latin typeface="Candara"/>
                  <a:ea typeface="+mn-ea"/>
                  <a:cs typeface="Candara"/>
                </a:defRPr>
              </a:lvl1pPr>
              <a:lvl2pPr marL="8001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ea typeface="+mn-ea"/>
                  <a:cs typeface="Candara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dk1"/>
                  </a:solidFill>
                  <a:latin typeface="Myriad Pro"/>
                  <a:ea typeface="+mn-ea"/>
                  <a:cs typeface="Myriad Pro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dk1"/>
                  </a:solidFill>
                  <a:latin typeface="Myriad Pro"/>
                  <a:ea typeface="+mn-ea"/>
                  <a:cs typeface="Myriad Pro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dk1"/>
                  </a:solidFill>
                  <a:latin typeface="Myriad Pro"/>
                  <a:ea typeface="+mn-ea"/>
                  <a:cs typeface="Myriad Pro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+mn-lt"/>
                </a:rPr>
                <a:t>KV</a:t>
              </a:r>
            </a:p>
          </p:txBody>
        </p:sp>
        <p:sp>
          <p:nvSpPr>
            <p:cNvPr id="6" name="Content Placeholder 1">
              <a:extLst>
                <a:ext uri="{FF2B5EF4-FFF2-40B4-BE49-F238E27FC236}">
                  <a16:creationId xmlns:a16="http://schemas.microsoft.com/office/drawing/2014/main" id="{6F773E26-3881-484A-98E9-798DB34EFC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2044" y="1629742"/>
              <a:ext cx="1476111" cy="296329"/>
            </a:xfrm>
            <a:prstGeom prst="rect">
              <a:avLst/>
            </a:prstGeom>
            <a:ln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Candara"/>
                  <a:ea typeface="ＭＳ Ｐゴシック" charset="0"/>
                  <a:cs typeface="Candara"/>
                </a:defRPr>
              </a:lvl1pPr>
              <a:lvl2pPr marL="8001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ea typeface="ＭＳ Ｐゴシック" charset="0"/>
                  <a:cs typeface="Candara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+mn-lt"/>
                </a:rPr>
                <a:t>KV</a:t>
              </a:r>
            </a:p>
          </p:txBody>
        </p:sp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1B3F6E59-0ED9-4AF2-B597-30B1E4FF2B9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2044" y="1926071"/>
              <a:ext cx="1476111" cy="526631"/>
            </a:xfrm>
            <a:prstGeom prst="rect">
              <a:avLst/>
            </a:prstGeom>
            <a:ln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Candara"/>
                  <a:ea typeface="ＭＳ Ｐゴシック" charset="0"/>
                  <a:cs typeface="Candara"/>
                </a:defRPr>
              </a:lvl1pPr>
              <a:lvl2pPr marL="8001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ea typeface="ＭＳ Ｐゴシック" charset="0"/>
                  <a:cs typeface="Candara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+mn-lt"/>
                </a:rPr>
                <a:t>…</a:t>
              </a:r>
            </a:p>
          </p:txBody>
        </p:sp>
        <p:sp>
          <p:nvSpPr>
            <p:cNvPr id="8" name="Content Placeholder 1">
              <a:extLst>
                <a:ext uri="{FF2B5EF4-FFF2-40B4-BE49-F238E27FC236}">
                  <a16:creationId xmlns:a16="http://schemas.microsoft.com/office/drawing/2014/main" id="{B051CB98-00E4-4806-8037-F0E990DE44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2044" y="2452702"/>
              <a:ext cx="1476111" cy="296329"/>
            </a:xfrm>
            <a:prstGeom prst="rect">
              <a:avLst/>
            </a:prstGeom>
            <a:ln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Candara"/>
                  <a:ea typeface="ＭＳ Ｐゴシック" charset="0"/>
                  <a:cs typeface="Candara"/>
                </a:defRPr>
              </a:lvl1pPr>
              <a:lvl2pPr marL="8001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ea typeface="ＭＳ Ｐゴシック" charset="0"/>
                  <a:cs typeface="Candara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+mn-lt"/>
                </a:rPr>
                <a:t>KV</a:t>
              </a:r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1CD8F736-34A6-4CAB-81AE-B5407C802F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2044" y="3653034"/>
              <a:ext cx="1476111" cy="296329"/>
            </a:xfrm>
            <a:prstGeom prst="rect">
              <a:avLst/>
            </a:prstGeom>
            <a:ln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Candara"/>
                  <a:ea typeface="ＭＳ Ｐゴシック" charset="0"/>
                  <a:cs typeface="Candara"/>
                </a:defRPr>
              </a:lvl1pPr>
              <a:lvl2pPr marL="8001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ea typeface="ＭＳ Ｐゴシック" charset="0"/>
                  <a:cs typeface="Candara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+mn-lt"/>
                </a:rPr>
                <a:t>KV</a:t>
              </a:r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3F364699-291A-4CC9-BB4D-87641F66A7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2044" y="3949363"/>
              <a:ext cx="1476111" cy="296329"/>
            </a:xfrm>
            <a:prstGeom prst="rect">
              <a:avLst/>
            </a:prstGeom>
            <a:ln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Candara"/>
                  <a:ea typeface="ＭＳ Ｐゴシック" charset="0"/>
                  <a:cs typeface="Candara"/>
                </a:defRPr>
              </a:lvl1pPr>
              <a:lvl2pPr marL="8001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ea typeface="ＭＳ Ｐゴシック" charset="0"/>
                  <a:cs typeface="Candara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+mn-lt"/>
                </a:rPr>
                <a:t>KV</a:t>
              </a:r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53EA0F1-599D-48D4-93C9-94FB7A4B9F1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2044" y="4245692"/>
              <a:ext cx="1476111" cy="526631"/>
            </a:xfrm>
            <a:prstGeom prst="rect">
              <a:avLst/>
            </a:prstGeom>
            <a:ln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Candara"/>
                  <a:ea typeface="ＭＳ Ｐゴシック" charset="0"/>
                  <a:cs typeface="Candara"/>
                </a:defRPr>
              </a:lvl1pPr>
              <a:lvl2pPr marL="8001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ea typeface="ＭＳ Ｐゴシック" charset="0"/>
                  <a:cs typeface="Candara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+mn-lt"/>
                </a:rPr>
                <a:t>…</a:t>
              </a:r>
            </a:p>
          </p:txBody>
        </p:sp>
        <p:sp>
          <p:nvSpPr>
            <p:cNvPr id="12" name="Content Placeholder 1">
              <a:extLst>
                <a:ext uri="{FF2B5EF4-FFF2-40B4-BE49-F238E27FC236}">
                  <a16:creationId xmlns:a16="http://schemas.microsoft.com/office/drawing/2014/main" id="{1AA64566-A744-4E18-A96D-AA84988EE45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2044" y="4772323"/>
              <a:ext cx="1476111" cy="296329"/>
            </a:xfrm>
            <a:prstGeom prst="rect">
              <a:avLst/>
            </a:prstGeom>
            <a:ln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Candara"/>
                  <a:ea typeface="ＭＳ Ｐゴシック" charset="0"/>
                  <a:cs typeface="Candara"/>
                </a:defRPr>
              </a:lvl1pPr>
              <a:lvl2pPr marL="8001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ea typeface="ＭＳ Ｐゴシック" charset="0"/>
                  <a:cs typeface="Candara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+mn-lt"/>
                </a:rPr>
                <a:t>KV</a:t>
              </a:r>
            </a:p>
          </p:txBody>
        </p:sp>
        <p:sp>
          <p:nvSpPr>
            <p:cNvPr id="13" name="Content Placeholder 1">
              <a:extLst>
                <a:ext uri="{FF2B5EF4-FFF2-40B4-BE49-F238E27FC236}">
                  <a16:creationId xmlns:a16="http://schemas.microsoft.com/office/drawing/2014/main" id="{E7BFEA05-B96E-4148-9AB8-0D7B832014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2044" y="2749031"/>
              <a:ext cx="1476111" cy="904003"/>
            </a:xfrm>
            <a:prstGeom prst="rect">
              <a:avLst/>
            </a:prstGeom>
            <a:ln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/>
                  </a:solidFill>
                  <a:latin typeface="Candara"/>
                  <a:ea typeface="ＭＳ Ｐゴシック" charset="0"/>
                  <a:cs typeface="Candara"/>
                </a:defRPr>
              </a:lvl1pPr>
              <a:lvl2pPr marL="8001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ea typeface="ＭＳ Ｐゴシック" charset="0"/>
                  <a:cs typeface="Candara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Myriad Pro"/>
                  <a:ea typeface="ＭＳ Ｐゴシック" charset="0"/>
                  <a:cs typeface="Myriad Pro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+mn-lt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706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B53D6A-78F9-426F-AE87-14A9731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Native log files: WAL and MANIFEST</a:t>
            </a:r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8A52828-B62B-4316-A47A-7E63514A77A8}"/>
              </a:ext>
            </a:extLst>
          </p:cNvPr>
          <p:cNvSpPr txBox="1">
            <a:spLocks/>
          </p:cNvSpPr>
          <p:nvPr/>
        </p:nvSpPr>
        <p:spPr bwMode="auto">
          <a:xfrm>
            <a:off x="1313077" y="3018613"/>
            <a:ext cx="5638716" cy="1308683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Append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24167-B712-4C93-8D73-28337B7C2183}"/>
              </a:ext>
            </a:extLst>
          </p:cNvPr>
          <p:cNvSpPr txBox="1"/>
          <p:nvPr/>
        </p:nvSpPr>
        <p:spPr>
          <a:xfrm>
            <a:off x="1546020" y="3180441"/>
            <a:ext cx="4994739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/>
              <a:t>Record 1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8E14D7F-1E01-46EE-AFBA-EB31B71D7690}"/>
              </a:ext>
            </a:extLst>
          </p:cNvPr>
          <p:cNvSpPr txBox="1">
            <a:spLocks/>
          </p:cNvSpPr>
          <p:nvPr/>
        </p:nvSpPr>
        <p:spPr bwMode="auto">
          <a:xfrm>
            <a:off x="6951793" y="3018614"/>
            <a:ext cx="2325713" cy="1308683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Candara"/>
                <a:ea typeface="ＭＳ Ｐゴシック" charset="0"/>
                <a:cs typeface="Candara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ea typeface="ＭＳ Ｐゴシック" charset="0"/>
                <a:cs typeface="Candar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n-lt"/>
              </a:rPr>
              <a:t>Append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BD0D7-177F-4908-AC06-EC24D1B3951D}"/>
              </a:ext>
            </a:extLst>
          </p:cNvPr>
          <p:cNvSpPr txBox="1"/>
          <p:nvPr/>
        </p:nvSpPr>
        <p:spPr>
          <a:xfrm>
            <a:off x="9277506" y="3018613"/>
            <a:ext cx="1601416" cy="13086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GB" sz="3600">
                <a:cs typeface="Calibri"/>
              </a:rPr>
              <a:t>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E1259-3951-4A71-8A0C-74D009D81E56}"/>
              </a:ext>
            </a:extLst>
          </p:cNvPr>
          <p:cNvSpPr txBox="1"/>
          <p:nvPr/>
        </p:nvSpPr>
        <p:spPr>
          <a:xfrm>
            <a:off x="7356628" y="3180440"/>
            <a:ext cx="1509844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/>
              <a:t>Record 2</a:t>
            </a:r>
          </a:p>
        </p:txBody>
      </p:sp>
    </p:spTree>
    <p:extLst>
      <p:ext uri="{BB962C8B-B14F-4D97-AF65-F5344CB8AC3E}">
        <p14:creationId xmlns:p14="http://schemas.microsoft.com/office/powerpoint/2010/main" val="170016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2613572"/>
            <a:ext cx="11676993" cy="338393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ea typeface="ＭＳ Ｐゴシック"/>
              </a:rPr>
              <a:t>Shielded execution is mainly designed for </a:t>
            </a:r>
            <a:r>
              <a:rPr lang="en-US" sz="2400" dirty="0">
                <a:solidFill>
                  <a:srgbClr val="C00000"/>
                </a:solidFill>
                <a:ea typeface="ＭＳ Ｐゴシック"/>
              </a:rPr>
              <a:t>securing (volatile) in-memory </a:t>
            </a:r>
            <a:r>
              <a:rPr lang="en-US" sz="2400" dirty="0">
                <a:ea typeface="ＭＳ Ｐゴシック"/>
              </a:rPr>
              <a:t>computation</a:t>
            </a:r>
          </a:p>
          <a:p>
            <a:endParaRPr lang="en-US" sz="2400" dirty="0">
              <a:ea typeface="ＭＳ Ｐゴシック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  <a:buChar char="•"/>
            </a:pPr>
            <a:r>
              <a:rPr lang="en-US" sz="2400" dirty="0">
                <a:ea typeface="ＭＳ Ｐゴシック"/>
              </a:rPr>
              <a:t>However, storage systems require </a:t>
            </a:r>
            <a:r>
              <a:rPr lang="en-US" sz="2400" dirty="0">
                <a:solidFill>
                  <a:srgbClr val="C00000"/>
                </a:solidFill>
                <a:ea typeface="ＭＳ Ｐゴシック"/>
              </a:rPr>
              <a:t>securing non-volatile state</a:t>
            </a:r>
            <a:r>
              <a:rPr lang="en-US" sz="2400" dirty="0">
                <a:ea typeface="ＭＳ Ｐゴシック"/>
              </a:rPr>
              <a:t>,  i.e., persistent state on an untrusted storage medium across reboot, crash, or migration 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Research GAP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35834" y="1363490"/>
            <a:ext cx="9379678" cy="953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Candara"/>
                <a:ea typeface="ＭＳ Ｐゴシック"/>
                <a:cs typeface="Candara"/>
              </a:rPr>
              <a:t>Unfortunately NOT!  </a:t>
            </a:r>
            <a:endParaRPr lang="en-US" sz="2800">
              <a:solidFill>
                <a:prstClr val="black"/>
              </a:solidFill>
              <a:latin typeface="Candara"/>
              <a:ea typeface="ＭＳ Ｐゴシック" charset="0"/>
              <a:cs typeface="Candara"/>
            </a:endParaRPr>
          </a:p>
          <a:p>
            <a:pPr algn="ctr" defTabSz="4572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 i="1">
                <a:solidFill>
                  <a:srgbClr val="C00000"/>
                </a:solidFill>
                <a:latin typeface="Candara"/>
                <a:ea typeface="ＭＳ Ｐゴシック"/>
                <a:cs typeface="Candara"/>
              </a:rPr>
              <a:t>At least not directly ;-) </a:t>
            </a:r>
            <a:endParaRPr lang="en-US" sz="2400" i="1">
              <a:solidFill>
                <a:srgbClr val="C00000"/>
              </a:solidFill>
              <a:latin typeface="Candara"/>
              <a:ea typeface="ＭＳ Ｐゴシック" charset="0"/>
              <a:cs typeface="Candar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6000" y="4697416"/>
            <a:ext cx="10080000" cy="1475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>
                <a:latin typeface="Candara"/>
                <a:cs typeface="Candara"/>
              </a:rPr>
              <a:t>Research challenge:</a:t>
            </a:r>
          </a:p>
          <a:p>
            <a:pPr algn="ctr"/>
            <a:r>
              <a:rPr lang="en-US" sz="2400">
                <a:latin typeface="Candara"/>
                <a:cs typeface="Candara"/>
              </a:rPr>
              <a:t>How to extend the trust beyond the </a:t>
            </a:r>
            <a:r>
              <a:rPr lang="en-US" sz="2400" i="1">
                <a:latin typeface="Candara"/>
                <a:cs typeface="Candara"/>
              </a:rPr>
              <a:t>"secure but stateless enclave"</a:t>
            </a:r>
            <a:r>
              <a:rPr lang="en-US" sz="2400">
                <a:latin typeface="Candara"/>
                <a:cs typeface="Candara"/>
              </a:rPr>
              <a:t> </a:t>
            </a:r>
            <a:br>
              <a:rPr lang="en-US" sz="2400">
                <a:latin typeface="Candara"/>
                <a:cs typeface="Candara"/>
              </a:rPr>
            </a:br>
            <a:r>
              <a:rPr lang="en-US" sz="2400">
                <a:latin typeface="Candara"/>
                <a:cs typeface="Candara"/>
              </a:rPr>
              <a:t>to the </a:t>
            </a:r>
            <a:r>
              <a:rPr lang="en-US" sz="2400" i="1">
                <a:latin typeface="Candara"/>
                <a:cs typeface="Candara"/>
              </a:rPr>
              <a:t>"untrusted storage in stateful setting"</a:t>
            </a:r>
            <a:r>
              <a:rPr lang="en-US" sz="2400">
                <a:latin typeface="Candara"/>
                <a:cs typeface="Candara"/>
              </a:rPr>
              <a:t>?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11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E2F26-F0FF-40DF-A033-9565C964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43200"/>
            <a:ext cx="10972800" cy="3505200"/>
          </a:xfrm>
        </p:spPr>
        <p:txBody>
          <a:bodyPr/>
          <a:lstStyle/>
          <a:p>
            <a:r>
              <a:rPr lang="en-US" sz="2400" b="1" u="sng">
                <a:ea typeface="ＭＳ Ｐゴシック"/>
              </a:rPr>
              <a:t>Security properties: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ea typeface="ＭＳ Ｐゴシック"/>
              </a:rPr>
              <a:t>Confidentiality</a:t>
            </a:r>
          </a:p>
          <a:p>
            <a:pPr marL="1257300" lvl="1" indent="-457200">
              <a:buFont typeface="Arial" panose="020B0604020202020204" pitchFamily="34" charset="0"/>
              <a:buChar char="•"/>
            </a:pPr>
            <a:r>
              <a:rPr lang="en-US">
                <a:ea typeface="ＭＳ Ｐゴシック"/>
              </a:rPr>
              <a:t>Unauthorized data access is prohibited</a:t>
            </a:r>
            <a:endParaRPr lang="en-US" u="sng">
              <a:ea typeface="ＭＳ Ｐゴシック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ea typeface="ＭＳ Ｐゴシック"/>
              </a:rPr>
              <a:t>Integrity</a:t>
            </a:r>
          </a:p>
          <a:p>
            <a:pPr marL="1257300" lvl="1" indent="-457200">
              <a:buFont typeface="Arial" panose="020B0604020202020204" pitchFamily="34" charset="0"/>
              <a:buChar char="•"/>
            </a:pPr>
            <a:r>
              <a:rPr lang="en-US">
                <a:ea typeface="ＭＳ Ｐゴシック"/>
              </a:rPr>
              <a:t>Unauthorized change to data is detected</a:t>
            </a:r>
            <a:endParaRPr lang="en-US" u="sng">
              <a:ea typeface="ＭＳ Ｐゴシック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ea typeface="ＭＳ Ｐゴシック"/>
              </a:rPr>
              <a:t>Freshness </a:t>
            </a:r>
            <a:endParaRPr lang="en-US" sz="2400"/>
          </a:p>
          <a:p>
            <a:pPr marL="1257300" lvl="1" indent="-457200">
              <a:buFont typeface="Arial" panose="020B0604020202020204" pitchFamily="34" charset="0"/>
              <a:buChar char="•"/>
            </a:pPr>
            <a:r>
              <a:rPr lang="en-US">
                <a:ea typeface="ＭＳ Ｐゴシック"/>
              </a:rPr>
              <a:t>Stale state of data is detected (rollback / forking attacks)</a:t>
            </a:r>
            <a:endParaRPr lang="en-US" u="sng">
              <a:ea typeface="ＭＳ Ｐゴシック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6C33E7-C1D1-4CBC-B8FE-31F4BBFD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Our contribution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701898" y="1419330"/>
            <a:ext cx="6872890" cy="10776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andara"/>
                <a:ea typeface="ＭＳ Ｐゴシック"/>
                <a:cs typeface="Candara"/>
              </a:rPr>
              <a:t>A secure persistent LSM-based KV store</a:t>
            </a:r>
            <a:br>
              <a:rPr lang="en-US" sz="2400" dirty="0">
                <a:latin typeface="Candara"/>
                <a:ea typeface="ＭＳ Ｐゴシック"/>
                <a:cs typeface="Candara"/>
              </a:rPr>
            </a:br>
            <a:r>
              <a:rPr lang="en-US" sz="2400" dirty="0">
                <a:solidFill>
                  <a:prstClr val="black"/>
                </a:solidFill>
                <a:latin typeface="Candara"/>
                <a:ea typeface="ＭＳ Ｐゴシック"/>
                <a:cs typeface="Candara"/>
              </a:rPr>
              <a:t>for the untrusted computing infrastructure</a:t>
            </a:r>
            <a:endParaRPr lang="en-US" sz="2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73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200" strike="sngStrike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Motivation</a:t>
            </a: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ＭＳ Ｐゴシック"/>
              </a:rPr>
              <a:t>Challenges</a:t>
            </a:r>
            <a:endParaRPr lang="en-US" sz="3600"/>
          </a:p>
          <a:p>
            <a:pPr marL="457200" indent="-457200">
              <a:buFont typeface="Arial"/>
              <a:buChar char="•"/>
            </a:pPr>
            <a:r>
              <a:rPr lang="en-US" sz="3600">
                <a:ea typeface="ＭＳ Ｐゴシック"/>
              </a:rPr>
              <a:t>Design</a:t>
            </a:r>
            <a:endParaRPr lang="en-US" sz="3600"/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ＭＳ Ｐゴシック"/>
              </a:rPr>
              <a:t>Evaluation</a:t>
            </a:r>
            <a:endParaRPr lang="en-US" sz="3200"/>
          </a:p>
          <a:p>
            <a:pPr marL="457200" indent="-457200">
              <a:buFont typeface="Arial"/>
              <a:buChar char="•"/>
            </a:pPr>
            <a:endParaRPr lang="en-US" sz="3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7061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424" y="1517912"/>
            <a:ext cx="7661740" cy="379729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ea typeface="ＭＳ Ｐゴシック"/>
              </a:rPr>
              <a:t>KV stores keep data in-memory for fast operations</a:t>
            </a:r>
            <a:endParaRPr lang="en-US" dirty="0"/>
          </a:p>
          <a:p>
            <a:endParaRPr lang="en-US" sz="2400">
              <a:ea typeface="ＭＳ Ｐゴシック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ＭＳ Ｐゴシック"/>
              </a:rPr>
              <a:t>Unfortunately, EPC is limited (only ~94MiB available)</a:t>
            </a:r>
          </a:p>
          <a:p>
            <a:pPr marL="457200" indent="-457200">
              <a:buFont typeface="Arial"/>
              <a:buChar char="•"/>
            </a:pPr>
            <a:endParaRPr lang="en-US" sz="2400"/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ＭＳ Ｐゴシック"/>
              </a:rPr>
              <a:t>To support larger memory region, SGX supports secure paging 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/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ＭＳ Ｐゴシック"/>
              </a:rPr>
              <a:t>However, EPC paging incurs high overheads (2-2000X)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045" y="274638"/>
            <a:ext cx="11424355" cy="1128889"/>
          </a:xfrm>
        </p:spPr>
        <p:txBody>
          <a:bodyPr/>
          <a:lstStyle/>
          <a:p>
            <a:r>
              <a:rPr lang="en-US">
                <a:ea typeface="ＭＳ Ｐゴシック"/>
              </a:rPr>
              <a:t>Challenge #1: Enclave physical memory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6000" y="5536755"/>
            <a:ext cx="100800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0000"/>
                </a:solidFill>
                <a:latin typeface="Candara"/>
                <a:cs typeface="Candara"/>
              </a:rPr>
              <a:t>Redesigned in-memory LSM data structure (</a:t>
            </a:r>
            <a:r>
              <a:rPr lang="en-US" sz="2400" err="1">
                <a:solidFill>
                  <a:srgbClr val="FF0000"/>
                </a:solidFill>
                <a:latin typeface="Candara"/>
                <a:cs typeface="Candara"/>
              </a:rPr>
              <a:t>MemTable</a:t>
            </a:r>
            <a:r>
              <a:rPr lang="en-US" sz="2400">
                <a:solidFill>
                  <a:srgbClr val="FF0000"/>
                </a:solidFill>
                <a:latin typeface="Candara"/>
                <a:cs typeface="Candara"/>
              </a:rPr>
              <a:t>) </a:t>
            </a:r>
            <a:br>
              <a:rPr lang="en-US" sz="2400">
                <a:latin typeface="Candara"/>
                <a:cs typeface="Candara"/>
              </a:rPr>
            </a:br>
            <a:r>
              <a:rPr lang="en-US" sz="2400">
                <a:latin typeface="Candara"/>
                <a:cs typeface="Candara"/>
              </a:rPr>
              <a:t>to overcome the enclave physical memory limitation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460000" y="1440002"/>
            <a:ext cx="2287889" cy="2198939"/>
            <a:chOff x="5332197" y="1449255"/>
            <a:chExt cx="2377574" cy="2198939"/>
          </a:xfrm>
        </p:grpSpPr>
        <p:sp>
          <p:nvSpPr>
            <p:cNvPr id="7" name="Rectangle 6"/>
            <p:cNvSpPr/>
            <p:nvPr/>
          </p:nvSpPr>
          <p:spPr>
            <a:xfrm>
              <a:off x="5341769" y="1449255"/>
              <a:ext cx="2358438" cy="21989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cs typeface="Candara"/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2197" y="1887457"/>
              <a:ext cx="2377574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cs typeface="Candara"/>
                </a:rPr>
                <a:t>Enclave </a:t>
              </a:r>
            </a:p>
            <a:p>
              <a:pPr algn="ctr"/>
              <a:r>
                <a:rPr lang="en-US" sz="2400">
                  <a:cs typeface="Candara"/>
                </a:rPr>
                <a:t>physical memory</a:t>
              </a:r>
            </a:p>
            <a:p>
              <a:pPr algn="ctr"/>
              <a:r>
                <a:rPr lang="en-US" sz="2400">
                  <a:cs typeface="Candara"/>
                </a:rPr>
                <a:t>(EPC)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950955" y="1440000"/>
            <a:ext cx="1109045" cy="2198940"/>
            <a:chOff x="10950955" y="1440000"/>
            <a:chExt cx="1109045" cy="219894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950955" y="1440000"/>
              <a:ext cx="0" cy="2198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952150" y="2413554"/>
              <a:ext cx="1107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cs typeface="Candara"/>
                </a:rPr>
                <a:t>128MiB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63002" y="3638936"/>
            <a:ext cx="3170617" cy="1766395"/>
            <a:chOff x="8763002" y="3638936"/>
            <a:chExt cx="3170617" cy="1766395"/>
          </a:xfrm>
        </p:grpSpPr>
        <p:grpSp>
          <p:nvGrpSpPr>
            <p:cNvPr id="27" name="Group 26"/>
            <p:cNvGrpSpPr/>
            <p:nvPr/>
          </p:nvGrpSpPr>
          <p:grpSpPr>
            <a:xfrm>
              <a:off x="8763002" y="3638936"/>
              <a:ext cx="3170617" cy="1766395"/>
              <a:chOff x="5647076" y="3648189"/>
              <a:chExt cx="3294904" cy="1766395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6492224" y="3648189"/>
                <a:ext cx="0" cy="463588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Diamond 18"/>
              <p:cNvSpPr/>
              <p:nvPr/>
            </p:nvSpPr>
            <p:spPr>
              <a:xfrm>
                <a:off x="5647076" y="4111776"/>
                <a:ext cx="1609666" cy="1302808"/>
              </a:xfrm>
              <a:prstGeom prst="diamond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274869" y="4346468"/>
                <a:ext cx="1667111" cy="830997"/>
                <a:chOff x="6730594" y="4165059"/>
                <a:chExt cx="1667111" cy="830997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7382684" y="4165059"/>
                  <a:ext cx="101502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>
                      <a:cs typeface="Candara"/>
                    </a:rPr>
                    <a:t>EPC </a:t>
                  </a:r>
                </a:p>
                <a:p>
                  <a:pPr algn="ctr"/>
                  <a:r>
                    <a:rPr lang="en-US" sz="2400">
                      <a:cs typeface="Candara"/>
                    </a:rPr>
                    <a:t>paging</a:t>
                  </a: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6730594" y="4586688"/>
                  <a:ext cx="54424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/>
            <p:cNvSpPr txBox="1"/>
            <p:nvPr/>
          </p:nvSpPr>
          <p:spPr>
            <a:xfrm>
              <a:off x="8994988" y="4137744"/>
              <a:ext cx="1151276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>
                  <a:cs typeface="Candara"/>
                </a:rPr>
                <a:t>&gt; </a:t>
              </a:r>
              <a:endParaRPr lang="en-US"/>
            </a:p>
            <a:p>
              <a:pPr algn="ctr"/>
              <a:r>
                <a:rPr lang="en-US" sz="2400">
                  <a:cs typeface="Candara"/>
                </a:rPr>
                <a:t>128MiB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6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2883" y="1532023"/>
            <a:ext cx="8075176" cy="382551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>
                <a:ea typeface="ＭＳ Ｐゴシック"/>
              </a:rPr>
              <a:t>Persistent KV stores persist data on untrusted storage (SSDs)</a:t>
            </a:r>
          </a:p>
          <a:p>
            <a:pPr marL="457200" indent="-457200">
              <a:buFont typeface="Arial"/>
              <a:buChar char="•"/>
            </a:pPr>
            <a:endParaRPr lang="en-US" sz="2400"/>
          </a:p>
          <a:p>
            <a:pPr marL="457200" indent="-457200">
              <a:buFont typeface="Arial"/>
              <a:buChar char="•"/>
            </a:pPr>
            <a:r>
              <a:rPr lang="en-US" sz="2400">
                <a:ea typeface="ＭＳ Ｐゴシック"/>
              </a:rPr>
              <a:t>Trust of the enclave does not naturally extends to untrusted storage</a:t>
            </a:r>
          </a:p>
          <a:p>
            <a:endParaRPr lang="en-US" sz="2400"/>
          </a:p>
          <a:p>
            <a:pPr marL="457200" indent="-457200">
              <a:buFont typeface="Arial"/>
              <a:buChar char="•"/>
            </a:pPr>
            <a:r>
              <a:rPr lang="en-US" sz="2400">
                <a:ea typeface="ＭＳ Ｐゴシック"/>
              </a:rPr>
              <a:t>Further, the security properties need to valid across system reboot, crash, or migration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Challenge #2: Untrusted storage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10193" y="1483133"/>
            <a:ext cx="263165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/>
              <a:t>Trusted enclave</a:t>
            </a:r>
            <a:endParaRPr lang="en-US"/>
          </a:p>
          <a:p>
            <a:pPr algn="ctr"/>
            <a:r>
              <a:rPr lang="en-US" sz="2400">
                <a:cs typeface="Candara"/>
              </a:rPr>
              <a:t>(Volatile memory </a:t>
            </a:r>
            <a:endParaRPr lang="en-US"/>
          </a:p>
          <a:p>
            <a:pPr algn="ctr"/>
            <a:r>
              <a:rPr lang="en-US" sz="2400"/>
              <a:t>Region)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090075" y="2718574"/>
            <a:ext cx="0" cy="463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20076" y="4239329"/>
            <a:ext cx="234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cs typeface="Candara"/>
              </a:rPr>
              <a:t>Untrusted storage</a:t>
            </a:r>
          </a:p>
        </p:txBody>
      </p:sp>
      <p:pic>
        <p:nvPicPr>
          <p:cNvPr id="4" name="Picture 3" descr="SS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21194" r="21185" b="29792"/>
          <a:stretch/>
        </p:blipFill>
        <p:spPr>
          <a:xfrm>
            <a:off x="9489796" y="3208423"/>
            <a:ext cx="1200559" cy="103757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026000" y="5277962"/>
            <a:ext cx="100800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0000"/>
                </a:solidFill>
                <a:latin typeface="Candara"/>
                <a:cs typeface="Candara"/>
              </a:rPr>
              <a:t>Redesigned on-disk LSM data structures (</a:t>
            </a:r>
            <a:r>
              <a:rPr lang="en-US" sz="2400" err="1">
                <a:solidFill>
                  <a:srgbClr val="FF0000"/>
                </a:solidFill>
                <a:latin typeface="Candara"/>
                <a:cs typeface="Candara"/>
              </a:rPr>
              <a:t>SSTable</a:t>
            </a:r>
            <a:r>
              <a:rPr lang="en-US" sz="2400">
                <a:solidFill>
                  <a:srgbClr val="FF0000"/>
                </a:solidFill>
                <a:latin typeface="Candara"/>
                <a:cs typeface="Candara"/>
              </a:rPr>
              <a:t> and log files) </a:t>
            </a:r>
            <a:br>
              <a:rPr lang="en-US" sz="2400">
                <a:latin typeface="Candara"/>
                <a:cs typeface="Candara"/>
              </a:rPr>
            </a:br>
            <a:r>
              <a:rPr lang="en-US" sz="2400">
                <a:latin typeface="Candara"/>
                <a:cs typeface="Candara"/>
              </a:rPr>
              <a:t>to extend the trust beyond the enclave memory</a:t>
            </a:r>
          </a:p>
        </p:txBody>
      </p:sp>
    </p:spTree>
    <p:extLst>
      <p:ext uri="{BB962C8B-B14F-4D97-AF65-F5344CB8AC3E}">
        <p14:creationId xmlns:p14="http://schemas.microsoft.com/office/powerpoint/2010/main" val="301665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5868" y="1431115"/>
            <a:ext cx="7472971" cy="376907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>
                <a:ea typeface="ＭＳ Ｐゴシック"/>
              </a:rPr>
              <a:t>Storage systems issue frequent I/O </a:t>
            </a:r>
            <a:r>
              <a:rPr lang="en-US" sz="2400" err="1">
                <a:ea typeface="ＭＳ Ｐゴシック"/>
              </a:rPr>
              <a:t>syscalls</a:t>
            </a:r>
            <a:endParaRPr lang="en-US" sz="2400" err="1"/>
          </a:p>
          <a:p>
            <a:pPr marL="457200" indent="-457200">
              <a:buFont typeface="Arial"/>
              <a:buChar char="•"/>
            </a:pPr>
            <a:endParaRPr lang="en-US" sz="2400">
              <a:ea typeface="ＭＳ Ｐゴシック"/>
            </a:endParaRPr>
          </a:p>
          <a:p>
            <a:pPr marL="457200" indent="-457200">
              <a:buFont typeface="Arial"/>
              <a:buChar char="•"/>
            </a:pPr>
            <a:r>
              <a:rPr lang="en-US" sz="2400">
                <a:ea typeface="ＭＳ Ｐゴシック"/>
              </a:rPr>
              <a:t>Thread executing the </a:t>
            </a:r>
            <a:r>
              <a:rPr lang="en-US" sz="2400" err="1">
                <a:ea typeface="ＭＳ Ｐゴシック"/>
              </a:rPr>
              <a:t>syscall</a:t>
            </a:r>
            <a:r>
              <a:rPr lang="en-US" sz="2400">
                <a:ea typeface="ＭＳ Ｐゴシック"/>
              </a:rPr>
              <a:t> need to exit the enclave</a:t>
            </a:r>
            <a:endParaRPr lang="en-US"/>
          </a:p>
          <a:p>
            <a:pPr marL="457200" indent="-457200">
              <a:buFont typeface="Arial"/>
              <a:buChar char="•"/>
            </a:pPr>
            <a:endParaRPr lang="en-US" sz="2400"/>
          </a:p>
          <a:p>
            <a:pPr marL="457200" indent="-457200">
              <a:buFont typeface="Arial"/>
              <a:buChar char="•"/>
            </a:pPr>
            <a:r>
              <a:rPr lang="en-US" sz="2400">
                <a:ea typeface="ＭＳ Ｐゴシック"/>
              </a:rPr>
              <a:t>Enclave exit operations are expensive since they  require TLB flushing, security checks, etc.</a:t>
            </a: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Challenge #3: I/O </a:t>
            </a:r>
            <a:r>
              <a:rPr lang="en-US" err="1">
                <a:ea typeface="ＭＳ Ｐゴシック"/>
              </a:rPr>
              <a:t>syscall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6000" y="5277962"/>
            <a:ext cx="100800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0000"/>
                </a:solidFill>
                <a:latin typeface="Candara"/>
                <a:cs typeface="Candara"/>
              </a:rPr>
              <a:t>Designed a direct I/O library for shielded execution</a:t>
            </a:r>
            <a:br>
              <a:rPr lang="en-US" sz="2400">
                <a:latin typeface="Candara"/>
                <a:cs typeface="Candara"/>
              </a:rPr>
            </a:br>
            <a:r>
              <a:rPr lang="en-US" sz="2400">
                <a:latin typeface="Candara"/>
                <a:cs typeface="Candara"/>
              </a:rPr>
              <a:t> based on SPDK for fast I/O without exiting enclave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000" y="1440000"/>
            <a:ext cx="2358000" cy="21989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Candara"/>
                <a:cs typeface="Candara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25337" y="1555706"/>
            <a:ext cx="222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cs typeface="Candara"/>
              </a:rPr>
              <a:t>Trusted enclave</a:t>
            </a:r>
          </a:p>
        </p:txBody>
      </p:sp>
      <p:sp>
        <p:nvSpPr>
          <p:cNvPr id="12" name="Freeform 11"/>
          <p:cNvSpPr/>
          <p:nvPr/>
        </p:nvSpPr>
        <p:spPr>
          <a:xfrm>
            <a:off x="9477743" y="2147412"/>
            <a:ext cx="322517" cy="846542"/>
          </a:xfrm>
          <a:custGeom>
            <a:avLst/>
            <a:gdLst>
              <a:gd name="connsiteX0" fmla="*/ 282234 w 322577"/>
              <a:gd name="connsiteY0" fmla="*/ 0 h 1289969"/>
              <a:gd name="connsiteX1" fmla="*/ 27 w 322577"/>
              <a:gd name="connsiteY1" fmla="*/ 201558 h 1289969"/>
              <a:gd name="connsiteX2" fmla="*/ 282234 w 322577"/>
              <a:gd name="connsiteY2" fmla="*/ 403116 h 1289969"/>
              <a:gd name="connsiteX3" fmla="*/ 20185 w 322577"/>
              <a:gd name="connsiteY3" fmla="*/ 685296 h 1289969"/>
              <a:gd name="connsiteX4" fmla="*/ 322549 w 322577"/>
              <a:gd name="connsiteY4" fmla="*/ 927165 h 1289969"/>
              <a:gd name="connsiteX5" fmla="*/ 27 w 322577"/>
              <a:gd name="connsiteY5" fmla="*/ 1189190 h 1289969"/>
              <a:gd name="connsiteX6" fmla="*/ 302392 w 322577"/>
              <a:gd name="connsiteY6" fmla="*/ 1289969 h 128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577" h="1289969">
                <a:moveTo>
                  <a:pt x="282234" y="0"/>
                </a:moveTo>
                <a:cubicBezTo>
                  <a:pt x="141130" y="67186"/>
                  <a:pt x="27" y="134372"/>
                  <a:pt x="27" y="201558"/>
                </a:cubicBezTo>
                <a:cubicBezTo>
                  <a:pt x="27" y="268744"/>
                  <a:pt x="278874" y="322493"/>
                  <a:pt x="282234" y="403116"/>
                </a:cubicBezTo>
                <a:cubicBezTo>
                  <a:pt x="285594" y="483739"/>
                  <a:pt x="13466" y="597955"/>
                  <a:pt x="20185" y="685296"/>
                </a:cubicBezTo>
                <a:cubicBezTo>
                  <a:pt x="26904" y="772638"/>
                  <a:pt x="325909" y="843183"/>
                  <a:pt x="322549" y="927165"/>
                </a:cubicBezTo>
                <a:cubicBezTo>
                  <a:pt x="319189" y="1011147"/>
                  <a:pt x="3386" y="1128723"/>
                  <a:pt x="27" y="1189190"/>
                </a:cubicBezTo>
                <a:cubicBezTo>
                  <a:pt x="-3332" y="1249657"/>
                  <a:pt x="302392" y="1289969"/>
                  <a:pt x="302392" y="128996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107493" y="2993955"/>
            <a:ext cx="106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cs typeface="Candara"/>
              </a:rPr>
              <a:t>I/O call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639001" y="3638939"/>
            <a:ext cx="0" cy="463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22782" y="4106385"/>
            <a:ext cx="2232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cs typeface="Candara"/>
              </a:rPr>
              <a:t>Exit enclave to</a:t>
            </a:r>
            <a:br>
              <a:rPr lang="en-US" sz="2400">
                <a:cs typeface="Candara"/>
              </a:rPr>
            </a:br>
            <a:r>
              <a:rPr lang="en-US" sz="2400">
                <a:cs typeface="Candara"/>
              </a:rPr>
              <a:t>issue the </a:t>
            </a:r>
            <a:r>
              <a:rPr lang="en-US" sz="2400" err="1">
                <a:cs typeface="Candara"/>
              </a:rPr>
              <a:t>syscall</a:t>
            </a:r>
            <a:endParaRPr lang="en-US" sz="2400"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7282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1372</Words>
  <Application>Microsoft Office PowerPoint</Application>
  <PresentationFormat>Widescreen</PresentationFormat>
  <Paragraphs>458</Paragraphs>
  <Slides>32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Office Theme</vt:lpstr>
      <vt:lpstr> Speicher Securing LSM-based KV Stores using Shielded Execution   Maurice Bailleu, Jörg Thalheim, Pramod Bhatotia   </vt:lpstr>
      <vt:lpstr>Storage security in the cloud</vt:lpstr>
      <vt:lpstr>Trusted computing</vt:lpstr>
      <vt:lpstr>Research GAP</vt:lpstr>
      <vt:lpstr>Our contribution</vt:lpstr>
      <vt:lpstr>Outline</vt:lpstr>
      <vt:lpstr>Challenge #1: Enclave physical memory</vt:lpstr>
      <vt:lpstr>Challenge #2: Untrusted storage</vt:lpstr>
      <vt:lpstr>Challenge #3: I/O syscall</vt:lpstr>
      <vt:lpstr>Challenge #4: Trusted counter</vt:lpstr>
      <vt:lpstr>Outline</vt:lpstr>
      <vt:lpstr>Background: LSM-based KV store</vt:lpstr>
      <vt:lpstr>Outline</vt:lpstr>
      <vt:lpstr>System overview</vt:lpstr>
      <vt:lpstr>MemTable </vt:lpstr>
      <vt:lpstr>SSTable</vt:lpstr>
      <vt:lpstr>Log files: WAL and Manifest</vt:lpstr>
      <vt:lpstr>Asynchronous monotonic counter</vt:lpstr>
      <vt:lpstr>Outline</vt:lpstr>
      <vt:lpstr>Algorithm #1: Put (K,V)</vt:lpstr>
      <vt:lpstr>Algorithm #1: Put</vt:lpstr>
      <vt:lpstr>Algorithm #2: Get (K)</vt:lpstr>
      <vt:lpstr>Algorithm #2: Get</vt:lpstr>
      <vt:lpstr>Outline</vt:lpstr>
      <vt:lpstr>Evaluation</vt:lpstr>
      <vt:lpstr>Q1 : Throughput of the I/O lib</vt:lpstr>
      <vt:lpstr>Q2: Overheads of Speicher</vt:lpstr>
      <vt:lpstr>Summary Speicher: A secure LSM based KV-Store</vt:lpstr>
      <vt:lpstr>Backup!</vt:lpstr>
      <vt:lpstr>Native MemTable</vt:lpstr>
      <vt:lpstr>Native SSTable</vt:lpstr>
      <vt:lpstr>Native log files: WAL and MANIFEST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BAILLEU Maurice</cp:lastModifiedBy>
  <cp:revision>108</cp:revision>
  <dcterms:created xsi:type="dcterms:W3CDTF">2013-07-15T20:26:40Z</dcterms:created>
  <dcterms:modified xsi:type="dcterms:W3CDTF">2019-06-28T09:30:28Z</dcterms:modified>
</cp:coreProperties>
</file>