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7" r:id="rId4"/>
    <p:sldId id="258" r:id="rId5"/>
    <p:sldId id="261" r:id="rId6"/>
    <p:sldId id="259" r:id="rId7"/>
    <p:sldId id="262"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16" autoAdjust="0"/>
  </p:normalViewPr>
  <p:slideViewPr>
    <p:cSldViewPr>
      <p:cViewPr varScale="1">
        <p:scale>
          <a:sx n="71" d="100"/>
          <a:sy n="71" d="100"/>
        </p:scale>
        <p:origin x="-214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7FF1D-CB58-47B9-8964-7A4D217C27B5}" type="datetimeFigureOut">
              <a:rPr lang="de-DE" smtClean="0"/>
              <a:t>27.03.2012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593F8-F5DF-428A-AA21-C8CC0AADB532}" type="slidenum">
              <a:rPr lang="de-DE" smtClean="0"/>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Wir möchten euch heute unseren Roboter vorstellen, welchen wir während unseres</a:t>
            </a:r>
            <a:r>
              <a:rPr lang="de-DE" baseline="0" dirty="0" smtClean="0"/>
              <a:t> </a:t>
            </a:r>
            <a:r>
              <a:rPr lang="de-DE" baseline="0" dirty="0" err="1" smtClean="0"/>
              <a:t>Robolab</a:t>
            </a:r>
            <a:r>
              <a:rPr lang="de-DE" baseline="0" dirty="0" smtClean="0"/>
              <a:t>-Praktikums gebaut und programmiert haben. Mitglieder unserer Gruppe waren Ich, Sebastian Kluge, Jörg Thalheim und Sergej Hahn.</a:t>
            </a:r>
            <a:endParaRPr lang="de-DE" dirty="0"/>
          </a:p>
        </p:txBody>
      </p:sp>
      <p:sp>
        <p:nvSpPr>
          <p:cNvPr id="4" name="Foliennummernplatzhalter 3"/>
          <p:cNvSpPr>
            <a:spLocks noGrp="1"/>
          </p:cNvSpPr>
          <p:nvPr>
            <p:ph type="sldNum" sz="quarter" idx="10"/>
          </p:nvPr>
        </p:nvSpPr>
        <p:spPr/>
        <p:txBody>
          <a:bodyPr/>
          <a:lstStyle/>
          <a:p>
            <a:fld id="{C06593F8-F5DF-428A-AA21-C8CC0AADB532}" type="slidenum">
              <a:rPr lang="de-DE" smtClean="0"/>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 unserem kurzen Vortrag werden</a:t>
            </a:r>
            <a:r>
              <a:rPr lang="de-DE" baseline="0" dirty="0" smtClean="0"/>
              <a:t> wir zuerst auf den Bau und die Hardware des Roboters eingehen, bevor wir die Arbeitsweise und deren softwaretechnische Umsetzung erläutern. Zum Schluss werden wir das Projekt resümieren und ein kurzes Fazit des Projektes ziehen. </a:t>
            </a:r>
          </a:p>
        </p:txBody>
      </p:sp>
      <p:sp>
        <p:nvSpPr>
          <p:cNvPr id="4" name="Foliennummernplatzhalter 3"/>
          <p:cNvSpPr>
            <a:spLocks noGrp="1"/>
          </p:cNvSpPr>
          <p:nvPr>
            <p:ph type="sldNum" sz="quarter" idx="10"/>
          </p:nvPr>
        </p:nvSpPr>
        <p:spPr/>
        <p:txBody>
          <a:bodyPr/>
          <a:lstStyle/>
          <a:p>
            <a:fld id="{C06593F8-F5DF-428A-AA21-C8CC0AADB532}" type="slidenum">
              <a:rPr lang="de-DE" smtClean="0"/>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de-DE" dirty="0" smtClean="0"/>
              <a:t>Nun zu unserem</a:t>
            </a:r>
            <a:r>
              <a:rPr lang="de-DE" baseline="0" dirty="0" smtClean="0"/>
              <a:t> Roboter, welchen wir den Namen </a:t>
            </a:r>
            <a:r>
              <a:rPr lang="de-DE" baseline="0" dirty="0" err="1" smtClean="0"/>
              <a:t>Rocky</a:t>
            </a:r>
            <a:r>
              <a:rPr lang="de-DE" baseline="0" dirty="0" smtClean="0"/>
              <a:t> gegeben haben.</a:t>
            </a:r>
          </a:p>
          <a:p>
            <a:r>
              <a:rPr lang="de-DE" baseline="0" dirty="0" err="1" smtClean="0"/>
              <a:t>Rocky</a:t>
            </a:r>
            <a:r>
              <a:rPr lang="de-DE" baseline="0" dirty="0" smtClean="0"/>
              <a:t> ist 30 cm lang, 21 cm breit und 19 cm hoch.</a:t>
            </a:r>
          </a:p>
          <a:p>
            <a:r>
              <a:rPr lang="de-DE" baseline="0" dirty="0" smtClean="0"/>
              <a:t>Er besteht neben den Lego-Technik-Bauteilen aus einem Ultraschallsensor, 2 Tastsensoren, einem Lichtsensor, 2 Servomotoren und einer Steuereinheit.</a:t>
            </a:r>
          </a:p>
          <a:p>
            <a:r>
              <a:rPr lang="de-DE" baseline="0" dirty="0" smtClean="0"/>
              <a:t>Gehen wir nun auf die einzelnen Teile und deren Position am Roboter ein.</a:t>
            </a:r>
          </a:p>
          <a:p>
            <a:endParaRPr lang="de-DE" baseline="0" dirty="0" smtClean="0"/>
          </a:p>
          <a:p>
            <a:r>
              <a:rPr lang="de-DE" baseline="0" dirty="0" smtClean="0"/>
              <a:t>Der Ultraschallsensor sitzt mittig auf dem Roboter. Ursprünglich war geplant, diesen in das Programm mit einzubeziehen, jedoch sahen </a:t>
            </a:r>
          </a:p>
          <a:p>
            <a:r>
              <a:rPr lang="de-DE" baseline="0" dirty="0" smtClean="0"/>
              <a:t>Wir hier Aufwand und Nutzen in einem Ungleichgewicht, sodass dessen Einbindung in das Programm verworfen wurde. Er hat jetzt </a:t>
            </a:r>
          </a:p>
          <a:p>
            <a:r>
              <a:rPr lang="de-DE" baseline="0" dirty="0" smtClean="0"/>
              <a:t>Lediglich die Funktion, die Optik des Roboters aufzubessern.</a:t>
            </a:r>
          </a:p>
          <a:p>
            <a:endParaRPr lang="de-DE" baseline="0" dirty="0" smtClean="0"/>
          </a:p>
          <a:p>
            <a:r>
              <a:rPr lang="de-DE" baseline="0" dirty="0" smtClean="0"/>
              <a:t>Die 2 Tastsensoren befinden sich auf mittlerer Höhe an der Front des Roboters. An ihnen ist eine breite Stoßstange befestigt, welche den Zweck</a:t>
            </a:r>
          </a:p>
          <a:p>
            <a:r>
              <a:rPr lang="de-DE" baseline="0" dirty="0" smtClean="0"/>
              <a:t>Hat, Hindernisse so schnell wie möglich zu erfassen und diesen „Reiz“ an die Tastsensoren weiterzugeben.</a:t>
            </a:r>
          </a:p>
          <a:p>
            <a:endParaRPr lang="de-DE" baseline="0" dirty="0" smtClean="0"/>
          </a:p>
          <a:p>
            <a:r>
              <a:rPr lang="de-DE" baseline="0" dirty="0" smtClean="0"/>
              <a:t>Der Lichtsensor mittig vor der Antriebsachse, einen halben Zentimeter über dem Boden. Er ist dafür verantwortlich, Linien auf dem Boden</a:t>
            </a:r>
          </a:p>
          <a:p>
            <a:r>
              <a:rPr lang="de-DE" baseline="0" dirty="0" smtClean="0"/>
              <a:t>Zu erkennen. Seine Position nahe der Antriebsachse gewährleistet, dass der Roboter Linien sehr präzise folgen kann, wodurch Ungenauigkeiten</a:t>
            </a:r>
          </a:p>
          <a:p>
            <a:r>
              <a:rPr lang="de-DE" baseline="0" dirty="0" smtClean="0"/>
              <a:t>Minimiert werden.</a:t>
            </a:r>
          </a:p>
          <a:p>
            <a:endParaRPr lang="de-DE" baseline="0" dirty="0" smtClean="0"/>
          </a:p>
          <a:p>
            <a:r>
              <a:rPr lang="de-DE" baseline="0" dirty="0" smtClean="0"/>
              <a:t>Die beiden Servomotoren bilden das Herzstück des Roboters und sind an dessen unterem Teil befestigt. Sie bilden mit den beiden Rädern die</a:t>
            </a:r>
          </a:p>
          <a:p>
            <a:r>
              <a:rPr lang="de-DE" baseline="0" dirty="0" smtClean="0"/>
              <a:t>Antriebsachse des Roboters.</a:t>
            </a:r>
          </a:p>
          <a:p>
            <a:endParaRPr lang="de-DE" baseline="0" dirty="0" smtClean="0"/>
          </a:p>
          <a:p>
            <a:r>
              <a:rPr lang="de-DE" baseline="0" dirty="0" smtClean="0"/>
              <a:t>Am hinteren Ende des Roboters befindet sich eine Kugelhalterung. Die </a:t>
            </a:r>
            <a:r>
              <a:rPr lang="de-DE" baseline="0" dirty="0" err="1" smtClean="0"/>
              <a:t>darinliegende</a:t>
            </a:r>
            <a:r>
              <a:rPr lang="de-DE" baseline="0" dirty="0" smtClean="0"/>
              <a:t> Kugel bildet neben den beiden Rädern</a:t>
            </a:r>
          </a:p>
          <a:p>
            <a:r>
              <a:rPr lang="de-DE" baseline="0" dirty="0" smtClean="0"/>
              <a:t>Einen der 3 Kontaktpunkte zum Boden. Unserer Meinung nach hat diese Variante gegenüber eines Stützrades den Vorteil,</a:t>
            </a:r>
          </a:p>
          <a:p>
            <a:r>
              <a:rPr lang="de-DE" baseline="0" dirty="0" smtClean="0"/>
              <a:t>Dass die Kugel wendiger ist und der Bau der Halterung einfacher zu realisieren war.</a:t>
            </a:r>
          </a:p>
          <a:p>
            <a:endParaRPr lang="de-DE" baseline="0" dirty="0" smtClean="0"/>
          </a:p>
          <a:p>
            <a:r>
              <a:rPr lang="de-DE" baseline="0" dirty="0" smtClean="0"/>
              <a:t>Die Steuereinheit des Roboters ist in </a:t>
            </a:r>
            <a:r>
              <a:rPr lang="de-DE" baseline="0" dirty="0" err="1" smtClean="0"/>
              <a:t>dessem</a:t>
            </a:r>
            <a:r>
              <a:rPr lang="de-DE" baseline="0" dirty="0" smtClean="0"/>
              <a:t> Zentrum verbaut.</a:t>
            </a:r>
            <a:endParaRPr lang="de-DE" dirty="0"/>
          </a:p>
        </p:txBody>
      </p:sp>
      <p:sp>
        <p:nvSpPr>
          <p:cNvPr id="4" name="Foliennummernplatzhalter 3"/>
          <p:cNvSpPr>
            <a:spLocks noGrp="1"/>
          </p:cNvSpPr>
          <p:nvPr>
            <p:ph type="sldNum" sz="quarter" idx="10"/>
          </p:nvPr>
        </p:nvSpPr>
        <p:spPr/>
        <p:txBody>
          <a:bodyPr/>
          <a:lstStyle/>
          <a:p>
            <a:fld id="{C06593F8-F5DF-428A-AA21-C8CC0AADB532}" type="slidenum">
              <a:rPr lang="de-DE" smtClean="0"/>
              <a:t>3</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1BF84B-FBA2-40B9-A51F-D74D5D1EE3CA}"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1B5D813-E2C0-4B02-A1CA-10DEB1485994}"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C217A-9AA0-4A6E-9F0A-B9AB3081DDCA}"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6588224" y="6309320"/>
            <a:ext cx="2133600" cy="365125"/>
          </a:xfrm>
        </p:spPr>
        <p:txBody>
          <a:bodyPr/>
          <a:lstStyle/>
          <a:p>
            <a:fld id="{495D2615-D052-4405-8A35-1FD470F2560C}"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8DD278C5-96FD-4C4B-AEA4-E2B885139630}" type="datetimeFigureOut">
              <a:rPr lang="de-DE" smtClean="0"/>
              <a:pPr/>
              <a:t>27.03.2012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21BF84B-FBA2-40B9-A51F-D74D5D1EE3CA}"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278C5-96FD-4C4B-AEA4-E2B885139630}" type="datetimeFigureOut">
              <a:rPr lang="de-DE" smtClean="0"/>
              <a:pPr/>
              <a:t>27.03.2012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BF84B-FBA2-40B9-A51F-D74D5D1EE3CA}"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5D813-E2C0-4B02-A1CA-10DEB1485994}" type="datetimeFigureOut">
              <a:rPr lang="de-DE" smtClean="0"/>
              <a:pPr/>
              <a:t>27.03.2012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C217A-9AA0-4A6E-9F0A-B9AB3081DDCA}"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2" y="1169513"/>
            <a:ext cx="9144002" cy="211657"/>
          </a:xfrm>
          <a:prstGeom prst="rect">
            <a:avLst/>
          </a:prstGeom>
          <a:solidFill>
            <a:srgbClr val="636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sp>
        <p:nvSpPr>
          <p:cNvPr id="7" name="Rechteck 6"/>
          <p:cNvSpPr/>
          <p:nvPr/>
        </p:nvSpPr>
        <p:spPr>
          <a:xfrm>
            <a:off x="0" y="0"/>
            <a:ext cx="9144000" cy="1169513"/>
          </a:xfrm>
          <a:prstGeom prst="rect">
            <a:avLst/>
          </a:prstGeom>
          <a:solidFill>
            <a:srgbClr val="0B2A5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sp>
        <p:nvSpPr>
          <p:cNvPr id="8" name="Titel 1"/>
          <p:cNvSpPr>
            <a:spLocks noGrp="1"/>
          </p:cNvSpPr>
          <p:nvPr>
            <p:ph type="ctrTitle"/>
          </p:nvPr>
        </p:nvSpPr>
        <p:spPr>
          <a:xfrm>
            <a:off x="1042988" y="1844824"/>
            <a:ext cx="7345362" cy="1470025"/>
          </a:xfrm>
        </p:spPr>
        <p:txBody>
          <a:bodyPr>
            <a:normAutofit/>
          </a:bodyPr>
          <a:lstStyle>
            <a:lvl1pPr algn="ctr">
              <a:defRPr sz="6000" b="1" baseline="0">
                <a:solidFill>
                  <a:schemeClr val="bg2"/>
                </a:solidFill>
              </a:defRPr>
            </a:lvl1pPr>
          </a:lstStyle>
          <a:p>
            <a:r>
              <a:rPr lang="de-DE" dirty="0" err="1" smtClean="0">
                <a:solidFill>
                  <a:schemeClr val="tx1">
                    <a:lumMod val="50000"/>
                    <a:lumOff val="50000"/>
                  </a:schemeClr>
                </a:solidFill>
              </a:rPr>
              <a:t>Robolab</a:t>
            </a:r>
            <a:endParaRPr lang="de-LU" dirty="0">
              <a:solidFill>
                <a:schemeClr val="tx1">
                  <a:lumMod val="50000"/>
                  <a:lumOff val="50000"/>
                </a:schemeClr>
              </a:solidFill>
            </a:endParaRPr>
          </a:p>
        </p:txBody>
      </p:sp>
      <p:sp>
        <p:nvSpPr>
          <p:cNvPr id="9" name="Untertitel 2"/>
          <p:cNvSpPr>
            <a:spLocks noGrp="1"/>
          </p:cNvSpPr>
          <p:nvPr>
            <p:ph type="subTitle" idx="1"/>
          </p:nvPr>
        </p:nvSpPr>
        <p:spPr>
          <a:xfrm>
            <a:off x="1043062" y="3404592"/>
            <a:ext cx="7345362" cy="1896616"/>
          </a:xfrm>
        </p:spPr>
        <p:txBody>
          <a:bodyPr>
            <a:normAutofit fontScale="92500" lnSpcReduction="20000"/>
          </a:bodyPr>
          <a:lstStyle>
            <a:lvl1pPr marL="0" indent="0" algn="l">
              <a:buFont typeface="Arial" pitchFamily="34" charset="0"/>
              <a:buNone/>
              <a:defRPr baseline="0">
                <a:solidFill>
                  <a:srgbClr val="0B2A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Eine Praktikumsarbeit von:</a:t>
            </a:r>
          </a:p>
          <a:p>
            <a:r>
              <a:rPr lang="de-DE" dirty="0" smtClean="0"/>
              <a:t>	- Jörg Thalheim</a:t>
            </a:r>
          </a:p>
          <a:p>
            <a:r>
              <a:rPr lang="de-DE" dirty="0" smtClean="0"/>
              <a:t>	- Sergej Hahn</a:t>
            </a:r>
          </a:p>
          <a:p>
            <a:r>
              <a:rPr lang="de-DE" dirty="0" smtClean="0"/>
              <a:t>	- Sebastian Kluge</a:t>
            </a:r>
          </a:p>
          <a:p>
            <a:endParaRPr lang="de-LU" dirty="0"/>
          </a:p>
        </p:txBody>
      </p:sp>
      <p:pic>
        <p:nvPicPr>
          <p:cNvPr id="10" name="Grafik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05810" y="332656"/>
            <a:ext cx="1887452" cy="553936"/>
          </a:xfrm>
          <a:prstGeom prst="rect">
            <a:avLst/>
          </a:prstGeom>
        </p:spPr>
      </p:pic>
      <p:sp>
        <p:nvSpPr>
          <p:cNvPr id="11" name="Textfeld 10"/>
          <p:cNvSpPr txBox="1"/>
          <p:nvPr/>
        </p:nvSpPr>
        <p:spPr>
          <a:xfrm>
            <a:off x="323528" y="1166555"/>
            <a:ext cx="7181898" cy="246221"/>
          </a:xfrm>
          <a:prstGeom prst="rect">
            <a:avLst/>
          </a:prstGeom>
          <a:noFill/>
        </p:spPr>
        <p:txBody>
          <a:bodyPr wrap="square" rtlCol="0">
            <a:spAutoFit/>
          </a:bodyPr>
          <a:lstStyle/>
          <a:p>
            <a:r>
              <a:rPr lang="de-DE" sz="1000" b="1" dirty="0" smtClean="0">
                <a:solidFill>
                  <a:schemeClr val="bg1"/>
                </a:solidFill>
                <a:latin typeface="Verdana" pitchFamily="34" charset="0"/>
              </a:rPr>
              <a:t>Fakultät Informatik</a:t>
            </a:r>
            <a:r>
              <a:rPr lang="de-DE" sz="1000" dirty="0" smtClean="0">
                <a:solidFill>
                  <a:schemeClr val="bg1"/>
                </a:solidFill>
                <a:latin typeface="Verdana" pitchFamily="34" charset="0"/>
              </a:rPr>
              <a:t>, Praktikum </a:t>
            </a:r>
            <a:r>
              <a:rPr lang="de-DE" sz="1000" dirty="0" err="1" smtClean="0">
                <a:solidFill>
                  <a:schemeClr val="bg1"/>
                </a:solidFill>
                <a:latin typeface="Verdana" pitchFamily="34" charset="0"/>
              </a:rPr>
              <a:t>Robolab</a:t>
            </a:r>
            <a:r>
              <a:rPr lang="de-DE" sz="1000" dirty="0" smtClean="0">
                <a:solidFill>
                  <a:schemeClr val="bg1"/>
                </a:solidFill>
                <a:latin typeface="Verdana" pitchFamily="34" charset="0"/>
              </a:rPr>
              <a:t>, Gruppe L6</a:t>
            </a:r>
            <a:endParaRPr lang="de-LU" sz="1000" dirty="0">
              <a:solidFill>
                <a:schemeClr val="bg1"/>
              </a:solidFill>
              <a:latin typeface="Verdana" pitchFamily="34" charset="0"/>
            </a:endParaRPr>
          </a:p>
        </p:txBody>
      </p:sp>
      <p:sp>
        <p:nvSpPr>
          <p:cNvPr id="12" name="Textfeld 11"/>
          <p:cNvSpPr txBox="1"/>
          <p:nvPr/>
        </p:nvSpPr>
        <p:spPr>
          <a:xfrm>
            <a:off x="971600" y="5949280"/>
            <a:ext cx="2664296" cy="369332"/>
          </a:xfrm>
          <a:prstGeom prst="rect">
            <a:avLst/>
          </a:prstGeom>
          <a:noFill/>
        </p:spPr>
        <p:txBody>
          <a:bodyPr wrap="square" rtlCol="0">
            <a:spAutoFit/>
          </a:bodyPr>
          <a:lstStyle/>
          <a:p>
            <a:r>
              <a:rPr lang="de-DE" baseline="0" dirty="0" smtClean="0">
                <a:solidFill>
                  <a:srgbClr val="0B2A51"/>
                </a:solidFill>
                <a:latin typeface="Verdana" pitchFamily="34" charset="0"/>
              </a:rPr>
              <a:t>Dresden, </a:t>
            </a:r>
            <a:r>
              <a:rPr lang="de-DE" baseline="0" dirty="0" smtClean="0">
                <a:solidFill>
                  <a:srgbClr val="0B2A51"/>
                </a:solidFill>
                <a:latin typeface="Verdana" pitchFamily="34" charset="0"/>
              </a:rPr>
              <a:t>29.03.2012</a:t>
            </a:r>
            <a:endParaRPr lang="de-LU" baseline="0" dirty="0">
              <a:solidFill>
                <a:srgbClr val="0B2A51"/>
              </a:solidFill>
              <a:latin typeface="Verdana" pitchFamily="34" charset="0"/>
            </a:endParaRPr>
          </a:p>
        </p:txBody>
      </p:sp>
      <p:sp>
        <p:nvSpPr>
          <p:cNvPr id="15" name="Foliennummernplatzhalter 5"/>
          <p:cNvSpPr>
            <a:spLocks noGrp="1"/>
          </p:cNvSpPr>
          <p:nvPr>
            <p:ph type="sldNum" sz="quarter" idx="12"/>
          </p:nvPr>
        </p:nvSpPr>
        <p:spPr>
          <a:xfrm>
            <a:off x="6804248" y="6309320"/>
            <a:ext cx="2133600" cy="365125"/>
          </a:xfrm>
        </p:spPr>
        <p:txBody>
          <a:bodyPr/>
          <a:lstStyle/>
          <a:p>
            <a:fld id="{495D2615-D052-4405-8A35-1FD470F2560C}" type="slidenum">
              <a:rPr lang="de-DE" sz="2800" smtClean="0"/>
              <a:pPr/>
              <a:t>1</a:t>
            </a:fld>
            <a:endParaRPr lang="de-DE"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Rechteck 3"/>
          <p:cNvSpPr/>
          <p:nvPr/>
        </p:nvSpPr>
        <p:spPr>
          <a:xfrm>
            <a:off x="-2" y="1169513"/>
            <a:ext cx="9144002" cy="211657"/>
          </a:xfrm>
          <a:prstGeom prst="rect">
            <a:avLst/>
          </a:prstGeom>
          <a:solidFill>
            <a:srgbClr val="636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sp>
        <p:nvSpPr>
          <p:cNvPr id="5" name="Rechteck 4"/>
          <p:cNvSpPr/>
          <p:nvPr/>
        </p:nvSpPr>
        <p:spPr>
          <a:xfrm>
            <a:off x="0" y="0"/>
            <a:ext cx="9144000" cy="1169513"/>
          </a:xfrm>
          <a:prstGeom prst="rect">
            <a:avLst/>
          </a:prstGeom>
          <a:solidFill>
            <a:srgbClr val="0B2A5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pic>
        <p:nvPicPr>
          <p:cNvPr id="6" name="Grafik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05810" y="332656"/>
            <a:ext cx="1887452" cy="553936"/>
          </a:xfrm>
          <a:prstGeom prst="rect">
            <a:avLst/>
          </a:prstGeom>
        </p:spPr>
      </p:pic>
      <p:sp>
        <p:nvSpPr>
          <p:cNvPr id="7" name="Textfeld 6"/>
          <p:cNvSpPr txBox="1"/>
          <p:nvPr/>
        </p:nvSpPr>
        <p:spPr>
          <a:xfrm>
            <a:off x="323528" y="1166555"/>
            <a:ext cx="7181898" cy="246221"/>
          </a:xfrm>
          <a:prstGeom prst="rect">
            <a:avLst/>
          </a:prstGeom>
          <a:noFill/>
        </p:spPr>
        <p:txBody>
          <a:bodyPr wrap="square" rtlCol="0">
            <a:spAutoFit/>
          </a:bodyPr>
          <a:lstStyle/>
          <a:p>
            <a:r>
              <a:rPr lang="de-DE" sz="1000" b="1" dirty="0" smtClean="0">
                <a:solidFill>
                  <a:schemeClr val="bg1"/>
                </a:solidFill>
                <a:latin typeface="Verdana" pitchFamily="34" charset="0"/>
              </a:rPr>
              <a:t>Fakultät Informatik</a:t>
            </a:r>
            <a:r>
              <a:rPr lang="de-DE" sz="1000" dirty="0" smtClean="0">
                <a:solidFill>
                  <a:schemeClr val="bg1"/>
                </a:solidFill>
                <a:latin typeface="Verdana" pitchFamily="34" charset="0"/>
              </a:rPr>
              <a:t>, Praktikum </a:t>
            </a:r>
            <a:r>
              <a:rPr lang="de-DE" sz="1000" dirty="0" err="1" smtClean="0">
                <a:solidFill>
                  <a:schemeClr val="bg1"/>
                </a:solidFill>
                <a:latin typeface="Verdana" pitchFamily="34" charset="0"/>
              </a:rPr>
              <a:t>Robolab</a:t>
            </a:r>
            <a:r>
              <a:rPr lang="de-DE" sz="1000" dirty="0" smtClean="0">
                <a:solidFill>
                  <a:schemeClr val="bg1"/>
                </a:solidFill>
                <a:latin typeface="Verdana" pitchFamily="34" charset="0"/>
              </a:rPr>
              <a:t>, Gruppe L6</a:t>
            </a:r>
            <a:endParaRPr lang="de-LU" sz="1000" dirty="0">
              <a:solidFill>
                <a:schemeClr val="bg1"/>
              </a:solidFill>
              <a:latin typeface="Verdana" pitchFamily="34" charset="0"/>
            </a:endParaRPr>
          </a:p>
        </p:txBody>
      </p:sp>
      <p:sp>
        <p:nvSpPr>
          <p:cNvPr id="8" name="Textfeld 7"/>
          <p:cNvSpPr txBox="1"/>
          <p:nvPr/>
        </p:nvSpPr>
        <p:spPr>
          <a:xfrm>
            <a:off x="899592" y="2210961"/>
            <a:ext cx="7704856" cy="3539430"/>
          </a:xfrm>
          <a:prstGeom prst="rect">
            <a:avLst/>
          </a:prstGeom>
          <a:noFill/>
        </p:spPr>
        <p:txBody>
          <a:bodyPr wrap="square" rtlCol="0" anchor="ctr">
            <a:spAutoFit/>
          </a:bodyPr>
          <a:lstStyle/>
          <a:p>
            <a:pPr marL="342900" indent="-342900">
              <a:buFont typeface="+mj-lt"/>
              <a:buAutoNum type="arabicPeriod"/>
            </a:pPr>
            <a:r>
              <a:rPr lang="de-DE" sz="3200" b="1" dirty="0" smtClean="0"/>
              <a:t>Unser Roboter</a:t>
            </a:r>
          </a:p>
          <a:p>
            <a:pPr marL="342900" indent="-342900">
              <a:buFont typeface="+mj-lt"/>
              <a:buAutoNum type="arabicPeriod"/>
            </a:pPr>
            <a:endParaRPr lang="de-DE" sz="3200" b="1" dirty="0" smtClean="0"/>
          </a:p>
          <a:p>
            <a:pPr marL="342900" indent="-342900">
              <a:buFont typeface="+mj-lt"/>
              <a:buAutoNum type="arabicPeriod"/>
            </a:pPr>
            <a:r>
              <a:rPr lang="de-DE" sz="3200" b="1" dirty="0" smtClean="0"/>
              <a:t>Arbeitsweise</a:t>
            </a:r>
          </a:p>
          <a:p>
            <a:pPr marL="342900" indent="-342900">
              <a:buFont typeface="+mj-lt"/>
              <a:buAutoNum type="arabicPeriod"/>
            </a:pPr>
            <a:endParaRPr lang="de-DE" sz="3200" b="1" dirty="0" smtClean="0"/>
          </a:p>
          <a:p>
            <a:pPr marL="342900" indent="-342900">
              <a:buFont typeface="+mj-lt"/>
              <a:buAutoNum type="arabicPeriod"/>
            </a:pPr>
            <a:r>
              <a:rPr lang="de-DE" sz="3200" b="1" dirty="0" smtClean="0"/>
              <a:t>Software</a:t>
            </a:r>
          </a:p>
          <a:p>
            <a:pPr marL="342900" indent="-342900">
              <a:buFont typeface="+mj-lt"/>
              <a:buAutoNum type="arabicPeriod"/>
            </a:pPr>
            <a:endParaRPr lang="de-DE" sz="3200" b="1" dirty="0" smtClean="0"/>
          </a:p>
          <a:p>
            <a:pPr marL="342900" indent="-342900">
              <a:buFont typeface="+mj-lt"/>
              <a:buAutoNum type="arabicPeriod"/>
            </a:pPr>
            <a:r>
              <a:rPr lang="de-DE" sz="3200" b="1" dirty="0" smtClean="0"/>
              <a:t>Fazit</a:t>
            </a:r>
          </a:p>
        </p:txBody>
      </p:sp>
      <p:sp>
        <p:nvSpPr>
          <p:cNvPr id="11" name="Foliennummernplatzhalter 5"/>
          <p:cNvSpPr>
            <a:spLocks noGrp="1"/>
          </p:cNvSpPr>
          <p:nvPr>
            <p:ph type="sldNum" sz="quarter" idx="12"/>
          </p:nvPr>
        </p:nvSpPr>
        <p:spPr>
          <a:xfrm>
            <a:off x="6804248" y="6309320"/>
            <a:ext cx="2133600" cy="365125"/>
          </a:xfrm>
        </p:spPr>
        <p:txBody>
          <a:bodyPr/>
          <a:lstStyle/>
          <a:p>
            <a:fld id="{495D2615-D052-4405-8A35-1FD470F2560C}" type="slidenum">
              <a:rPr lang="de-DE" sz="2800" smtClean="0"/>
              <a:pPr/>
              <a:t>2</a:t>
            </a:fld>
            <a:endParaRPr lang="de-DE"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Rechteck 3"/>
          <p:cNvSpPr/>
          <p:nvPr/>
        </p:nvSpPr>
        <p:spPr>
          <a:xfrm>
            <a:off x="-2" y="1169513"/>
            <a:ext cx="9144002" cy="211657"/>
          </a:xfrm>
          <a:prstGeom prst="rect">
            <a:avLst/>
          </a:prstGeom>
          <a:solidFill>
            <a:srgbClr val="636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sp>
        <p:nvSpPr>
          <p:cNvPr id="5" name="Rechteck 4"/>
          <p:cNvSpPr/>
          <p:nvPr/>
        </p:nvSpPr>
        <p:spPr>
          <a:xfrm>
            <a:off x="0" y="0"/>
            <a:ext cx="9144000" cy="1169513"/>
          </a:xfrm>
          <a:prstGeom prst="rect">
            <a:avLst/>
          </a:prstGeom>
          <a:solidFill>
            <a:srgbClr val="0B2A5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pic>
        <p:nvPicPr>
          <p:cNvPr id="6" name="Grafik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05810" y="332656"/>
            <a:ext cx="1887452" cy="553936"/>
          </a:xfrm>
          <a:prstGeom prst="rect">
            <a:avLst/>
          </a:prstGeom>
        </p:spPr>
      </p:pic>
      <p:sp>
        <p:nvSpPr>
          <p:cNvPr id="7" name="Textfeld 6"/>
          <p:cNvSpPr txBox="1"/>
          <p:nvPr/>
        </p:nvSpPr>
        <p:spPr>
          <a:xfrm>
            <a:off x="323528" y="1166555"/>
            <a:ext cx="7181898" cy="246221"/>
          </a:xfrm>
          <a:prstGeom prst="rect">
            <a:avLst/>
          </a:prstGeom>
          <a:noFill/>
        </p:spPr>
        <p:txBody>
          <a:bodyPr wrap="square" rtlCol="0">
            <a:spAutoFit/>
          </a:bodyPr>
          <a:lstStyle/>
          <a:p>
            <a:r>
              <a:rPr lang="de-DE" sz="1000" b="1" dirty="0" smtClean="0">
                <a:solidFill>
                  <a:schemeClr val="bg1"/>
                </a:solidFill>
                <a:latin typeface="Verdana" pitchFamily="34" charset="0"/>
              </a:rPr>
              <a:t>Fakultät Informatik</a:t>
            </a:r>
            <a:r>
              <a:rPr lang="de-DE" sz="1000" dirty="0" smtClean="0">
                <a:solidFill>
                  <a:schemeClr val="bg1"/>
                </a:solidFill>
                <a:latin typeface="Verdana" pitchFamily="34" charset="0"/>
              </a:rPr>
              <a:t>, Praktikum </a:t>
            </a:r>
            <a:r>
              <a:rPr lang="de-DE" sz="1000" dirty="0" err="1" smtClean="0">
                <a:solidFill>
                  <a:schemeClr val="bg1"/>
                </a:solidFill>
                <a:latin typeface="Verdana" pitchFamily="34" charset="0"/>
              </a:rPr>
              <a:t>Robolab</a:t>
            </a:r>
            <a:r>
              <a:rPr lang="de-DE" sz="1000" dirty="0" smtClean="0">
                <a:solidFill>
                  <a:schemeClr val="bg1"/>
                </a:solidFill>
                <a:latin typeface="Verdana" pitchFamily="34" charset="0"/>
              </a:rPr>
              <a:t>, Gruppe L6</a:t>
            </a:r>
            <a:endParaRPr lang="de-LU" sz="1000" dirty="0">
              <a:solidFill>
                <a:schemeClr val="bg1"/>
              </a:solidFill>
              <a:latin typeface="Verdana" pitchFamily="34" charset="0"/>
            </a:endParaRPr>
          </a:p>
        </p:txBody>
      </p:sp>
      <p:sp>
        <p:nvSpPr>
          <p:cNvPr id="8" name="Textfeld 7"/>
          <p:cNvSpPr txBox="1"/>
          <p:nvPr/>
        </p:nvSpPr>
        <p:spPr>
          <a:xfrm>
            <a:off x="179512" y="1484784"/>
            <a:ext cx="7632848" cy="584775"/>
          </a:xfrm>
          <a:prstGeom prst="rect">
            <a:avLst/>
          </a:prstGeom>
          <a:noFill/>
        </p:spPr>
        <p:txBody>
          <a:bodyPr wrap="square" rtlCol="0">
            <a:spAutoFit/>
          </a:bodyPr>
          <a:lstStyle/>
          <a:p>
            <a:r>
              <a:rPr lang="de-DE" sz="3200" b="1" dirty="0" smtClean="0"/>
              <a:t>1. Unser Roboter - </a:t>
            </a:r>
            <a:r>
              <a:rPr lang="de-DE" sz="3200" b="1" dirty="0" err="1" smtClean="0"/>
              <a:t>Rocky</a:t>
            </a:r>
            <a:endParaRPr lang="de-DE" sz="3200" b="1" dirty="0"/>
          </a:p>
        </p:txBody>
      </p:sp>
      <p:sp>
        <p:nvSpPr>
          <p:cNvPr id="10" name="Foliennummernplatzhalter 5"/>
          <p:cNvSpPr>
            <a:spLocks noGrp="1"/>
          </p:cNvSpPr>
          <p:nvPr>
            <p:ph type="sldNum" sz="quarter" idx="12"/>
          </p:nvPr>
        </p:nvSpPr>
        <p:spPr>
          <a:xfrm>
            <a:off x="6804248" y="6309320"/>
            <a:ext cx="2133600" cy="365125"/>
          </a:xfrm>
        </p:spPr>
        <p:txBody>
          <a:bodyPr/>
          <a:lstStyle/>
          <a:p>
            <a:fld id="{495D2615-D052-4405-8A35-1FD470F2560C}" type="slidenum">
              <a:rPr lang="de-DE" sz="2800" smtClean="0"/>
              <a:pPr/>
              <a:t>3</a:t>
            </a:fld>
            <a:endParaRPr lang="de-DE" sz="2800" dirty="0"/>
          </a:p>
        </p:txBody>
      </p:sp>
      <p:pic>
        <p:nvPicPr>
          <p:cNvPr id="1026" name="Picture 2" descr="D:\Studium\NXT-Projekt\GIT\doc\Präsentation\rocky-wild live.JPG"/>
          <p:cNvPicPr>
            <a:picLocks noChangeAspect="1" noChangeArrowheads="1"/>
          </p:cNvPicPr>
          <p:nvPr/>
        </p:nvPicPr>
        <p:blipFill>
          <a:blip r:embed="rId4" cstate="print"/>
          <a:srcRect/>
          <a:stretch>
            <a:fillRect/>
          </a:stretch>
        </p:blipFill>
        <p:spPr bwMode="auto">
          <a:xfrm>
            <a:off x="1979712" y="2636912"/>
            <a:ext cx="4658430" cy="3493120"/>
          </a:xfrm>
          <a:prstGeom prst="rect">
            <a:avLst/>
          </a:prstGeom>
          <a:noFill/>
        </p:spPr>
      </p:pic>
      <p:cxnSp>
        <p:nvCxnSpPr>
          <p:cNvPr id="15" name="Gerade Verbindung mit Pfeil 14"/>
          <p:cNvCxnSpPr/>
          <p:nvPr/>
        </p:nvCxnSpPr>
        <p:spPr>
          <a:xfrm flipH="1">
            <a:off x="4427984" y="5445224"/>
            <a:ext cx="2664296" cy="0"/>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flipH="1">
            <a:off x="4139952" y="2780928"/>
            <a:ext cx="2808312" cy="144016"/>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flipH="1">
            <a:off x="4644008" y="4221088"/>
            <a:ext cx="2304256" cy="216024"/>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26" name="Gerade Verbindung mit Pfeil 25"/>
          <p:cNvCxnSpPr/>
          <p:nvPr/>
        </p:nvCxnSpPr>
        <p:spPr>
          <a:xfrm>
            <a:off x="1619672" y="5373216"/>
            <a:ext cx="1224136" cy="72008"/>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28" name="Gerade Verbindung mit Pfeil 27"/>
          <p:cNvCxnSpPr/>
          <p:nvPr/>
        </p:nvCxnSpPr>
        <p:spPr>
          <a:xfrm>
            <a:off x="1691680" y="4437112"/>
            <a:ext cx="504056" cy="504056"/>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sp>
        <p:nvSpPr>
          <p:cNvPr id="32" name="Textfeld 31"/>
          <p:cNvSpPr txBox="1"/>
          <p:nvPr/>
        </p:nvSpPr>
        <p:spPr>
          <a:xfrm>
            <a:off x="7092280" y="2564904"/>
            <a:ext cx="1872208" cy="369332"/>
          </a:xfrm>
          <a:prstGeom prst="rect">
            <a:avLst/>
          </a:prstGeom>
          <a:noFill/>
        </p:spPr>
        <p:txBody>
          <a:bodyPr wrap="square" rtlCol="0">
            <a:spAutoFit/>
          </a:bodyPr>
          <a:lstStyle/>
          <a:p>
            <a:r>
              <a:rPr lang="de-DE" b="1" dirty="0" smtClean="0"/>
              <a:t>Ultraschallsensor</a:t>
            </a:r>
            <a:endParaRPr lang="de-DE" b="1" dirty="0"/>
          </a:p>
        </p:txBody>
      </p:sp>
      <p:sp>
        <p:nvSpPr>
          <p:cNvPr id="33" name="Textfeld 32"/>
          <p:cNvSpPr txBox="1"/>
          <p:nvPr/>
        </p:nvSpPr>
        <p:spPr>
          <a:xfrm>
            <a:off x="7092280" y="3933056"/>
            <a:ext cx="1872208" cy="646331"/>
          </a:xfrm>
          <a:prstGeom prst="rect">
            <a:avLst/>
          </a:prstGeom>
          <a:noFill/>
        </p:spPr>
        <p:txBody>
          <a:bodyPr wrap="square" rtlCol="0">
            <a:spAutoFit/>
          </a:bodyPr>
          <a:lstStyle/>
          <a:p>
            <a:r>
              <a:rPr lang="de-DE" b="1" dirty="0" smtClean="0"/>
              <a:t>Tastsensoren mit</a:t>
            </a:r>
          </a:p>
          <a:p>
            <a:r>
              <a:rPr lang="de-DE" b="1" dirty="0" smtClean="0"/>
              <a:t>Stoßstange</a:t>
            </a:r>
            <a:endParaRPr lang="de-DE" b="1" dirty="0"/>
          </a:p>
        </p:txBody>
      </p:sp>
      <p:sp>
        <p:nvSpPr>
          <p:cNvPr id="34" name="Textfeld 33"/>
          <p:cNvSpPr txBox="1"/>
          <p:nvPr/>
        </p:nvSpPr>
        <p:spPr>
          <a:xfrm>
            <a:off x="7164288" y="5301208"/>
            <a:ext cx="1872208" cy="369332"/>
          </a:xfrm>
          <a:prstGeom prst="rect">
            <a:avLst/>
          </a:prstGeom>
          <a:noFill/>
        </p:spPr>
        <p:txBody>
          <a:bodyPr wrap="square" rtlCol="0">
            <a:spAutoFit/>
          </a:bodyPr>
          <a:lstStyle/>
          <a:p>
            <a:r>
              <a:rPr lang="de-DE" b="1" dirty="0" smtClean="0"/>
              <a:t>Lichtsensor</a:t>
            </a:r>
            <a:endParaRPr lang="de-DE" b="1" dirty="0"/>
          </a:p>
        </p:txBody>
      </p:sp>
      <p:sp>
        <p:nvSpPr>
          <p:cNvPr id="35" name="Textfeld 34"/>
          <p:cNvSpPr txBox="1"/>
          <p:nvPr/>
        </p:nvSpPr>
        <p:spPr>
          <a:xfrm>
            <a:off x="107504" y="4077072"/>
            <a:ext cx="1872208" cy="369332"/>
          </a:xfrm>
          <a:prstGeom prst="rect">
            <a:avLst/>
          </a:prstGeom>
          <a:noFill/>
        </p:spPr>
        <p:txBody>
          <a:bodyPr wrap="square" rtlCol="0">
            <a:spAutoFit/>
          </a:bodyPr>
          <a:lstStyle/>
          <a:p>
            <a:r>
              <a:rPr lang="de-DE" b="1" dirty="0" smtClean="0"/>
              <a:t>Kugelhalterung</a:t>
            </a:r>
            <a:endParaRPr lang="de-DE" b="1" dirty="0"/>
          </a:p>
        </p:txBody>
      </p:sp>
      <p:sp>
        <p:nvSpPr>
          <p:cNvPr id="36" name="Textfeld 35"/>
          <p:cNvSpPr txBox="1"/>
          <p:nvPr/>
        </p:nvSpPr>
        <p:spPr>
          <a:xfrm>
            <a:off x="107504" y="5157192"/>
            <a:ext cx="1872208" cy="369332"/>
          </a:xfrm>
          <a:prstGeom prst="rect">
            <a:avLst/>
          </a:prstGeom>
          <a:noFill/>
        </p:spPr>
        <p:txBody>
          <a:bodyPr wrap="square" rtlCol="0">
            <a:spAutoFit/>
          </a:bodyPr>
          <a:lstStyle/>
          <a:p>
            <a:r>
              <a:rPr lang="de-DE" b="1" dirty="0" smtClean="0"/>
              <a:t>Antriebsachse</a:t>
            </a:r>
            <a:endParaRPr lang="de-DE" b="1" dirty="0"/>
          </a:p>
        </p:txBody>
      </p:sp>
      <p:cxnSp>
        <p:nvCxnSpPr>
          <p:cNvPr id="20" name="Gerade Verbindung mit Pfeil 19"/>
          <p:cNvCxnSpPr/>
          <p:nvPr/>
        </p:nvCxnSpPr>
        <p:spPr>
          <a:xfrm>
            <a:off x="1691680" y="3356992"/>
            <a:ext cx="1872208" cy="576064"/>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sp>
        <p:nvSpPr>
          <p:cNvPr id="22" name="Textfeld 21"/>
          <p:cNvSpPr txBox="1"/>
          <p:nvPr/>
        </p:nvSpPr>
        <p:spPr>
          <a:xfrm>
            <a:off x="179512" y="3068960"/>
            <a:ext cx="1872208" cy="369332"/>
          </a:xfrm>
          <a:prstGeom prst="rect">
            <a:avLst/>
          </a:prstGeom>
          <a:noFill/>
        </p:spPr>
        <p:txBody>
          <a:bodyPr wrap="square" rtlCol="0">
            <a:spAutoFit/>
          </a:bodyPr>
          <a:lstStyle/>
          <a:p>
            <a:r>
              <a:rPr lang="de-DE" b="1" dirty="0" smtClean="0"/>
              <a:t>Steuereinheit</a:t>
            </a:r>
            <a:endParaRPr lang="de-DE"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Rechteck 3"/>
          <p:cNvSpPr/>
          <p:nvPr/>
        </p:nvSpPr>
        <p:spPr>
          <a:xfrm>
            <a:off x="-2" y="1169513"/>
            <a:ext cx="9144002" cy="211657"/>
          </a:xfrm>
          <a:prstGeom prst="rect">
            <a:avLst/>
          </a:prstGeom>
          <a:solidFill>
            <a:srgbClr val="636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sp>
        <p:nvSpPr>
          <p:cNvPr id="5" name="Rechteck 4"/>
          <p:cNvSpPr/>
          <p:nvPr/>
        </p:nvSpPr>
        <p:spPr>
          <a:xfrm>
            <a:off x="0" y="0"/>
            <a:ext cx="9144000" cy="1169513"/>
          </a:xfrm>
          <a:prstGeom prst="rect">
            <a:avLst/>
          </a:prstGeom>
          <a:solidFill>
            <a:srgbClr val="0B2A5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pic>
        <p:nvPicPr>
          <p:cNvPr id="6" name="Grafik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5810" y="332656"/>
            <a:ext cx="1887452" cy="553936"/>
          </a:xfrm>
          <a:prstGeom prst="rect">
            <a:avLst/>
          </a:prstGeom>
        </p:spPr>
      </p:pic>
      <p:sp>
        <p:nvSpPr>
          <p:cNvPr id="7" name="Textfeld 6"/>
          <p:cNvSpPr txBox="1"/>
          <p:nvPr/>
        </p:nvSpPr>
        <p:spPr>
          <a:xfrm>
            <a:off x="323528" y="1166555"/>
            <a:ext cx="7181898" cy="246221"/>
          </a:xfrm>
          <a:prstGeom prst="rect">
            <a:avLst/>
          </a:prstGeom>
          <a:noFill/>
        </p:spPr>
        <p:txBody>
          <a:bodyPr wrap="square" rtlCol="0">
            <a:spAutoFit/>
          </a:bodyPr>
          <a:lstStyle/>
          <a:p>
            <a:r>
              <a:rPr lang="de-DE" sz="1000" b="1" dirty="0" smtClean="0">
                <a:solidFill>
                  <a:schemeClr val="bg1"/>
                </a:solidFill>
                <a:latin typeface="Verdana" pitchFamily="34" charset="0"/>
              </a:rPr>
              <a:t>Fakultät Informatik</a:t>
            </a:r>
            <a:r>
              <a:rPr lang="de-DE" sz="1000" dirty="0" smtClean="0">
                <a:solidFill>
                  <a:schemeClr val="bg1"/>
                </a:solidFill>
                <a:latin typeface="Verdana" pitchFamily="34" charset="0"/>
              </a:rPr>
              <a:t>, Praktikum </a:t>
            </a:r>
            <a:r>
              <a:rPr lang="de-DE" sz="1000" dirty="0" err="1" smtClean="0">
                <a:solidFill>
                  <a:schemeClr val="bg1"/>
                </a:solidFill>
                <a:latin typeface="Verdana" pitchFamily="34" charset="0"/>
              </a:rPr>
              <a:t>Robolab</a:t>
            </a:r>
            <a:r>
              <a:rPr lang="de-DE" sz="1000" dirty="0" smtClean="0">
                <a:solidFill>
                  <a:schemeClr val="bg1"/>
                </a:solidFill>
                <a:latin typeface="Verdana" pitchFamily="34" charset="0"/>
              </a:rPr>
              <a:t>, Gruppe L6</a:t>
            </a:r>
            <a:endParaRPr lang="de-LU" sz="1000" dirty="0">
              <a:solidFill>
                <a:schemeClr val="bg1"/>
              </a:solidFill>
              <a:latin typeface="Verdana" pitchFamily="34" charset="0"/>
            </a:endParaRPr>
          </a:p>
        </p:txBody>
      </p:sp>
      <p:sp>
        <p:nvSpPr>
          <p:cNvPr id="9" name="Foliennummernplatzhalter 5"/>
          <p:cNvSpPr>
            <a:spLocks noGrp="1"/>
          </p:cNvSpPr>
          <p:nvPr>
            <p:ph type="sldNum" sz="quarter" idx="12"/>
          </p:nvPr>
        </p:nvSpPr>
        <p:spPr>
          <a:xfrm>
            <a:off x="6804248" y="6309320"/>
            <a:ext cx="2133600" cy="365125"/>
          </a:xfrm>
        </p:spPr>
        <p:txBody>
          <a:bodyPr/>
          <a:lstStyle/>
          <a:p>
            <a:fld id="{495D2615-D052-4405-8A35-1FD470F2560C}" type="slidenum">
              <a:rPr lang="de-DE" sz="2800" smtClean="0"/>
              <a:pPr/>
              <a:t>4</a:t>
            </a:fld>
            <a:endParaRPr lang="de-DE" sz="2800" dirty="0"/>
          </a:p>
        </p:txBody>
      </p:sp>
      <p:sp>
        <p:nvSpPr>
          <p:cNvPr id="10" name="Textfeld 9"/>
          <p:cNvSpPr txBox="1"/>
          <p:nvPr/>
        </p:nvSpPr>
        <p:spPr>
          <a:xfrm>
            <a:off x="179512" y="1484784"/>
            <a:ext cx="7632848" cy="584775"/>
          </a:xfrm>
          <a:prstGeom prst="rect">
            <a:avLst/>
          </a:prstGeom>
          <a:noFill/>
        </p:spPr>
        <p:txBody>
          <a:bodyPr wrap="square" rtlCol="0">
            <a:spAutoFit/>
          </a:bodyPr>
          <a:lstStyle/>
          <a:p>
            <a:r>
              <a:rPr lang="de-DE" sz="3200" b="1" dirty="0" smtClean="0"/>
              <a:t>2. Arbeitsweise</a:t>
            </a:r>
            <a:endParaRPr lang="de-DE" sz="3200" b="1" dirty="0"/>
          </a:p>
        </p:txBody>
      </p:sp>
      <p:sp>
        <p:nvSpPr>
          <p:cNvPr id="11" name="Textfeld 10"/>
          <p:cNvSpPr txBox="1"/>
          <p:nvPr/>
        </p:nvSpPr>
        <p:spPr>
          <a:xfrm>
            <a:off x="683568" y="2204864"/>
            <a:ext cx="7560840" cy="4278094"/>
          </a:xfrm>
          <a:prstGeom prst="rect">
            <a:avLst/>
          </a:prstGeom>
          <a:noFill/>
        </p:spPr>
        <p:txBody>
          <a:bodyPr wrap="square" rtlCol="0">
            <a:spAutoFit/>
          </a:bodyPr>
          <a:lstStyle/>
          <a:p>
            <a:r>
              <a:rPr lang="de-DE" sz="2800" dirty="0" smtClean="0"/>
              <a:t>Aufgabe: </a:t>
            </a:r>
          </a:p>
          <a:p>
            <a:pPr>
              <a:buFont typeface="Arial" pitchFamily="34" charset="0"/>
              <a:buChar char="•"/>
            </a:pPr>
            <a:r>
              <a:rPr lang="de-DE" sz="2800" dirty="0" smtClean="0"/>
              <a:t> 	Bau und Programmierung eines Roboters, 	welche spezifizierte Strecken eigenständig 	abfahren kann</a:t>
            </a:r>
          </a:p>
          <a:p>
            <a:endParaRPr lang="de-DE" sz="2800" dirty="0" smtClean="0"/>
          </a:p>
          <a:p>
            <a:r>
              <a:rPr lang="de-DE" sz="2800" dirty="0" smtClean="0"/>
              <a:t>Herangehensweise:</a:t>
            </a:r>
          </a:p>
          <a:p>
            <a:pPr>
              <a:buFont typeface="Arial" pitchFamily="34" charset="0"/>
              <a:buChar char="•"/>
            </a:pPr>
            <a:r>
              <a:rPr lang="de-DE" sz="2800" dirty="0" smtClean="0"/>
              <a:t>  	Analyse und Abstraktion der einzelnen 	Aufgabenteile</a:t>
            </a:r>
          </a:p>
          <a:p>
            <a:r>
              <a:rPr lang="de-DE" sz="2800" dirty="0" smtClean="0">
                <a:sym typeface="Wingdings" pitchFamily="2" charset="2"/>
              </a:rPr>
              <a:t> 	Umsetzung in NXC-Code</a:t>
            </a:r>
            <a:r>
              <a:rPr lang="de-DE" sz="2800" dirty="0" smtClean="0"/>
              <a:t> </a:t>
            </a:r>
          </a:p>
          <a:p>
            <a:pPr>
              <a:buFont typeface="Arial" pitchFamily="34" charset="0"/>
              <a:buChar char="•"/>
            </a:pPr>
            <a:endParaRPr lang="de-DE"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Rechteck 3"/>
          <p:cNvSpPr/>
          <p:nvPr/>
        </p:nvSpPr>
        <p:spPr>
          <a:xfrm>
            <a:off x="-2" y="1169513"/>
            <a:ext cx="9144002" cy="211657"/>
          </a:xfrm>
          <a:prstGeom prst="rect">
            <a:avLst/>
          </a:prstGeom>
          <a:solidFill>
            <a:srgbClr val="636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sp>
        <p:nvSpPr>
          <p:cNvPr id="5" name="Rechteck 4"/>
          <p:cNvSpPr/>
          <p:nvPr/>
        </p:nvSpPr>
        <p:spPr>
          <a:xfrm>
            <a:off x="0" y="0"/>
            <a:ext cx="9144000" cy="1169513"/>
          </a:xfrm>
          <a:prstGeom prst="rect">
            <a:avLst/>
          </a:prstGeom>
          <a:solidFill>
            <a:srgbClr val="0B2A5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pic>
        <p:nvPicPr>
          <p:cNvPr id="6" name="Grafik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5810" y="332656"/>
            <a:ext cx="1887452" cy="553936"/>
          </a:xfrm>
          <a:prstGeom prst="rect">
            <a:avLst/>
          </a:prstGeom>
        </p:spPr>
      </p:pic>
      <p:sp>
        <p:nvSpPr>
          <p:cNvPr id="7" name="Textfeld 6"/>
          <p:cNvSpPr txBox="1"/>
          <p:nvPr/>
        </p:nvSpPr>
        <p:spPr>
          <a:xfrm>
            <a:off x="323528" y="1166555"/>
            <a:ext cx="7181898" cy="246221"/>
          </a:xfrm>
          <a:prstGeom prst="rect">
            <a:avLst/>
          </a:prstGeom>
          <a:noFill/>
        </p:spPr>
        <p:txBody>
          <a:bodyPr wrap="square" rtlCol="0">
            <a:spAutoFit/>
          </a:bodyPr>
          <a:lstStyle/>
          <a:p>
            <a:r>
              <a:rPr lang="de-DE" sz="1000" b="1" dirty="0" smtClean="0">
                <a:solidFill>
                  <a:schemeClr val="bg1"/>
                </a:solidFill>
                <a:latin typeface="Verdana" pitchFamily="34" charset="0"/>
              </a:rPr>
              <a:t>Fakultät Informatik</a:t>
            </a:r>
            <a:r>
              <a:rPr lang="de-DE" sz="1000" dirty="0" smtClean="0">
                <a:solidFill>
                  <a:schemeClr val="bg1"/>
                </a:solidFill>
                <a:latin typeface="Verdana" pitchFamily="34" charset="0"/>
              </a:rPr>
              <a:t>, Praktikum </a:t>
            </a:r>
            <a:r>
              <a:rPr lang="de-DE" sz="1000" dirty="0" err="1" smtClean="0">
                <a:solidFill>
                  <a:schemeClr val="bg1"/>
                </a:solidFill>
                <a:latin typeface="Verdana" pitchFamily="34" charset="0"/>
              </a:rPr>
              <a:t>Robolab</a:t>
            </a:r>
            <a:r>
              <a:rPr lang="de-DE" sz="1000" dirty="0" smtClean="0">
                <a:solidFill>
                  <a:schemeClr val="bg1"/>
                </a:solidFill>
                <a:latin typeface="Verdana" pitchFamily="34" charset="0"/>
              </a:rPr>
              <a:t>, Gruppe L6</a:t>
            </a:r>
            <a:endParaRPr lang="de-LU" sz="1000" dirty="0">
              <a:solidFill>
                <a:schemeClr val="bg1"/>
              </a:solidFill>
              <a:latin typeface="Verdana" pitchFamily="34" charset="0"/>
            </a:endParaRPr>
          </a:p>
        </p:txBody>
      </p:sp>
      <p:sp>
        <p:nvSpPr>
          <p:cNvPr id="10" name="Textfeld 9"/>
          <p:cNvSpPr txBox="1"/>
          <p:nvPr/>
        </p:nvSpPr>
        <p:spPr>
          <a:xfrm>
            <a:off x="179512" y="1484784"/>
            <a:ext cx="7632848" cy="584775"/>
          </a:xfrm>
          <a:prstGeom prst="rect">
            <a:avLst/>
          </a:prstGeom>
          <a:noFill/>
        </p:spPr>
        <p:txBody>
          <a:bodyPr wrap="square" rtlCol="0">
            <a:spAutoFit/>
          </a:bodyPr>
          <a:lstStyle/>
          <a:p>
            <a:r>
              <a:rPr lang="de-DE" sz="3200" b="1" dirty="0" smtClean="0"/>
              <a:t>3. Software</a:t>
            </a:r>
            <a:endParaRPr lang="de-DE" sz="3200" b="1" dirty="0"/>
          </a:p>
        </p:txBody>
      </p:sp>
      <p:sp>
        <p:nvSpPr>
          <p:cNvPr id="12" name="Foliennummernplatzhalter 5"/>
          <p:cNvSpPr>
            <a:spLocks noGrp="1"/>
          </p:cNvSpPr>
          <p:nvPr>
            <p:ph type="sldNum" sz="quarter" idx="12"/>
          </p:nvPr>
        </p:nvSpPr>
        <p:spPr>
          <a:xfrm>
            <a:off x="6804248" y="6309320"/>
            <a:ext cx="2133600" cy="365125"/>
          </a:xfrm>
        </p:spPr>
        <p:txBody>
          <a:bodyPr/>
          <a:lstStyle/>
          <a:p>
            <a:fld id="{495D2615-D052-4405-8A35-1FD470F2560C}" type="slidenum">
              <a:rPr lang="de-DE" sz="2800" smtClean="0"/>
              <a:pPr/>
              <a:t>5</a:t>
            </a:fld>
            <a:endParaRPr lang="de-DE"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Rechteck 3"/>
          <p:cNvSpPr/>
          <p:nvPr/>
        </p:nvSpPr>
        <p:spPr>
          <a:xfrm>
            <a:off x="-2" y="1169513"/>
            <a:ext cx="9144002" cy="211657"/>
          </a:xfrm>
          <a:prstGeom prst="rect">
            <a:avLst/>
          </a:prstGeom>
          <a:solidFill>
            <a:srgbClr val="636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sp>
        <p:nvSpPr>
          <p:cNvPr id="5" name="Rechteck 4"/>
          <p:cNvSpPr/>
          <p:nvPr/>
        </p:nvSpPr>
        <p:spPr>
          <a:xfrm>
            <a:off x="0" y="0"/>
            <a:ext cx="9144000" cy="1169513"/>
          </a:xfrm>
          <a:prstGeom prst="rect">
            <a:avLst/>
          </a:prstGeom>
          <a:solidFill>
            <a:srgbClr val="0B2A5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LU"/>
          </a:p>
        </p:txBody>
      </p:sp>
      <p:pic>
        <p:nvPicPr>
          <p:cNvPr id="6" name="Grafik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5810" y="332656"/>
            <a:ext cx="1887452" cy="553936"/>
          </a:xfrm>
          <a:prstGeom prst="rect">
            <a:avLst/>
          </a:prstGeom>
        </p:spPr>
      </p:pic>
      <p:sp>
        <p:nvSpPr>
          <p:cNvPr id="7" name="Textfeld 6"/>
          <p:cNvSpPr txBox="1"/>
          <p:nvPr/>
        </p:nvSpPr>
        <p:spPr>
          <a:xfrm>
            <a:off x="323528" y="1166555"/>
            <a:ext cx="7181898" cy="246221"/>
          </a:xfrm>
          <a:prstGeom prst="rect">
            <a:avLst/>
          </a:prstGeom>
          <a:noFill/>
        </p:spPr>
        <p:txBody>
          <a:bodyPr wrap="square" rtlCol="0">
            <a:spAutoFit/>
          </a:bodyPr>
          <a:lstStyle/>
          <a:p>
            <a:r>
              <a:rPr lang="de-DE" sz="1000" b="1" dirty="0" smtClean="0">
                <a:solidFill>
                  <a:schemeClr val="bg1"/>
                </a:solidFill>
                <a:latin typeface="Verdana" pitchFamily="34" charset="0"/>
              </a:rPr>
              <a:t>Fakultät Informatik</a:t>
            </a:r>
            <a:r>
              <a:rPr lang="de-DE" sz="1000" dirty="0" smtClean="0">
                <a:solidFill>
                  <a:schemeClr val="bg1"/>
                </a:solidFill>
                <a:latin typeface="Verdana" pitchFamily="34" charset="0"/>
              </a:rPr>
              <a:t>, Praktikum </a:t>
            </a:r>
            <a:r>
              <a:rPr lang="de-DE" sz="1000" dirty="0" err="1" smtClean="0">
                <a:solidFill>
                  <a:schemeClr val="bg1"/>
                </a:solidFill>
                <a:latin typeface="Verdana" pitchFamily="34" charset="0"/>
              </a:rPr>
              <a:t>Robolab</a:t>
            </a:r>
            <a:r>
              <a:rPr lang="de-DE" sz="1000" dirty="0" smtClean="0">
                <a:solidFill>
                  <a:schemeClr val="bg1"/>
                </a:solidFill>
                <a:latin typeface="Verdana" pitchFamily="34" charset="0"/>
              </a:rPr>
              <a:t>, Gruppe L6</a:t>
            </a:r>
            <a:endParaRPr lang="de-LU" sz="1000" dirty="0">
              <a:solidFill>
                <a:schemeClr val="bg1"/>
              </a:solidFill>
              <a:latin typeface="Verdana" pitchFamily="34" charset="0"/>
            </a:endParaRPr>
          </a:p>
        </p:txBody>
      </p:sp>
      <p:sp>
        <p:nvSpPr>
          <p:cNvPr id="8" name="Textfeld 7"/>
          <p:cNvSpPr txBox="1"/>
          <p:nvPr/>
        </p:nvSpPr>
        <p:spPr>
          <a:xfrm>
            <a:off x="179512" y="1484784"/>
            <a:ext cx="6192688" cy="461665"/>
          </a:xfrm>
          <a:prstGeom prst="rect">
            <a:avLst/>
          </a:prstGeom>
          <a:noFill/>
        </p:spPr>
        <p:txBody>
          <a:bodyPr wrap="square" rtlCol="0">
            <a:spAutoFit/>
          </a:bodyPr>
          <a:lstStyle/>
          <a:p>
            <a:r>
              <a:rPr lang="de-DE" sz="2400" b="1" dirty="0" smtClean="0"/>
              <a:t>3. Fazit</a:t>
            </a:r>
            <a:endParaRPr lang="de-DE" sz="2400" b="1" dirty="0"/>
          </a:p>
        </p:txBody>
      </p:sp>
      <p:sp>
        <p:nvSpPr>
          <p:cNvPr id="11" name="Foliennummernplatzhalter 5"/>
          <p:cNvSpPr>
            <a:spLocks noGrp="1"/>
          </p:cNvSpPr>
          <p:nvPr>
            <p:ph type="sldNum" sz="quarter" idx="12"/>
          </p:nvPr>
        </p:nvSpPr>
        <p:spPr>
          <a:xfrm>
            <a:off x="6804248" y="6309320"/>
            <a:ext cx="2133600" cy="365125"/>
          </a:xfrm>
        </p:spPr>
        <p:txBody>
          <a:bodyPr/>
          <a:lstStyle/>
          <a:p>
            <a:fld id="{495D2615-D052-4405-8A35-1FD470F2560C}" type="slidenum">
              <a:rPr lang="de-DE" sz="2800" smtClean="0"/>
              <a:pPr/>
              <a:t>6</a:t>
            </a:fld>
            <a:endParaRPr lang="de-DE" sz="2800" dirty="0"/>
          </a:p>
        </p:txBody>
      </p:sp>
      <p:pic>
        <p:nvPicPr>
          <p:cNvPr id="9" name="Picture 4" descr="D:\Studium\NXT-Projekt\GIT\doc\Präsentation\vim_created.gif.png"/>
          <p:cNvPicPr>
            <a:picLocks noChangeAspect="1" noChangeArrowheads="1"/>
          </p:cNvPicPr>
          <p:nvPr/>
        </p:nvPicPr>
        <p:blipFill>
          <a:blip r:embed="rId3" cstate="print"/>
          <a:srcRect/>
          <a:stretch>
            <a:fillRect/>
          </a:stretch>
        </p:blipFill>
        <p:spPr bwMode="auto">
          <a:xfrm>
            <a:off x="323528" y="6237312"/>
            <a:ext cx="936104" cy="374442"/>
          </a:xfrm>
          <a:prstGeom prst="rect">
            <a:avLst/>
          </a:prstGeom>
          <a:noFill/>
        </p:spPr>
      </p:pic>
      <p:pic>
        <p:nvPicPr>
          <p:cNvPr id="10" name="Picture 2" descr="D:\Studium\NXT-Projekt\GIT\doc\Präsentation\git.jpg"/>
          <p:cNvPicPr>
            <a:picLocks noChangeAspect="1" noChangeArrowheads="1"/>
          </p:cNvPicPr>
          <p:nvPr/>
        </p:nvPicPr>
        <p:blipFill>
          <a:blip r:embed="rId4" cstate="print"/>
          <a:srcRect/>
          <a:stretch>
            <a:fillRect/>
          </a:stretch>
        </p:blipFill>
        <p:spPr bwMode="auto">
          <a:xfrm>
            <a:off x="1547664" y="6165304"/>
            <a:ext cx="1329806" cy="692696"/>
          </a:xfrm>
          <a:prstGeom prst="rect">
            <a:avLst/>
          </a:prstGeom>
          <a:noFill/>
        </p:spPr>
      </p:pic>
      <p:pic>
        <p:nvPicPr>
          <p:cNvPr id="12" name="Picture 3" descr="D:\Studium\NXT-Projekt\GIT\doc\Präsentation\tux_big.png"/>
          <p:cNvPicPr>
            <a:picLocks noChangeAspect="1" noChangeArrowheads="1"/>
          </p:cNvPicPr>
          <p:nvPr/>
        </p:nvPicPr>
        <p:blipFill>
          <a:blip r:embed="rId5" cstate="print"/>
          <a:srcRect/>
          <a:stretch>
            <a:fillRect/>
          </a:stretch>
        </p:blipFill>
        <p:spPr bwMode="auto">
          <a:xfrm>
            <a:off x="3131840" y="6165304"/>
            <a:ext cx="438150" cy="523875"/>
          </a:xfrm>
          <a:prstGeom prst="rect">
            <a:avLst/>
          </a:prstGeom>
          <a:noFill/>
        </p:spPr>
      </p:pic>
      <p:pic>
        <p:nvPicPr>
          <p:cNvPr id="13" name="Picture 4" descr="D:\Studium\NXT-Projekt\GIT\doc\Präsentation\windows_big.png"/>
          <p:cNvPicPr>
            <a:picLocks noChangeAspect="1" noChangeArrowheads="1"/>
          </p:cNvPicPr>
          <p:nvPr/>
        </p:nvPicPr>
        <p:blipFill>
          <a:blip r:embed="rId6" cstate="print"/>
          <a:srcRect/>
          <a:stretch>
            <a:fillRect/>
          </a:stretch>
        </p:blipFill>
        <p:spPr bwMode="auto">
          <a:xfrm>
            <a:off x="3707904" y="6165304"/>
            <a:ext cx="485775" cy="485775"/>
          </a:xfrm>
          <a:prstGeom prst="rect">
            <a:avLst/>
          </a:prstGeom>
          <a:noFill/>
        </p:spPr>
      </p:pic>
      <p:pic>
        <p:nvPicPr>
          <p:cNvPr id="14" name="Picture 5" descr="D:\Studium\NXT-Projekt\GIT\doc\Präsentation\lego.jpg"/>
          <p:cNvPicPr>
            <a:picLocks noChangeAspect="1" noChangeArrowheads="1"/>
          </p:cNvPicPr>
          <p:nvPr/>
        </p:nvPicPr>
        <p:blipFill>
          <a:blip r:embed="rId7" cstate="print"/>
          <a:srcRect/>
          <a:stretch>
            <a:fillRect/>
          </a:stretch>
        </p:blipFill>
        <p:spPr bwMode="auto">
          <a:xfrm>
            <a:off x="4355976" y="6093296"/>
            <a:ext cx="2327970" cy="61138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Bildschirmpräsentation (4:3)</PresentationFormat>
  <Paragraphs>71</Paragraphs>
  <Slides>6</Slides>
  <Notes>3</Notes>
  <HiddenSlides>0</HiddenSlides>
  <MMClips>0</MMClips>
  <ScaleCrop>false</ScaleCrop>
  <HeadingPairs>
    <vt:vector size="4" baseType="variant">
      <vt:variant>
        <vt:lpstr>Design</vt:lpstr>
      </vt:variant>
      <vt:variant>
        <vt:i4>2</vt:i4>
      </vt:variant>
      <vt:variant>
        <vt:lpstr>Folientitel</vt:lpstr>
      </vt:variant>
      <vt:variant>
        <vt:i4>6</vt:i4>
      </vt:variant>
    </vt:vector>
  </HeadingPairs>
  <TitlesOfParts>
    <vt:vector size="8" baseType="lpstr">
      <vt:lpstr>Larissa-Design</vt:lpstr>
      <vt:lpstr>Benutzerdefiniertes Design</vt:lpstr>
      <vt:lpstr>Robolab</vt:lpstr>
      <vt:lpstr>Folie 2</vt:lpstr>
      <vt:lpstr>Folie 3</vt:lpstr>
      <vt:lpstr>Folie 4</vt:lpstr>
      <vt:lpstr>Folie 5</vt:lpstr>
      <vt:lpstr>Folie 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Sebastian Kluge</dc:creator>
  <cp:lastModifiedBy>Sebastian Kluge</cp:lastModifiedBy>
  <cp:revision>29</cp:revision>
  <dcterms:created xsi:type="dcterms:W3CDTF">2012-03-22T09:35:20Z</dcterms:created>
  <dcterms:modified xsi:type="dcterms:W3CDTF">2012-03-27T19:36:40Z</dcterms:modified>
</cp:coreProperties>
</file>