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59" r:id="rId7"/>
    <p:sldId id="262" r:id="rId8"/>
    <p:sldId id="265" r:id="rId9"/>
    <p:sldId id="266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950"/>
    <a:srgbClr val="021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65438" autoAdjust="0"/>
  </p:normalViewPr>
  <p:slideViewPr>
    <p:cSldViewPr>
      <p:cViewPr>
        <p:scale>
          <a:sx n="66" d="100"/>
          <a:sy n="66" d="100"/>
        </p:scale>
        <p:origin x="-5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C3B4-2B00-4778-B0B1-480103D5DC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D8806-DDAF-4A5C-8EB6-9363D8C0EC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8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baseline="0" dirty="0" smtClean="0"/>
              <a:t>Jörg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Ein paar Besonderheiten:</a:t>
            </a:r>
          </a:p>
          <a:p>
            <a:pPr>
              <a:buFontTx/>
              <a:buNone/>
            </a:pPr>
            <a:r>
              <a:rPr lang="de-DE" baseline="0" dirty="0" smtClean="0"/>
              <a:t>-------------------------------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Kalibrierung</a:t>
            </a:r>
            <a:r>
              <a:rPr lang="de-DE" baseline="0" dirty="0" smtClean="0"/>
              <a:t> wird gespeichert und kann bei Bedarf geladen werden</a:t>
            </a:r>
          </a:p>
          <a:p>
            <a:pPr>
              <a:buFontTx/>
              <a:buChar char="-"/>
            </a:pPr>
            <a:r>
              <a:rPr lang="de-DE" baseline="0" dirty="0" smtClean="0"/>
              <a:t> Durch die Kalibrierung einer Umdrehung um die eigene Achse sind Drehungen relativ genau</a:t>
            </a:r>
          </a:p>
          <a:p>
            <a:pPr>
              <a:buFontTx/>
              <a:buChar char="-"/>
            </a:pPr>
            <a:r>
              <a:rPr lang="de-DE" baseline="0" dirty="0" smtClean="0"/>
              <a:t> Tipp von einer anderen Gruppe: Deaktivierung der Skalierung des Lichtsensors (SENSOR_MODE_RAW) -&gt;   </a:t>
            </a:r>
            <a:r>
              <a:rPr lang="de-DE" baseline="0" dirty="0" err="1" smtClean="0"/>
              <a:t>Unanfällig</a:t>
            </a:r>
            <a:r>
              <a:rPr lang="de-DE" baseline="0" dirty="0" smtClean="0"/>
              <a:t> gegen Dreck und Licht/Schatten-Einflüsse</a:t>
            </a:r>
          </a:p>
          <a:p>
            <a:pPr>
              <a:buFontTx/>
              <a:buChar char="-"/>
            </a:pPr>
            <a:r>
              <a:rPr lang="de-DE" baseline="0" dirty="0" smtClean="0"/>
              <a:t> Kreise haben den Vorteil, das schnell ein breiter Raum abgedeckt wird</a:t>
            </a:r>
          </a:p>
          <a:p>
            <a:pPr>
              <a:buFontTx/>
              <a:buChar char="-"/>
            </a:pPr>
            <a:r>
              <a:rPr lang="de-DE" baseline="0" dirty="0" smtClean="0"/>
              <a:t> Winkel einer Kurve beim wiederfinden ermitteln und beim Gerade ausfahren als Faktor mit einbeziehen um in Kurven zu lenken -&gt; spart Zeit</a:t>
            </a:r>
          </a:p>
          <a:p>
            <a:pPr>
              <a:buFontTx/>
              <a:buChar char="-"/>
            </a:pPr>
            <a:r>
              <a:rPr lang="de-DE" baseline="0" dirty="0" smtClean="0"/>
              <a:t> merkt sich letzten Zustand (Lücke/spitze Kurve) für kurze Zeit und sucht dieses zu erst beim nächsten Mal -&gt; 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</a:p>
          <a:p>
            <a:endParaRPr lang="de-DE" dirty="0" smtClean="0"/>
          </a:p>
          <a:p>
            <a:r>
              <a:rPr lang="de-DE" dirty="0" smtClean="0"/>
              <a:t>Rocky</a:t>
            </a:r>
            <a:r>
              <a:rPr lang="de-DE" baseline="0" dirty="0" smtClean="0"/>
              <a:t> allgemein:</a:t>
            </a:r>
          </a:p>
          <a:p>
            <a:r>
              <a:rPr lang="de-DE" baseline="0" dirty="0" smtClean="0"/>
              <a:t>	- 30 cm lang, 19 cm hoch und 21 cm breit</a:t>
            </a:r>
          </a:p>
          <a:p>
            <a:r>
              <a:rPr lang="de-DE" baseline="0" dirty="0" smtClean="0"/>
              <a:t>	- besteht neben Lego-Technik-Bauteilen aus:</a:t>
            </a:r>
          </a:p>
          <a:p>
            <a:r>
              <a:rPr lang="de-DE" baseline="0" dirty="0" smtClean="0"/>
              <a:t>		- einem Ultraschallsensor</a:t>
            </a:r>
          </a:p>
          <a:p>
            <a:r>
              <a:rPr lang="de-DE" baseline="0" dirty="0" smtClean="0"/>
              <a:t>		- 2 Tastsensoren</a:t>
            </a:r>
          </a:p>
          <a:p>
            <a:r>
              <a:rPr lang="de-DE" baseline="0" dirty="0" smtClean="0"/>
              <a:t>		- einem Lichtsensor</a:t>
            </a:r>
          </a:p>
          <a:p>
            <a:r>
              <a:rPr lang="de-DE" baseline="0" dirty="0" smtClean="0"/>
              <a:t>		- 2 Servomotoren</a:t>
            </a:r>
          </a:p>
          <a:p>
            <a:r>
              <a:rPr lang="de-DE" baseline="0" dirty="0" smtClean="0"/>
              <a:t>		- einer Steuereinheit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Tastensensoren</a:t>
            </a:r>
            <a:r>
              <a:rPr lang="de-DE" baseline="0" dirty="0" smtClean="0"/>
              <a:t> mit Stoßstange:</a:t>
            </a:r>
          </a:p>
          <a:p>
            <a:r>
              <a:rPr lang="de-DE" dirty="0" smtClean="0"/>
              <a:t>	- rund und breit</a:t>
            </a:r>
          </a:p>
          <a:p>
            <a:r>
              <a:rPr lang="de-DE" dirty="0" smtClean="0"/>
              <a:t>	- Hindernis</a:t>
            </a:r>
            <a:r>
              <a:rPr lang="de-DE" baseline="0" dirty="0" smtClean="0"/>
              <a:t> möglichst aus allen Winkeln erkennen</a:t>
            </a:r>
          </a:p>
          <a:p>
            <a:r>
              <a:rPr lang="de-DE" baseline="0" dirty="0" smtClean="0"/>
              <a:t>Kugelhalterung:</a:t>
            </a:r>
          </a:p>
          <a:p>
            <a:r>
              <a:rPr lang="de-DE" baseline="0" dirty="0" smtClean="0"/>
              <a:t>	- neben den beiden Rädern Kontaktpunkt zum Boden</a:t>
            </a:r>
          </a:p>
          <a:p>
            <a:r>
              <a:rPr lang="de-DE" baseline="0" dirty="0" smtClean="0"/>
              <a:t>	- Kugel starr und schleift</a:t>
            </a:r>
          </a:p>
          <a:p>
            <a:r>
              <a:rPr lang="de-DE" baseline="0" dirty="0" smtClean="0"/>
              <a:t>	- Vorteil </a:t>
            </a:r>
            <a:r>
              <a:rPr lang="de-DE" baseline="0" dirty="0" err="1" smtClean="0"/>
              <a:t>ggü</a:t>
            </a:r>
            <a:r>
              <a:rPr lang="de-DE" baseline="0" dirty="0" smtClean="0"/>
              <a:t>. Stützrad </a:t>
            </a:r>
            <a:r>
              <a:rPr lang="de-DE" baseline="0" dirty="0" smtClean="0">
                <a:sym typeface="Wingdings" pitchFamily="2" charset="2"/>
              </a:rPr>
              <a:t> flexibler</a:t>
            </a:r>
            <a:endParaRPr lang="de-DE" baseline="0" dirty="0" smtClean="0"/>
          </a:p>
          <a:p>
            <a:r>
              <a:rPr lang="de-DE" baseline="0" dirty="0" smtClean="0"/>
              <a:t>Antriebsachse:</a:t>
            </a:r>
          </a:p>
          <a:p>
            <a:r>
              <a:rPr lang="de-DE" baseline="0" dirty="0" smtClean="0"/>
              <a:t>	- besteht aus 2 Servomotoren und den beiden Rädern</a:t>
            </a:r>
          </a:p>
          <a:p>
            <a:r>
              <a:rPr lang="de-DE" baseline="0" dirty="0" smtClean="0"/>
              <a:t>	- unten mittig am Roboter</a:t>
            </a:r>
          </a:p>
          <a:p>
            <a:r>
              <a:rPr lang="de-DE" baseline="0" dirty="0" smtClean="0"/>
              <a:t>Ultraschallsensor:</a:t>
            </a:r>
          </a:p>
          <a:p>
            <a:r>
              <a:rPr lang="de-DE" baseline="0" dirty="0" smtClean="0"/>
              <a:t>	- versucht auf verschiedenen Wegen einzubinden, aber letztlich deaktiviert</a:t>
            </a:r>
          </a:p>
          <a:p>
            <a:r>
              <a:rPr lang="de-DE" baseline="0" dirty="0" smtClean="0"/>
              <a:t>	- jetziger Zweck </a:t>
            </a:r>
            <a:r>
              <a:rPr lang="de-DE" baseline="0" dirty="0" smtClean="0">
                <a:sym typeface="Wingdings" pitchFamily="2" charset="2"/>
              </a:rPr>
              <a:t> Verbesserung der Optik</a:t>
            </a:r>
            <a:endParaRPr lang="de-DE" baseline="0" dirty="0" smtClean="0"/>
          </a:p>
          <a:p>
            <a:r>
              <a:rPr lang="de-DE" baseline="0" dirty="0" smtClean="0"/>
              <a:t>Lichtsensor:</a:t>
            </a:r>
          </a:p>
          <a:p>
            <a:r>
              <a:rPr lang="de-DE" baseline="0" dirty="0" smtClean="0"/>
              <a:t>	- ½ cm über den Boden </a:t>
            </a:r>
            <a:r>
              <a:rPr lang="de-DE" baseline="0" dirty="0" smtClean="0">
                <a:sym typeface="Wingdings" pitchFamily="2" charset="2"/>
              </a:rPr>
              <a:t> optimaler Kompromiss zwischen Toleranz </a:t>
            </a:r>
            <a:r>
              <a:rPr lang="de-DE" baseline="0" dirty="0" err="1" smtClean="0">
                <a:sym typeface="Wingdings" pitchFamily="2" charset="2"/>
              </a:rPr>
              <a:t>ggü</a:t>
            </a:r>
            <a:r>
              <a:rPr lang="de-DE" baseline="0" dirty="0" smtClean="0">
                <a:sym typeface="Wingdings" pitchFamily="2" charset="2"/>
              </a:rPr>
              <a:t>. Bodenwellen</a:t>
            </a:r>
          </a:p>
          <a:p>
            <a:r>
              <a:rPr lang="de-DE" baseline="0" dirty="0" smtClean="0">
                <a:sym typeface="Wingdings" pitchFamily="2" charset="2"/>
              </a:rPr>
              <a:t>	und geringer Lichteinfall von Außen</a:t>
            </a:r>
          </a:p>
          <a:p>
            <a:r>
              <a:rPr lang="de-DE" baseline="0" dirty="0" smtClean="0">
                <a:sym typeface="Wingdings" pitchFamily="2" charset="2"/>
              </a:rPr>
              <a:t>	- weiterer Vorteil: Position nahe der Antriebsachse  Präzise Fahrt möglich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03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Jörg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Lösungsansätze</a:t>
            </a:r>
            <a:r>
              <a:rPr lang="de-DE" baseline="0" dirty="0" smtClean="0"/>
              <a:t> beim Bewältigen von Hindernissen, Lücken und scharfen Kurven</a:t>
            </a:r>
          </a:p>
          <a:p>
            <a:pPr>
              <a:buFontTx/>
              <a:buChar char="-"/>
            </a:pPr>
            <a:r>
              <a:rPr lang="de-DE" baseline="0" dirty="0" smtClean="0"/>
              <a:t> verschiedene Bauweisen untersucht (Kugel vs. Hinterrad, Stoßstange)</a:t>
            </a:r>
          </a:p>
          <a:p>
            <a:pPr>
              <a:buFontTx/>
              <a:buChar char="-"/>
            </a:pPr>
            <a:r>
              <a:rPr lang="de-DE" baseline="0" dirty="0" smtClean="0"/>
              <a:t> während der eine programmiert, testet und bewertet der Andere die Änderungen</a:t>
            </a:r>
          </a:p>
          <a:p>
            <a:pPr>
              <a:buFontTx/>
              <a:buChar char="-"/>
            </a:pPr>
            <a:r>
              <a:rPr lang="de-DE" baseline="0" dirty="0" smtClean="0"/>
              <a:t> Ausgliederung wichtiger Bewegungsformen in Funktionen</a:t>
            </a:r>
          </a:p>
          <a:p>
            <a:pPr>
              <a:buFontTx/>
              <a:buChar char="-"/>
            </a:pPr>
            <a:r>
              <a:rPr lang="de-DE" baseline="0" dirty="0" smtClean="0"/>
              <a:t> nur Kernalgorithmus kommentiert (keine Dokumentation da Projekt relativ überschaubar)</a:t>
            </a:r>
          </a:p>
          <a:p>
            <a:pPr>
              <a:buFontTx/>
              <a:buChar char="-"/>
            </a:pPr>
            <a:r>
              <a:rPr lang="de-DE" baseline="0" dirty="0" smtClean="0"/>
              <a:t> sonst eher einfach zu lesenden Code</a:t>
            </a:r>
          </a:p>
          <a:p>
            <a:pPr>
              <a:buFontTx/>
              <a:buChar char="-"/>
            </a:pPr>
            <a:r>
              <a:rPr lang="de-DE" baseline="0" dirty="0" smtClean="0"/>
              <a:t> kleine 3er-Gruppe -&gt; immer Mehrheitsentscheidung möglich, wenig Konflikte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Sergej</a:t>
            </a:r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Unser</a:t>
            </a:r>
            <a:r>
              <a:rPr lang="de-DE" baseline="0" dirty="0" smtClean="0"/>
              <a:t> Programm:</a:t>
            </a:r>
          </a:p>
          <a:p>
            <a:pPr>
              <a:buFontTx/>
              <a:buNone/>
            </a:pPr>
            <a:r>
              <a:rPr lang="de-DE" baseline="0" dirty="0" smtClean="0"/>
              <a:t>Links: Kalibrierung</a:t>
            </a:r>
          </a:p>
          <a:p>
            <a:pPr>
              <a:buFontTx/>
              <a:buNone/>
            </a:pPr>
            <a:r>
              <a:rPr lang="de-DE" baseline="0" dirty="0" smtClean="0"/>
              <a:t>	- weiß (Hintergrund)</a:t>
            </a:r>
          </a:p>
          <a:p>
            <a:pPr>
              <a:buFontTx/>
              <a:buNone/>
            </a:pPr>
            <a:r>
              <a:rPr lang="de-DE" baseline="0" dirty="0" smtClean="0"/>
              <a:t>	- schwarz (Linie)	</a:t>
            </a:r>
          </a:p>
          <a:p>
            <a:pPr>
              <a:buFontTx/>
              <a:buNone/>
            </a:pPr>
            <a:r>
              <a:rPr lang="de-DE" baseline="0" dirty="0" smtClean="0"/>
              <a:t>	- Drehung (um Drehwinkel zu bestimmen, Konstante)</a:t>
            </a:r>
          </a:p>
          <a:p>
            <a:pPr>
              <a:buFontTx/>
              <a:buNone/>
            </a:pPr>
            <a:r>
              <a:rPr lang="de-DE" baseline="0" dirty="0" smtClean="0"/>
              <a:t>	- Kreis (Kreiszeit wird gemessen, Konstante)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Rechts: Tests und </a:t>
            </a:r>
            <a:r>
              <a:rPr lang="de-DE" baseline="0" dirty="0" err="1" smtClean="0"/>
              <a:t>Sensorenüberprüfung</a:t>
            </a:r>
            <a:endParaRPr lang="de-DE" baseline="0" dirty="0" smtClean="0"/>
          </a:p>
          <a:p>
            <a:pPr>
              <a:buFontTx/>
              <a:buNone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Mitte:</a:t>
            </a:r>
            <a:r>
              <a:rPr lang="de-DE" baseline="0" dirty="0" smtClean="0"/>
              <a:t> </a:t>
            </a: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Programm:</a:t>
            </a:r>
            <a:r>
              <a:rPr lang="de-DE" baseline="0" dirty="0" smtClean="0"/>
              <a:t> </a:t>
            </a:r>
          </a:p>
          <a:p>
            <a:pPr>
              <a:buFontTx/>
              <a:buNone/>
            </a:pPr>
            <a:r>
              <a:rPr lang="de-DE" baseline="0" dirty="0" smtClean="0"/>
              <a:t>_________________________</a:t>
            </a:r>
          </a:p>
          <a:p>
            <a:pPr>
              <a:buFontTx/>
              <a:buNone/>
            </a:pPr>
            <a:r>
              <a:rPr lang="de-DE" baseline="0" dirty="0" smtClean="0"/>
              <a:t>		       |</a:t>
            </a:r>
          </a:p>
          <a:p>
            <a:pPr>
              <a:buFontTx/>
              <a:buNone/>
            </a:pPr>
            <a:r>
              <a:rPr lang="de-DE" baseline="0" dirty="0" smtClean="0"/>
              <a:t>Legende:                                   |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Startengabe</a:t>
            </a:r>
            <a:r>
              <a:rPr lang="de-DE" baseline="0" dirty="0" smtClean="0"/>
              <a:t> schwarz	       |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Blau: Bedingungen	       |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Lila: Programmabschnitte     |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_________________________|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Zentrales Element: -&gt; Linie verfolgen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Verliert der Roboter die Linie dann folgt er stets der Reihenfolge: Zuerst auf der Stelle drehen, dann Spitzkurven suchen und wenn keine Kurve vorhanden, dann geht man von einer Lücke aus und startet den entsprechenden Algorithmus.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Stößt der Roboter gegen ein Hindernis wird sofort der entsprechende Algorithmus gestartet.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Sergej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zwei Stufen wird die nahe Umgebung abgesucht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Zuerst jeweils im 40° Winkel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Danach in 90°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12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smtClean="0"/>
              <a:t>Sergej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Wird in der</a:t>
            </a:r>
            <a:r>
              <a:rPr lang="de-DE" baseline="0" dirty="0" smtClean="0"/>
              <a:t> direkten Umgebung keine Linie gefunden startet der Algorithmus der Spitzkurven erkennt	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Rocky fährt 10 cm zurück und dreht sich um 40°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Dann fährt der Roboter 10 cm vor und sucht nach der Kurve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1. Wenn keine Kurve gefunden hat fährt der Roboter zurück und wiederholt den Vorgang auf der anderen Seite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2. Wird eine Linie erkannt dreht sich Rocky in die entsprechende Richtung 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Sergej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Wird keine Spitzkurve gefunden geht man von einer Lücke aus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Zuerst wird 5 cm zurückgesetzt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Dann dreht sich Rocky um 90° nach rechts und fährt 3 cm vor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Danach wird ein Kreis gefahren und die Zeit bis zur Linie gemessen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Wird keine Linie in der festgelegten Zeit erkannt, stellt Rocky fest, dass er einen Kreis gedreht hat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startet einen zweiten, größeren Kreis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Wird eine Linie erkannt dreht sich Rocky nach rechts und folgt der Linie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Jörg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Wird einer der Stoßsensoren betätigt</a:t>
            </a:r>
            <a:r>
              <a:rPr lang="de-DE" baseline="0" dirty="0" smtClean="0"/>
              <a:t> startet der Roboter das Hindernisumfahren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Dafür setzt der Roboter um 7 cm nach hinten zurück und dreht sich um 60° nach links,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Fährt 5 cm vor und fährt einen Kreis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1. Wird beim Kreisfahren erneut ein Stoßsensor betätigt, setzt Rocky wieder bei 1. an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2.  Wird eine Linie erkannt dreht der Roboter einen kleineren Kreis auf der anderen Seite der Linie (Konstruktionsbedingt, durch die eigene Länge, um nicht am Hindernis hängen zu bleiben.)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D8806-DDAF-4A5C-8EB6-9363D8C0EC3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78C5-96FD-4C4B-AEA4-E2B885139630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F84B-FBA2-40B9-A51F-D74D5D1EE3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D813-E2C0-4B02-A1CA-10DEB1485994}" type="datetimeFigureOut">
              <a:rPr lang="de-DE" smtClean="0"/>
              <a:pPr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217A-9AA0-4A6E-9F0A-B9AB3081D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042988" y="2060849"/>
            <a:ext cx="7345362" cy="1080119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ctr">
              <a:defRPr sz="6000" b="1" baseline="0">
                <a:solidFill>
                  <a:schemeClr val="bg2"/>
                </a:solidFill>
              </a:defRPr>
            </a:lvl1pPr>
          </a:lstStyle>
          <a:p>
            <a:r>
              <a:rPr lang="de-DE" dirty="0" err="1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Robolab</a:t>
            </a:r>
            <a:r>
              <a:rPr lang="de-DE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Gruppe L6</a:t>
            </a:r>
            <a:endParaRPr lang="de-LU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043062" y="3404592"/>
            <a:ext cx="7345362" cy="1896616"/>
          </a:xfrm>
        </p:spPr>
        <p:txBody>
          <a:bodyPr>
            <a:normAutofit fontScale="92500" lnSpcReduction="20000"/>
          </a:bodyPr>
          <a:lstStyle>
            <a:lvl1pPr marL="0" indent="0" algn="l">
              <a:buFont typeface="Arial" pitchFamily="34" charset="0"/>
              <a:buNone/>
              <a:defRPr baseline="0">
                <a:solidFill>
                  <a:srgbClr val="0B2A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Eine Praktikumsarbeit von:</a:t>
            </a:r>
          </a:p>
          <a:p>
            <a:r>
              <a:rPr lang="de-DE" dirty="0" smtClean="0"/>
              <a:t>	- Jörg Thalheim</a:t>
            </a:r>
          </a:p>
          <a:p>
            <a:r>
              <a:rPr lang="de-DE" dirty="0" smtClean="0"/>
              <a:t>	- Sergej Hahn</a:t>
            </a:r>
          </a:p>
          <a:p>
            <a:r>
              <a:rPr lang="de-DE" dirty="0" smtClean="0"/>
              <a:t>	- Sebastian Kluge</a:t>
            </a:r>
          </a:p>
          <a:p>
            <a:endParaRPr lang="de-LU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9512" y="63093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0" dirty="0" smtClean="0">
                <a:solidFill>
                  <a:srgbClr val="0B2A51"/>
                </a:solidFill>
                <a:latin typeface="Verdana" pitchFamily="34" charset="0"/>
              </a:rPr>
              <a:t>Dresden</a:t>
            </a:r>
            <a:r>
              <a:rPr lang="de-DE" baseline="0" smtClean="0">
                <a:solidFill>
                  <a:srgbClr val="0B2A51"/>
                </a:solidFill>
                <a:latin typeface="Verdana" pitchFamily="34" charset="0"/>
              </a:rPr>
              <a:t>, 29.03.2012</a:t>
            </a:r>
            <a:endParaRPr lang="de-LU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24" y="4725144"/>
            <a:ext cx="902617" cy="902617"/>
          </a:xfrm>
          <a:prstGeom prst="rect">
            <a:avLst/>
          </a:prstGeom>
        </p:spPr>
      </p:pic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1</a:t>
            </a:fld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7918" y="146999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Kleinigkeiten</a:t>
            </a:r>
            <a:endParaRPr lang="de-DE" sz="3200" b="1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10</a:t>
            </a:fld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28596" y="2071678"/>
            <a:ext cx="60007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Kalibrierung: Linie/Untergrund, Zeit einer Umdrehung/Kreisfahrt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SENSOR_MODE_RAW</a:t>
            </a:r>
            <a:endParaRPr lang="de-DE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Kreise beim Suchen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Lenken in einer Kurve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mehrere</a:t>
            </a:r>
            <a:r>
              <a:rPr lang="de-DE" sz="2800" dirty="0" smtClean="0"/>
              <a:t> </a:t>
            </a:r>
            <a:r>
              <a:rPr lang="de-DE" sz="2800" dirty="0" smtClean="0"/>
              <a:t>Lücken nacheinander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7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6056" y="1988840"/>
            <a:ext cx="2736304" cy="10156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4. Fazit</a:t>
            </a:r>
            <a:endParaRPr lang="de-DE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1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A295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99592" y="1964740"/>
            <a:ext cx="770485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200" b="1" dirty="0" smtClean="0"/>
              <a:t> Unser Roboter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200" b="1" dirty="0" smtClean="0"/>
              <a:t> Arbeitsweise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200" b="1" dirty="0" smtClean="0"/>
              <a:t> Software</a:t>
            </a:r>
          </a:p>
          <a:p>
            <a:r>
              <a:rPr lang="de-DE" sz="3200" b="1" dirty="0"/>
              <a:t>	</a:t>
            </a:r>
            <a:r>
              <a:rPr lang="de-DE" sz="3200" b="1" dirty="0" smtClean="0"/>
              <a:t>3.1 Auf der Stelle drehen</a:t>
            </a:r>
          </a:p>
          <a:p>
            <a:r>
              <a:rPr lang="de-DE" sz="3200" b="1" dirty="0" smtClean="0"/>
              <a:t>	3.2 Spitze Kurve suchen</a:t>
            </a:r>
          </a:p>
          <a:p>
            <a:r>
              <a:rPr lang="de-DE" sz="3200" b="1" dirty="0" smtClean="0"/>
              <a:t>	3.3 Lücken umfahren</a:t>
            </a:r>
          </a:p>
          <a:p>
            <a:r>
              <a:rPr lang="de-DE" sz="3200" b="1" dirty="0" smtClean="0"/>
              <a:t>	3.4 Hindernisse umfahren</a:t>
            </a:r>
          </a:p>
          <a:p>
            <a:r>
              <a:rPr lang="de-DE" sz="3200" b="1" dirty="0" smtClean="0"/>
              <a:t>4. Fazit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2</a:t>
            </a:fld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A295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148478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1. Unser Roboter – </a:t>
            </a:r>
            <a:r>
              <a:rPr lang="de-DE" sz="3200" b="1" dirty="0" err="1" smtClean="0"/>
              <a:t>Rocky</a:t>
            </a:r>
            <a:endParaRPr lang="de-DE" sz="3200" b="1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3</a:t>
            </a:fld>
            <a:endParaRPr lang="de-D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2564904"/>
            <a:ext cx="4657493" cy="3493120"/>
          </a:xfrm>
          <a:prstGeom prst="rect">
            <a:avLst/>
          </a:prstGeom>
          <a:noFill/>
        </p:spPr>
      </p:pic>
      <p:cxnSp>
        <p:nvCxnSpPr>
          <p:cNvPr id="15" name="Gerade Verbindung mit Pfeil 14"/>
          <p:cNvCxnSpPr/>
          <p:nvPr/>
        </p:nvCxnSpPr>
        <p:spPr>
          <a:xfrm flipH="1">
            <a:off x="4572000" y="5366517"/>
            <a:ext cx="25202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32" idx="1"/>
          </p:cNvCxnSpPr>
          <p:nvPr/>
        </p:nvCxnSpPr>
        <p:spPr>
          <a:xfrm flipH="1" flipV="1">
            <a:off x="4258009" y="2924943"/>
            <a:ext cx="2834271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544108" y="4325646"/>
            <a:ext cx="1548172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36" idx="0"/>
          </p:cNvCxnSpPr>
          <p:nvPr/>
        </p:nvCxnSpPr>
        <p:spPr>
          <a:xfrm flipV="1">
            <a:off x="2325308" y="5517232"/>
            <a:ext cx="662516" cy="77692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0"/>
          </p:cNvCxnSpPr>
          <p:nvPr/>
        </p:nvCxnSpPr>
        <p:spPr>
          <a:xfrm flipV="1">
            <a:off x="1142960" y="5085184"/>
            <a:ext cx="1169449" cy="2863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092280" y="2447890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Ultraschall-</a:t>
            </a:r>
            <a:r>
              <a:rPr lang="de-DE" sz="2800" dirty="0" err="1" smtClean="0"/>
              <a:t>sensor</a:t>
            </a:r>
            <a:endParaRPr lang="de-DE" sz="2800" dirty="0"/>
          </a:p>
        </p:txBody>
      </p:sp>
      <p:sp>
        <p:nvSpPr>
          <p:cNvPr id="33" name="Textfeld 32"/>
          <p:cNvSpPr txBox="1"/>
          <p:nvPr/>
        </p:nvSpPr>
        <p:spPr>
          <a:xfrm>
            <a:off x="7092280" y="370019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Tastsensoren mit</a:t>
            </a:r>
          </a:p>
          <a:p>
            <a:r>
              <a:rPr lang="de-DE" sz="2800" dirty="0" smtClean="0"/>
              <a:t>Stoßstange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>
            <a:off x="7092280" y="509962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Lichtsensor</a:t>
            </a:r>
            <a:endParaRPr lang="de-DE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1158736" y="6294160"/>
            <a:ext cx="233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Antriebsachse</a:t>
            </a:r>
            <a:endParaRPr lang="de-DE" sz="2800" dirty="0"/>
          </a:p>
        </p:txBody>
      </p:sp>
      <p:sp>
        <p:nvSpPr>
          <p:cNvPr id="41" name="Textfeld 40"/>
          <p:cNvSpPr txBox="1"/>
          <p:nvPr/>
        </p:nvSpPr>
        <p:spPr>
          <a:xfrm>
            <a:off x="-32" y="2615509"/>
            <a:ext cx="2285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Höhe: 19cm</a:t>
            </a:r>
          </a:p>
          <a:p>
            <a:r>
              <a:rPr lang="de-DE" sz="2800" dirty="0" smtClean="0"/>
              <a:t>Länge: 30cm</a:t>
            </a:r>
          </a:p>
          <a:p>
            <a:r>
              <a:rPr lang="de-DE" sz="2800" dirty="0" smtClean="0"/>
              <a:t>Breite: 21cm</a:t>
            </a:r>
            <a:endParaRPr lang="de-DE" sz="2800" dirty="0"/>
          </a:p>
        </p:txBody>
      </p:sp>
      <p:sp>
        <p:nvSpPr>
          <p:cNvPr id="13" name="Rechteck 12"/>
          <p:cNvSpPr/>
          <p:nvPr/>
        </p:nvSpPr>
        <p:spPr>
          <a:xfrm>
            <a:off x="-81479" y="5371492"/>
            <a:ext cx="244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/>
              <a:t>Kugelhalterung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4</a:t>
            </a:fld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148478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2. Arbeitsweise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83568" y="2204864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Videos des 1. Durchlaufs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Programmieren, Konstruktion und Testen des Roboters möglichst parallel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modulare Software, wenig Dokumentation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häufig Versuch und Irrtum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800" dirty="0" smtClean="0"/>
              <a:t>enge Zusammenarbeit</a:t>
            </a:r>
            <a:endParaRPr lang="de-DE" sz="2800" dirty="0"/>
          </a:p>
        </p:txBody>
      </p:sp>
      <p:pic>
        <p:nvPicPr>
          <p:cNvPr id="12" name="Picture 4" descr="D:\Studium\NXT-Projekt\GIT\doc\Präsentation\vim_created.gi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58" y="6143644"/>
            <a:ext cx="1170274" cy="468110"/>
          </a:xfrm>
          <a:prstGeom prst="rect">
            <a:avLst/>
          </a:prstGeom>
          <a:noFill/>
        </p:spPr>
      </p:pic>
      <p:pic>
        <p:nvPicPr>
          <p:cNvPr id="13" name="Picture 2" descr="D:\Studium\NXT-Projekt\GIT\doc\Präsentation\gi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6165304"/>
            <a:ext cx="1329806" cy="692696"/>
          </a:xfrm>
          <a:prstGeom prst="rect">
            <a:avLst/>
          </a:prstGeom>
          <a:noFill/>
        </p:spPr>
      </p:pic>
      <p:pic>
        <p:nvPicPr>
          <p:cNvPr id="14" name="Picture 3" descr="D:\Studium\NXT-Projekt\GIT\doc\Präsentation\tux_b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6165304"/>
            <a:ext cx="438150" cy="523875"/>
          </a:xfrm>
          <a:prstGeom prst="rect">
            <a:avLst/>
          </a:prstGeom>
          <a:noFill/>
        </p:spPr>
      </p:pic>
      <p:pic>
        <p:nvPicPr>
          <p:cNvPr id="15" name="Picture 4" descr="D:\Studium\NXT-Projekt\GIT\doc\Präsentation\windows_bi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6165304"/>
            <a:ext cx="485775" cy="485775"/>
          </a:xfrm>
          <a:prstGeom prst="rect">
            <a:avLst/>
          </a:prstGeom>
          <a:noFill/>
        </p:spPr>
      </p:pic>
      <p:pic>
        <p:nvPicPr>
          <p:cNvPr id="16" name="Picture 5" descr="D:\Studium\NXT-Projekt\GIT\doc\Präsentation\le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6093296"/>
            <a:ext cx="2327970" cy="611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51520" y="148478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3. Software </a:t>
            </a:r>
            <a:endParaRPr lang="de-DE" sz="3200" b="1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5</a:t>
            </a:fld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28596" y="2071678"/>
            <a:ext cx="6000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 Übersicht</a:t>
            </a:r>
          </a:p>
          <a:p>
            <a:endParaRPr lang="de-DE" dirty="0"/>
          </a:p>
        </p:txBody>
      </p:sp>
      <p:sp>
        <p:nvSpPr>
          <p:cNvPr id="3" name="Diagonal liegende Ecken des Rechtecks schneiden 2"/>
          <p:cNvSpPr/>
          <p:nvPr/>
        </p:nvSpPr>
        <p:spPr>
          <a:xfrm>
            <a:off x="3923928" y="2132856"/>
            <a:ext cx="936104" cy="36004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35597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347864" y="3068960"/>
            <a:ext cx="2016224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Linie vorhanden?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436096" y="32849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588224" y="3068960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Drehen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7380312" y="35730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6444208" y="4077072"/>
            <a:ext cx="194421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Linie gefunden?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635896" y="4077072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Linie folgen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355976" y="35730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5292080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5508104" y="2852936"/>
            <a:ext cx="6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380312" y="4581128"/>
            <a:ext cx="6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3573016"/>
            <a:ext cx="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652120" y="3861048"/>
            <a:ext cx="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2483768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755576" y="4077072"/>
            <a:ext cx="15841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Hindernis?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755576" y="5085184"/>
            <a:ext cx="2160240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Hindernis umfahren</a:t>
            </a:r>
            <a:endParaRPr lang="de-DE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547664" y="45811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547664" y="4581128"/>
            <a:ext cx="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547664" y="3501008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1547664" y="3501008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2771800" y="3501008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835696" y="3068960"/>
            <a:ext cx="6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7380312" y="45811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588224" y="5085184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Spitze Kurve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 flipV="1">
            <a:off x="7380312" y="5589240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3563888" y="5589240"/>
            <a:ext cx="194421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Linie gefunden?</a:t>
            </a:r>
            <a:endParaRPr lang="de-DE" dirty="0"/>
          </a:p>
        </p:txBody>
      </p:sp>
      <p:cxnSp>
        <p:nvCxnSpPr>
          <p:cNvPr id="92" name="Gerade Verbindung mit Pfeil 91"/>
          <p:cNvCxnSpPr/>
          <p:nvPr/>
        </p:nvCxnSpPr>
        <p:spPr>
          <a:xfrm flipV="1">
            <a:off x="4355976" y="45811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427984" y="4869160"/>
            <a:ext cx="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cxnSp>
        <p:nvCxnSpPr>
          <p:cNvPr id="105" name="Gerade Verbindung mit Pfeil 104"/>
          <p:cNvCxnSpPr/>
          <p:nvPr/>
        </p:nvCxnSpPr>
        <p:spPr>
          <a:xfrm flipH="1">
            <a:off x="5652120" y="580526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827584" y="6021288"/>
            <a:ext cx="1800200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Lücke umfahren</a:t>
            </a:r>
            <a:endParaRPr lang="de-DE" dirty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2699792" y="580526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915816" y="6093296"/>
            <a:ext cx="6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cxnSp>
        <p:nvCxnSpPr>
          <p:cNvPr id="117" name="Gerade Verbindung mit Pfeil 116"/>
          <p:cNvCxnSpPr/>
          <p:nvPr/>
        </p:nvCxnSpPr>
        <p:spPr>
          <a:xfrm flipV="1">
            <a:off x="4211960" y="35730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uchnanderstel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6226329" cy="5013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14847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3.1 Auf der Stelle drehen </a:t>
            </a:r>
            <a:endParaRPr lang="de-DE" sz="2800" b="1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6</a:t>
            </a:fld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924944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 smtClean="0"/>
              <a:t>40° Drehung</a:t>
            </a:r>
          </a:p>
          <a:p>
            <a:pPr marL="514350" indent="-514350">
              <a:buAutoNum type="arabicPeriod"/>
            </a:pP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smtClean="0"/>
              <a:t>90° Drehung </a:t>
            </a:r>
            <a:endParaRPr lang="de-DE" sz="2800" dirty="0"/>
          </a:p>
        </p:txBody>
      </p:sp>
      <p:sp>
        <p:nvSpPr>
          <p:cNvPr id="12" name="Rechteck 11"/>
          <p:cNvSpPr/>
          <p:nvPr/>
        </p:nvSpPr>
        <p:spPr>
          <a:xfrm>
            <a:off x="395536" y="2204864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Drehen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harfekurv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75" y="1340768"/>
            <a:ext cx="5191492" cy="55172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14847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3.2 Spitze Kurve suchen</a:t>
            </a:r>
            <a:endParaRPr lang="de-DE" sz="2800" b="1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7</a:t>
            </a:fld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068960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 smtClean="0"/>
              <a:t>10 cm zurück</a:t>
            </a:r>
          </a:p>
          <a:p>
            <a:pPr marL="514350" indent="-514350">
              <a:buAutoNum type="arabicPeriod"/>
            </a:pP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smtClean="0"/>
              <a:t>40° Drehung</a:t>
            </a:r>
          </a:p>
          <a:p>
            <a:pPr marL="514350" indent="-514350">
              <a:buAutoNum type="arabicPeriod"/>
            </a:pP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smtClean="0"/>
              <a:t>10 cm nach vorne</a:t>
            </a:r>
          </a:p>
          <a:p>
            <a:pPr marL="514350" indent="-514350">
              <a:buAutoNum type="arabicPeriod"/>
            </a:pPr>
            <a:endParaRPr lang="de-DE" sz="2800" dirty="0" smtClean="0"/>
          </a:p>
        </p:txBody>
      </p:sp>
      <p:sp>
        <p:nvSpPr>
          <p:cNvPr id="13" name="Rechteck 12"/>
          <p:cNvSpPr/>
          <p:nvPr/>
        </p:nvSpPr>
        <p:spPr>
          <a:xfrm>
            <a:off x="395536" y="2204864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Spitze Kurve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4906"/>
            <a:ext cx="5832648" cy="56630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14847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3.3 Lücken umfahren</a:t>
            </a:r>
            <a:endParaRPr lang="de-DE" sz="2800" b="1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8</a:t>
            </a:fld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068960"/>
            <a:ext cx="37444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/>
              <a:t>5</a:t>
            </a:r>
            <a:r>
              <a:rPr lang="de-DE" sz="2800" dirty="0" smtClean="0"/>
              <a:t> cm zurück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90° Drehung nach rechts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3 cm nach vorne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Kreis fahren 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Ausrichten</a:t>
            </a:r>
          </a:p>
          <a:p>
            <a:pPr marL="514350" indent="-514350">
              <a:buAutoNum type="arabicPeriod"/>
            </a:pPr>
            <a:endParaRPr lang="de-DE" sz="2800" dirty="0" smtClean="0"/>
          </a:p>
        </p:txBody>
      </p:sp>
      <p:sp>
        <p:nvSpPr>
          <p:cNvPr id="14" name="Rechteck 13"/>
          <p:cNvSpPr/>
          <p:nvPr/>
        </p:nvSpPr>
        <p:spPr>
          <a:xfrm>
            <a:off x="395536" y="2204864"/>
            <a:ext cx="1800200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Lücke umfahren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3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3528" r="13598" b="16262"/>
          <a:stretch/>
        </p:blipFill>
        <p:spPr>
          <a:xfrm>
            <a:off x="5003800" y="1484784"/>
            <a:ext cx="4140200" cy="5168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2" y="1169513"/>
            <a:ext cx="9144002" cy="211657"/>
          </a:xfrm>
          <a:prstGeom prst="rect">
            <a:avLst/>
          </a:prstGeom>
          <a:solidFill>
            <a:srgbClr val="636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1169513"/>
          </a:xfrm>
          <a:prstGeom prst="rect">
            <a:avLst/>
          </a:prstGeom>
          <a:solidFill>
            <a:srgbClr val="0B2A5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U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0" y="332656"/>
            <a:ext cx="1887452" cy="5539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166555"/>
            <a:ext cx="718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Verdana" pitchFamily="34" charset="0"/>
              </a:rPr>
              <a:t>Fakultät Informatik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Praktikum </a:t>
            </a:r>
            <a:r>
              <a:rPr lang="de-DE" sz="1000" dirty="0" err="1" smtClean="0">
                <a:solidFill>
                  <a:schemeClr val="bg1"/>
                </a:solidFill>
                <a:latin typeface="Verdana" pitchFamily="34" charset="0"/>
              </a:rPr>
              <a:t>Robolab</a:t>
            </a:r>
            <a:r>
              <a:rPr lang="de-DE" sz="1000" dirty="0" smtClean="0">
                <a:solidFill>
                  <a:schemeClr val="bg1"/>
                </a:solidFill>
                <a:latin typeface="Verdana" pitchFamily="34" charset="0"/>
              </a:rPr>
              <a:t>, Gruppe L6</a:t>
            </a:r>
            <a:endParaRPr lang="de-LU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14847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3.4 Hindernisse umfahren</a:t>
            </a:r>
            <a:endParaRPr lang="de-DE" sz="2800" b="1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04248" y="6309320"/>
            <a:ext cx="2133600" cy="365125"/>
          </a:xfrm>
        </p:spPr>
        <p:txBody>
          <a:bodyPr/>
          <a:lstStyle/>
          <a:p>
            <a:fld id="{495D2615-D052-4405-8A35-1FD470F2560C}" type="slidenum">
              <a:rPr lang="de-DE" sz="2800" smtClean="0"/>
              <a:pPr/>
              <a:t>9</a:t>
            </a:fld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068960"/>
            <a:ext cx="37444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2800" dirty="0" smtClean="0"/>
              <a:t>7 cm zurück</a:t>
            </a:r>
          </a:p>
          <a:p>
            <a:pPr marL="514350" indent="-514350">
              <a:buAutoNum type="arabicPeriod"/>
            </a:pPr>
            <a:r>
              <a:rPr lang="de-DE" sz="2800" dirty="0"/>
              <a:t>6</a:t>
            </a:r>
            <a:r>
              <a:rPr lang="de-DE" sz="2800" dirty="0" smtClean="0"/>
              <a:t>0° Drehung nach links</a:t>
            </a:r>
          </a:p>
          <a:p>
            <a:pPr marL="514350" indent="-514350">
              <a:buAutoNum type="arabicPeriod"/>
            </a:pPr>
            <a:r>
              <a:rPr lang="de-DE" sz="2800" dirty="0"/>
              <a:t>5</a:t>
            </a:r>
            <a:r>
              <a:rPr lang="de-DE" sz="2800" dirty="0" smtClean="0"/>
              <a:t> cm nach vorne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Kreis fahren 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Zweiten Kreis fahren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Ausrichten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5536" y="2204864"/>
            <a:ext cx="2160240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Hindernis umfahren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Bildschirmpräsentation (4:3)</PresentationFormat>
  <Paragraphs>226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Larissa-Design</vt:lpstr>
      <vt:lpstr>Benutzerdefiniertes Design</vt:lpstr>
      <vt:lpstr>Robolab Gruppe L6</vt:lpstr>
      <vt:lpstr>PowerPoint-Präsentation</vt:lpstr>
      <vt:lpstr>PowerPoint-Präsentation</vt:lpstr>
      <vt:lpstr>Bi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Kluge</dc:creator>
  <cp:lastModifiedBy>Thalheim</cp:lastModifiedBy>
  <cp:revision>84</cp:revision>
  <dcterms:created xsi:type="dcterms:W3CDTF">2012-03-22T09:35:20Z</dcterms:created>
  <dcterms:modified xsi:type="dcterms:W3CDTF">2012-03-28T15:49:17Z</dcterms:modified>
</cp:coreProperties>
</file>