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9" r:id="rId3"/>
    <p:sldId id="265" r:id="rId4"/>
    <p:sldId id="268" r:id="rId5"/>
    <p:sldId id="267" r:id="rId6"/>
    <p:sldId id="261" r:id="rId7"/>
    <p:sldId id="259" r:id="rId8"/>
    <p:sldId id="269" r:id="rId9"/>
    <p:sldId id="262" r:id="rId10"/>
    <p:sldId id="271" r:id="rId11"/>
    <p:sldId id="263" r:id="rId12"/>
    <p:sldId id="264" r:id="rId13"/>
    <p:sldId id="273" r:id="rId14"/>
    <p:sldId id="270" r:id="rId15"/>
    <p:sldId id="286" r:id="rId16"/>
    <p:sldId id="274" r:id="rId17"/>
    <p:sldId id="275" r:id="rId18"/>
    <p:sldId id="276" r:id="rId19"/>
    <p:sldId id="277" r:id="rId20"/>
    <p:sldId id="280" r:id="rId21"/>
    <p:sldId id="287" r:id="rId22"/>
    <p:sldId id="279" r:id="rId23"/>
    <p:sldId id="288" r:id="rId24"/>
    <p:sldId id="281" r:id="rId25"/>
    <p:sldId id="282" r:id="rId26"/>
    <p:sldId id="283" r:id="rId27"/>
    <p:sldId id="284" r:id="rId28"/>
    <p:sldId id="285" r:id="rId2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82036" autoAdjust="0"/>
  </p:normalViewPr>
  <p:slideViewPr>
    <p:cSldViewPr snapToGrid="0">
      <p:cViewPr varScale="1">
        <p:scale>
          <a:sx n="112" d="100"/>
          <a:sy n="112" d="100"/>
        </p:scale>
        <p:origin x="102" y="16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3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24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  <a:p>
            <a:r>
              <a:rPr lang="en-US" dirty="0"/>
              <a:t>t = n * (n + 1) /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99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40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  <a:p>
            <a:endParaRPr lang="en-US" dirty="0"/>
          </a:p>
          <a:p>
            <a:r>
              <a:rPr lang="en-US" dirty="0"/>
              <a:t>Inner loop:</a:t>
            </a: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 &lt;=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 ==&gt;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mindex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current smallest in range n &lt; m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outter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loop: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 :: 0 &lt;=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==&gt; 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a[j]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//all the values in the sorted section will be lower then any value in the non sorted section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k1, k2 :: 0 &lt;= k1 &lt; k2 &lt; n ==&gt; a[k1] &lt;= a[k2]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//all values in the sorted section are sorted with respect to one another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13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Loop Invariant:</a:t>
            </a:r>
            <a:r>
              <a:rPr lang="en-US" dirty="0"/>
              <a:t> At the start of iteration </a:t>
            </a:r>
            <a:r>
              <a:rPr lang="en-US" i="1" dirty="0">
                <a:effectLst/>
                <a:latin typeface="MathJax_Math"/>
              </a:rPr>
              <a:t>j </a:t>
            </a:r>
            <a:r>
              <a:rPr lang="en-US" dirty="0"/>
              <a:t>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A[0:j].</a:t>
            </a:r>
          </a:p>
          <a:p>
            <a:r>
              <a:rPr lang="en-US" b="1" dirty="0"/>
              <a:t>Initialization:</a:t>
            </a:r>
            <a:r>
              <a:rPr lang="en-US" dirty="0"/>
              <a:t> At the start of the first loop the loop invariant states: 'At the start of the first iteration 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A[0:0], which is an empty array. The sum of the numbers in an empty array is 0, and this is what </a:t>
            </a:r>
            <a:r>
              <a:rPr lang="en-US" i="1" dirty="0"/>
              <a:t>answer</a:t>
            </a:r>
            <a:r>
              <a:rPr lang="en-US" dirty="0"/>
              <a:t> has been set to.</a:t>
            </a:r>
          </a:p>
          <a:p>
            <a:r>
              <a:rPr lang="en-US" b="1" dirty="0"/>
              <a:t>Maintenance:</a:t>
            </a:r>
            <a:r>
              <a:rPr lang="en-US" dirty="0"/>
              <a:t> Assume that the loop invariant holds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endParaRPr lang="en-US" dirty="0"/>
          </a:p>
          <a:p>
            <a:r>
              <a:rPr lang="en-US" dirty="0"/>
              <a:t>. Then it must be that </a:t>
            </a:r>
            <a:r>
              <a:rPr lang="en-US" i="1" dirty="0"/>
              <a:t>answer</a:t>
            </a:r>
            <a:r>
              <a:rPr lang="en-US" dirty="0"/>
              <a:t> contains the sum of numbers in subarray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. In the body of the loop we add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 to </a:t>
            </a:r>
            <a:r>
              <a:rPr lang="en-US" i="1" dirty="0"/>
              <a:t>answer</a:t>
            </a:r>
            <a:r>
              <a:rPr lang="en-US" dirty="0"/>
              <a:t>. Thus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</a:t>
            </a:r>
            <a:r>
              <a:rPr lang="en-US" dirty="0"/>
              <a:t>, </a:t>
            </a:r>
            <a:r>
              <a:rPr lang="en-US" i="1" dirty="0"/>
              <a:t>answer</a:t>
            </a:r>
            <a:r>
              <a:rPr lang="en-US" dirty="0"/>
              <a:t> will contain the sum of numbers in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+1]</a:t>
            </a:r>
            <a:r>
              <a:rPr lang="en-US" dirty="0"/>
              <a:t>, which is what we needed to prove.</a:t>
            </a:r>
          </a:p>
          <a:p>
            <a:r>
              <a:rPr lang="en-US" b="1" dirty="0"/>
              <a:t>Termination:</a:t>
            </a:r>
            <a:r>
              <a:rPr lang="en-US" dirty="0"/>
              <a:t> When the </a:t>
            </a:r>
            <a:r>
              <a:rPr lang="en-US" b="1" dirty="0"/>
              <a:t>for</a:t>
            </a:r>
            <a:r>
              <a:rPr lang="en-US" dirty="0"/>
              <a:t>-loop terminates </a:t>
            </a:r>
            <a:r>
              <a:rPr lang="en-US" i="1" dirty="0" err="1">
                <a:effectLst/>
                <a:latin typeface="MathJax_Math"/>
              </a:rPr>
              <a:t>i</a:t>
            </a:r>
            <a:r>
              <a:rPr lang="en-US" dirty="0">
                <a:effectLst/>
                <a:latin typeface="MathJax_Main"/>
              </a:rPr>
              <a:t>=(</a:t>
            </a:r>
            <a:r>
              <a:rPr lang="en-US" i="1" dirty="0">
                <a:effectLst/>
                <a:latin typeface="MathJax_Math"/>
              </a:rPr>
              <a:t>n</a:t>
            </a:r>
            <a:r>
              <a:rPr lang="en-US" dirty="0">
                <a:effectLst/>
                <a:latin typeface="MathJax_Main"/>
              </a:rPr>
              <a:t>−1)+1=</a:t>
            </a:r>
            <a:r>
              <a:rPr lang="en-US" i="1" dirty="0">
                <a:effectLst/>
                <a:latin typeface="MathJax_Math"/>
              </a:rPr>
              <a:t>n</a:t>
            </a:r>
            <a:endParaRPr lang="en-US" dirty="0"/>
          </a:p>
          <a:p>
            <a:r>
              <a:rPr lang="en-US" dirty="0"/>
              <a:t>. Now the loop invariant gives: The variable </a:t>
            </a:r>
            <a:r>
              <a:rPr lang="en-US" i="1" dirty="0"/>
              <a:t>answer</a:t>
            </a:r>
            <a:r>
              <a:rPr lang="en-US" dirty="0"/>
              <a:t> contains the sum of all numbers in subarray A[0:n]=A. This is exactly the value that the algorithm should output, and which it then outputs. Therefore the algorithm is correct.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19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https://www.win.tue.nl/~kbuchin/teaching/JBP030/notebooks/loop-invariants.html</a:t>
            </a:r>
          </a:p>
          <a:p>
            <a:r>
              <a:rPr lang="en-US" b="1" dirty="0"/>
              <a:t>Loop Invariant:</a:t>
            </a:r>
            <a:r>
              <a:rPr lang="en-US" dirty="0"/>
              <a:t> At the start of iteration </a:t>
            </a:r>
            <a:r>
              <a:rPr lang="en-US" i="1" dirty="0">
                <a:effectLst/>
                <a:latin typeface="MathJax_Math"/>
              </a:rPr>
              <a:t>j </a:t>
            </a:r>
            <a:r>
              <a:rPr lang="en-US" dirty="0"/>
              <a:t>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A[0:j].</a:t>
            </a:r>
          </a:p>
          <a:p>
            <a:r>
              <a:rPr lang="en-US" b="1" dirty="0"/>
              <a:t>Initialization:</a:t>
            </a:r>
            <a:r>
              <a:rPr lang="en-US" dirty="0"/>
              <a:t> At the start of the first loop the loop invariant states: 'At the start of the first iteration of the loop, the variable </a:t>
            </a:r>
            <a:r>
              <a:rPr lang="en-US" i="1" dirty="0"/>
              <a:t>answer</a:t>
            </a:r>
            <a:r>
              <a:rPr lang="en-US" dirty="0"/>
              <a:t> should contain the sum of the numbers from the subarray A[0:0], which is an empty array. The sum of the numbers in an empty array is 0, and this is what </a:t>
            </a:r>
            <a:r>
              <a:rPr lang="en-US" i="1" dirty="0"/>
              <a:t>answer</a:t>
            </a:r>
            <a:r>
              <a:rPr lang="en-US" dirty="0"/>
              <a:t> has been set to.</a:t>
            </a:r>
          </a:p>
          <a:p>
            <a:r>
              <a:rPr lang="en-US" b="1" dirty="0"/>
              <a:t>Maintenance:</a:t>
            </a:r>
            <a:r>
              <a:rPr lang="en-US" dirty="0"/>
              <a:t> Assume that the loop invariant holds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endParaRPr lang="en-US" dirty="0"/>
          </a:p>
          <a:p>
            <a:r>
              <a:rPr lang="en-US" dirty="0"/>
              <a:t>. Then it must be that </a:t>
            </a:r>
            <a:r>
              <a:rPr lang="en-US" i="1" dirty="0"/>
              <a:t>answer</a:t>
            </a:r>
            <a:r>
              <a:rPr lang="en-US" dirty="0"/>
              <a:t> contains the sum of numbers in subarray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. In the body of the loop we add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]</a:t>
            </a:r>
            <a:r>
              <a:rPr lang="en-US" dirty="0"/>
              <a:t> to </a:t>
            </a:r>
            <a:r>
              <a:rPr lang="en-US" i="1" dirty="0"/>
              <a:t>answer</a:t>
            </a:r>
            <a:r>
              <a:rPr lang="en-US" dirty="0"/>
              <a:t>. Thus at the start of iteration 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</a:t>
            </a:r>
            <a:r>
              <a:rPr lang="en-US" dirty="0"/>
              <a:t>, </a:t>
            </a:r>
            <a:r>
              <a:rPr lang="en-US" i="1" dirty="0"/>
              <a:t>answer</a:t>
            </a:r>
            <a:r>
              <a:rPr lang="en-US" dirty="0"/>
              <a:t> will contain the sum of numbers in </a:t>
            </a:r>
            <a:r>
              <a:rPr lang="en-US" i="1" dirty="0">
                <a:effectLst/>
                <a:latin typeface="MathJax_Math"/>
              </a:rPr>
              <a:t>A</a:t>
            </a:r>
            <a:r>
              <a:rPr lang="en-US" dirty="0">
                <a:effectLst/>
                <a:latin typeface="MathJax_Main"/>
              </a:rPr>
              <a:t>[0:</a:t>
            </a:r>
            <a:r>
              <a:rPr lang="en-US" i="1" dirty="0">
                <a:effectLst/>
                <a:latin typeface="MathJax_Math"/>
              </a:rPr>
              <a:t>j</a:t>
            </a:r>
            <a:r>
              <a:rPr lang="en-US" dirty="0">
                <a:effectLst/>
                <a:latin typeface="MathJax_Main"/>
              </a:rPr>
              <a:t>+1]</a:t>
            </a:r>
            <a:r>
              <a:rPr lang="en-US" dirty="0"/>
              <a:t>, which is what we needed to prove.</a:t>
            </a:r>
          </a:p>
          <a:p>
            <a:r>
              <a:rPr lang="en-US" b="1" dirty="0"/>
              <a:t>Termination:</a:t>
            </a:r>
            <a:r>
              <a:rPr lang="en-US" dirty="0"/>
              <a:t> When the </a:t>
            </a:r>
            <a:r>
              <a:rPr lang="en-US" b="1" dirty="0"/>
              <a:t>for</a:t>
            </a:r>
            <a:r>
              <a:rPr lang="en-US" dirty="0"/>
              <a:t>-loop terminates </a:t>
            </a:r>
            <a:r>
              <a:rPr lang="en-US" i="1" dirty="0" err="1">
                <a:effectLst/>
                <a:latin typeface="MathJax_Math"/>
              </a:rPr>
              <a:t>i</a:t>
            </a:r>
            <a:r>
              <a:rPr lang="en-US" dirty="0">
                <a:effectLst/>
                <a:latin typeface="MathJax_Main"/>
              </a:rPr>
              <a:t>=(</a:t>
            </a:r>
            <a:r>
              <a:rPr lang="en-US" i="1" dirty="0">
                <a:effectLst/>
                <a:latin typeface="MathJax_Math"/>
              </a:rPr>
              <a:t>n</a:t>
            </a:r>
            <a:r>
              <a:rPr lang="en-US" dirty="0">
                <a:effectLst/>
                <a:latin typeface="MathJax_Main"/>
              </a:rPr>
              <a:t>−1)+1=</a:t>
            </a:r>
            <a:r>
              <a:rPr lang="en-US" i="1" dirty="0">
                <a:effectLst/>
                <a:latin typeface="MathJax_Math"/>
              </a:rPr>
              <a:t>n</a:t>
            </a:r>
            <a:endParaRPr lang="en-US" dirty="0"/>
          </a:p>
          <a:p>
            <a:r>
              <a:rPr lang="en-US" dirty="0"/>
              <a:t>. Now the loop invariant gives: The variable </a:t>
            </a:r>
            <a:r>
              <a:rPr lang="en-US" i="1" dirty="0"/>
              <a:t>answer</a:t>
            </a:r>
            <a:r>
              <a:rPr lang="en-US" dirty="0"/>
              <a:t> contains the sum of all numbers in subarray A[0:n]=A. This is exactly the value that the algorithm should output, and which it then outputs. Therefore the algorithm is correct.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535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A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274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Invariants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:: 0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==&gt; max &gt;= a[j]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 is bigger or equal to anything seen so far (up to j)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:: 0 &lt;=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max==a[j]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 exists somewhere in the seen portion of the array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35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A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76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Talk about the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Short example of binary addition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 about the algorithm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41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19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beginning of the </a:t>
            </a:r>
            <a:r>
              <a:rPr lang="en-AU" b="1" dirty="0" err="1"/>
              <a:t>i-th</a:t>
            </a:r>
            <a:r>
              <a:rPr lang="en-AU" b="1" dirty="0"/>
              <a:t> iteration Ci, Zi-1, Zi-2, …, Z1 is the sum of Xi-1, Xi-2, … X1 and Yi-1, Yi-2, …, Y1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</a:t>
            </a:r>
          </a:p>
          <a:p>
            <a:r>
              <a:rPr lang="en-US" dirty="0"/>
              <a:t>Before main loop, </a:t>
            </a:r>
            <a:r>
              <a:rPr lang="en-US" dirty="0" err="1"/>
              <a:t>i</a:t>
            </a:r>
            <a:r>
              <a:rPr lang="en-US" dirty="0"/>
              <a:t> = 1 and c = 0, the sum of no digits (Zi-1 = Z0) must be 0. </a:t>
            </a:r>
          </a:p>
          <a:p>
            <a:r>
              <a:rPr lang="en-US" dirty="0"/>
              <a:t>X0 and Y0 don’t exist, there is nothing to add.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CONTINUATION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 </a:t>
            </a:r>
            <a:r>
              <a:rPr lang="en-AU" b="1" dirty="0"/>
              <a:t>Ci, Zi-1, Zi-2, …, Z1 is the sum of Xi-1, Xi-2, … X1 and Yi-1, Yi-2, …, Y1</a:t>
            </a:r>
            <a:endParaRPr lang="en-US" dirty="0"/>
          </a:p>
          <a:p>
            <a:r>
              <a:rPr lang="en-US" dirty="0"/>
              <a:t>How is Zi calculated? </a:t>
            </a:r>
          </a:p>
          <a:p>
            <a:r>
              <a:rPr lang="en-US" dirty="0"/>
              <a:t>When we add Xi + Yi + C and divide by 2 the integer remainder is Zi</a:t>
            </a:r>
          </a:p>
          <a:p>
            <a:r>
              <a:rPr lang="en-US" dirty="0"/>
              <a:t>e.g.  Xi(1) + Yi(1) + C(0) = Zi(0) and next C (quotient) of 1</a:t>
            </a:r>
          </a:p>
          <a:p>
            <a:r>
              <a:rPr lang="en-US" dirty="0"/>
              <a:t>Xi(1) + Yi(1) + C(1) = Zi(1) and next C of 1</a:t>
            </a:r>
          </a:p>
          <a:p>
            <a:endParaRPr lang="en-US" dirty="0"/>
          </a:p>
          <a:p>
            <a:r>
              <a:rPr lang="en-US" dirty="0"/>
              <a:t>So yes, the invariant will be true for the next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27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497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/cs/loop-invariant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start of each iteration of the for–loop, the subarray A[1], A[2], …, A[j-1] consists of the elements originally in A in the positions 1 through j-1, but in sorted order.</a:t>
            </a:r>
          </a:p>
          <a:p>
            <a:endParaRPr lang="en-US" dirty="0"/>
          </a:p>
          <a:p>
            <a:r>
              <a:rPr lang="en-US" dirty="0"/>
              <a:t>START</a:t>
            </a:r>
            <a:endParaRPr lang="en-AU" b="1" dirty="0"/>
          </a:p>
          <a:p>
            <a:r>
              <a:rPr lang="en-US" dirty="0"/>
              <a:t>J = 2 before the first iteration, everything between A[1] to A[1] is sorted as there is only one item</a:t>
            </a:r>
          </a:p>
          <a:p>
            <a:endParaRPr lang="en-US" dirty="0"/>
          </a:p>
          <a:p>
            <a:r>
              <a:rPr lang="en-US" dirty="0"/>
              <a:t>CONTINUATION</a:t>
            </a:r>
          </a:p>
          <a:p>
            <a:r>
              <a:rPr lang="en-US" dirty="0"/>
              <a:t>Need to show that after the inner loop, elements A[i+1], A[i+2], …, A[k – 1] are greater then x (the original A[j]) and A[1], A[2], …, A[</a:t>
            </a:r>
            <a:r>
              <a:rPr lang="en-US" dirty="0" err="1"/>
              <a:t>i</a:t>
            </a:r>
            <a:r>
              <a:rPr lang="en-US" dirty="0"/>
              <a:t>] are lower then or equal to x.</a:t>
            </a:r>
          </a:p>
          <a:p>
            <a:endParaRPr lang="en-US" dirty="0"/>
          </a:p>
          <a:p>
            <a:r>
              <a:rPr lang="en-US" dirty="0"/>
              <a:t>Informally</a:t>
            </a:r>
          </a:p>
          <a:p>
            <a:r>
              <a:rPr lang="en-US" dirty="0"/>
              <a:t>The inner loop shifts items in A one item to the right as long as they are bigger then x (the original A[j]). It only stops when it finds an A[</a:t>
            </a:r>
            <a:r>
              <a:rPr lang="en-US" dirty="0" err="1"/>
              <a:t>i</a:t>
            </a:r>
            <a:r>
              <a:rPr lang="en-US" dirty="0"/>
              <a:t>] which is lower then or equal to x. </a:t>
            </a:r>
          </a:p>
          <a:p>
            <a:r>
              <a:rPr lang="en-US" dirty="0"/>
              <a:t>Therefore all elements shifted (A[i+1], A[I +2], …, A[j – 1]) are greater then x = A[j]. All those not shifted (A[1], A[2], …, A[</a:t>
            </a:r>
            <a:r>
              <a:rPr lang="en-US" dirty="0" err="1"/>
              <a:t>i</a:t>
            </a:r>
            <a:r>
              <a:rPr lang="en-US" dirty="0"/>
              <a:t>]) are lower then x = A[j]. Therefore placing A[j] at the </a:t>
            </a:r>
            <a:r>
              <a:rPr lang="en-US" dirty="0" err="1"/>
              <a:t>i-th</a:t>
            </a:r>
            <a:r>
              <a:rPr lang="en-US" dirty="0"/>
              <a:t> position in A will result in a sorted subarray.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At the beginning of the </a:t>
            </a:r>
            <a:r>
              <a:rPr lang="en-AU" b="1" dirty="0" err="1"/>
              <a:t>i-th</a:t>
            </a:r>
            <a:r>
              <a:rPr lang="en-AU" b="1" dirty="0"/>
              <a:t> iteration Ci, Zi-1, Zi-2, …, Z1 is the sum of Xi-1, Xi-2, … X1 and Yi-1, Yi-2, …, Y1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24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29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0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29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0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90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  <a:p>
            <a:r>
              <a:rPr lang="en-US" dirty="0"/>
              <a:t>result = x ^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0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May 25th, 2022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Compiler Support for Learning Invariants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21133" y="2251038"/>
            <a:ext cx="8542867" cy="5032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Michael Lay</a:t>
            </a:r>
            <a:br>
              <a:rPr lang="en-AU" dirty="0"/>
            </a:br>
            <a:r>
              <a:rPr lang="en-AU" dirty="0"/>
              <a:t>Supervisor: Matt Roberts</a:t>
            </a:r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963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Are the following Hoare triples correct?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{x = 10}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{x &gt; 0}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{x = 5} x = x * 2 {true}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{true} x = x * 2 {true}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about this?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{false} k = 3 {k = -4}</a:t>
            </a:r>
          </a:p>
          <a:p>
            <a:pPr lvl="1">
              <a:lnSpc>
                <a:spcPct val="150000"/>
              </a:lnSpc>
            </a:pPr>
            <a:endParaRPr lang="en-AU" dirty="0"/>
          </a:p>
          <a:p>
            <a:pPr lvl="1"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Weakest and strongest pre/post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33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 we deal with the loop in the following code?</a:t>
            </a:r>
          </a:p>
          <a:p>
            <a:pPr>
              <a:lnSpc>
                <a:spcPct val="150000"/>
              </a:lnSpc>
            </a:pPr>
            <a:r>
              <a:rPr lang="en-US" dirty="0"/>
              <a:t>Are Hoare triples enough?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A447-0C79-F2EE-D2C3-4229DBE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Loops?</a:t>
            </a:r>
            <a:endParaRPr lang="en-A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579693-E2A5-B2E3-6808-74840FDEC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1135700" y="2685611"/>
            <a:ext cx="3694208" cy="32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4F2EB-159B-0B7B-F8E4-574DFE3EB6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6875857" cy="4524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 code without loops, we are simulating execution directly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prove one Hoare Triple for each statement, and each statement is executed once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For code with loops, we are doing one proof of correctness for multiple loop iterations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Don’t know how many iterations there will be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our proof to cover all of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8BEBE-352A-7B7D-3ACE-1D0A2D2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0BE0-A975-0F3F-BA1D-F63B881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2FDCD-FA28-3F60-82C6-1B7FEA34F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91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4F2EB-159B-0B7B-F8E4-574DFE3EB6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9415312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invariant is a general condition that must be true for every execution of the loop, but still be strong enough to provide us the postcondition.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 invariant is correct when it adheres to the following rules: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true before it starts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maintained on each loop iteration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loop iteration makes progress towards the loop stopping (no infinite loops!)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postcondition is true when the loop terminates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8BEBE-352A-7B7D-3ACE-1D0A2D2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0BE0-A975-0F3F-BA1D-F63B881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2FDCD-FA28-3F60-82C6-1B7FEA34F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37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9D6485D-58C5-E32D-68FD-44469628354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x and n, calculate </a:t>
            </a:r>
            <a:r>
              <a:rPr lang="en-US" dirty="0" err="1"/>
              <a:t>x^n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is the invariant for the program?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CBC1701-476D-9D12-8C0B-3EC5CE731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969446" y="2276640"/>
            <a:ext cx="3599673" cy="31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5B0C79-1280-80E3-3BF3-0965FFFFA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b="-1"/>
          <a:stretch/>
        </p:blipFill>
        <p:spPr>
          <a:xfrm>
            <a:off x="8043578" y="1707284"/>
            <a:ext cx="3599673" cy="31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1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n, calculate Tn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0630324-F494-8B35-1D2F-1D3163D2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4" y="2328625"/>
            <a:ext cx="5163271" cy="34009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242AEC02-2328-B8E4-A4FB-8FF186054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0" y="2229344"/>
            <a:ext cx="4074854" cy="34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88E611-2037-A493-6947-F7E82B6F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2" y="1728968"/>
            <a:ext cx="3989876" cy="262801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B9038CE-3FFB-11B0-2FEA-A3E8528C8A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8" y="4465954"/>
            <a:ext cx="2701778" cy="22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sort it in ascending order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AutoShape 2" descr="Rendered by QuickLaTeX.com">
            <a:extLst>
              <a:ext uri="{FF2B5EF4-FFF2-40B4-BE49-F238E27FC236}">
                <a16:creationId xmlns:a16="http://schemas.microsoft.com/office/drawing/2014/main" id="{2AF11A4B-9690-0EBC-E975-30B05667A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7600" y="1536700"/>
            <a:ext cx="74168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9E0E8F-1997-18A0-0E9C-52194405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5" y="2274609"/>
            <a:ext cx="5207742" cy="32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8D23C19-5456-E898-EA31-3DFE486D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33" y="1620000"/>
            <a:ext cx="5207742" cy="32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Introduction (5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Pre-Workshop Test (15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Learning Content (40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Workshop questions (40 minutes)</a:t>
            </a:r>
          </a:p>
          <a:p>
            <a:pPr>
              <a:lnSpc>
                <a:spcPct val="200000"/>
              </a:lnSpc>
            </a:pPr>
            <a:r>
              <a:rPr lang="en-AU" dirty="0"/>
              <a:t>Post Workshop Test (15 minutes)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pPr marL="0" indent="0">
              <a:lnSpc>
                <a:spcPct val="200000"/>
              </a:lnSpc>
              <a:buNone/>
            </a:pPr>
            <a:r>
              <a:rPr lang="en-AU" dirty="0"/>
              <a:t>With short 5-minute breaks in between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796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return the sum of all numbers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1E77917-A18D-2B0A-2F11-F3E78B96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5" y="2307505"/>
            <a:ext cx="4753304" cy="27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81DB6AA-0999-1011-0B9D-380DF24A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30" y="1620000"/>
            <a:ext cx="3915345" cy="22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Designing with Invariants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A9ED0D-6B4A-AEF4-C294-487B2FBA8E6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return the highest number in the array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FE74ADBE-5F0F-9F42-CE53-97D3604D6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7" y="2247010"/>
            <a:ext cx="3811939" cy="3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3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190EC6E-BFE0-631F-6CC9-9C15FD4F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7" y="1776367"/>
            <a:ext cx="3652826" cy="29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3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Designing with Invariants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308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222C8B-69D0-723E-5F99-4CF6F25B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603" y="2411128"/>
            <a:ext cx="7212932" cy="312560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two n bit binary numbers x and y, calculate x the sum of both numbers</a:t>
            </a:r>
          </a:p>
        </p:txBody>
      </p:sp>
    </p:spTree>
    <p:extLst>
      <p:ext uri="{BB962C8B-B14F-4D97-AF65-F5344CB8AC3E}">
        <p14:creationId xmlns:p14="http://schemas.microsoft.com/office/powerpoint/2010/main" val="103948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26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7B1DB5-44EE-3D0F-A8EA-6C528601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1" y="1556720"/>
            <a:ext cx="5376000" cy="23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2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array, sort it in ascending order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AutoShape 2" descr="Rendered by QuickLaTeX.com">
            <a:extLst>
              <a:ext uri="{FF2B5EF4-FFF2-40B4-BE49-F238E27FC236}">
                <a16:creationId xmlns:a16="http://schemas.microsoft.com/office/drawing/2014/main" id="{2AF11A4B-9690-0EBC-E975-30B05667A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7600" y="1536700"/>
            <a:ext cx="74168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8AE072-0585-DE03-779D-B2E5BC1D2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651" y="2255769"/>
            <a:ext cx="7147809" cy="36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96A5CF-B830-9FCA-F9E3-D818A17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C28-E673-024C-75E3-C47AD1A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3039-77CF-A199-06F4-10FA05D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62140E-1DEB-FAE4-B749-2267B735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4866C34-7F58-BFE7-EB25-B592C3899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8853370" cy="452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loop invariant?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before the first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it true after each iteration?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REPLACE WITH SELECTION SORT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4DB133-881E-BBC4-6E9A-6C716BB92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6682" y="1620001"/>
            <a:ext cx="5069993" cy="25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3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Why should we care about program correctness?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Ensuring correctness</a:t>
            </a:r>
            <a:endParaRPr lang="en-AU"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1910690-7D07-E213-DF09-BB63D3D19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44" y="2150873"/>
            <a:ext cx="6991659" cy="3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Wide variety of verification techniques</a:t>
            </a:r>
          </a:p>
          <a:p>
            <a:pPr>
              <a:lnSpc>
                <a:spcPct val="150000"/>
              </a:lnSpc>
            </a:pPr>
            <a:r>
              <a:rPr lang="en-AU" dirty="0"/>
              <a:t>Dynamic verification</a:t>
            </a:r>
          </a:p>
          <a:p>
            <a:pPr lvl="1">
              <a:lnSpc>
                <a:spcPct val="150000"/>
              </a:lnSpc>
            </a:pPr>
            <a:r>
              <a:rPr lang="en-AU" b="1" dirty="0"/>
              <a:t>Unit testing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Functional testing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Runtime assertions</a:t>
            </a:r>
          </a:p>
          <a:p>
            <a:pPr>
              <a:lnSpc>
                <a:spcPct val="150000"/>
              </a:lnSpc>
            </a:pPr>
            <a:r>
              <a:rPr lang="en-AU" dirty="0"/>
              <a:t>Static verification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Linting</a:t>
            </a:r>
          </a:p>
          <a:p>
            <a:pPr lvl="1">
              <a:lnSpc>
                <a:spcPct val="150000"/>
              </a:lnSpc>
            </a:pPr>
            <a:r>
              <a:rPr lang="en-AU" b="1" dirty="0"/>
              <a:t>Formal verification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Verification techniques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65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9997" y="1620000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Test individual units or components of a program</a:t>
            </a:r>
          </a:p>
          <a:p>
            <a:pPr>
              <a:lnSpc>
                <a:spcPct val="200000"/>
              </a:lnSpc>
            </a:pPr>
            <a:r>
              <a:rPr lang="en-AU" dirty="0"/>
              <a:t>Must develop representative test cases </a:t>
            </a:r>
          </a:p>
          <a:p>
            <a:pPr>
              <a:lnSpc>
                <a:spcPct val="200000"/>
              </a:lnSpc>
            </a:pPr>
            <a:r>
              <a:rPr lang="en-AU" dirty="0"/>
              <a:t>Must check edge cases</a:t>
            </a:r>
          </a:p>
          <a:p>
            <a:pPr>
              <a:lnSpc>
                <a:spcPct val="200000"/>
              </a:lnSpc>
            </a:pPr>
            <a:r>
              <a:rPr lang="en-AU" b="1" dirty="0"/>
              <a:t>How do you know you have enough tests?</a:t>
            </a:r>
          </a:p>
          <a:p>
            <a:pPr>
              <a:lnSpc>
                <a:spcPct val="200000"/>
              </a:lnSpc>
            </a:pPr>
            <a:r>
              <a:rPr lang="en-AU" b="1" dirty="0"/>
              <a:t>How do you know you have the correct tests?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0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5C0A67-62EE-46AE-A481-8D0B0111D6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810543"/>
            <a:ext cx="7290527" cy="4772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Does the below unit test check sufficient cases?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i="1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A968A-DB72-403A-A17B-2AC9FCA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Invariants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84CF1-D56B-4427-9748-FA3D9A1A3D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A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4485D6-45A7-A4D3-628D-8DFC9C07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2" y="2462167"/>
            <a:ext cx="4922038" cy="36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2FF95-AF66-4834-7F29-9DC852354C4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Contract between a user and the programmer </a:t>
            </a:r>
          </a:p>
          <a:p>
            <a:pPr>
              <a:lnSpc>
                <a:spcPct val="150000"/>
              </a:lnSpc>
            </a:pPr>
            <a:r>
              <a:rPr lang="en-AU" dirty="0"/>
              <a:t>Pre-condition - Specification of what must be true at the start of the program 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en-AU" dirty="0"/>
              <a:t>(what the user must ensure)</a:t>
            </a:r>
          </a:p>
          <a:p>
            <a:pPr>
              <a:lnSpc>
                <a:spcPct val="150000"/>
              </a:lnSpc>
            </a:pPr>
            <a:r>
              <a:rPr lang="en-AU" dirty="0"/>
              <a:t>Post-condition – Specification of what must be true at the end of the program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en-AU" dirty="0"/>
              <a:t>(what the programmer must ensure)</a:t>
            </a:r>
          </a:p>
          <a:p>
            <a:pPr marL="1828800" lvl="4" indent="0">
              <a:lnSpc>
                <a:spcPct val="150000"/>
              </a:lnSpc>
              <a:buNone/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5DEE9-9FCF-B010-137C-1B124BE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5227-AC4E-6F5F-F956-DE830A1B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9E9DC-1364-66AE-51EE-063ED5B81D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406D23B-4341-2621-8695-7FBABD094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" y="4306546"/>
            <a:ext cx="8057720" cy="21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2FF95-AF66-4834-7F29-9DC852354C4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1828800" lvl="4" indent="0">
              <a:lnSpc>
                <a:spcPct val="150000"/>
              </a:lnSpc>
              <a:buNone/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5DEE9-9FCF-B010-137C-1B124BE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5227-AC4E-6F5F-F956-DE830A1B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9E9DC-1364-66AE-51EE-063ED5B81D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853631-D9F3-9F62-02F2-C1419C72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4176207"/>
            <a:ext cx="8228155" cy="212646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9446662-C9D7-FD51-3EF0-5FB75467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782210"/>
            <a:ext cx="8057720" cy="21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92C8A-DCA2-AB52-A0DF-9670573316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963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 we show that a program will reach the post condition?</a:t>
            </a:r>
          </a:p>
          <a:p>
            <a:pPr>
              <a:lnSpc>
                <a:spcPct val="150000"/>
              </a:lnSpc>
            </a:pPr>
            <a:r>
              <a:rPr lang="en-US" dirty="0"/>
              <a:t>Hoare triples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{P} S {Q}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P and Q are predicates representing our pre and post conditions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 is the program</a:t>
            </a:r>
          </a:p>
          <a:p>
            <a:pPr>
              <a:lnSpc>
                <a:spcPct val="150000"/>
              </a:lnSpc>
            </a:pPr>
            <a:r>
              <a:rPr lang="en-AU" dirty="0"/>
              <a:t>If the program is in state P and we execute S (and S terminates), Q will be true.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{k = 3} k = 15 {k = 15}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{x = y} y = y + 3 {y = x + 3}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{x &lt; 0} x = (x * 2) - 4 {x &lt; -6}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1DD26-F190-4A65-4B5A-7F11FB5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D6C8-F197-6CBD-F6EE-4FF1409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B7B99-018C-39DD-26B6-0EC4F0378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Hoare Logic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792352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11523</TotalTime>
  <Words>2263</Words>
  <Application>Microsoft Office PowerPoint</Application>
  <PresentationFormat>Widescreen</PresentationFormat>
  <Paragraphs>325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MathJax_Main</vt:lpstr>
      <vt:lpstr>MathJax_Math</vt:lpstr>
      <vt:lpstr>Arial</vt:lpstr>
      <vt:lpstr>Calibri</vt:lpstr>
      <vt:lpstr>Consolas</vt:lpstr>
      <vt:lpstr>Georgia</vt:lpstr>
      <vt:lpstr>Wingdings</vt:lpstr>
      <vt:lpstr>MAC UNI BASIC_Round 1 Draft for feedback</vt:lpstr>
      <vt:lpstr>Compiler Support for Learning Invariants</vt:lpstr>
      <vt:lpstr>Schedule</vt:lpstr>
      <vt:lpstr>Learning Invariants</vt:lpstr>
      <vt:lpstr>Learning Invariants</vt:lpstr>
      <vt:lpstr>Learning Invariants</vt:lpstr>
      <vt:lpstr>Learning Invariants</vt:lpstr>
      <vt:lpstr>Pre and Post Conditions</vt:lpstr>
      <vt:lpstr>Pre and Post Conditions</vt:lpstr>
      <vt:lpstr>Hoare Logic</vt:lpstr>
      <vt:lpstr>Hoare Logic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Invariants</vt:lpstr>
      <vt:lpstr>Extra Slides</vt:lpstr>
      <vt:lpstr>Invariants</vt:lpstr>
      <vt:lpstr>Invariants</vt:lpstr>
      <vt:lpstr>Invariants</vt:lpstr>
      <vt:lpstr>Invariants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Michael Lay</dc:creator>
  <cp:lastModifiedBy>Michael Lay</cp:lastModifiedBy>
  <cp:revision>163</cp:revision>
  <cp:lastPrinted>2016-10-17T01:23:38Z</cp:lastPrinted>
  <dcterms:created xsi:type="dcterms:W3CDTF">2020-06-14T09:29:33Z</dcterms:created>
  <dcterms:modified xsi:type="dcterms:W3CDTF">2022-09-13T15:23:46Z</dcterms:modified>
</cp:coreProperties>
</file>