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63" r:id="rId5"/>
    <p:sldId id="26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DAD"/>
    <a:srgbClr val="FF7F00"/>
    <a:srgbClr val="984EA3"/>
    <a:srgbClr val="4DAF4A"/>
    <a:srgbClr val="CC0000"/>
    <a:srgbClr val="377EB8"/>
    <a:srgbClr val="DE0000"/>
    <a:srgbClr val="E4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68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49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9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88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77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27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8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21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10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8CAF-3730-4D24-BFDC-EECEE033AEB4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11DE-A4E6-4D24-B820-F82083FD4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5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545" y="194784"/>
            <a:ext cx="9057926" cy="48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fr-FR" sz="1500" b="1" dirty="0" err="1" smtClean="0">
                <a:latin typeface="Consolas" panose="020B0609020204030204" pitchFamily="49" charset="0"/>
              </a:rPr>
              <a:t>MyBase</a:t>
            </a:r>
            <a:r>
              <a:rPr lang="fr-FR" sz="1500" dirty="0" smtClean="0">
                <a:latin typeface="Consolas" panose="020B0609020204030204" pitchFamily="49" charset="0"/>
              </a:rPr>
              <a:t> [3,3]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latin typeface="Consolas" panose="020B0609020204030204" pitchFamily="49" charset="0"/>
              </a:rPr>
              <a:t>Wall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err="1" smtClean="0">
                <a:latin typeface="Consolas" panose="020B0609020204030204" pitchFamily="49" charset="0"/>
              </a:rPr>
              <a:t>Family_t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BCWall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err="1" smtClean="0">
                <a:latin typeface="Consolas" panose="020B0609020204030204" pitchFamily="49" charset="0"/>
              </a:rPr>
              <a:t>FamilyBC_t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 err="1" smtClean="0">
                <a:latin typeface="Consolas" panose="020B0609020204030204" pitchFamily="49" charset="0"/>
              </a:rPr>
              <a:t>MyZone</a:t>
            </a:r>
            <a:r>
              <a:rPr lang="fr-FR" sz="1500" dirty="0" smtClean="0">
                <a:latin typeface="Consolas" panose="020B0609020204030204" pitchFamily="49" charset="0"/>
              </a:rPr>
              <a:t> [18 4 0]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GridCoordinates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CoordinateX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[0 1 2 0 1 2 0 1 2 0 1 2 0 1 2 0 1 2]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├───Hexa [17 0]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ElementRange</a:t>
            </a:r>
            <a:r>
              <a:rPr lang="fr-FR" sz="1500" dirty="0" smtClean="0">
                <a:latin typeface="Consolas" panose="020B0609020204030204" pitchFamily="49" charset="0"/>
              </a:rPr>
              <a:t> [1 4]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ElementConnectivity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[1 2 5 4 10 11 14 13  2 3 6 5 11 12 15 14 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                         </a:t>
            </a:r>
            <a:r>
              <a:rPr lang="fr-FR" sz="15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4 5 8 7 13 14 17 16  5 6 9 8 14 15 18 17]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├───Quad [7 0]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ElementRange</a:t>
            </a:r>
            <a:r>
              <a:rPr lang="fr-FR" sz="1500" dirty="0" smtClean="0">
                <a:latin typeface="Consolas" panose="020B0609020204030204" pitchFamily="49" charset="0"/>
              </a:rPr>
              <a:t> [5 6]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FlowSolution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Density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4DAF4A"/>
                </a:solidFill>
                <a:latin typeface="Consolas" panose="020B0609020204030204" pitchFamily="49" charset="0"/>
              </a:rPr>
              <a:t>[1.0  1.2  1.3  1.2]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ZoneBC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└───BC_1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FamilyName</a:t>
            </a:r>
            <a:r>
              <a:rPr lang="fr-FR" sz="1500" dirty="0" smtClean="0">
                <a:latin typeface="Consolas" panose="020B0609020204030204" pitchFamily="49" charset="0"/>
              </a:rPr>
              <a:t> "Wall"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PointList</a:t>
            </a:r>
            <a:r>
              <a:rPr lang="fr-FR" sz="1500" dirty="0" smtClean="0">
                <a:latin typeface="Consolas" panose="020B0609020204030204" pitchFamily="49" charset="0"/>
              </a:rPr>
              <a:t> [5 6]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GridLocation</a:t>
            </a:r>
            <a:r>
              <a:rPr lang="fr-FR" sz="1500" dirty="0" smtClean="0">
                <a:latin typeface="Consolas" panose="020B0609020204030204" pitchFamily="49" charset="0"/>
              </a:rPr>
              <a:t> "</a:t>
            </a:r>
            <a:r>
              <a:rPr lang="fr-FR" sz="1500" dirty="0" err="1" smtClean="0">
                <a:latin typeface="Consolas" panose="020B0609020204030204" pitchFamily="49" charset="0"/>
              </a:rPr>
              <a:t>FaceCenter</a:t>
            </a:r>
            <a:r>
              <a:rPr lang="fr-FR" sz="1500" dirty="0" smtClean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BCDataSet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DirichletData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Temperature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FF7F00"/>
                </a:solidFill>
                <a:latin typeface="Consolas" panose="020B0609020204030204" pitchFamily="49" charset="0"/>
              </a:rPr>
              <a:t>[1. 2.]</a:t>
            </a:r>
            <a:endParaRPr lang="fr-FR" sz="1500" dirty="0">
              <a:solidFill>
                <a:srgbClr val="FF7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0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92600" y="412504"/>
            <a:ext cx="7029086" cy="641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fr-FR" sz="1500" b="1" dirty="0" err="1">
                <a:latin typeface="Consolas" panose="020B0609020204030204" pitchFamily="49" charset="0"/>
              </a:rPr>
              <a:t>MyBase</a:t>
            </a:r>
            <a:r>
              <a:rPr lang="fr-FR" sz="1500" dirty="0">
                <a:latin typeface="Consolas" panose="020B0609020204030204" pitchFamily="49" charset="0"/>
              </a:rPr>
              <a:t> [3,3]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├───</a:t>
            </a:r>
            <a:r>
              <a:rPr lang="fr-FR" sz="1500" b="1" dirty="0">
                <a:latin typeface="Consolas" panose="020B0609020204030204" pitchFamily="49" charset="0"/>
              </a:rPr>
              <a:t>Wall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err="1">
                <a:latin typeface="Consolas" panose="020B0609020204030204" pitchFamily="49" charset="0"/>
              </a:rPr>
              <a:t>Family_t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│   └───</a:t>
            </a:r>
            <a:r>
              <a:rPr lang="fr-FR" sz="1500" dirty="0" err="1">
                <a:latin typeface="Consolas" panose="020B0609020204030204" pitchFamily="49" charset="0"/>
              </a:rPr>
              <a:t>BCWall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err="1">
                <a:latin typeface="Consolas" panose="020B0609020204030204" pitchFamily="49" charset="0"/>
              </a:rPr>
              <a:t>FamilyBC_t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└───</a:t>
            </a:r>
            <a:r>
              <a:rPr lang="fr-FR" sz="1500" b="1" dirty="0" err="1">
                <a:latin typeface="Consolas" panose="020B0609020204030204" pitchFamily="49" charset="0"/>
              </a:rPr>
              <a:t>MyZone</a:t>
            </a:r>
            <a:r>
              <a:rPr lang="fr-FR" sz="1500" dirty="0">
                <a:latin typeface="Consolas" panose="020B0609020204030204" pitchFamily="49" charset="0"/>
              </a:rPr>
              <a:t> [18 4 0]</a:t>
            </a: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CGNS#Distribution</a:t>
            </a:r>
            <a:endParaRPr lang="fr-FR" sz="1500" b="1" dirty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├───</a:t>
            </a:r>
            <a:r>
              <a:rPr lang="fr-FR" sz="1500" b="1" dirty="0">
                <a:solidFill>
                  <a:srgbClr val="377EB8"/>
                </a:solidFill>
                <a:latin typeface="Consolas" panose="020B0609020204030204" pitchFamily="49" charset="0"/>
              </a:rPr>
              <a:t>Vertex [9 18 18]</a:t>
            </a: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└───</a:t>
            </a:r>
            <a:r>
              <a:rPr lang="fr-FR" sz="1500" b="1" dirty="0" err="1">
                <a:solidFill>
                  <a:srgbClr val="4DAF4A"/>
                </a:solidFill>
                <a:latin typeface="Consolas" panose="020B0609020204030204" pitchFamily="49" charset="0"/>
              </a:rPr>
              <a:t>Cell</a:t>
            </a:r>
            <a:r>
              <a:rPr lang="fr-FR" sz="1500" b="1" dirty="0">
                <a:solidFill>
                  <a:srgbClr val="4DAF4A"/>
                </a:solidFill>
                <a:latin typeface="Consolas" panose="020B0609020204030204" pitchFamily="49" charset="0"/>
              </a:rPr>
              <a:t> [3 4 4]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</a:t>
            </a:r>
            <a:r>
              <a:rPr lang="fr-FR" sz="1500" dirty="0" err="1">
                <a:latin typeface="Consolas" panose="020B0609020204030204" pitchFamily="49" charset="0"/>
              </a:rPr>
              <a:t>GridCoordinates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>
                <a:latin typeface="Consolas" panose="020B0609020204030204" pitchFamily="49" charset="0"/>
              </a:rPr>
              <a:t>CoordinateX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377EB8"/>
                </a:solidFill>
                <a:latin typeface="Consolas" panose="020B0609020204030204" pitchFamily="49" charset="0"/>
              </a:rPr>
              <a:t>[0 1 2 0 1 2 0 1 2]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├───Hexa [17 0]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>
                <a:latin typeface="Consolas" panose="020B0609020204030204" pitchFamily="49" charset="0"/>
              </a:rPr>
              <a:t>ElementRange</a:t>
            </a:r>
            <a:r>
              <a:rPr lang="fr-FR" sz="1500" dirty="0">
                <a:latin typeface="Consolas" panose="020B0609020204030204" pitchFamily="49" charset="0"/>
              </a:rPr>
              <a:t> [1 4]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ElementConnectivity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│    </a:t>
            </a:r>
            <a:r>
              <a:rPr lang="fr-FR" sz="14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[</a:t>
            </a:r>
            <a:r>
              <a:rPr lang="fr-FR" sz="1400" dirty="0">
                <a:solidFill>
                  <a:srgbClr val="984EA3"/>
                </a:solidFill>
                <a:latin typeface="Consolas" panose="020B0609020204030204" pitchFamily="49" charset="0"/>
              </a:rPr>
              <a:t>4 5 8 7 13 14 17 </a:t>
            </a:r>
            <a:r>
              <a:rPr lang="fr-FR" sz="14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16   </a:t>
            </a:r>
            <a:r>
              <a:rPr lang="fr-FR" sz="1400" dirty="0">
                <a:solidFill>
                  <a:srgbClr val="984EA3"/>
                </a:solidFill>
                <a:latin typeface="Consolas" panose="020B0609020204030204" pitchFamily="49" charset="0"/>
              </a:rPr>
              <a:t>5 6 9 8 14 15 18 17]</a:t>
            </a: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</a:t>
            </a:r>
            <a:r>
              <a:rPr lang="fr-FR" sz="1500" b="1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CGNS#Distribution</a:t>
            </a:r>
            <a:endParaRPr lang="fr-FR" sz="1500" b="1" dirty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    └───</a:t>
            </a:r>
            <a:r>
              <a:rPr lang="fr-FR" sz="1500" b="1" dirty="0" err="1">
                <a:solidFill>
                  <a:srgbClr val="984EA3"/>
                </a:solidFill>
                <a:latin typeface="Consolas" panose="020B0609020204030204" pitchFamily="49" charset="0"/>
              </a:rPr>
              <a:t>Element</a:t>
            </a:r>
            <a:r>
              <a:rPr lang="fr-FR" sz="1500" b="1" dirty="0">
                <a:solidFill>
                  <a:srgbClr val="984EA3"/>
                </a:solidFill>
                <a:latin typeface="Consolas" panose="020B0609020204030204" pitchFamily="49" charset="0"/>
              </a:rPr>
              <a:t> [2 4 4]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├───Quad [7 0]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>
                <a:latin typeface="Consolas" panose="020B0609020204030204" pitchFamily="49" charset="0"/>
              </a:rPr>
              <a:t>ElementRange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latin typeface="Consolas" panose="020B0609020204030204" pitchFamily="49" charset="0"/>
              </a:rPr>
              <a:t>[5 6</a:t>
            </a:r>
            <a:r>
              <a:rPr lang="fr-FR" sz="1500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</a:t>
            </a:r>
            <a:r>
              <a:rPr lang="fr-FR" sz="1500" dirty="0" err="1">
                <a:latin typeface="Consolas" panose="020B0609020204030204" pitchFamily="49" charset="0"/>
              </a:rPr>
              <a:t>FlowSolution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>
                <a:latin typeface="Consolas" panose="020B0609020204030204" pitchFamily="49" charset="0"/>
              </a:rPr>
              <a:t>Density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4DAF4A"/>
                </a:solidFill>
                <a:latin typeface="Consolas" panose="020B0609020204030204" pitchFamily="49" charset="0"/>
              </a:rPr>
              <a:t>[1.2]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└───</a:t>
            </a:r>
            <a:r>
              <a:rPr lang="fr-FR" sz="1500" dirty="0" err="1">
                <a:latin typeface="Consolas" panose="020B0609020204030204" pitchFamily="49" charset="0"/>
              </a:rPr>
              <a:t>ZoneBC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└───BC_1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>
                <a:latin typeface="Consolas" panose="020B0609020204030204" pitchFamily="49" charset="0"/>
              </a:rPr>
              <a:t>FamilyName</a:t>
            </a:r>
            <a:r>
              <a:rPr lang="fr-FR" sz="1500" dirty="0">
                <a:latin typeface="Consolas" panose="020B0609020204030204" pitchFamily="49" charset="0"/>
              </a:rPr>
              <a:t> "Wall"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>
                <a:latin typeface="Consolas" panose="020B0609020204030204" pitchFamily="49" charset="0"/>
              </a:rPr>
              <a:t>PointList</a:t>
            </a:r>
            <a:r>
              <a:rPr lang="fr-FR" sz="1500" dirty="0">
                <a:latin typeface="Consolas" panose="020B0609020204030204" pitchFamily="49" charset="0"/>
              </a:rPr>
              <a:t> [6]</a:t>
            </a: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    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CGNS#Distribution</a:t>
            </a:r>
            <a:endParaRPr lang="fr-FR" sz="1500" b="1" dirty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        │   └───</a:t>
            </a:r>
            <a:r>
              <a:rPr lang="fr-FR" sz="1500" b="1" dirty="0">
                <a:solidFill>
                  <a:srgbClr val="FF7F00"/>
                </a:solidFill>
                <a:latin typeface="Consolas" panose="020B0609020204030204" pitchFamily="49" charset="0"/>
              </a:rPr>
              <a:t>Index [1 2 2]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>
                <a:latin typeface="Consolas" panose="020B0609020204030204" pitchFamily="49" charset="0"/>
              </a:rPr>
              <a:t>GridLocation</a:t>
            </a:r>
            <a:r>
              <a:rPr lang="fr-FR" sz="1500" dirty="0">
                <a:latin typeface="Consolas" panose="020B0609020204030204" pitchFamily="49" charset="0"/>
              </a:rPr>
              <a:t> "</a:t>
            </a:r>
            <a:r>
              <a:rPr lang="fr-FR" sz="1500" dirty="0" err="1">
                <a:latin typeface="Consolas" panose="020B0609020204030204" pitchFamily="49" charset="0"/>
              </a:rPr>
              <a:t>FaceCenter</a:t>
            </a:r>
            <a:r>
              <a:rPr lang="fr-FR" sz="15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└───</a:t>
            </a:r>
            <a:r>
              <a:rPr lang="fr-FR" sz="1500" dirty="0" err="1">
                <a:latin typeface="Consolas" panose="020B0609020204030204" pitchFamily="49" charset="0"/>
              </a:rPr>
              <a:t>BCDataSet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    └───</a:t>
            </a:r>
            <a:r>
              <a:rPr lang="fr-FR" sz="1500" dirty="0" err="1">
                <a:latin typeface="Consolas" panose="020B0609020204030204" pitchFamily="49" charset="0"/>
              </a:rPr>
              <a:t>DirichletData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        └───</a:t>
            </a:r>
            <a:r>
              <a:rPr lang="fr-FR" sz="1500" dirty="0" err="1">
                <a:latin typeface="Consolas" panose="020B0609020204030204" pitchFamily="49" charset="0"/>
              </a:rPr>
              <a:t>Temperature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FF7F00"/>
                </a:solidFill>
                <a:latin typeface="Consolas" panose="020B0609020204030204" pitchFamily="49" charset="0"/>
              </a:rPr>
              <a:t>[2.]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545" y="412504"/>
            <a:ext cx="7029086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fr-FR" sz="1500" b="1" dirty="0" err="1" smtClean="0">
                <a:latin typeface="Consolas" panose="020B0609020204030204" pitchFamily="49" charset="0"/>
              </a:rPr>
              <a:t>MyBase</a:t>
            </a:r>
            <a:r>
              <a:rPr lang="fr-FR" sz="1500" dirty="0" smtClean="0">
                <a:latin typeface="Consolas" panose="020B0609020204030204" pitchFamily="49" charset="0"/>
              </a:rPr>
              <a:t> [3,3]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latin typeface="Consolas" panose="020B0609020204030204" pitchFamily="49" charset="0"/>
              </a:rPr>
              <a:t>Wall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err="1" smtClean="0">
                <a:latin typeface="Consolas" panose="020B0609020204030204" pitchFamily="49" charset="0"/>
              </a:rPr>
              <a:t>Family_t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BCWall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err="1" smtClean="0">
                <a:latin typeface="Consolas" panose="020B0609020204030204" pitchFamily="49" charset="0"/>
              </a:rPr>
              <a:t>FamilyBC_t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 err="1" smtClean="0">
                <a:latin typeface="Consolas" panose="020B0609020204030204" pitchFamily="49" charset="0"/>
              </a:rPr>
              <a:t>MyZone</a:t>
            </a:r>
            <a:r>
              <a:rPr lang="fr-FR" sz="1500" dirty="0" smtClean="0">
                <a:latin typeface="Consolas" panose="020B0609020204030204" pitchFamily="49" charset="0"/>
              </a:rPr>
              <a:t> [18 4 0]</a:t>
            </a: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CGNS#Distribution</a:t>
            </a:r>
            <a:endParaRPr lang="fr-FR" sz="1500" b="1" dirty="0" smtClean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├───</a:t>
            </a:r>
            <a:r>
              <a:rPr lang="fr-FR" sz="1500" b="1" dirty="0" smtClean="0">
                <a:solidFill>
                  <a:srgbClr val="377EB8"/>
                </a:solidFill>
                <a:latin typeface="Consolas" panose="020B0609020204030204" pitchFamily="49" charset="0"/>
              </a:rPr>
              <a:t>Vertex [0 9 18]</a:t>
            </a: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b="1" dirty="0" err="1" smtClean="0">
                <a:solidFill>
                  <a:srgbClr val="4DAF4A"/>
                </a:solidFill>
                <a:latin typeface="Consolas" panose="020B0609020204030204" pitchFamily="49" charset="0"/>
              </a:rPr>
              <a:t>Cell</a:t>
            </a:r>
            <a:r>
              <a:rPr lang="fr-FR" sz="1500" b="1" dirty="0" smtClean="0">
                <a:solidFill>
                  <a:srgbClr val="4DAF4A"/>
                </a:solidFill>
                <a:latin typeface="Consolas" panose="020B0609020204030204" pitchFamily="49" charset="0"/>
              </a:rPr>
              <a:t> [0 3 4]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GridCoordinates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CoordinateX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[0 1 2 0 1 2 0 1 2]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├───Hexa [17 0]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ElementRange</a:t>
            </a:r>
            <a:r>
              <a:rPr lang="fr-FR" sz="1500" dirty="0" smtClean="0">
                <a:latin typeface="Consolas" panose="020B0609020204030204" pitchFamily="49" charset="0"/>
              </a:rPr>
              <a:t> [1 4]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ElementConnectivity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│    </a:t>
            </a:r>
            <a:r>
              <a:rPr lang="fr-FR" sz="15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[1 2 5 4 10 11 14 13   2 3 6 5 11 12 15 14]</a:t>
            </a: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</a:t>
            </a:r>
            <a:r>
              <a:rPr lang="fr-FR" sz="1500" b="1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CGNS#Distribution</a:t>
            </a:r>
            <a:endParaRPr lang="fr-FR" sz="1500" b="1" dirty="0" smtClean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    └───</a:t>
            </a:r>
            <a:r>
              <a:rPr lang="fr-FR" sz="1500" b="1" dirty="0" err="1" smtClean="0">
                <a:solidFill>
                  <a:srgbClr val="984EA3"/>
                </a:solidFill>
                <a:latin typeface="Consolas" panose="020B0609020204030204" pitchFamily="49" charset="0"/>
              </a:rPr>
              <a:t>Element</a:t>
            </a:r>
            <a:r>
              <a:rPr lang="fr-FR" sz="1500" b="1" dirty="0" smtClean="0">
                <a:solidFill>
                  <a:srgbClr val="984EA3"/>
                </a:solidFill>
                <a:latin typeface="Consolas" panose="020B0609020204030204" pitchFamily="49" charset="0"/>
              </a:rPr>
              <a:t> [0 2 4]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├───Quad [7 0]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ElementRange</a:t>
            </a:r>
            <a:r>
              <a:rPr lang="fr-FR" sz="1500" dirty="0" smtClean="0">
                <a:latin typeface="Consolas" panose="020B0609020204030204" pitchFamily="49" charset="0"/>
              </a:rPr>
              <a:t> [5 6]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FlowSolution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Density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4DAF4A"/>
                </a:solidFill>
                <a:latin typeface="Consolas" panose="020B0609020204030204" pitchFamily="49" charset="0"/>
              </a:rPr>
              <a:t>[1.0  1.2  1.3]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ZoneBC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└───BC_1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FamilyName</a:t>
            </a:r>
            <a:r>
              <a:rPr lang="fr-FR" sz="1500" dirty="0" smtClean="0">
                <a:latin typeface="Consolas" panose="020B0609020204030204" pitchFamily="49" charset="0"/>
              </a:rPr>
              <a:t> "Wall"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PointList</a:t>
            </a:r>
            <a:r>
              <a:rPr lang="fr-FR" sz="1500" dirty="0" smtClean="0">
                <a:latin typeface="Consolas" panose="020B0609020204030204" pitchFamily="49" charset="0"/>
              </a:rPr>
              <a:t> [5]</a:t>
            </a: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    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CGNS#Distribution</a:t>
            </a:r>
            <a:endParaRPr lang="fr-FR" sz="1500" b="1" dirty="0" smtClean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        │   └───</a:t>
            </a:r>
            <a:r>
              <a:rPr lang="fr-FR" sz="1500" b="1" dirty="0" smtClean="0">
                <a:solidFill>
                  <a:srgbClr val="FF7F00"/>
                </a:solidFill>
                <a:latin typeface="Consolas" panose="020B0609020204030204" pitchFamily="49" charset="0"/>
              </a:rPr>
              <a:t>Index [0 1 2]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GridLocation</a:t>
            </a:r>
            <a:r>
              <a:rPr lang="fr-FR" sz="1500" dirty="0" smtClean="0">
                <a:latin typeface="Consolas" panose="020B0609020204030204" pitchFamily="49" charset="0"/>
              </a:rPr>
              <a:t> "</a:t>
            </a:r>
            <a:r>
              <a:rPr lang="fr-FR" sz="1500" dirty="0" err="1" smtClean="0">
                <a:latin typeface="Consolas" panose="020B0609020204030204" pitchFamily="49" charset="0"/>
              </a:rPr>
              <a:t>FaceCenter</a:t>
            </a:r>
            <a:r>
              <a:rPr lang="fr-FR" sz="1500" dirty="0" smtClean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BCDataSet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DirichletData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Temperature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FF7F00"/>
                </a:solidFill>
                <a:latin typeface="Consolas" panose="020B0609020204030204" pitchFamily="49" charset="0"/>
              </a:rPr>
              <a:t>[1.]</a:t>
            </a:r>
          </a:p>
          <a:p>
            <a:pPr>
              <a:lnSpc>
                <a:spcPts val="1700"/>
              </a:lnSpc>
            </a:pPr>
            <a:endParaRPr lang="fr-FR" sz="1500" dirty="0">
              <a:latin typeface="Consolas" panose="020B06090202040302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171743" y="7800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fr-FR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31901" y="7800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fr-FR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7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545" y="194784"/>
            <a:ext cx="7029086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fr-FR" sz="1500" b="1" dirty="0" err="1" smtClean="0">
                <a:latin typeface="Consolas" panose="020B0609020204030204" pitchFamily="49" charset="0"/>
              </a:rPr>
              <a:t>MyBase</a:t>
            </a:r>
            <a:r>
              <a:rPr lang="fr-FR" sz="1500" dirty="0" smtClean="0">
                <a:latin typeface="Consolas" panose="020B0609020204030204" pitchFamily="49" charset="0"/>
              </a:rPr>
              <a:t> [3,3]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latin typeface="Consolas" panose="020B0609020204030204" pitchFamily="49" charset="0"/>
              </a:rPr>
              <a:t>Wall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err="1" smtClean="0">
                <a:latin typeface="Consolas" panose="020B0609020204030204" pitchFamily="49" charset="0"/>
              </a:rPr>
              <a:t>Family_t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BCWall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err="1" smtClean="0">
                <a:latin typeface="Consolas" panose="020B0609020204030204" pitchFamily="49" charset="0"/>
              </a:rPr>
              <a:t>FamilyBC_t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 err="1" smtClean="0">
                <a:latin typeface="Consolas" panose="020B0609020204030204" pitchFamily="49" charset="0"/>
              </a:rPr>
              <a:t>MyZone</a:t>
            </a:r>
            <a:r>
              <a:rPr lang="fr-FR" sz="1500" dirty="0" smtClean="0">
                <a:latin typeface="Consolas" panose="020B0609020204030204" pitchFamily="49" charset="0"/>
              </a:rPr>
              <a:t> [18 4 0]</a:t>
            </a: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CGNS#Distribution</a:t>
            </a:r>
            <a:endParaRPr lang="fr-FR" sz="1500" b="1" dirty="0" smtClean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├───</a:t>
            </a:r>
            <a:r>
              <a:rPr lang="fr-FR" sz="1500" b="1" dirty="0" smtClean="0">
                <a:solidFill>
                  <a:srgbClr val="377EB8"/>
                </a:solidFill>
                <a:latin typeface="Consolas" panose="020B0609020204030204" pitchFamily="49" charset="0"/>
              </a:rPr>
              <a:t>Vertex [0 9 18]</a:t>
            </a: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b="1" dirty="0" err="1" smtClean="0">
                <a:solidFill>
                  <a:srgbClr val="4DAF4A"/>
                </a:solidFill>
                <a:latin typeface="Consolas" panose="020B0609020204030204" pitchFamily="49" charset="0"/>
              </a:rPr>
              <a:t>Cell</a:t>
            </a:r>
            <a:r>
              <a:rPr lang="fr-FR" sz="1500" b="1" dirty="0" smtClean="0">
                <a:solidFill>
                  <a:srgbClr val="4DAF4A"/>
                </a:solidFill>
                <a:latin typeface="Consolas" panose="020B0609020204030204" pitchFamily="49" charset="0"/>
              </a:rPr>
              <a:t> [0 3 4]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GridCoordinates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CoordinateX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[0 1 2 0 1 2 0 1 2]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├───Hexa [17 0]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ElementRange</a:t>
            </a:r>
            <a:r>
              <a:rPr lang="fr-FR" sz="1500" dirty="0" smtClean="0">
                <a:latin typeface="Consolas" panose="020B0609020204030204" pitchFamily="49" charset="0"/>
              </a:rPr>
              <a:t> [1 4]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ElementConnectivity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│    </a:t>
            </a:r>
            <a:r>
              <a:rPr lang="fr-FR" sz="15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[1 2 5 4 10 11 14 13   2 3 6 5 11 12 15 14]</a:t>
            </a: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</a:t>
            </a:r>
            <a:r>
              <a:rPr lang="fr-FR" sz="1500" b="1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CGNS#Distribution</a:t>
            </a:r>
            <a:endParaRPr lang="fr-FR" sz="1500" b="1" dirty="0" smtClean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    └───</a:t>
            </a:r>
            <a:r>
              <a:rPr lang="fr-FR" sz="1500" b="1" dirty="0" err="1" smtClean="0">
                <a:solidFill>
                  <a:srgbClr val="984EA3"/>
                </a:solidFill>
                <a:latin typeface="Consolas" panose="020B0609020204030204" pitchFamily="49" charset="0"/>
              </a:rPr>
              <a:t>Element</a:t>
            </a:r>
            <a:r>
              <a:rPr lang="fr-FR" sz="1500" b="1" dirty="0" smtClean="0">
                <a:solidFill>
                  <a:srgbClr val="984EA3"/>
                </a:solidFill>
                <a:latin typeface="Consolas" panose="020B0609020204030204" pitchFamily="49" charset="0"/>
              </a:rPr>
              <a:t> [0 2 4]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├───Quad [7 0]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ElementRange</a:t>
            </a:r>
            <a:r>
              <a:rPr lang="fr-FR" sz="1500" dirty="0" smtClean="0">
                <a:latin typeface="Consolas" panose="020B0609020204030204" pitchFamily="49" charset="0"/>
              </a:rPr>
              <a:t> [5 6]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FlowSolution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Density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4DAF4A"/>
                </a:solidFill>
                <a:latin typeface="Consolas" panose="020B0609020204030204" pitchFamily="49" charset="0"/>
              </a:rPr>
              <a:t>[1.0  1.2  1.3]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ZoneBC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└───BC_1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FamilyName</a:t>
            </a:r>
            <a:r>
              <a:rPr lang="fr-FR" sz="1500" dirty="0" smtClean="0">
                <a:latin typeface="Consolas" panose="020B0609020204030204" pitchFamily="49" charset="0"/>
              </a:rPr>
              <a:t> "Wall"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PointList</a:t>
            </a:r>
            <a:r>
              <a:rPr lang="fr-FR" sz="1500" dirty="0" smtClean="0">
                <a:latin typeface="Consolas" panose="020B0609020204030204" pitchFamily="49" charset="0"/>
              </a:rPr>
              <a:t> [5]</a:t>
            </a: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    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CGNS#Distribution</a:t>
            </a:r>
            <a:endParaRPr lang="fr-FR" sz="1500" b="1" dirty="0" smtClean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        │   └───</a:t>
            </a:r>
            <a:r>
              <a:rPr lang="fr-FR" sz="1500" b="1" dirty="0" smtClean="0">
                <a:solidFill>
                  <a:srgbClr val="FF7F00"/>
                </a:solidFill>
                <a:latin typeface="Consolas" panose="020B0609020204030204" pitchFamily="49" charset="0"/>
              </a:rPr>
              <a:t>Index [0 1 2]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GridLocation</a:t>
            </a:r>
            <a:r>
              <a:rPr lang="fr-FR" sz="1500" dirty="0" smtClean="0">
                <a:latin typeface="Consolas" panose="020B0609020204030204" pitchFamily="49" charset="0"/>
              </a:rPr>
              <a:t> "</a:t>
            </a:r>
            <a:r>
              <a:rPr lang="fr-FR" sz="1500" dirty="0" err="1" smtClean="0">
                <a:latin typeface="Consolas" panose="020B0609020204030204" pitchFamily="49" charset="0"/>
              </a:rPr>
              <a:t>FaceCenter</a:t>
            </a:r>
            <a:r>
              <a:rPr lang="fr-FR" sz="1500" dirty="0" smtClean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BCDataSet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DirichletData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Temperature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FF7F00"/>
                </a:solidFill>
                <a:latin typeface="Consolas" panose="020B0609020204030204" pitchFamily="49" charset="0"/>
              </a:rPr>
              <a:t>[1.]</a:t>
            </a:r>
          </a:p>
          <a:p>
            <a:pPr>
              <a:lnSpc>
                <a:spcPts val="1700"/>
              </a:lnSpc>
            </a:pPr>
            <a:endParaRPr lang="fr-FR" sz="1500" dirty="0">
              <a:latin typeface="Consolas" panose="020B0609020204030204" pitchFamily="49" charset="0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3274423" y="735764"/>
            <a:ext cx="3518263" cy="415058"/>
          </a:xfrm>
          <a:prstGeom prst="straightConnector1">
            <a:avLst/>
          </a:prstGeom>
          <a:ln w="28575">
            <a:solidFill>
              <a:srgbClr val="D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3603290" y="914325"/>
            <a:ext cx="3237293" cy="2202143"/>
          </a:xfrm>
          <a:prstGeom prst="straightConnector1">
            <a:avLst/>
          </a:prstGeom>
          <a:ln w="28575">
            <a:solidFill>
              <a:srgbClr val="D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4067959" y="986171"/>
            <a:ext cx="2898900" cy="4352183"/>
          </a:xfrm>
          <a:prstGeom prst="straightConnector1">
            <a:avLst/>
          </a:prstGeom>
          <a:ln w="28575">
            <a:solidFill>
              <a:srgbClr val="D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858661" y="551098"/>
            <a:ext cx="490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DE0000"/>
                </a:solidFill>
              </a:rPr>
              <a:t>Nodes</a:t>
            </a:r>
            <a:r>
              <a:rPr lang="fr-FR" dirty="0" smtClean="0">
                <a:solidFill>
                  <a:srgbClr val="DE0000"/>
                </a:solidFill>
              </a:rPr>
              <a:t> </a:t>
            </a:r>
            <a:r>
              <a:rPr lang="fr-FR" dirty="0" err="1" smtClean="0">
                <a:solidFill>
                  <a:srgbClr val="DE0000"/>
                </a:solidFill>
              </a:rPr>
              <a:t>where</a:t>
            </a:r>
            <a:r>
              <a:rPr lang="fr-FR" dirty="0" smtClean="0">
                <a:solidFill>
                  <a:srgbClr val="DE0000"/>
                </a:solidFill>
              </a:rPr>
              <a:t> the distribution </a:t>
            </a:r>
            <a:r>
              <a:rPr lang="fr-FR" dirty="0" err="1" smtClean="0">
                <a:solidFill>
                  <a:srgbClr val="DE0000"/>
                </a:solidFill>
              </a:rPr>
              <a:t>is</a:t>
            </a:r>
            <a:r>
              <a:rPr lang="fr-FR" dirty="0" smtClean="0">
                <a:solidFill>
                  <a:srgbClr val="DE0000"/>
                </a:solidFill>
              </a:rPr>
              <a:t> </a:t>
            </a:r>
            <a:r>
              <a:rPr lang="fr-FR" dirty="0" err="1" smtClean="0">
                <a:solidFill>
                  <a:srgbClr val="DE0000"/>
                </a:solidFill>
              </a:rPr>
              <a:t>specified</a:t>
            </a:r>
            <a:endParaRPr lang="fr-FR" dirty="0">
              <a:solidFill>
                <a:srgbClr val="DE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3274423" y="1447409"/>
            <a:ext cx="3857897" cy="224637"/>
          </a:xfrm>
          <a:prstGeom prst="straightConnector1">
            <a:avLst/>
          </a:prstGeom>
          <a:ln w="28575">
            <a:solidFill>
              <a:srgbClr val="377E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132320" y="1150822"/>
            <a:ext cx="5103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Distribution/Vertex</a:t>
            </a:r>
            <a:r>
              <a:rPr lang="fr-FR" sz="16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 for all </a:t>
            </a:r>
            <a:r>
              <a:rPr lang="fr-FR" sz="1600" dirty="0" err="1" smtClean="0">
                <a:solidFill>
                  <a:srgbClr val="377EB8"/>
                </a:solidFill>
                <a:latin typeface="Consolas" panose="020B0609020204030204" pitchFamily="49" charset="0"/>
              </a:rPr>
              <a:t>arrays</a:t>
            </a:r>
            <a:r>
              <a:rPr lang="fr-FR" sz="16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 of size </a:t>
            </a:r>
            <a:r>
              <a:rPr lang="fr-FR" sz="1600" dirty="0" err="1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VertexSize</a:t>
            </a:r>
            <a:endParaRPr lang="fr-FR" sz="1600" dirty="0" smtClean="0">
              <a:solidFill>
                <a:srgbClr val="377E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GridCoordinates</a:t>
            </a:r>
            <a:endParaRPr lang="fr-FR" sz="1600" dirty="0" smtClean="0">
              <a:solidFill>
                <a:srgbClr val="377E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FlowSolution</a:t>
            </a:r>
            <a:r>
              <a:rPr lang="fr-FR" sz="16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377EB8"/>
                </a:solidFill>
                <a:latin typeface="Consolas" panose="020B0609020204030204" pitchFamily="49" charset="0"/>
              </a:rPr>
              <a:t>where</a:t>
            </a:r>
            <a:r>
              <a:rPr lang="fr-FR" sz="16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GridLocation</a:t>
            </a:r>
            <a:r>
              <a:rPr lang="fr-FR" sz="1600" dirty="0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=Vertex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sz="16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E41A1C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4944165" y="1802674"/>
            <a:ext cx="2140257" cy="333636"/>
          </a:xfrm>
          <a:prstGeom prst="straightConnector1">
            <a:avLst/>
          </a:prstGeom>
          <a:ln w="28575">
            <a:solidFill>
              <a:srgbClr val="377E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449446" y="2663769"/>
            <a:ext cx="5620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Distribution/</a:t>
            </a:r>
            <a:r>
              <a:rPr lang="fr-FR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fr-FR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for all </a:t>
            </a:r>
            <a:r>
              <a:rPr lang="fr-FR" sz="1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arrays</a:t>
            </a:r>
            <a:r>
              <a:rPr lang="fr-FR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of size </a:t>
            </a:r>
            <a:r>
              <a:rPr lang="fr-FR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CellSize</a:t>
            </a:r>
            <a:endParaRPr lang="fr-FR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FlowSolution</a:t>
            </a:r>
            <a:r>
              <a:rPr lang="fr-FR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where</a:t>
            </a:r>
            <a:r>
              <a:rPr lang="fr-FR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GridLocation</a:t>
            </a:r>
            <a:r>
              <a:rPr lang="fr-F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CellCenter</a:t>
            </a:r>
            <a:endParaRPr lang="fr-FR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609341" y="3869821"/>
            <a:ext cx="6355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84E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Distribution/</a:t>
            </a:r>
            <a:r>
              <a:rPr lang="fr-FR" sz="1600" dirty="0" err="1" smtClean="0">
                <a:solidFill>
                  <a:srgbClr val="984E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600" dirty="0" smtClean="0">
                <a:solidFill>
                  <a:srgbClr val="984E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for </a:t>
            </a:r>
            <a:r>
              <a:rPr lang="fr-FR" sz="1600" dirty="0" err="1" smtClean="0">
                <a:solidFill>
                  <a:srgbClr val="984EA3"/>
                </a:solidFill>
                <a:latin typeface="Consolas" panose="020B0609020204030204" pitchFamily="49" charset="0"/>
              </a:rPr>
              <a:t>connectivities</a:t>
            </a:r>
            <a:endParaRPr lang="fr-FR" sz="1600" dirty="0" smtClean="0">
              <a:solidFill>
                <a:srgbClr val="984EA3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984EA3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404793" y="4778900"/>
            <a:ext cx="6355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Distribution/Index </a:t>
            </a:r>
            <a:r>
              <a:rPr lang="fr-FR" sz="1600" dirty="0" smtClean="0">
                <a:solidFill>
                  <a:srgbClr val="FF7F00"/>
                </a:solidFill>
                <a:latin typeface="Consolas" panose="020B0609020204030204" pitchFamily="49" charset="0"/>
              </a:rPr>
              <a:t>for </a:t>
            </a:r>
            <a:r>
              <a:rPr lang="fr-FR" sz="1600" dirty="0" err="1" smtClean="0">
                <a:solidFill>
                  <a:srgbClr val="FF7F00"/>
                </a:solidFill>
                <a:latin typeface="Consolas" panose="020B0609020204030204" pitchFamily="49" charset="0"/>
              </a:rPr>
              <a:t>PointLists</a:t>
            </a:r>
            <a:endParaRPr lang="fr-FR" sz="1600" dirty="0" smtClean="0">
              <a:solidFill>
                <a:srgbClr val="FF7F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FF7F00"/>
                </a:solidFill>
                <a:latin typeface="Consolas" panose="020B0609020204030204" pitchFamily="49" charset="0"/>
              </a:rPr>
              <a:t>BC_t</a:t>
            </a:r>
            <a:r>
              <a:rPr lang="fr-FR" sz="1600" dirty="0" smtClean="0">
                <a:solidFill>
                  <a:srgbClr val="FF7F00"/>
                </a:solidFill>
                <a:latin typeface="Consolas" panose="020B0609020204030204" pitchFamily="49" charset="0"/>
              </a:rPr>
              <a:t>, </a:t>
            </a:r>
            <a:r>
              <a:rPr lang="fr-FR" sz="1600" dirty="0" err="1" smtClean="0">
                <a:solidFill>
                  <a:srgbClr val="FF7F00"/>
                </a:solidFill>
                <a:latin typeface="Consolas" panose="020B0609020204030204" pitchFamily="49" charset="0"/>
              </a:rPr>
              <a:t>BCDataSet_t</a:t>
            </a:r>
            <a:endParaRPr lang="fr-FR" sz="1600" dirty="0" smtClean="0">
              <a:solidFill>
                <a:srgbClr val="FF7F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FF7F00"/>
                </a:solidFill>
                <a:latin typeface="Consolas" panose="020B0609020204030204" pitchFamily="49" charset="0"/>
              </a:rPr>
              <a:t>GridConnectivity_t</a:t>
            </a:r>
            <a:endParaRPr lang="fr-FR" sz="1600" dirty="0" smtClean="0">
              <a:solidFill>
                <a:srgbClr val="FF7F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FF7F00"/>
                </a:solidFill>
                <a:latin typeface="Consolas" panose="020B0609020204030204" pitchFamily="49" charset="0"/>
              </a:rPr>
              <a:t>ZoneSubRegion</a:t>
            </a:r>
            <a:endParaRPr lang="fr-FR" sz="1600" dirty="0" smtClean="0">
              <a:solidFill>
                <a:srgbClr val="FF7F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FF7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 flipH="1">
            <a:off x="3872886" y="5338354"/>
            <a:ext cx="1471874" cy="233029"/>
          </a:xfrm>
          <a:prstGeom prst="straightConnector1">
            <a:avLst/>
          </a:prstGeom>
          <a:ln w="285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4467434" y="5468982"/>
            <a:ext cx="877326" cy="737000"/>
          </a:xfrm>
          <a:prstGeom prst="straightConnector1">
            <a:avLst/>
          </a:prstGeom>
          <a:ln w="285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067959" y="3116468"/>
            <a:ext cx="2336636" cy="1149152"/>
          </a:xfrm>
          <a:prstGeom prst="straightConnector1">
            <a:avLst/>
          </a:prstGeom>
          <a:ln w="28575">
            <a:solidFill>
              <a:srgbClr val="4DAF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2817905" y="1672046"/>
            <a:ext cx="3538792" cy="1355531"/>
          </a:xfrm>
          <a:prstGeom prst="straightConnector1">
            <a:avLst/>
          </a:prstGeom>
          <a:ln w="28575">
            <a:solidFill>
              <a:srgbClr val="4DAF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 flipV="1">
            <a:off x="3603290" y="3383280"/>
            <a:ext cx="2006051" cy="613255"/>
          </a:xfrm>
          <a:prstGeom prst="straightConnector1">
            <a:avLst/>
          </a:prstGeom>
          <a:ln w="28575">
            <a:solidFill>
              <a:srgbClr val="984E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4200346" y="3074300"/>
            <a:ext cx="1405748" cy="819515"/>
          </a:xfrm>
          <a:prstGeom prst="straightConnector1">
            <a:avLst/>
          </a:prstGeom>
          <a:ln w="28575">
            <a:solidFill>
              <a:srgbClr val="984E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7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67921" y="194784"/>
            <a:ext cx="5953832" cy="685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fr-FR" sz="1500" b="1" dirty="0" err="1" smtClean="0">
                <a:latin typeface="Consolas" panose="020B0609020204030204" pitchFamily="49" charset="0"/>
              </a:rPr>
              <a:t>MyBase</a:t>
            </a:r>
            <a:r>
              <a:rPr lang="fr-FR" sz="1500" dirty="0" smtClean="0">
                <a:latin typeface="Consolas" panose="020B0609020204030204" pitchFamily="49" charset="0"/>
              </a:rPr>
              <a:t> [3,3]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latin typeface="Consolas" panose="020B0609020204030204" pitchFamily="49" charset="0"/>
              </a:rPr>
              <a:t>Wall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err="1" smtClean="0">
                <a:latin typeface="Consolas" panose="020B0609020204030204" pitchFamily="49" charset="0"/>
              </a:rPr>
              <a:t>Family_t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BCWall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err="1" smtClean="0">
                <a:latin typeface="Consolas" panose="020B0609020204030204" pitchFamily="49" charset="0"/>
              </a:rPr>
              <a:t>FamilyBC_t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 smtClean="0">
                <a:latin typeface="Consolas" panose="020B0609020204030204" pitchFamily="49" charset="0"/>
              </a:rPr>
              <a:t>MyZone</a:t>
            </a:r>
            <a:r>
              <a:rPr lang="fr-FR" sz="1500" b="1" dirty="0" smtClean="0">
                <a:solidFill>
                  <a:srgbClr val="F55DAD"/>
                </a:solidFill>
                <a:latin typeface="Consolas" panose="020B0609020204030204" pitchFamily="49" charset="0"/>
              </a:rPr>
              <a:t>.P1.N0</a:t>
            </a:r>
            <a:r>
              <a:rPr lang="fr-FR" sz="1500" dirty="0" smtClean="0">
                <a:latin typeface="Consolas" panose="020B0609020204030204" pitchFamily="49" charset="0"/>
              </a:rPr>
              <a:t> [12 2 0]</a:t>
            </a: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CGNS#GlobalNumbering</a:t>
            </a:r>
            <a:endParaRPr lang="fr-FR" sz="1500" b="1" dirty="0" smtClean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├───</a:t>
            </a:r>
            <a:r>
              <a:rPr lang="fr-FR" sz="1500" b="1" dirty="0" smtClean="0">
                <a:solidFill>
                  <a:srgbClr val="377EB8"/>
                </a:solidFill>
                <a:latin typeface="Consolas" panose="020B0609020204030204" pitchFamily="49" charset="0"/>
              </a:rPr>
              <a:t>Vertex </a:t>
            </a:r>
            <a:r>
              <a:rPr lang="fr-FR" sz="1500" b="1" dirty="0">
                <a:solidFill>
                  <a:srgbClr val="377EB8"/>
                </a:solidFill>
                <a:latin typeface="Consolas" panose="020B0609020204030204" pitchFamily="49" charset="0"/>
              </a:rPr>
              <a:t>[1 2 3 10 11 12 4 6 13 </a:t>
            </a:r>
            <a:r>
              <a:rPr lang="fr-FR" sz="1500" b="1" dirty="0" smtClean="0">
                <a:solidFill>
                  <a:srgbClr val="377EB8"/>
                </a:solidFill>
                <a:latin typeface="Consolas" panose="020B0609020204030204" pitchFamily="49" charset="0"/>
              </a:rPr>
              <a:t>15 5 </a:t>
            </a:r>
            <a:r>
              <a:rPr lang="fr-FR" sz="1500" b="1" dirty="0">
                <a:solidFill>
                  <a:srgbClr val="377EB8"/>
                </a:solidFill>
                <a:latin typeface="Consolas" panose="020B0609020204030204" pitchFamily="49" charset="0"/>
              </a:rPr>
              <a:t>14]</a:t>
            </a:r>
            <a:endParaRPr lang="fr-FR" sz="1500" b="1" dirty="0" smtClean="0">
              <a:solidFill>
                <a:srgbClr val="377EB8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b="1" dirty="0" err="1" smtClean="0">
                <a:solidFill>
                  <a:srgbClr val="4DAF4A"/>
                </a:solidFill>
                <a:latin typeface="Consolas" panose="020B0609020204030204" pitchFamily="49" charset="0"/>
              </a:rPr>
              <a:t>Cell</a:t>
            </a:r>
            <a:r>
              <a:rPr lang="fr-FR" sz="1500" b="1" dirty="0" smtClean="0">
                <a:solidFill>
                  <a:srgbClr val="4DAF4A"/>
                </a:solidFill>
                <a:latin typeface="Consolas" panose="020B0609020204030204" pitchFamily="49" charset="0"/>
              </a:rPr>
              <a:t> [1 2]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GridCoordinates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CoordinateX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[0 1 2 0 1 2 0 2 0 2 1 1]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├───Hexa [17 0]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ElementRange</a:t>
            </a:r>
            <a:r>
              <a:rPr lang="fr-FR" sz="1500" dirty="0" smtClean="0">
                <a:latin typeface="Consolas" panose="020B0609020204030204" pitchFamily="49" charset="0"/>
              </a:rPr>
              <a:t> [1 2]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ElementConnectivity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│    </a:t>
            </a:r>
            <a:r>
              <a:rPr lang="fr-FR" sz="1400" dirty="0">
                <a:solidFill>
                  <a:srgbClr val="984EA3"/>
                </a:solidFill>
                <a:latin typeface="Consolas" panose="020B0609020204030204" pitchFamily="49" charset="0"/>
              </a:rPr>
              <a:t>[1 2 11 7 4 5 12 9   2 3 8 11 5 6 10 12]</a:t>
            </a:r>
            <a:endParaRPr lang="fr-FR" sz="1400" dirty="0" smtClean="0">
              <a:solidFill>
                <a:srgbClr val="984EA3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</a:t>
            </a:r>
            <a:r>
              <a:rPr lang="fr-FR" sz="1500" b="1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CGNS#GlobalNumbering</a:t>
            </a:r>
            <a:endParaRPr lang="fr-FR" sz="1500" b="1" dirty="0" smtClean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│       └───</a:t>
            </a:r>
            <a:r>
              <a:rPr lang="fr-FR" sz="1500" b="1" dirty="0" err="1" smtClean="0">
                <a:solidFill>
                  <a:srgbClr val="984EA3"/>
                </a:solidFill>
                <a:latin typeface="Consolas" panose="020B0609020204030204" pitchFamily="49" charset="0"/>
              </a:rPr>
              <a:t>Element</a:t>
            </a:r>
            <a:r>
              <a:rPr lang="fr-FR" sz="1500" b="1" dirty="0" smtClean="0">
                <a:solidFill>
                  <a:srgbClr val="984EA3"/>
                </a:solidFill>
                <a:latin typeface="Consolas" panose="020B0609020204030204" pitchFamily="49" charset="0"/>
              </a:rPr>
              <a:t> [1 2]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├───Quad [7 0]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ElementRange</a:t>
            </a:r>
            <a:r>
              <a:rPr lang="fr-FR" sz="1500" dirty="0" smtClean="0">
                <a:latin typeface="Consolas" panose="020B0609020204030204" pitchFamily="49" charset="0"/>
              </a:rPr>
              <a:t> [3 3]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FlowSolution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Density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4DAF4A"/>
                </a:solidFill>
                <a:latin typeface="Consolas" panose="020B0609020204030204" pitchFamily="49" charset="0"/>
              </a:rPr>
              <a:t>[1.0  1.2]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ZoneBC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└───BC_1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FamilyName</a:t>
            </a:r>
            <a:r>
              <a:rPr lang="fr-FR" sz="1500" dirty="0" smtClean="0">
                <a:latin typeface="Consolas" panose="020B0609020204030204" pitchFamily="49" charset="0"/>
              </a:rPr>
              <a:t> "Wall"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PointList</a:t>
            </a:r>
            <a:r>
              <a:rPr lang="fr-FR" sz="1500" dirty="0" smtClean="0">
                <a:latin typeface="Consolas" panose="020B0609020204030204" pitchFamily="49" charset="0"/>
              </a:rPr>
              <a:t> [3]</a:t>
            </a: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    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CGNS#GlobalNumbering</a:t>
            </a:r>
            <a:endParaRPr lang="fr-FR" sz="1500" b="1" dirty="0" smtClean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 smtClean="0">
                <a:latin typeface="Consolas" panose="020B0609020204030204" pitchFamily="49" charset="0"/>
              </a:rPr>
              <a:t>            │   └───</a:t>
            </a:r>
            <a:r>
              <a:rPr lang="fr-FR" sz="1500" b="1" dirty="0" smtClean="0">
                <a:solidFill>
                  <a:srgbClr val="FF7F00"/>
                </a:solidFill>
                <a:latin typeface="Consolas" panose="020B0609020204030204" pitchFamily="49" charset="0"/>
              </a:rPr>
              <a:t>Index [5]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GridLocation</a:t>
            </a:r>
            <a:r>
              <a:rPr lang="fr-FR" sz="1500" dirty="0" smtClean="0">
                <a:latin typeface="Consolas" panose="020B0609020204030204" pitchFamily="49" charset="0"/>
              </a:rPr>
              <a:t> "</a:t>
            </a:r>
            <a:r>
              <a:rPr lang="fr-FR" sz="1500" dirty="0" err="1" smtClean="0">
                <a:latin typeface="Consolas" panose="020B0609020204030204" pitchFamily="49" charset="0"/>
              </a:rPr>
              <a:t>FaceCenter</a:t>
            </a:r>
            <a:r>
              <a:rPr lang="fr-FR" sz="1500" dirty="0" smtClean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BCDataSet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DirichletData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                └───</a:t>
            </a:r>
            <a:r>
              <a:rPr lang="fr-FR" sz="1500" dirty="0" err="1" smtClean="0">
                <a:latin typeface="Consolas" panose="020B0609020204030204" pitchFamily="49" charset="0"/>
              </a:rPr>
              <a:t>Temperature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FF7F00"/>
                </a:solidFill>
                <a:latin typeface="Consolas" panose="020B0609020204030204" pitchFamily="49" charset="0"/>
              </a:rPr>
              <a:t>[1.]</a:t>
            </a:r>
          </a:p>
          <a:p>
            <a:pPr>
              <a:lnSpc>
                <a:spcPts val="1700"/>
              </a:lnSpc>
            </a:pPr>
            <a:endParaRPr lang="fr-FR" sz="15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608" y="194784"/>
            <a:ext cx="6081389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fr-FR" sz="1500" b="1" dirty="0" err="1">
                <a:latin typeface="Consolas" panose="020B0609020204030204" pitchFamily="49" charset="0"/>
              </a:rPr>
              <a:t>MyBase</a:t>
            </a:r>
            <a:r>
              <a:rPr lang="fr-FR" sz="1500" dirty="0">
                <a:latin typeface="Consolas" panose="020B0609020204030204" pitchFamily="49" charset="0"/>
              </a:rPr>
              <a:t> [3,3]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├───</a:t>
            </a:r>
            <a:r>
              <a:rPr lang="fr-FR" sz="1500" b="1" dirty="0">
                <a:latin typeface="Consolas" panose="020B0609020204030204" pitchFamily="49" charset="0"/>
              </a:rPr>
              <a:t>Wall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err="1">
                <a:latin typeface="Consolas" panose="020B0609020204030204" pitchFamily="49" charset="0"/>
              </a:rPr>
              <a:t>Family_t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│   └───</a:t>
            </a:r>
            <a:r>
              <a:rPr lang="fr-FR" sz="1500" dirty="0" err="1">
                <a:latin typeface="Consolas" panose="020B0609020204030204" pitchFamily="49" charset="0"/>
              </a:rPr>
              <a:t>BCWall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err="1">
                <a:latin typeface="Consolas" panose="020B0609020204030204" pitchFamily="49" charset="0"/>
              </a:rPr>
              <a:t>FamilyBC_t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>
                <a:latin typeface="Consolas" panose="020B0609020204030204" pitchFamily="49" charset="0"/>
              </a:rPr>
              <a:t> </a:t>
            </a:r>
            <a:r>
              <a:rPr lang="fr-FR" sz="1500" b="1" dirty="0" smtClean="0">
                <a:latin typeface="Consolas" panose="020B0609020204030204" pitchFamily="49" charset="0"/>
              </a:rPr>
              <a:t>MyZone</a:t>
            </a:r>
            <a:r>
              <a:rPr lang="fr-FR" sz="1500" b="1" dirty="0" smtClean="0">
                <a:solidFill>
                  <a:srgbClr val="F55DAD"/>
                </a:solidFill>
                <a:latin typeface="Consolas" panose="020B0609020204030204" pitchFamily="49" charset="0"/>
              </a:rPr>
              <a:t>.P0.N0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>
                <a:latin typeface="Consolas" panose="020B0609020204030204" pitchFamily="49" charset="0"/>
              </a:rPr>
              <a:t>[</a:t>
            </a:r>
            <a:r>
              <a:rPr lang="fr-FR" sz="1500" dirty="0" smtClean="0">
                <a:latin typeface="Consolas" panose="020B0609020204030204" pitchFamily="49" charset="0"/>
              </a:rPr>
              <a:t>12 2 </a:t>
            </a:r>
            <a:r>
              <a:rPr lang="fr-FR" sz="1500" dirty="0">
                <a:latin typeface="Consolas" panose="020B0609020204030204" pitchFamily="49" charset="0"/>
              </a:rPr>
              <a:t>0]</a:t>
            </a: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CGNS#GlobalNumbering</a:t>
            </a:r>
            <a:endParaRPr lang="fr-FR" sz="1500" b="1" dirty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├───</a:t>
            </a:r>
            <a:r>
              <a:rPr lang="fr-FR" sz="1500" b="1" dirty="0">
                <a:solidFill>
                  <a:srgbClr val="377EB8"/>
                </a:solidFill>
                <a:latin typeface="Consolas" panose="020B0609020204030204" pitchFamily="49" charset="0"/>
              </a:rPr>
              <a:t>Vertex [7 8 9 16 17 18 5 14 4 </a:t>
            </a:r>
            <a:r>
              <a:rPr lang="fr-FR" sz="1500" b="1" dirty="0" smtClean="0">
                <a:solidFill>
                  <a:srgbClr val="377EB8"/>
                </a:solidFill>
                <a:latin typeface="Consolas" panose="020B0609020204030204" pitchFamily="49" charset="0"/>
              </a:rPr>
              <a:t>6 13 </a:t>
            </a:r>
            <a:r>
              <a:rPr lang="fr-FR" sz="1500" b="1" dirty="0">
                <a:solidFill>
                  <a:srgbClr val="377EB8"/>
                </a:solidFill>
                <a:latin typeface="Consolas" panose="020B0609020204030204" pitchFamily="49" charset="0"/>
              </a:rPr>
              <a:t>15]</a:t>
            </a: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└───</a:t>
            </a:r>
            <a:r>
              <a:rPr lang="fr-FR" sz="1500" b="1" dirty="0" err="1">
                <a:solidFill>
                  <a:srgbClr val="4DAF4A"/>
                </a:solidFill>
                <a:latin typeface="Consolas" panose="020B0609020204030204" pitchFamily="49" charset="0"/>
              </a:rPr>
              <a:t>Cell</a:t>
            </a:r>
            <a:r>
              <a:rPr lang="fr-FR" sz="1500" b="1" dirty="0">
                <a:solidFill>
                  <a:srgbClr val="4DAF4A"/>
                </a:solidFill>
                <a:latin typeface="Consolas" panose="020B0609020204030204" pitchFamily="49" charset="0"/>
              </a:rPr>
              <a:t> [3 </a:t>
            </a:r>
            <a:r>
              <a:rPr lang="fr-FR" sz="1500" b="1" dirty="0" smtClean="0">
                <a:solidFill>
                  <a:srgbClr val="4DAF4A"/>
                </a:solidFill>
                <a:latin typeface="Consolas" panose="020B0609020204030204" pitchFamily="49" charset="0"/>
              </a:rPr>
              <a:t>4]</a:t>
            </a:r>
            <a:endParaRPr lang="fr-FR" sz="1500" b="1" dirty="0">
              <a:solidFill>
                <a:srgbClr val="4DAF4A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</a:t>
            </a:r>
            <a:r>
              <a:rPr lang="fr-FR" sz="1500" dirty="0" err="1">
                <a:latin typeface="Consolas" panose="020B0609020204030204" pitchFamily="49" charset="0"/>
              </a:rPr>
              <a:t>GridCoordinates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>
                <a:latin typeface="Consolas" panose="020B0609020204030204" pitchFamily="49" charset="0"/>
              </a:rPr>
              <a:t>CoordinateX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377EB8"/>
                </a:solidFill>
                <a:latin typeface="Consolas" panose="020B0609020204030204" pitchFamily="49" charset="0"/>
              </a:rPr>
              <a:t>[0 1 2 0 1 </a:t>
            </a:r>
            <a:r>
              <a:rPr lang="fr-FR" sz="15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2 </a:t>
            </a:r>
            <a:r>
              <a:rPr lang="fr-FR" sz="1500" dirty="0">
                <a:solidFill>
                  <a:srgbClr val="377EB8"/>
                </a:solidFill>
                <a:latin typeface="Consolas" panose="020B0609020204030204" pitchFamily="49" charset="0"/>
              </a:rPr>
              <a:t>1 </a:t>
            </a:r>
            <a:r>
              <a:rPr lang="fr-FR" sz="15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1 0 </a:t>
            </a:r>
            <a:r>
              <a:rPr lang="fr-FR" sz="1500" dirty="0">
                <a:solidFill>
                  <a:srgbClr val="377EB8"/>
                </a:solidFill>
                <a:latin typeface="Consolas" panose="020B0609020204030204" pitchFamily="49" charset="0"/>
              </a:rPr>
              <a:t>2 0 </a:t>
            </a:r>
            <a:r>
              <a:rPr lang="fr-FR" sz="15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2]</a:t>
            </a:r>
            <a:endParaRPr lang="fr-FR" sz="1500" dirty="0">
              <a:solidFill>
                <a:srgbClr val="377EB8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├───Hexa [17 0]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>
                <a:latin typeface="Consolas" panose="020B0609020204030204" pitchFamily="49" charset="0"/>
              </a:rPr>
              <a:t>ElementRange</a:t>
            </a:r>
            <a:r>
              <a:rPr lang="fr-FR" sz="1500" dirty="0">
                <a:latin typeface="Consolas" panose="020B0609020204030204" pitchFamily="49" charset="0"/>
              </a:rPr>
              <a:t> [1 </a:t>
            </a:r>
            <a:r>
              <a:rPr lang="fr-FR" sz="1500" dirty="0" smtClean="0">
                <a:latin typeface="Consolas" panose="020B0609020204030204" pitchFamily="49" charset="0"/>
              </a:rPr>
              <a:t>2]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ElementConnectivity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│    </a:t>
            </a:r>
            <a:r>
              <a:rPr lang="fr-FR" sz="1400" dirty="0">
                <a:solidFill>
                  <a:srgbClr val="984EA3"/>
                </a:solidFill>
                <a:latin typeface="Consolas" panose="020B0609020204030204" pitchFamily="49" charset="0"/>
              </a:rPr>
              <a:t>[9 7 2 1 11 8 5 </a:t>
            </a:r>
            <a:r>
              <a:rPr lang="fr-FR" sz="14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4   7 </a:t>
            </a:r>
            <a:r>
              <a:rPr lang="fr-FR" sz="1400" dirty="0">
                <a:solidFill>
                  <a:srgbClr val="984EA3"/>
                </a:solidFill>
                <a:latin typeface="Consolas" panose="020B0609020204030204" pitchFamily="49" charset="0"/>
              </a:rPr>
              <a:t>10 3 2 8 12 6 5</a:t>
            </a:r>
            <a:r>
              <a:rPr lang="fr-FR" sz="14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]</a:t>
            </a:r>
            <a:endParaRPr lang="fr-FR" sz="1400" dirty="0">
              <a:solidFill>
                <a:srgbClr val="984EA3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</a:t>
            </a:r>
            <a:r>
              <a:rPr lang="fr-FR" sz="1500" b="1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CGNS#GlobalNumbering</a:t>
            </a:r>
            <a:endParaRPr lang="fr-FR" sz="1500" b="1" dirty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    └───</a:t>
            </a:r>
            <a:r>
              <a:rPr lang="fr-FR" sz="1500" b="1" dirty="0" err="1">
                <a:solidFill>
                  <a:srgbClr val="984EA3"/>
                </a:solidFill>
                <a:latin typeface="Consolas" panose="020B0609020204030204" pitchFamily="49" charset="0"/>
              </a:rPr>
              <a:t>Element</a:t>
            </a:r>
            <a:r>
              <a:rPr lang="fr-FR" sz="1500" b="1" dirty="0">
                <a:solidFill>
                  <a:srgbClr val="984EA3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smtClean="0">
                <a:solidFill>
                  <a:srgbClr val="984EA3"/>
                </a:solidFill>
                <a:latin typeface="Consolas" panose="020B0609020204030204" pitchFamily="49" charset="0"/>
              </a:rPr>
              <a:t>[3 4]</a:t>
            </a:r>
            <a:endParaRPr lang="fr-FR" sz="1500" b="1" dirty="0">
              <a:solidFill>
                <a:srgbClr val="984EA3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├───Quad [7 0]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>
                <a:latin typeface="Consolas" panose="020B0609020204030204" pitchFamily="49" charset="0"/>
              </a:rPr>
              <a:t>ElementRange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latin typeface="Consolas" panose="020B0609020204030204" pitchFamily="49" charset="0"/>
              </a:rPr>
              <a:t>[3 3]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</a:t>
            </a:r>
            <a:r>
              <a:rPr lang="fr-FR" sz="1500" dirty="0" err="1">
                <a:latin typeface="Consolas" panose="020B0609020204030204" pitchFamily="49" charset="0"/>
              </a:rPr>
              <a:t>FlowSolution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>
                <a:latin typeface="Consolas" panose="020B0609020204030204" pitchFamily="49" charset="0"/>
              </a:rPr>
              <a:t>Density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4DAF4A"/>
                </a:solidFill>
                <a:latin typeface="Consolas" panose="020B0609020204030204" pitchFamily="49" charset="0"/>
              </a:rPr>
              <a:t>[</a:t>
            </a:r>
            <a:r>
              <a:rPr lang="fr-FR" sz="1500" dirty="0" smtClean="0">
                <a:solidFill>
                  <a:srgbClr val="4DAF4A"/>
                </a:solidFill>
                <a:latin typeface="Consolas" panose="020B0609020204030204" pitchFamily="49" charset="0"/>
              </a:rPr>
              <a:t>1.3 1.2</a:t>
            </a:r>
            <a:r>
              <a:rPr lang="fr-FR" sz="1500" dirty="0">
                <a:solidFill>
                  <a:srgbClr val="4DAF4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└───</a:t>
            </a:r>
            <a:r>
              <a:rPr lang="fr-FR" sz="1500" dirty="0" err="1">
                <a:latin typeface="Consolas" panose="020B0609020204030204" pitchFamily="49" charset="0"/>
              </a:rPr>
              <a:t>ZoneBC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└───BC_1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>
                <a:latin typeface="Consolas" panose="020B0609020204030204" pitchFamily="49" charset="0"/>
              </a:rPr>
              <a:t>FamilyName</a:t>
            </a:r>
            <a:r>
              <a:rPr lang="fr-FR" sz="1500" dirty="0">
                <a:latin typeface="Consolas" panose="020B0609020204030204" pitchFamily="49" charset="0"/>
              </a:rPr>
              <a:t> "Wall"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>
                <a:latin typeface="Consolas" panose="020B0609020204030204" pitchFamily="49" charset="0"/>
              </a:rPr>
              <a:t>PointList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latin typeface="Consolas" panose="020B0609020204030204" pitchFamily="49" charset="0"/>
              </a:rPr>
              <a:t>[3]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    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CGNS#GlobalNumbering</a:t>
            </a:r>
            <a:endParaRPr lang="fr-FR" sz="1500" b="1" dirty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        │   └───</a:t>
            </a:r>
            <a:r>
              <a:rPr lang="fr-FR" sz="1500" b="1" dirty="0">
                <a:solidFill>
                  <a:srgbClr val="FF7F00"/>
                </a:solidFill>
                <a:latin typeface="Consolas" panose="020B0609020204030204" pitchFamily="49" charset="0"/>
              </a:rPr>
              <a:t>Index </a:t>
            </a:r>
            <a:r>
              <a:rPr lang="fr-FR" sz="1500" b="1" dirty="0" smtClean="0">
                <a:solidFill>
                  <a:srgbClr val="FF7F00"/>
                </a:solidFill>
                <a:latin typeface="Consolas" panose="020B0609020204030204" pitchFamily="49" charset="0"/>
              </a:rPr>
              <a:t>[6]</a:t>
            </a:r>
            <a:endParaRPr lang="fr-FR" sz="1500" b="1" dirty="0">
              <a:solidFill>
                <a:srgbClr val="FF7F00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>
                <a:latin typeface="Consolas" panose="020B0609020204030204" pitchFamily="49" charset="0"/>
              </a:rPr>
              <a:t>GridLocation</a:t>
            </a:r>
            <a:r>
              <a:rPr lang="fr-FR" sz="1500" dirty="0">
                <a:latin typeface="Consolas" panose="020B0609020204030204" pitchFamily="49" charset="0"/>
              </a:rPr>
              <a:t> "</a:t>
            </a:r>
            <a:r>
              <a:rPr lang="fr-FR" sz="1500" dirty="0" err="1">
                <a:latin typeface="Consolas" panose="020B0609020204030204" pitchFamily="49" charset="0"/>
              </a:rPr>
              <a:t>FaceCenter</a:t>
            </a:r>
            <a:r>
              <a:rPr lang="fr-FR" sz="15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└───</a:t>
            </a:r>
            <a:r>
              <a:rPr lang="fr-FR" sz="1500" dirty="0" err="1">
                <a:latin typeface="Consolas" panose="020B0609020204030204" pitchFamily="49" charset="0"/>
              </a:rPr>
              <a:t>BCDataSet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    └───</a:t>
            </a:r>
            <a:r>
              <a:rPr lang="fr-FR" sz="1500" dirty="0" err="1">
                <a:latin typeface="Consolas" panose="020B0609020204030204" pitchFamily="49" charset="0"/>
              </a:rPr>
              <a:t>DirichletData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        └───</a:t>
            </a:r>
            <a:r>
              <a:rPr lang="fr-FR" sz="1500" dirty="0" err="1">
                <a:latin typeface="Consolas" panose="020B0609020204030204" pitchFamily="49" charset="0"/>
              </a:rPr>
              <a:t>Temperature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FF7F00"/>
                </a:solidFill>
                <a:latin typeface="Consolas" panose="020B0609020204030204" pitchFamily="49" charset="0"/>
              </a:rPr>
              <a:t>[2.]</a:t>
            </a:r>
          </a:p>
        </p:txBody>
      </p:sp>
    </p:spTree>
    <p:extLst>
      <p:ext uri="{BB962C8B-B14F-4D97-AF65-F5344CB8AC3E}">
        <p14:creationId xmlns:p14="http://schemas.microsoft.com/office/powerpoint/2010/main" val="931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23608" y="194784"/>
            <a:ext cx="6081389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fr-FR" sz="1500" b="1" dirty="0" err="1">
                <a:latin typeface="Consolas" panose="020B0609020204030204" pitchFamily="49" charset="0"/>
              </a:rPr>
              <a:t>MyBase</a:t>
            </a:r>
            <a:r>
              <a:rPr lang="fr-FR" sz="1500" dirty="0">
                <a:latin typeface="Consolas" panose="020B0609020204030204" pitchFamily="49" charset="0"/>
              </a:rPr>
              <a:t> [3,3]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├───</a:t>
            </a:r>
            <a:r>
              <a:rPr lang="fr-FR" sz="1500" b="1" dirty="0">
                <a:latin typeface="Consolas" panose="020B0609020204030204" pitchFamily="49" charset="0"/>
              </a:rPr>
              <a:t>Wall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err="1">
                <a:latin typeface="Consolas" panose="020B0609020204030204" pitchFamily="49" charset="0"/>
              </a:rPr>
              <a:t>Family_t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│   └───</a:t>
            </a:r>
            <a:r>
              <a:rPr lang="fr-FR" sz="1500" dirty="0" err="1">
                <a:latin typeface="Consolas" panose="020B0609020204030204" pitchFamily="49" charset="0"/>
              </a:rPr>
              <a:t>BCWall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err="1">
                <a:latin typeface="Consolas" panose="020B0609020204030204" pitchFamily="49" charset="0"/>
              </a:rPr>
              <a:t>FamilyBC_t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>
                <a:latin typeface="Consolas" panose="020B0609020204030204" pitchFamily="49" charset="0"/>
              </a:rPr>
              <a:t> </a:t>
            </a:r>
            <a:r>
              <a:rPr lang="fr-FR" sz="1500" b="1" dirty="0" smtClean="0">
                <a:latin typeface="Consolas" panose="020B0609020204030204" pitchFamily="49" charset="0"/>
              </a:rPr>
              <a:t>MyZone</a:t>
            </a:r>
            <a:r>
              <a:rPr lang="fr-FR" sz="1500" b="1" dirty="0" smtClean="0">
                <a:solidFill>
                  <a:srgbClr val="F55DAD"/>
                </a:solidFill>
                <a:latin typeface="Consolas" panose="020B0609020204030204" pitchFamily="49" charset="0"/>
              </a:rPr>
              <a:t>.P0.N0</a:t>
            </a:r>
            <a:r>
              <a:rPr lang="fr-FR" sz="1500" dirty="0" smtClean="0">
                <a:latin typeface="Consolas" panose="020B0609020204030204" pitchFamily="49" charset="0"/>
              </a:rPr>
              <a:t> </a:t>
            </a:r>
            <a:r>
              <a:rPr lang="fr-FR" sz="1500" dirty="0">
                <a:latin typeface="Consolas" panose="020B0609020204030204" pitchFamily="49" charset="0"/>
              </a:rPr>
              <a:t>[</a:t>
            </a:r>
            <a:r>
              <a:rPr lang="fr-FR" sz="1500" dirty="0" smtClean="0">
                <a:latin typeface="Consolas" panose="020B0609020204030204" pitchFamily="49" charset="0"/>
              </a:rPr>
              <a:t>12 2 </a:t>
            </a:r>
            <a:r>
              <a:rPr lang="fr-FR" sz="1500" dirty="0">
                <a:latin typeface="Consolas" panose="020B0609020204030204" pitchFamily="49" charset="0"/>
              </a:rPr>
              <a:t>0]</a:t>
            </a: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CGNS#GlobalNumbering</a:t>
            </a:r>
            <a:endParaRPr lang="fr-FR" sz="1500" b="1" dirty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├───</a:t>
            </a:r>
            <a:r>
              <a:rPr lang="fr-FR" sz="1500" b="1" dirty="0">
                <a:solidFill>
                  <a:srgbClr val="377EB8"/>
                </a:solidFill>
                <a:latin typeface="Consolas" panose="020B0609020204030204" pitchFamily="49" charset="0"/>
              </a:rPr>
              <a:t>Vertex [7 8 9 16 17 18 5 14 4 </a:t>
            </a:r>
            <a:r>
              <a:rPr lang="fr-FR" sz="1500" b="1" dirty="0" smtClean="0">
                <a:solidFill>
                  <a:srgbClr val="377EB8"/>
                </a:solidFill>
                <a:latin typeface="Consolas" panose="020B0609020204030204" pitchFamily="49" charset="0"/>
              </a:rPr>
              <a:t>6 13 </a:t>
            </a:r>
            <a:r>
              <a:rPr lang="fr-FR" sz="1500" b="1" dirty="0">
                <a:solidFill>
                  <a:srgbClr val="377EB8"/>
                </a:solidFill>
                <a:latin typeface="Consolas" panose="020B0609020204030204" pitchFamily="49" charset="0"/>
              </a:rPr>
              <a:t>15]</a:t>
            </a: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└───</a:t>
            </a:r>
            <a:r>
              <a:rPr lang="fr-FR" sz="1500" b="1" dirty="0" err="1">
                <a:solidFill>
                  <a:srgbClr val="4DAF4A"/>
                </a:solidFill>
                <a:latin typeface="Consolas" panose="020B0609020204030204" pitchFamily="49" charset="0"/>
              </a:rPr>
              <a:t>Cell</a:t>
            </a:r>
            <a:r>
              <a:rPr lang="fr-FR" sz="1500" b="1" dirty="0">
                <a:solidFill>
                  <a:srgbClr val="4DAF4A"/>
                </a:solidFill>
                <a:latin typeface="Consolas" panose="020B0609020204030204" pitchFamily="49" charset="0"/>
              </a:rPr>
              <a:t> [3 </a:t>
            </a:r>
            <a:r>
              <a:rPr lang="fr-FR" sz="1500" b="1" dirty="0" smtClean="0">
                <a:solidFill>
                  <a:srgbClr val="4DAF4A"/>
                </a:solidFill>
                <a:latin typeface="Consolas" panose="020B0609020204030204" pitchFamily="49" charset="0"/>
              </a:rPr>
              <a:t>4]</a:t>
            </a:r>
            <a:endParaRPr lang="fr-FR" sz="1500" b="1" dirty="0">
              <a:solidFill>
                <a:srgbClr val="4DAF4A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</a:t>
            </a:r>
            <a:r>
              <a:rPr lang="fr-FR" sz="1500" dirty="0" err="1">
                <a:latin typeface="Consolas" panose="020B0609020204030204" pitchFamily="49" charset="0"/>
              </a:rPr>
              <a:t>GridCoordinates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>
                <a:latin typeface="Consolas" panose="020B0609020204030204" pitchFamily="49" charset="0"/>
              </a:rPr>
              <a:t>CoordinateX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377EB8"/>
                </a:solidFill>
                <a:latin typeface="Consolas" panose="020B0609020204030204" pitchFamily="49" charset="0"/>
              </a:rPr>
              <a:t>[0 1 2 0 1 </a:t>
            </a:r>
            <a:r>
              <a:rPr lang="fr-FR" sz="15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2 </a:t>
            </a:r>
            <a:r>
              <a:rPr lang="fr-FR" sz="1500" dirty="0">
                <a:solidFill>
                  <a:srgbClr val="377EB8"/>
                </a:solidFill>
                <a:latin typeface="Consolas" panose="020B0609020204030204" pitchFamily="49" charset="0"/>
              </a:rPr>
              <a:t>1 </a:t>
            </a:r>
            <a:r>
              <a:rPr lang="fr-FR" sz="15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1 0 </a:t>
            </a:r>
            <a:r>
              <a:rPr lang="fr-FR" sz="1500" dirty="0">
                <a:solidFill>
                  <a:srgbClr val="377EB8"/>
                </a:solidFill>
                <a:latin typeface="Consolas" panose="020B0609020204030204" pitchFamily="49" charset="0"/>
              </a:rPr>
              <a:t>2 0 </a:t>
            </a:r>
            <a:r>
              <a:rPr lang="fr-FR" sz="15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2]</a:t>
            </a:r>
            <a:endParaRPr lang="fr-FR" sz="1500" dirty="0">
              <a:solidFill>
                <a:srgbClr val="377EB8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├───Hexa [17 0]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>
                <a:latin typeface="Consolas" panose="020B0609020204030204" pitchFamily="49" charset="0"/>
              </a:rPr>
              <a:t>ElementRange</a:t>
            </a:r>
            <a:r>
              <a:rPr lang="fr-FR" sz="1500" dirty="0">
                <a:latin typeface="Consolas" panose="020B0609020204030204" pitchFamily="49" charset="0"/>
              </a:rPr>
              <a:t> [1 </a:t>
            </a:r>
            <a:r>
              <a:rPr lang="fr-FR" sz="1500" dirty="0" smtClean="0">
                <a:latin typeface="Consolas" panose="020B0609020204030204" pitchFamily="49" charset="0"/>
              </a:rPr>
              <a:t>2]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├───</a:t>
            </a:r>
            <a:r>
              <a:rPr lang="fr-FR" sz="1500" dirty="0" err="1" smtClean="0">
                <a:latin typeface="Consolas" panose="020B0609020204030204" pitchFamily="49" charset="0"/>
              </a:rPr>
              <a:t>ElementConnectivity</a:t>
            </a:r>
            <a:endParaRPr lang="fr-FR" sz="1500" dirty="0" smtClean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 smtClean="0">
                <a:latin typeface="Consolas" panose="020B0609020204030204" pitchFamily="49" charset="0"/>
              </a:rPr>
              <a:t>    │   │    </a:t>
            </a:r>
            <a:r>
              <a:rPr lang="fr-FR" sz="1400" dirty="0">
                <a:solidFill>
                  <a:srgbClr val="984EA3"/>
                </a:solidFill>
                <a:latin typeface="Consolas" panose="020B0609020204030204" pitchFamily="49" charset="0"/>
              </a:rPr>
              <a:t>[9 7 2 1 11 8 5 </a:t>
            </a:r>
            <a:r>
              <a:rPr lang="fr-FR" sz="14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4   7 </a:t>
            </a:r>
            <a:r>
              <a:rPr lang="fr-FR" sz="1400" dirty="0">
                <a:solidFill>
                  <a:srgbClr val="984EA3"/>
                </a:solidFill>
                <a:latin typeface="Consolas" panose="020B0609020204030204" pitchFamily="49" charset="0"/>
              </a:rPr>
              <a:t>10 3 2 8 12 6 5</a:t>
            </a:r>
            <a:r>
              <a:rPr lang="fr-FR" sz="14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]</a:t>
            </a:r>
            <a:endParaRPr lang="fr-FR" sz="1400" dirty="0">
              <a:solidFill>
                <a:srgbClr val="984EA3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</a:t>
            </a:r>
            <a:r>
              <a:rPr lang="fr-FR" sz="1500" b="1" dirty="0" smtClean="0">
                <a:latin typeface="Consolas" panose="020B0609020204030204" pitchFamily="49" charset="0"/>
              </a:rPr>
              <a:t>└───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CGNS#GlobalNumbering</a:t>
            </a:r>
            <a:endParaRPr lang="fr-FR" sz="1500" b="1" dirty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│       └───</a:t>
            </a:r>
            <a:r>
              <a:rPr lang="fr-FR" sz="1500" b="1" dirty="0" err="1">
                <a:solidFill>
                  <a:srgbClr val="984EA3"/>
                </a:solidFill>
                <a:latin typeface="Consolas" panose="020B0609020204030204" pitchFamily="49" charset="0"/>
              </a:rPr>
              <a:t>Element</a:t>
            </a:r>
            <a:r>
              <a:rPr lang="fr-FR" sz="1500" b="1" dirty="0">
                <a:solidFill>
                  <a:srgbClr val="984EA3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smtClean="0">
                <a:solidFill>
                  <a:srgbClr val="984EA3"/>
                </a:solidFill>
                <a:latin typeface="Consolas" panose="020B0609020204030204" pitchFamily="49" charset="0"/>
              </a:rPr>
              <a:t>[3 4]</a:t>
            </a:r>
            <a:endParaRPr lang="fr-FR" sz="1500" b="1" dirty="0">
              <a:solidFill>
                <a:srgbClr val="984EA3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├───Quad [7 0]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>
                <a:latin typeface="Consolas" panose="020B0609020204030204" pitchFamily="49" charset="0"/>
              </a:rPr>
              <a:t>ElementRange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latin typeface="Consolas" panose="020B0609020204030204" pitchFamily="49" charset="0"/>
              </a:rPr>
              <a:t>[3 3]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├───</a:t>
            </a:r>
            <a:r>
              <a:rPr lang="fr-FR" sz="1500" dirty="0" err="1">
                <a:latin typeface="Consolas" panose="020B0609020204030204" pitchFamily="49" charset="0"/>
              </a:rPr>
              <a:t>FlowSolution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│   └───</a:t>
            </a:r>
            <a:r>
              <a:rPr lang="fr-FR" sz="1500" dirty="0" err="1">
                <a:latin typeface="Consolas" panose="020B0609020204030204" pitchFamily="49" charset="0"/>
              </a:rPr>
              <a:t>Density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4DAF4A"/>
                </a:solidFill>
                <a:latin typeface="Consolas" panose="020B0609020204030204" pitchFamily="49" charset="0"/>
              </a:rPr>
              <a:t>[</a:t>
            </a:r>
            <a:r>
              <a:rPr lang="fr-FR" sz="1500" dirty="0" smtClean="0">
                <a:solidFill>
                  <a:srgbClr val="4DAF4A"/>
                </a:solidFill>
                <a:latin typeface="Consolas" panose="020B0609020204030204" pitchFamily="49" charset="0"/>
              </a:rPr>
              <a:t>1.3 1.2</a:t>
            </a:r>
            <a:r>
              <a:rPr lang="fr-FR" sz="1500" dirty="0">
                <a:solidFill>
                  <a:srgbClr val="4DAF4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└───</a:t>
            </a:r>
            <a:r>
              <a:rPr lang="fr-FR" sz="1500" dirty="0" err="1">
                <a:latin typeface="Consolas" panose="020B0609020204030204" pitchFamily="49" charset="0"/>
              </a:rPr>
              <a:t>ZoneBC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└───BC_1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>
                <a:latin typeface="Consolas" panose="020B0609020204030204" pitchFamily="49" charset="0"/>
              </a:rPr>
              <a:t>FamilyName</a:t>
            </a:r>
            <a:r>
              <a:rPr lang="fr-FR" sz="1500" dirty="0">
                <a:latin typeface="Consolas" panose="020B0609020204030204" pitchFamily="49" charset="0"/>
              </a:rPr>
              <a:t> "Wall"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>
                <a:latin typeface="Consolas" panose="020B0609020204030204" pitchFamily="49" charset="0"/>
              </a:rPr>
              <a:t>PointList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latin typeface="Consolas" panose="020B0609020204030204" pitchFamily="49" charset="0"/>
              </a:rPr>
              <a:t>[3]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        </a:t>
            </a:r>
            <a:r>
              <a:rPr lang="fr-FR" sz="1500" b="1" dirty="0" smtClean="0">
                <a:latin typeface="Consolas" panose="020B0609020204030204" pitchFamily="49" charset="0"/>
              </a:rPr>
              <a:t>├───</a:t>
            </a:r>
            <a:r>
              <a:rPr lang="fr-FR" sz="1500" b="1" dirty="0" smtClean="0">
                <a:solidFill>
                  <a:srgbClr val="E41A1C"/>
                </a:solidFill>
                <a:latin typeface="Consolas" panose="020B0609020204030204" pitchFamily="49" charset="0"/>
              </a:rPr>
              <a:t>:</a:t>
            </a:r>
            <a:r>
              <a:rPr lang="fr-FR" sz="1500" b="1" dirty="0" err="1" smtClean="0">
                <a:solidFill>
                  <a:srgbClr val="E41A1C"/>
                </a:solidFill>
                <a:latin typeface="Consolas" panose="020B0609020204030204" pitchFamily="49" charset="0"/>
              </a:rPr>
              <a:t>CGNS#GlobalNumbering</a:t>
            </a:r>
            <a:endParaRPr lang="fr-FR" sz="1500" b="1" dirty="0">
              <a:solidFill>
                <a:srgbClr val="E41A1C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b="1" dirty="0">
                <a:latin typeface="Consolas" panose="020B0609020204030204" pitchFamily="49" charset="0"/>
              </a:rPr>
              <a:t>            │   └───</a:t>
            </a:r>
            <a:r>
              <a:rPr lang="fr-FR" sz="1500" b="1" dirty="0">
                <a:solidFill>
                  <a:srgbClr val="FF7F00"/>
                </a:solidFill>
                <a:latin typeface="Consolas" panose="020B0609020204030204" pitchFamily="49" charset="0"/>
              </a:rPr>
              <a:t>Index </a:t>
            </a:r>
            <a:r>
              <a:rPr lang="fr-FR" sz="1500" b="1" dirty="0" smtClean="0">
                <a:solidFill>
                  <a:srgbClr val="FF7F00"/>
                </a:solidFill>
                <a:latin typeface="Consolas" panose="020B0609020204030204" pitchFamily="49" charset="0"/>
              </a:rPr>
              <a:t>[6]</a:t>
            </a:r>
            <a:endParaRPr lang="fr-FR" sz="1500" b="1" dirty="0">
              <a:solidFill>
                <a:srgbClr val="FF7F00"/>
              </a:solidFill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├───</a:t>
            </a:r>
            <a:r>
              <a:rPr lang="fr-FR" sz="1500" dirty="0" err="1">
                <a:latin typeface="Consolas" panose="020B0609020204030204" pitchFamily="49" charset="0"/>
              </a:rPr>
              <a:t>GridLocation</a:t>
            </a:r>
            <a:r>
              <a:rPr lang="fr-FR" sz="1500" dirty="0">
                <a:latin typeface="Consolas" panose="020B0609020204030204" pitchFamily="49" charset="0"/>
              </a:rPr>
              <a:t> "</a:t>
            </a:r>
            <a:r>
              <a:rPr lang="fr-FR" sz="1500" dirty="0" err="1">
                <a:latin typeface="Consolas" panose="020B0609020204030204" pitchFamily="49" charset="0"/>
              </a:rPr>
              <a:t>FaceCenter</a:t>
            </a:r>
            <a:r>
              <a:rPr lang="fr-FR" sz="15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└───</a:t>
            </a:r>
            <a:r>
              <a:rPr lang="fr-FR" sz="1500" dirty="0" err="1">
                <a:latin typeface="Consolas" panose="020B0609020204030204" pitchFamily="49" charset="0"/>
              </a:rPr>
              <a:t>BCDataSet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    └───</a:t>
            </a:r>
            <a:r>
              <a:rPr lang="fr-FR" sz="1500" dirty="0" err="1">
                <a:latin typeface="Consolas" panose="020B0609020204030204" pitchFamily="49" charset="0"/>
              </a:rPr>
              <a:t>DirichletData</a:t>
            </a:r>
            <a:endParaRPr lang="fr-FR" sz="15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fr-FR" sz="1500" dirty="0">
                <a:latin typeface="Consolas" panose="020B0609020204030204" pitchFamily="49" charset="0"/>
              </a:rPr>
              <a:t>                    └───</a:t>
            </a:r>
            <a:r>
              <a:rPr lang="fr-FR" sz="1500" dirty="0" err="1">
                <a:latin typeface="Consolas" panose="020B0609020204030204" pitchFamily="49" charset="0"/>
              </a:rPr>
              <a:t>Temperature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FF7F00"/>
                </a:solidFill>
                <a:latin typeface="Consolas" panose="020B0609020204030204" pitchFamily="49" charset="0"/>
              </a:rPr>
              <a:t>[2.]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 flipV="1">
            <a:off x="3413760" y="1199213"/>
            <a:ext cx="3597949" cy="112558"/>
          </a:xfrm>
          <a:prstGeom prst="straightConnector1">
            <a:avLst/>
          </a:prstGeom>
          <a:ln w="28575">
            <a:solidFill>
              <a:srgbClr val="D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H="1">
            <a:off x="3972393" y="1311769"/>
            <a:ext cx="3147477" cy="1850493"/>
          </a:xfrm>
          <a:prstGeom prst="straightConnector1">
            <a:avLst/>
          </a:prstGeom>
          <a:ln w="28575">
            <a:solidFill>
              <a:srgbClr val="D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4347148" y="1396051"/>
            <a:ext cx="2801262" cy="3849727"/>
          </a:xfrm>
          <a:prstGeom prst="straightConnector1">
            <a:avLst/>
          </a:prstGeom>
          <a:ln w="28575">
            <a:solidFill>
              <a:srgbClr val="D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102450" y="1066140"/>
            <a:ext cx="5021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DE0000"/>
                </a:solidFill>
              </a:rPr>
              <a:t>Nodes</a:t>
            </a:r>
            <a:r>
              <a:rPr lang="fr-FR" dirty="0" smtClean="0">
                <a:solidFill>
                  <a:srgbClr val="DE0000"/>
                </a:solidFill>
              </a:rPr>
              <a:t> to </a:t>
            </a:r>
            <a:r>
              <a:rPr lang="fr-FR" dirty="0" err="1" smtClean="0">
                <a:solidFill>
                  <a:srgbClr val="DE0000"/>
                </a:solidFill>
              </a:rPr>
              <a:t>specify</a:t>
            </a:r>
            <a:r>
              <a:rPr lang="fr-FR" dirty="0" smtClean="0">
                <a:solidFill>
                  <a:srgbClr val="DE0000"/>
                </a:solidFill>
              </a:rPr>
              <a:t> the </a:t>
            </a:r>
            <a:r>
              <a:rPr lang="fr-FR" dirty="0" err="1" smtClean="0">
                <a:solidFill>
                  <a:srgbClr val="DE0000"/>
                </a:solidFill>
              </a:rPr>
              <a:t>LN_to_GN</a:t>
            </a:r>
            <a:r>
              <a:rPr lang="fr-FR" dirty="0" smtClean="0">
                <a:solidFill>
                  <a:srgbClr val="DE0000"/>
                </a:solidFill>
              </a:rPr>
              <a:t> (index of </a:t>
            </a:r>
            <a:r>
              <a:rPr lang="fr-FR" dirty="0" err="1" smtClean="0">
                <a:solidFill>
                  <a:srgbClr val="DE0000"/>
                </a:solidFill>
              </a:rPr>
              <a:t>entities</a:t>
            </a:r>
            <a:r>
              <a:rPr lang="fr-FR" dirty="0" smtClean="0">
                <a:solidFill>
                  <a:srgbClr val="DE0000"/>
                </a:solidFill>
              </a:rPr>
              <a:t> in the initial zone)</a:t>
            </a:r>
            <a:endParaRPr lang="fr-FR" dirty="0">
              <a:solidFill>
                <a:srgbClr val="DE0000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5580164" y="1435472"/>
            <a:ext cx="1422937" cy="837066"/>
          </a:xfrm>
          <a:prstGeom prst="straightConnector1">
            <a:avLst/>
          </a:prstGeom>
          <a:ln w="28575">
            <a:solidFill>
              <a:srgbClr val="377E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011708" y="1838823"/>
            <a:ext cx="5103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GlobalNumbering</a:t>
            </a:r>
            <a:r>
              <a:rPr lang="fr-FR" sz="1600" dirty="0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/Vertex</a:t>
            </a:r>
            <a:r>
              <a:rPr lang="fr-FR" sz="16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for all </a:t>
            </a:r>
            <a:r>
              <a:rPr lang="fr-FR" sz="1600" dirty="0" err="1" smtClean="0">
                <a:solidFill>
                  <a:srgbClr val="377EB8"/>
                </a:solidFill>
                <a:latin typeface="Consolas" panose="020B0609020204030204" pitchFamily="49" charset="0"/>
              </a:rPr>
              <a:t>arrays</a:t>
            </a:r>
            <a:r>
              <a:rPr lang="fr-FR" sz="16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 of size </a:t>
            </a:r>
            <a:r>
              <a:rPr lang="fr-FR" sz="1600" dirty="0" err="1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VertexSize</a:t>
            </a:r>
            <a:endParaRPr lang="fr-FR" sz="1600" dirty="0" smtClean="0">
              <a:solidFill>
                <a:srgbClr val="377E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GridCoordinates</a:t>
            </a:r>
            <a:endParaRPr lang="fr-FR" sz="1600" dirty="0" smtClean="0">
              <a:solidFill>
                <a:srgbClr val="377E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FlowSolution</a:t>
            </a:r>
            <a:r>
              <a:rPr lang="fr-FR" sz="16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377EB8"/>
                </a:solidFill>
                <a:latin typeface="Consolas" panose="020B0609020204030204" pitchFamily="49" charset="0"/>
              </a:rPr>
              <a:t>where</a:t>
            </a:r>
            <a:r>
              <a:rPr lang="fr-FR" sz="16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GridLocation</a:t>
            </a:r>
            <a:r>
              <a:rPr lang="fr-FR" sz="1600" dirty="0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=Vertex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377E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sz="1600" dirty="0" smtClean="0">
                <a:solidFill>
                  <a:srgbClr val="377EB8"/>
                </a:solidFill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E41A1C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5480815" y="2070168"/>
            <a:ext cx="1441819" cy="484346"/>
          </a:xfrm>
          <a:prstGeom prst="straightConnector1">
            <a:avLst/>
          </a:prstGeom>
          <a:ln w="28575">
            <a:solidFill>
              <a:srgbClr val="377E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244148" y="3332830"/>
            <a:ext cx="5665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GlobalNumbering</a:t>
            </a:r>
            <a:r>
              <a:rPr lang="fr-F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fr-FR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for all </a:t>
            </a:r>
            <a:r>
              <a:rPr lang="fr-FR" sz="1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arrays</a:t>
            </a:r>
            <a:r>
              <a:rPr lang="fr-FR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of size </a:t>
            </a:r>
            <a:r>
              <a:rPr lang="fr-FR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CellSize</a:t>
            </a:r>
            <a:endParaRPr lang="fr-FR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FlowSolution</a:t>
            </a:r>
            <a:r>
              <a:rPr lang="fr-FR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where</a:t>
            </a:r>
            <a:r>
              <a:rPr lang="fr-FR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GridLocation</a:t>
            </a:r>
            <a:r>
              <a:rPr lang="fr-F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CellCenter</a:t>
            </a:r>
            <a:endParaRPr lang="fr-FR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554235" y="4643197"/>
            <a:ext cx="6355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rgbClr val="984E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GlobalNumbering</a:t>
            </a:r>
            <a:r>
              <a:rPr lang="fr-FR" sz="1600" dirty="0" smtClean="0">
                <a:solidFill>
                  <a:srgbClr val="984E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600" dirty="0" err="1" smtClean="0">
                <a:solidFill>
                  <a:srgbClr val="984E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6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984EA3"/>
                </a:solidFill>
                <a:latin typeface="Consolas" panose="020B0609020204030204" pitchFamily="49" charset="0"/>
              </a:rPr>
              <a:t>for </a:t>
            </a:r>
            <a:r>
              <a:rPr lang="fr-FR" sz="1600" dirty="0" err="1" smtClean="0">
                <a:solidFill>
                  <a:srgbClr val="984EA3"/>
                </a:solidFill>
                <a:latin typeface="Consolas" panose="020B0609020204030204" pitchFamily="49" charset="0"/>
              </a:rPr>
              <a:t>connectivities</a:t>
            </a:r>
            <a:endParaRPr lang="fr-FR" sz="1600" dirty="0" smtClean="0">
              <a:solidFill>
                <a:srgbClr val="984EA3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984EA3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401100" y="5245778"/>
            <a:ext cx="6355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rgbClr val="FF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GlobalNumbering</a:t>
            </a:r>
            <a:r>
              <a:rPr lang="fr-FR" sz="1600" dirty="0" smtClean="0">
                <a:solidFill>
                  <a:srgbClr val="FF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/Index</a:t>
            </a:r>
            <a:r>
              <a:rPr lang="fr-FR" sz="1600" dirty="0" smtClean="0">
                <a:solidFill>
                  <a:srgbClr val="FF7F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FF7F00"/>
                </a:solidFill>
                <a:latin typeface="Consolas" panose="020B0609020204030204" pitchFamily="49" charset="0"/>
              </a:rPr>
              <a:t>for </a:t>
            </a:r>
            <a:r>
              <a:rPr lang="fr-FR" sz="1600" dirty="0" err="1" smtClean="0">
                <a:solidFill>
                  <a:srgbClr val="FF7F00"/>
                </a:solidFill>
                <a:latin typeface="Consolas" panose="020B0609020204030204" pitchFamily="49" charset="0"/>
              </a:rPr>
              <a:t>PointLists</a:t>
            </a:r>
            <a:endParaRPr lang="fr-FR" sz="1600" dirty="0" smtClean="0">
              <a:solidFill>
                <a:srgbClr val="FF7F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FF7F00"/>
                </a:solidFill>
                <a:latin typeface="Consolas" panose="020B0609020204030204" pitchFamily="49" charset="0"/>
              </a:rPr>
              <a:t>BC_t</a:t>
            </a:r>
            <a:r>
              <a:rPr lang="fr-FR" sz="1600" dirty="0" smtClean="0">
                <a:solidFill>
                  <a:srgbClr val="FF7F00"/>
                </a:solidFill>
                <a:latin typeface="Consolas" panose="020B0609020204030204" pitchFamily="49" charset="0"/>
              </a:rPr>
              <a:t>, </a:t>
            </a:r>
            <a:r>
              <a:rPr lang="fr-FR" sz="1600" dirty="0" err="1" smtClean="0">
                <a:solidFill>
                  <a:srgbClr val="FF7F00"/>
                </a:solidFill>
                <a:latin typeface="Consolas" panose="020B0609020204030204" pitchFamily="49" charset="0"/>
              </a:rPr>
              <a:t>BCDataSet_t</a:t>
            </a:r>
            <a:endParaRPr lang="fr-FR" sz="1600" dirty="0" smtClean="0">
              <a:solidFill>
                <a:srgbClr val="FF7F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FF7F00"/>
                </a:solidFill>
                <a:latin typeface="Consolas" panose="020B0609020204030204" pitchFamily="49" charset="0"/>
              </a:rPr>
              <a:t>GridConnectivity_t</a:t>
            </a:r>
            <a:endParaRPr lang="fr-FR" sz="1600" dirty="0" smtClean="0">
              <a:solidFill>
                <a:srgbClr val="FF7F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FF7F00"/>
                </a:solidFill>
                <a:latin typeface="Consolas" panose="020B0609020204030204" pitchFamily="49" charset="0"/>
              </a:rPr>
              <a:t>ZoneSubRegion</a:t>
            </a:r>
            <a:endParaRPr lang="fr-FR" sz="1600" dirty="0" smtClean="0">
              <a:solidFill>
                <a:srgbClr val="FF7F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FF7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3413760" y="5538651"/>
            <a:ext cx="1987340" cy="173268"/>
          </a:xfrm>
          <a:prstGeom prst="straightConnector1">
            <a:avLst/>
          </a:prstGeom>
          <a:ln w="285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5" idx="1"/>
          </p:cNvCxnSpPr>
          <p:nvPr/>
        </p:nvCxnSpPr>
        <p:spPr>
          <a:xfrm flipH="1">
            <a:off x="4528457" y="5907498"/>
            <a:ext cx="872643" cy="345256"/>
          </a:xfrm>
          <a:prstGeom prst="straightConnector1">
            <a:avLst/>
          </a:prstGeom>
          <a:ln w="285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413760" y="3803802"/>
            <a:ext cx="2760617" cy="419855"/>
          </a:xfrm>
          <a:prstGeom prst="straightConnector1">
            <a:avLst/>
          </a:prstGeom>
          <a:ln w="28575">
            <a:solidFill>
              <a:srgbClr val="4DAF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2664823" y="1637211"/>
            <a:ext cx="3509554" cy="1914640"/>
          </a:xfrm>
          <a:prstGeom prst="straightConnector1">
            <a:avLst/>
          </a:prstGeom>
          <a:ln w="28575">
            <a:solidFill>
              <a:srgbClr val="4DAF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3603292" y="3383281"/>
            <a:ext cx="1904984" cy="1386337"/>
          </a:xfrm>
          <a:prstGeom prst="straightConnector1">
            <a:avLst/>
          </a:prstGeom>
          <a:ln w="28575">
            <a:solidFill>
              <a:srgbClr val="984E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4200347" y="3074302"/>
            <a:ext cx="1379817" cy="1577234"/>
          </a:xfrm>
          <a:prstGeom prst="straightConnector1">
            <a:avLst/>
          </a:prstGeom>
          <a:ln w="28575">
            <a:solidFill>
              <a:srgbClr val="984E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2133600" y="496389"/>
            <a:ext cx="4815161" cy="468157"/>
          </a:xfrm>
          <a:prstGeom prst="straightConnector1">
            <a:avLst/>
          </a:prstGeom>
          <a:ln w="28575">
            <a:solidFill>
              <a:srgbClr val="F55D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922634" y="318215"/>
            <a:ext cx="387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55DAD"/>
                </a:solidFill>
              </a:rPr>
              <a:t>Partition </a:t>
            </a:r>
            <a:r>
              <a:rPr lang="fr-FR" b="1" dirty="0" smtClean="0">
                <a:solidFill>
                  <a:srgbClr val="F55DAD"/>
                </a:solidFill>
              </a:rPr>
              <a:t>MyZone.P0.N0 </a:t>
            </a:r>
            <a:r>
              <a:rPr lang="fr-FR" dirty="0" err="1" smtClean="0">
                <a:solidFill>
                  <a:srgbClr val="F55DAD"/>
                </a:solidFill>
              </a:rPr>
              <a:t>created</a:t>
            </a:r>
            <a:r>
              <a:rPr lang="fr-FR" dirty="0" smtClean="0">
                <a:solidFill>
                  <a:srgbClr val="F55DAD"/>
                </a:solidFill>
              </a:rPr>
              <a:t> </a:t>
            </a:r>
            <a:r>
              <a:rPr lang="fr-FR" dirty="0" err="1" smtClean="0">
                <a:solidFill>
                  <a:srgbClr val="F55DAD"/>
                </a:solidFill>
              </a:rPr>
              <a:t>from</a:t>
            </a:r>
            <a:r>
              <a:rPr lang="fr-FR" dirty="0" smtClean="0">
                <a:solidFill>
                  <a:srgbClr val="F55DAD"/>
                </a:solidFill>
              </a:rPr>
              <a:t> the initial zone </a:t>
            </a:r>
            <a:r>
              <a:rPr lang="fr-FR" b="1" dirty="0" err="1" smtClean="0">
                <a:solidFill>
                  <a:srgbClr val="F55DAD"/>
                </a:solidFill>
              </a:rPr>
              <a:t>MyZone</a:t>
            </a:r>
            <a:endParaRPr lang="fr-FR" dirty="0">
              <a:solidFill>
                <a:srgbClr val="F55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058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1414</Words>
  <Application>Microsoft Office PowerPoint</Application>
  <PresentationFormat>Grand écran</PresentationFormat>
  <Paragraphs>225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Bérenger BERTHOUL</dc:creator>
  <cp:lastModifiedBy>Julien Coulet</cp:lastModifiedBy>
  <cp:revision>21</cp:revision>
  <dcterms:created xsi:type="dcterms:W3CDTF">2021-05-18T09:36:06Z</dcterms:created>
  <dcterms:modified xsi:type="dcterms:W3CDTF">2022-11-22T11:34:30Z</dcterms:modified>
</cp:coreProperties>
</file>