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366" r:id="rId2"/>
    <p:sldId id="257" r:id="rId3"/>
    <p:sldId id="347" r:id="rId4"/>
    <p:sldId id="348" r:id="rId5"/>
    <p:sldId id="349" r:id="rId6"/>
    <p:sldId id="350" r:id="rId7"/>
    <p:sldId id="351" r:id="rId8"/>
    <p:sldId id="352" r:id="rId9"/>
    <p:sldId id="353" r:id="rId10"/>
    <p:sldId id="354" r:id="rId11"/>
    <p:sldId id="355" r:id="rId12"/>
    <p:sldId id="356" r:id="rId13"/>
    <p:sldId id="384" r:id="rId14"/>
    <p:sldId id="357" r:id="rId15"/>
    <p:sldId id="358" r:id="rId16"/>
    <p:sldId id="368" r:id="rId17"/>
    <p:sldId id="359" r:id="rId18"/>
    <p:sldId id="360" r:id="rId19"/>
    <p:sldId id="361" r:id="rId20"/>
    <p:sldId id="362" r:id="rId21"/>
    <p:sldId id="363" r:id="rId22"/>
    <p:sldId id="365" r:id="rId23"/>
    <p:sldId id="369" r:id="rId24"/>
    <p:sldId id="344" r:id="rId25"/>
    <p:sldId id="333" r:id="rId26"/>
    <p:sldId id="332" r:id="rId27"/>
    <p:sldId id="334" r:id="rId28"/>
    <p:sldId id="335" r:id="rId29"/>
    <p:sldId id="336" r:id="rId30"/>
    <p:sldId id="337" r:id="rId31"/>
    <p:sldId id="386" r:id="rId32"/>
    <p:sldId id="387" r:id="rId33"/>
    <p:sldId id="385" r:id="rId34"/>
    <p:sldId id="299" r:id="rId35"/>
    <p:sldId id="370" r:id="rId36"/>
    <p:sldId id="300" r:id="rId37"/>
    <p:sldId id="371" r:id="rId38"/>
    <p:sldId id="301" r:id="rId39"/>
    <p:sldId id="302" r:id="rId40"/>
    <p:sldId id="304" r:id="rId41"/>
    <p:sldId id="372" r:id="rId42"/>
    <p:sldId id="305" r:id="rId43"/>
    <p:sldId id="306" r:id="rId44"/>
    <p:sldId id="307" r:id="rId45"/>
    <p:sldId id="308" r:id="rId46"/>
    <p:sldId id="309" r:id="rId47"/>
    <p:sldId id="375" r:id="rId48"/>
    <p:sldId id="376" r:id="rId49"/>
    <p:sldId id="373" r:id="rId50"/>
    <p:sldId id="374" r:id="rId51"/>
    <p:sldId id="282" r:id="rId52"/>
    <p:sldId id="293" r:id="rId53"/>
    <p:sldId id="294" r:id="rId54"/>
    <p:sldId id="378" r:id="rId55"/>
    <p:sldId id="379" r:id="rId56"/>
    <p:sldId id="380" r:id="rId57"/>
    <p:sldId id="381" r:id="rId58"/>
    <p:sldId id="382" r:id="rId59"/>
    <p:sldId id="296" r:id="rId60"/>
    <p:sldId id="295" r:id="rId61"/>
    <p:sldId id="297" r:id="rId62"/>
    <p:sldId id="38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30" r:id="rId79"/>
    <p:sldId id="331" r:id="rId80"/>
    <p:sldId id="292" r:id="rId81"/>
    <p:sldId id="260" r:id="rId82"/>
    <p:sldId id="261" r:id="rId83"/>
    <p:sldId id="262" r:id="rId84"/>
    <p:sldId id="263" r:id="rId85"/>
    <p:sldId id="264" r:id="rId86"/>
    <p:sldId id="265" r:id="rId87"/>
    <p:sldId id="266" r:id="rId88"/>
    <p:sldId id="267" r:id="rId89"/>
    <p:sldId id="268" r:id="rId90"/>
    <p:sldId id="269" r:id="rId91"/>
    <p:sldId id="270" r:id="rId92"/>
    <p:sldId id="271" r:id="rId93"/>
    <p:sldId id="272" r:id="rId94"/>
    <p:sldId id="273" r:id="rId95"/>
    <p:sldId id="274" r:id="rId96"/>
    <p:sldId id="275"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B1C7B-1131-4FC2-9CE0-6F84BCC4EECA}" type="datetimeFigureOut">
              <a:rPr lang="en-US" smtClean="0"/>
              <a:pPr/>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CCDB20-AFFD-4258-8158-FA1A58E2B7BE}" type="slidenum">
              <a:rPr lang="en-US" smtClean="0"/>
              <a:pPr/>
              <a:t>‹#›</a:t>
            </a:fld>
            <a:endParaRPr lang="en-US"/>
          </a:p>
        </p:txBody>
      </p:sp>
    </p:spTree>
    <p:extLst>
      <p:ext uri="{BB962C8B-B14F-4D97-AF65-F5344CB8AC3E}">
        <p14:creationId xmlns:p14="http://schemas.microsoft.com/office/powerpoint/2010/main" val="243818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CCDB20-AFFD-4258-8158-FA1A58E2B7BE}" type="slidenum">
              <a:rPr lang="en-US" smtClean="0"/>
              <a:pPr/>
              <a:t>57</a:t>
            </a:fld>
            <a:endParaRPr lang="en-US"/>
          </a:p>
        </p:txBody>
      </p:sp>
    </p:spTree>
    <p:extLst>
      <p:ext uri="{BB962C8B-B14F-4D97-AF65-F5344CB8AC3E}">
        <p14:creationId xmlns:p14="http://schemas.microsoft.com/office/powerpoint/2010/main" val="43600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B4125-5BDF-4328-B453-C0D944E05964}" type="slidenum">
              <a:rPr lang="en-GB"/>
              <a:pPr/>
              <a:t>89</a:t>
            </a:fld>
            <a:endParaRPr lang="en-GB"/>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8EEBA-482C-4835-838D-08EDED36E5D5}" type="slidenum">
              <a:rPr lang="en-GB"/>
              <a:pPr/>
              <a:t>90</a:t>
            </a:fld>
            <a:endParaRPr lang="en-GB"/>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1C4E05-2C97-4741-BC68-162D688BBE07}" type="slidenum">
              <a:rPr lang="en-GB"/>
              <a:pPr/>
              <a:t>91</a:t>
            </a:fld>
            <a:endParaRPr lang="en-GB"/>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BD3DB-C52D-4EDE-A376-9874314CAC09}" type="slidenum">
              <a:rPr lang="en-GB"/>
              <a:pPr/>
              <a:t>92</a:t>
            </a:fld>
            <a:endParaRPr lang="en-GB"/>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FD6B-7DD3-4787-B697-7931F2F43E37}" type="slidenum">
              <a:rPr lang="en-GB"/>
              <a:pPr/>
              <a:t>93</a:t>
            </a:fld>
            <a:endParaRPr lang="en-GB"/>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4A3696-DAB6-4FB8-895F-9892F8F01636}" type="slidenum">
              <a:rPr lang="en-GB"/>
              <a:pPr/>
              <a:t>95</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BC67B-142D-45EE-B1D9-0543960115ED}" type="slidenum">
              <a:rPr lang="en-GB"/>
              <a:pPr/>
              <a:t>96</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EA273-6A8D-4319-946A-7FDA73EA8EA9}" type="slidenum">
              <a:rPr lang="en-GB"/>
              <a:pPr/>
              <a:t>81</a:t>
            </a:fld>
            <a:endParaRPr lang="en-GB"/>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8B0DD-0652-43AF-B8C1-4C9E15E066F5}" type="slidenum">
              <a:rPr lang="en-GB"/>
              <a:pPr/>
              <a:t>82</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FBC1A-4C95-48A3-8824-2FD551D9AFE8}" type="slidenum">
              <a:rPr lang="en-GB"/>
              <a:pPr/>
              <a:t>83</a:t>
            </a:fld>
            <a:endParaRPr lang="en-GB"/>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FB7AF-5E6E-4E86-B22B-65655CE14CBB}" type="slidenum">
              <a:rPr lang="en-GB"/>
              <a:pPr/>
              <a:t>84</a:t>
            </a:fld>
            <a:endParaRPr lang="en-GB"/>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56C8C-D717-465A-BC04-7712F926662B}" type="slidenum">
              <a:rPr lang="en-GB"/>
              <a:pPr/>
              <a:t>85</a:t>
            </a:fld>
            <a:endParaRPr lang="en-GB"/>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1D4FA-BC1C-48DF-BEDA-BECED25D913D}" type="slidenum">
              <a:rPr lang="en-GB"/>
              <a:pPr/>
              <a:t>86</a:t>
            </a:fld>
            <a:endParaRPr lang="en-GB"/>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5BBF2-A7DE-45D4-9DE8-28EEA32CECF8}" type="slidenum">
              <a:rPr lang="en-GB"/>
              <a:pPr/>
              <a:t>87</a:t>
            </a:fld>
            <a:endParaRPr lang="en-GB"/>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5FE420-87CD-4E7E-8647-090A83624A78}" type="slidenum">
              <a:rPr lang="en-GB"/>
              <a:pPr/>
              <a:t>88</a:t>
            </a:fld>
            <a:endParaRPr lang="en-GB"/>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7409C-2893-48E8-A774-B7DE5C01DB23}"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7409C-2893-48E8-A774-B7DE5C01DB23}" type="datetimeFigureOut">
              <a:rPr lang="en-US" smtClean="0"/>
              <a:pPr/>
              <a:t>10/29/2020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B6F61-910C-409E-9BF6-0C47261A5E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IV</a:t>
            </a:r>
            <a:br>
              <a:rPr lang="en-US" dirty="0" smtClean="0"/>
            </a:br>
            <a:r>
              <a:rPr lang="en-US" dirty="0" smtClean="0"/>
              <a:t>Parallelism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4701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086600" cy="42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410200"/>
            <a:ext cx="7848599"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257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Hardware </a:t>
            </a:r>
            <a:r>
              <a:rPr lang="en-US" dirty="0" smtClean="0"/>
              <a:t>Parallelism - example </a:t>
            </a:r>
            <a:r>
              <a:rPr lang="en-US" dirty="0"/>
              <a:t/>
            </a:r>
            <a:br>
              <a:rPr lang="en-US" dirty="0"/>
            </a:br>
            <a:endParaRPr lang="en-US" dirty="0"/>
          </a:p>
        </p:txBody>
      </p:sp>
      <p:sp>
        <p:nvSpPr>
          <p:cNvPr id="3" name="Content Placeholder 2"/>
          <p:cNvSpPr>
            <a:spLocks noGrp="1"/>
          </p:cNvSpPr>
          <p:nvPr>
            <p:ph idx="1"/>
          </p:nvPr>
        </p:nvSpPr>
        <p:spPr>
          <a:xfrm>
            <a:off x="457200" y="620688"/>
            <a:ext cx="8229600" cy="5505475"/>
          </a:xfrm>
        </p:spPr>
        <p:txBody>
          <a:bodyPr>
            <a:normAutofit fontScale="92500" lnSpcReduction="10000"/>
          </a:bodyPr>
          <a:lstStyle/>
          <a:p>
            <a:pPr marL="0" indent="0">
              <a:buNone/>
            </a:pPr>
            <a:r>
              <a:rPr lang="en-US" b="1" dirty="0" smtClean="0">
                <a:solidFill>
                  <a:srgbClr val="FF0000"/>
                </a:solidFill>
              </a:rPr>
              <a:t>Using TWO-issue processor:</a:t>
            </a:r>
          </a:p>
          <a:p>
            <a:r>
              <a:rPr lang="en-US" dirty="0" smtClean="0"/>
              <a:t>The </a:t>
            </a:r>
            <a:r>
              <a:rPr lang="en-US" dirty="0" smtClean="0">
                <a:solidFill>
                  <a:srgbClr val="FF0000"/>
                </a:solidFill>
              </a:rPr>
              <a:t>processor can execute one memory access(Load/Store) and one arithmetic </a:t>
            </a:r>
            <a:r>
              <a:rPr lang="en-US" dirty="0" smtClean="0"/>
              <a:t>operation(multiply, add, subtract) simultaneously.</a:t>
            </a:r>
          </a:p>
          <a:p>
            <a:pPr marL="0" indent="0">
              <a:buNone/>
            </a:pPr>
            <a:endParaRPr lang="en-US" dirty="0"/>
          </a:p>
          <a:p>
            <a:pPr marL="0" indent="0">
              <a:buNone/>
            </a:pPr>
            <a:r>
              <a:rPr lang="en-US" dirty="0" smtClean="0"/>
              <a:t>The program must execute in 7 cycles.</a:t>
            </a:r>
          </a:p>
          <a:p>
            <a:pPr marL="0" indent="0">
              <a:buNone/>
            </a:pPr>
            <a:endParaRPr lang="en-US" dirty="0" smtClean="0"/>
          </a:p>
          <a:p>
            <a:pPr marL="0" indent="0">
              <a:buNone/>
            </a:pPr>
            <a:r>
              <a:rPr lang="en-US" dirty="0" smtClean="0"/>
              <a:t>The h/w parallelism average is 8/7=1.14.</a:t>
            </a:r>
          </a:p>
          <a:p>
            <a:pPr marL="0" indent="0">
              <a:buNone/>
            </a:pPr>
            <a:endParaRPr lang="en-US" dirty="0" smtClean="0"/>
          </a:p>
          <a:p>
            <a:pPr marL="0" indent="0">
              <a:buNone/>
            </a:pPr>
            <a:r>
              <a:rPr lang="en-US" dirty="0" smtClean="0"/>
              <a:t> </a:t>
            </a:r>
            <a:r>
              <a:rPr lang="en-US" dirty="0" smtClean="0">
                <a:solidFill>
                  <a:srgbClr val="FF0000"/>
                </a:solidFill>
              </a:rPr>
              <a:t>It is clear from this example that there is a  mismatch between the s/w and h/w parallelism</a:t>
            </a:r>
            <a:r>
              <a:rPr lang="en-US" dirty="0">
                <a:solidFill>
                  <a:srgbClr val="FF0000"/>
                </a:solidFill>
              </a:rPr>
              <a:t>.</a:t>
            </a:r>
          </a:p>
          <a:p>
            <a:endParaRPr lang="en-US" dirty="0"/>
          </a:p>
        </p:txBody>
      </p:sp>
    </p:spTree>
    <p:extLst>
      <p:ext uri="{BB962C8B-B14F-4D97-AF65-F5344CB8AC3E}">
        <p14:creationId xmlns:p14="http://schemas.microsoft.com/office/powerpoint/2010/main" val="1239074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5791200" cy="655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710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Parallelism </a:t>
            </a:r>
            <a:r>
              <a:rPr lang="en-IN" dirty="0" err="1" smtClean="0">
                <a:solidFill>
                  <a:srgbClr val="FF0000"/>
                </a:solidFill>
              </a:rPr>
              <a:t>vs</a:t>
            </a:r>
            <a:r>
              <a:rPr lang="en-IN" dirty="0" smtClean="0">
                <a:solidFill>
                  <a:srgbClr val="FF0000"/>
                </a:solidFill>
              </a:rPr>
              <a:t> pipelining</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solidFill>
                  <a:srgbClr val="FF0000"/>
                </a:solidFill>
              </a:rPr>
              <a:t>Parallelism:</a:t>
            </a:r>
          </a:p>
          <a:p>
            <a:r>
              <a:rPr lang="en-IN" dirty="0" smtClean="0"/>
              <a:t>Execute </a:t>
            </a:r>
            <a:r>
              <a:rPr lang="en-IN" dirty="0" smtClean="0">
                <a:solidFill>
                  <a:srgbClr val="FF0000"/>
                </a:solidFill>
              </a:rPr>
              <a:t>several instructions / clock cycle.</a:t>
            </a:r>
          </a:p>
          <a:p>
            <a:r>
              <a:rPr lang="en-IN" dirty="0" smtClean="0">
                <a:solidFill>
                  <a:srgbClr val="FF0000"/>
                </a:solidFill>
              </a:rPr>
              <a:t>More</a:t>
            </a:r>
            <a:r>
              <a:rPr lang="en-IN" dirty="0" smtClean="0"/>
              <a:t> </a:t>
            </a:r>
            <a:r>
              <a:rPr lang="en-IN" dirty="0" smtClean="0">
                <a:solidFill>
                  <a:srgbClr val="FF0000"/>
                </a:solidFill>
              </a:rPr>
              <a:t>performance</a:t>
            </a:r>
            <a:r>
              <a:rPr lang="en-IN" dirty="0" smtClean="0"/>
              <a:t>.</a:t>
            </a:r>
          </a:p>
          <a:p>
            <a:pPr marL="0" indent="0">
              <a:buNone/>
            </a:pPr>
            <a:r>
              <a:rPr lang="en-IN" dirty="0" smtClean="0">
                <a:solidFill>
                  <a:srgbClr val="FF0000"/>
                </a:solidFill>
              </a:rPr>
              <a:t>Pipelining:</a:t>
            </a:r>
          </a:p>
          <a:p>
            <a:r>
              <a:rPr lang="en-IN" dirty="0" smtClean="0"/>
              <a:t>Push only one instruction to next stage / clock cycle.</a:t>
            </a:r>
          </a:p>
          <a:p>
            <a:r>
              <a:rPr lang="en-US" dirty="0" smtClean="0">
                <a:solidFill>
                  <a:srgbClr val="FF0000"/>
                </a:solidFill>
              </a:rPr>
              <a:t>multiple instructions are overlapped </a:t>
            </a:r>
            <a:r>
              <a:rPr lang="en-US" dirty="0" smtClean="0"/>
              <a:t>in an execution.</a:t>
            </a:r>
            <a:br>
              <a:rPr lang="en-US" dirty="0" smtClean="0"/>
            </a:br>
            <a:r>
              <a:rPr lang="en-IN" dirty="0" smtClean="0">
                <a:solidFill>
                  <a:srgbClr val="FF0000"/>
                </a:solidFill>
              </a:rPr>
              <a:t>Relatively low performance.</a:t>
            </a:r>
          </a:p>
          <a:p>
            <a:pPr marL="0" indent="0">
              <a:buNone/>
            </a:pPr>
            <a:endParaRPr lang="en-IN" dirty="0"/>
          </a:p>
        </p:txBody>
      </p:sp>
    </p:spTree>
    <p:extLst>
      <p:ext uri="{BB962C8B-B14F-4D97-AF65-F5344CB8AC3E}">
        <p14:creationId xmlns:p14="http://schemas.microsoft.com/office/powerpoint/2010/main" val="1697231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Parallelism - types</a:t>
            </a: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Parallelism in Software</a:t>
            </a:r>
          </a:p>
          <a:p>
            <a:pPr marL="514350" indent="-514350">
              <a:buFont typeface="+mj-lt"/>
              <a:buAutoNum type="arabicPeriod"/>
            </a:pPr>
            <a:r>
              <a:rPr lang="en-US" dirty="0" smtClean="0"/>
              <a:t>Instruction </a:t>
            </a:r>
            <a:r>
              <a:rPr lang="en-US" dirty="0"/>
              <a:t>level </a:t>
            </a:r>
            <a:r>
              <a:rPr lang="en-US" dirty="0" smtClean="0"/>
              <a:t>parallelism</a:t>
            </a:r>
          </a:p>
          <a:p>
            <a:pPr marL="514350" indent="-514350">
              <a:buFont typeface="+mj-lt"/>
              <a:buAutoNum type="arabicPeriod"/>
            </a:pPr>
            <a:r>
              <a:rPr lang="en-US" dirty="0" smtClean="0"/>
              <a:t>Task-level parallelism</a:t>
            </a:r>
          </a:p>
          <a:p>
            <a:pPr marL="514350" indent="-514350">
              <a:buFont typeface="+mj-lt"/>
              <a:buAutoNum type="arabicPeriod"/>
            </a:pPr>
            <a:r>
              <a:rPr lang="en-US" dirty="0" smtClean="0"/>
              <a:t>Data parallelism</a:t>
            </a:r>
          </a:p>
          <a:p>
            <a:pPr marL="514350" indent="-514350">
              <a:buFont typeface="+mj-lt"/>
              <a:buAutoNum type="arabicPeriod"/>
            </a:pPr>
            <a:r>
              <a:rPr lang="en-US" dirty="0" smtClean="0"/>
              <a:t>Transaction </a:t>
            </a:r>
            <a:r>
              <a:rPr lang="en-US" dirty="0"/>
              <a:t>level parallelism</a:t>
            </a:r>
          </a:p>
        </p:txBody>
      </p:sp>
    </p:spTree>
    <p:extLst>
      <p:ext uri="{BB962C8B-B14F-4D97-AF65-F5344CB8AC3E}">
        <p14:creationId xmlns:p14="http://schemas.microsoft.com/office/powerpoint/2010/main" val="2177073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US" dirty="0" smtClean="0">
                <a:solidFill>
                  <a:srgbClr val="FF0000"/>
                </a:solidFill>
              </a:rPr>
              <a:t>Instruction level parallelism (ILP)</a:t>
            </a:r>
            <a:endParaRPr lang="en-US" dirty="0">
              <a:solidFill>
                <a:srgbClr val="FF0000"/>
              </a:solidFill>
            </a:endParaRPr>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r>
              <a:rPr lang="en-US" dirty="0" smtClean="0"/>
              <a:t>It is a </a:t>
            </a:r>
            <a:r>
              <a:rPr lang="en-US" dirty="0" smtClean="0">
                <a:solidFill>
                  <a:srgbClr val="FF0000"/>
                </a:solidFill>
              </a:rPr>
              <a:t>measure of how many operations  can be performed in parallel at the same time </a:t>
            </a:r>
            <a:r>
              <a:rPr lang="en-US" dirty="0" smtClean="0"/>
              <a:t>in a computer program.</a:t>
            </a:r>
          </a:p>
          <a:p>
            <a:r>
              <a:rPr lang="en-US" dirty="0" smtClean="0"/>
              <a:t>Increases depth of pipeline.</a:t>
            </a:r>
          </a:p>
          <a:p>
            <a:r>
              <a:rPr lang="en-US" dirty="0" smtClean="0"/>
              <a:t>ILP  allows the compiler and processor  to overlap the execution of multiple instructions or even to change the order in which instructions are executed.</a:t>
            </a:r>
          </a:p>
          <a:p>
            <a:r>
              <a:rPr lang="en-US" dirty="0" smtClean="0">
                <a:solidFill>
                  <a:srgbClr val="FF0000"/>
                </a:solidFill>
              </a:rPr>
              <a:t>Replicate internal components to process multiple instructions</a:t>
            </a:r>
            <a:r>
              <a:rPr lang="en-US" dirty="0" smtClean="0"/>
              <a:t> at every clock cycle (Multiple issue).</a:t>
            </a:r>
            <a:endParaRPr lang="en-US" dirty="0"/>
          </a:p>
        </p:txBody>
      </p:sp>
    </p:spTree>
    <p:extLst>
      <p:ext uri="{BB962C8B-B14F-4D97-AF65-F5344CB8AC3E}">
        <p14:creationId xmlns:p14="http://schemas.microsoft.com/office/powerpoint/2010/main" val="3175120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IN" dirty="0" smtClean="0"/>
              <a:t>MULTIPLE ISSUE PROCESSOR</a:t>
            </a:r>
            <a:endParaRPr lang="en-IN" dirty="0"/>
          </a:p>
        </p:txBody>
      </p:sp>
      <p:sp>
        <p:nvSpPr>
          <p:cNvPr id="3" name="Content Placeholder 2"/>
          <p:cNvSpPr>
            <a:spLocks noGrp="1"/>
          </p:cNvSpPr>
          <p:nvPr>
            <p:ph idx="1"/>
          </p:nvPr>
        </p:nvSpPr>
        <p:spPr>
          <a:xfrm>
            <a:off x="457200" y="908720"/>
            <a:ext cx="8229600" cy="5217443"/>
          </a:xfrm>
        </p:spPr>
        <p:txBody>
          <a:bodyPr>
            <a:normAutofit lnSpcReduction="10000"/>
          </a:bodyPr>
          <a:lstStyle/>
          <a:p>
            <a:r>
              <a:rPr lang="en-IN" dirty="0" smtClean="0">
                <a:solidFill>
                  <a:srgbClr val="FF0000"/>
                </a:solidFill>
              </a:rPr>
              <a:t>More than one instruction is pushed into the pipeline</a:t>
            </a:r>
          </a:p>
          <a:p>
            <a:r>
              <a:rPr lang="en-IN" dirty="0" smtClean="0"/>
              <a:t>Types:</a:t>
            </a:r>
          </a:p>
          <a:p>
            <a:pPr marL="514350" indent="-514350">
              <a:buAutoNum type="arabicPeriod"/>
            </a:pPr>
            <a:r>
              <a:rPr lang="en-IN" dirty="0" smtClean="0">
                <a:solidFill>
                  <a:srgbClr val="FF0000"/>
                </a:solidFill>
              </a:rPr>
              <a:t>Static multiple issue</a:t>
            </a:r>
            <a:r>
              <a:rPr lang="en-IN" dirty="0" smtClean="0"/>
              <a:t>: scheduling is done at compile time.</a:t>
            </a:r>
          </a:p>
          <a:p>
            <a:pPr marL="514350" indent="-514350">
              <a:buAutoNum type="arabicPeriod"/>
            </a:pPr>
            <a:r>
              <a:rPr lang="en-IN" dirty="0" smtClean="0">
                <a:solidFill>
                  <a:srgbClr val="FF0000"/>
                </a:solidFill>
              </a:rPr>
              <a:t>Dynamic multiple issue</a:t>
            </a:r>
            <a:r>
              <a:rPr lang="en-IN" dirty="0" smtClean="0"/>
              <a:t>: scheduling is done at execution time.</a:t>
            </a:r>
          </a:p>
          <a:p>
            <a:pPr marL="0" indent="0">
              <a:buNone/>
            </a:pPr>
            <a:r>
              <a:rPr lang="en-IN" b="1" dirty="0" smtClean="0"/>
              <a:t>Challenges:</a:t>
            </a:r>
          </a:p>
          <a:p>
            <a:r>
              <a:rPr lang="en-IN" dirty="0" smtClean="0"/>
              <a:t>Data hazards</a:t>
            </a:r>
          </a:p>
          <a:p>
            <a:r>
              <a:rPr lang="en-IN" dirty="0" smtClean="0"/>
              <a:t>Usage of free slots</a:t>
            </a:r>
            <a:endParaRPr lang="en-IN" dirty="0"/>
          </a:p>
        </p:txBody>
      </p:sp>
    </p:spTree>
    <p:extLst>
      <p:ext uri="{BB962C8B-B14F-4D97-AF65-F5344CB8AC3E}">
        <p14:creationId xmlns:p14="http://schemas.microsoft.com/office/powerpoint/2010/main" val="561381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 Instruction level parallelism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Consider the following example</a:t>
            </a:r>
          </a:p>
          <a:p>
            <a:pPr marL="0" indent="0">
              <a:buNone/>
            </a:pPr>
            <a:r>
              <a:rPr lang="en-US" dirty="0"/>
              <a:t>	</a:t>
            </a:r>
            <a:r>
              <a:rPr lang="en-US" dirty="0" smtClean="0"/>
              <a:t>1.   x= </a:t>
            </a:r>
            <a:r>
              <a:rPr lang="en-US" dirty="0" err="1" smtClean="0"/>
              <a:t>a+b</a:t>
            </a:r>
            <a:endParaRPr lang="en-US" dirty="0" smtClean="0"/>
          </a:p>
          <a:p>
            <a:pPr marL="0" indent="0">
              <a:buNone/>
            </a:pPr>
            <a:r>
              <a:rPr lang="en-US" dirty="0"/>
              <a:t>	</a:t>
            </a:r>
            <a:r>
              <a:rPr lang="en-US" dirty="0" smtClean="0"/>
              <a:t>2.   y=c-d</a:t>
            </a:r>
          </a:p>
          <a:p>
            <a:pPr marL="0" indent="0">
              <a:buNone/>
            </a:pPr>
            <a:r>
              <a:rPr lang="en-US" dirty="0"/>
              <a:t>	</a:t>
            </a:r>
            <a:r>
              <a:rPr lang="en-US" dirty="0" smtClean="0"/>
              <a:t>3.   z=x * y</a:t>
            </a:r>
          </a:p>
          <a:p>
            <a:pPr marL="0" indent="0">
              <a:buNone/>
            </a:pPr>
            <a:r>
              <a:rPr lang="en-US" dirty="0" smtClean="0"/>
              <a:t>Operation depends on the results of 1 &amp; 2</a:t>
            </a:r>
          </a:p>
          <a:p>
            <a:pPr marL="0" indent="0">
              <a:buNone/>
            </a:pPr>
            <a:r>
              <a:rPr lang="en-US" dirty="0" smtClean="0"/>
              <a:t>So </a:t>
            </a:r>
            <a:r>
              <a:rPr lang="en-US" dirty="0" smtClean="0">
                <a:solidFill>
                  <a:srgbClr val="FF0000"/>
                </a:solidFill>
              </a:rPr>
              <a:t>‘Z ‘ cannot be calculated until X &amp; Y are calculated</a:t>
            </a:r>
          </a:p>
          <a:p>
            <a:pPr marL="0" indent="0">
              <a:buNone/>
            </a:pPr>
            <a:r>
              <a:rPr lang="en-US" dirty="0" smtClean="0"/>
              <a:t>But  1 &amp; 2 do not depend on any other. So they can be computed simultaneously. </a:t>
            </a:r>
            <a:endParaRPr lang="en-US" dirty="0"/>
          </a:p>
        </p:txBody>
      </p:sp>
    </p:spTree>
    <p:extLst>
      <p:ext uri="{BB962C8B-B14F-4D97-AF65-F5344CB8AC3E}">
        <p14:creationId xmlns:p14="http://schemas.microsoft.com/office/powerpoint/2010/main" val="1438197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If we assume that each operation can be completed in one unit of time then </a:t>
            </a:r>
            <a:r>
              <a:rPr lang="en-US" dirty="0" smtClean="0">
                <a:solidFill>
                  <a:srgbClr val="FF0000"/>
                </a:solidFill>
              </a:rPr>
              <a:t>these 3 operations can be completed in  2 units of time .</a:t>
            </a:r>
          </a:p>
          <a:p>
            <a:r>
              <a:rPr lang="en-US" dirty="0" smtClean="0">
                <a:solidFill>
                  <a:srgbClr val="FF0000"/>
                </a:solidFill>
              </a:rPr>
              <a:t>ILP factor is 3/2=1.5 </a:t>
            </a:r>
            <a:r>
              <a:rPr lang="en-US" dirty="0" smtClean="0"/>
              <a:t>which is greater than without ILP.</a:t>
            </a:r>
          </a:p>
          <a:p>
            <a:r>
              <a:rPr lang="en-US" dirty="0" smtClean="0">
                <a:solidFill>
                  <a:srgbClr val="FF0000"/>
                </a:solidFill>
              </a:rPr>
              <a:t>A superscalar CPU architecture implements </a:t>
            </a:r>
            <a:r>
              <a:rPr lang="en-US" dirty="0" smtClean="0"/>
              <a:t>ILP inside a </a:t>
            </a:r>
            <a:r>
              <a:rPr lang="en-US" dirty="0" smtClean="0">
                <a:solidFill>
                  <a:srgbClr val="FF0000"/>
                </a:solidFill>
              </a:rPr>
              <a:t>single processor which allows faster CPU throughput </a:t>
            </a:r>
            <a:r>
              <a:rPr lang="en-US" dirty="0" smtClean="0"/>
              <a:t>at the same clock rate.</a:t>
            </a:r>
          </a:p>
          <a:p>
            <a:endParaRPr lang="en-US" dirty="0"/>
          </a:p>
        </p:txBody>
      </p:sp>
    </p:spTree>
    <p:extLst>
      <p:ext uri="{BB962C8B-B14F-4D97-AF65-F5344CB8AC3E}">
        <p14:creationId xmlns:p14="http://schemas.microsoft.com/office/powerpoint/2010/main" val="706384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Data-level parallelism (DLP)</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908720"/>
            <a:ext cx="8229600" cy="5217443"/>
          </a:xfrm>
        </p:spPr>
        <p:txBody>
          <a:bodyPr>
            <a:normAutofit lnSpcReduction="10000"/>
          </a:bodyPr>
          <a:lstStyle/>
          <a:p>
            <a:r>
              <a:rPr lang="en-US" b="1" dirty="0"/>
              <a:t>Data parallelism</a:t>
            </a:r>
            <a:r>
              <a:rPr lang="en-US" dirty="0"/>
              <a:t> is parallelization across multiple processors in </a:t>
            </a:r>
            <a:r>
              <a:rPr lang="en-US" b="1" dirty="0"/>
              <a:t>parallel computing</a:t>
            </a:r>
            <a:r>
              <a:rPr lang="en-US" dirty="0"/>
              <a:t> environments. </a:t>
            </a:r>
            <a:endParaRPr lang="en-US" dirty="0" smtClean="0"/>
          </a:p>
          <a:p>
            <a:r>
              <a:rPr lang="en-US" dirty="0" smtClean="0"/>
              <a:t>It </a:t>
            </a:r>
            <a:r>
              <a:rPr lang="en-US" dirty="0"/>
              <a:t>focuses on </a:t>
            </a:r>
            <a:r>
              <a:rPr lang="en-US" dirty="0">
                <a:solidFill>
                  <a:srgbClr val="FF0000"/>
                </a:solidFill>
              </a:rPr>
              <a:t>distributing the </a:t>
            </a:r>
            <a:r>
              <a:rPr lang="en-US" b="1" dirty="0">
                <a:solidFill>
                  <a:srgbClr val="FF0000"/>
                </a:solidFill>
              </a:rPr>
              <a:t>data</a:t>
            </a:r>
            <a:r>
              <a:rPr lang="en-US" dirty="0">
                <a:solidFill>
                  <a:srgbClr val="FF0000"/>
                </a:solidFill>
              </a:rPr>
              <a:t> across different nodes, which operate on the </a:t>
            </a:r>
            <a:r>
              <a:rPr lang="en-US" b="1" dirty="0">
                <a:solidFill>
                  <a:srgbClr val="FF0000"/>
                </a:solidFill>
              </a:rPr>
              <a:t>data</a:t>
            </a:r>
            <a:r>
              <a:rPr lang="en-US" dirty="0">
                <a:solidFill>
                  <a:srgbClr val="FF0000"/>
                </a:solidFill>
              </a:rPr>
              <a:t> in </a:t>
            </a:r>
            <a:r>
              <a:rPr lang="en-US" b="1" dirty="0">
                <a:solidFill>
                  <a:srgbClr val="FF0000"/>
                </a:solidFill>
              </a:rPr>
              <a:t>parallel</a:t>
            </a:r>
            <a:r>
              <a:rPr lang="en-US" dirty="0">
                <a:solidFill>
                  <a:srgbClr val="FF0000"/>
                </a:solidFill>
              </a:rPr>
              <a:t>. </a:t>
            </a:r>
            <a:endParaRPr lang="en-US" dirty="0" smtClean="0">
              <a:solidFill>
                <a:srgbClr val="FF0000"/>
              </a:solidFill>
            </a:endParaRPr>
          </a:p>
          <a:p>
            <a:r>
              <a:rPr lang="en-US" dirty="0" smtClean="0">
                <a:solidFill>
                  <a:srgbClr val="FF0000"/>
                </a:solidFill>
              </a:rPr>
              <a:t>Instructions </a:t>
            </a:r>
            <a:r>
              <a:rPr lang="en-US" dirty="0">
                <a:solidFill>
                  <a:srgbClr val="FF0000"/>
                </a:solidFill>
              </a:rPr>
              <a:t>from a single stream operate concurrently on several data</a:t>
            </a:r>
          </a:p>
          <a:p>
            <a:r>
              <a:rPr lang="en-US" dirty="0" smtClean="0"/>
              <a:t> </a:t>
            </a:r>
            <a:r>
              <a:rPr lang="en-US" dirty="0"/>
              <a:t>Limited by non-regular data manipulation patterns and by </a:t>
            </a:r>
            <a:r>
              <a:rPr lang="en-US" dirty="0" smtClean="0"/>
              <a:t>memory bandwidth</a:t>
            </a:r>
            <a:endParaRPr lang="en-US" dirty="0"/>
          </a:p>
        </p:txBody>
      </p:sp>
    </p:spTree>
    <p:extLst>
      <p:ext uri="{BB962C8B-B14F-4D97-AF65-F5344CB8AC3E}">
        <p14:creationId xmlns:p14="http://schemas.microsoft.com/office/powerpoint/2010/main" val="210750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a:xfrm>
            <a:off x="457200" y="1285860"/>
            <a:ext cx="8229600" cy="4840303"/>
          </a:xfrm>
        </p:spPr>
        <p:txBody>
          <a:bodyPr>
            <a:noAutofit/>
          </a:bodyPr>
          <a:lstStyle/>
          <a:p>
            <a:r>
              <a:rPr lang="en-IN" sz="1400" b="1" dirty="0" smtClean="0">
                <a:latin typeface="Times New Roman" pitchFamily="18" charset="0"/>
                <a:cs typeface="Times New Roman" pitchFamily="18" charset="0"/>
              </a:rPr>
              <a:t>Parallelism</a:t>
            </a:r>
          </a:p>
          <a:p>
            <a:r>
              <a:rPr lang="en-IN" sz="1400" b="1" dirty="0" smtClean="0">
                <a:latin typeface="Times New Roman" pitchFamily="18" charset="0"/>
                <a:cs typeface="Times New Roman" pitchFamily="18" charset="0"/>
              </a:rPr>
              <a:t>Need for parallelism</a:t>
            </a:r>
          </a:p>
          <a:p>
            <a:r>
              <a:rPr lang="en-IN" sz="1400" b="1" dirty="0" smtClean="0">
                <a:latin typeface="Times New Roman" pitchFamily="18" charset="0"/>
                <a:cs typeface="Times New Roman" pitchFamily="18" charset="0"/>
              </a:rPr>
              <a:t>Types of Parallelism</a:t>
            </a:r>
          </a:p>
          <a:p>
            <a:r>
              <a:rPr lang="en-IN" sz="1400" b="1" dirty="0" smtClean="0">
                <a:latin typeface="Times New Roman" pitchFamily="18" charset="0"/>
                <a:cs typeface="Times New Roman" pitchFamily="18" charset="0"/>
              </a:rPr>
              <a:t>Applications of Parallelism</a:t>
            </a:r>
          </a:p>
          <a:p>
            <a:r>
              <a:rPr lang="en-IN" sz="1400" b="1" dirty="0" smtClean="0">
                <a:latin typeface="Times New Roman" pitchFamily="18" charset="0"/>
                <a:cs typeface="Times New Roman" pitchFamily="18" charset="0"/>
              </a:rPr>
              <a:t>Parallelism in Software</a:t>
            </a:r>
          </a:p>
          <a:p>
            <a:pPr lvl="1"/>
            <a:r>
              <a:rPr lang="en-IN" sz="1400" b="1" dirty="0" smtClean="0">
                <a:latin typeface="Times New Roman" pitchFamily="18" charset="0"/>
                <a:cs typeface="Times New Roman" pitchFamily="18" charset="0"/>
              </a:rPr>
              <a:t>Instruction level parallelism</a:t>
            </a:r>
          </a:p>
          <a:p>
            <a:pPr lvl="1"/>
            <a:r>
              <a:rPr lang="en-IN" sz="1400" b="1" dirty="0" smtClean="0">
                <a:latin typeface="Times New Roman" pitchFamily="18" charset="0"/>
                <a:cs typeface="Times New Roman" pitchFamily="18" charset="0"/>
              </a:rPr>
              <a:t>Data level parallelism</a:t>
            </a:r>
          </a:p>
          <a:p>
            <a:r>
              <a:rPr lang="en-IN" sz="1400" b="1" dirty="0" smtClean="0">
                <a:latin typeface="Times New Roman" pitchFamily="18" charset="0"/>
                <a:cs typeface="Times New Roman" pitchFamily="18" charset="0"/>
              </a:rPr>
              <a:t>Challenges in Parallelism</a:t>
            </a:r>
          </a:p>
          <a:p>
            <a:r>
              <a:rPr lang="en-IN" sz="1400" b="1" dirty="0" smtClean="0">
                <a:latin typeface="Times New Roman" pitchFamily="18" charset="0"/>
                <a:cs typeface="Times New Roman" pitchFamily="18" charset="0"/>
              </a:rPr>
              <a:t>Architecture of Parallel system</a:t>
            </a:r>
          </a:p>
          <a:p>
            <a:pPr lvl="1"/>
            <a:r>
              <a:rPr lang="en-IN" sz="1400" b="1" dirty="0" smtClean="0">
                <a:latin typeface="Times New Roman" pitchFamily="18" charset="0"/>
                <a:cs typeface="Times New Roman" pitchFamily="18" charset="0"/>
              </a:rPr>
              <a:t>Flynn’s Classification</a:t>
            </a:r>
          </a:p>
          <a:p>
            <a:pPr lvl="1"/>
            <a:r>
              <a:rPr lang="en-IN" sz="1400" b="1" dirty="0" smtClean="0">
                <a:latin typeface="Times New Roman" pitchFamily="18" charset="0"/>
                <a:cs typeface="Times New Roman" pitchFamily="18" charset="0"/>
              </a:rPr>
              <a:t>SISD , SIMD</a:t>
            </a:r>
          </a:p>
          <a:p>
            <a:pPr lvl="1"/>
            <a:r>
              <a:rPr lang="en-IN" sz="1400" b="1" dirty="0" smtClean="0">
                <a:latin typeface="Times New Roman" pitchFamily="18" charset="0"/>
                <a:cs typeface="Times New Roman" pitchFamily="18" charset="0"/>
              </a:rPr>
              <a:t>MIMD, MIMD</a:t>
            </a:r>
          </a:p>
          <a:p>
            <a:r>
              <a:rPr lang="en-IN" sz="1400" b="1" dirty="0" smtClean="0">
                <a:latin typeface="Times New Roman" pitchFamily="18" charset="0"/>
                <a:cs typeface="Times New Roman" pitchFamily="18" charset="0"/>
              </a:rPr>
              <a:t>Hardware Multi threading</a:t>
            </a:r>
          </a:p>
          <a:p>
            <a:pPr lvl="1"/>
            <a:r>
              <a:rPr lang="en-IN" sz="1400" b="1" dirty="0" smtClean="0">
                <a:latin typeface="Times New Roman" pitchFamily="18" charset="0"/>
                <a:cs typeface="Times New Roman" pitchFamily="18" charset="0"/>
              </a:rPr>
              <a:t>Coarse grain Parallelism</a:t>
            </a:r>
          </a:p>
          <a:p>
            <a:pPr lvl="1"/>
            <a:r>
              <a:rPr lang="en-IN" sz="1400" b="1" dirty="0" smtClean="0">
                <a:latin typeface="Times New Roman" pitchFamily="18" charset="0"/>
                <a:cs typeface="Times New Roman" pitchFamily="18" charset="0"/>
              </a:rPr>
              <a:t>Fine grain Parallelism</a:t>
            </a:r>
          </a:p>
          <a:p>
            <a:r>
              <a:rPr lang="en-IN" sz="1400" b="1" dirty="0" err="1" smtClean="0">
                <a:latin typeface="Times New Roman" pitchFamily="18" charset="0"/>
                <a:cs typeface="Times New Roman" pitchFamily="18" charset="0"/>
              </a:rPr>
              <a:t>Uni</a:t>
            </a:r>
            <a:r>
              <a:rPr lang="en-IN" sz="1400" b="1" dirty="0" smtClean="0">
                <a:latin typeface="Times New Roman" pitchFamily="18" charset="0"/>
                <a:cs typeface="Times New Roman" pitchFamily="18" charset="0"/>
              </a:rPr>
              <a:t>-Processor  and </a:t>
            </a:r>
            <a:r>
              <a:rPr lang="en-IN" sz="1400" b="1" dirty="0" err="1" smtClean="0">
                <a:latin typeface="Times New Roman" pitchFamily="18" charset="0"/>
                <a:cs typeface="Times New Roman" pitchFamily="18" charset="0"/>
              </a:rPr>
              <a:t>MultiProcessor</a:t>
            </a:r>
            <a:endParaRPr lang="en-IN" sz="1400" b="1" dirty="0" smtClean="0">
              <a:latin typeface="Times New Roman" pitchFamily="18" charset="0"/>
              <a:cs typeface="Times New Roman" pitchFamily="18" charset="0"/>
            </a:endParaRPr>
          </a:p>
          <a:p>
            <a:r>
              <a:rPr lang="en-IN" sz="1400" b="1" dirty="0" err="1" smtClean="0">
                <a:latin typeface="Times New Roman" pitchFamily="18" charset="0"/>
                <a:cs typeface="Times New Roman" pitchFamily="18" charset="0"/>
              </a:rPr>
              <a:t>Muti</a:t>
            </a:r>
            <a:r>
              <a:rPr lang="en-IN" sz="1400" b="1" dirty="0" smtClean="0">
                <a:latin typeface="Times New Roman" pitchFamily="18" charset="0"/>
                <a:cs typeface="Times New Roman" pitchFamily="18" charset="0"/>
              </a:rPr>
              <a:t>-core Processor</a:t>
            </a:r>
          </a:p>
          <a:p>
            <a:r>
              <a:rPr lang="en-IN" sz="1400" b="1" dirty="0" smtClean="0">
                <a:latin typeface="Times New Roman" pitchFamily="18" charset="0"/>
                <a:cs typeface="Times New Roman" pitchFamily="18" charset="0"/>
              </a:rPr>
              <a:t>Memory in multi-processor system</a:t>
            </a:r>
          </a:p>
          <a:p>
            <a:r>
              <a:rPr lang="en-IN" sz="1400" b="1" dirty="0" smtClean="0">
                <a:latin typeface="Times New Roman" pitchFamily="18" charset="0"/>
                <a:cs typeface="Times New Roman" pitchFamily="18" charset="0"/>
              </a:rPr>
              <a:t>Cache Coherency in multi-processor system</a:t>
            </a:r>
          </a:p>
          <a:p>
            <a:r>
              <a:rPr lang="en-IN" sz="1400" b="1" dirty="0" smtClean="0">
                <a:latin typeface="Times New Roman" pitchFamily="18" charset="0"/>
                <a:cs typeface="Times New Roman" pitchFamily="18" charset="0"/>
              </a:rPr>
              <a:t>MESI Protocol for multi-processor system</a:t>
            </a:r>
            <a:endParaRPr lang="en-US" sz="1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DLP - example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Let </a:t>
            </a:r>
            <a:r>
              <a:rPr lang="en-US" dirty="0"/>
              <a:t>us assume we want to </a:t>
            </a:r>
            <a:r>
              <a:rPr lang="en-US" dirty="0">
                <a:solidFill>
                  <a:srgbClr val="FF0000"/>
                </a:solidFill>
              </a:rPr>
              <a:t>sum all the elements of the given </a:t>
            </a:r>
            <a:r>
              <a:rPr lang="en-US" dirty="0" smtClean="0">
                <a:solidFill>
                  <a:srgbClr val="FF0000"/>
                </a:solidFill>
              </a:rPr>
              <a:t>array of size n </a:t>
            </a:r>
            <a:r>
              <a:rPr lang="en-US" dirty="0"/>
              <a:t>and the time for a single addition operation is Ta time units</a:t>
            </a:r>
            <a:r>
              <a:rPr lang="en-US" dirty="0" smtClean="0"/>
              <a:t>.</a:t>
            </a:r>
          </a:p>
          <a:p>
            <a:r>
              <a:rPr lang="en-US" dirty="0" smtClean="0"/>
              <a:t> </a:t>
            </a:r>
            <a:r>
              <a:rPr lang="en-US" dirty="0"/>
              <a:t>In the case of </a:t>
            </a:r>
            <a:r>
              <a:rPr lang="en-US" dirty="0">
                <a:solidFill>
                  <a:srgbClr val="FF0000"/>
                </a:solidFill>
              </a:rPr>
              <a:t>sequential execution</a:t>
            </a:r>
            <a:r>
              <a:rPr lang="en-US" dirty="0"/>
              <a:t>, the time taken by the process will be </a:t>
            </a:r>
            <a:r>
              <a:rPr lang="en-US" dirty="0">
                <a:solidFill>
                  <a:srgbClr val="FF0000"/>
                </a:solidFill>
              </a:rPr>
              <a:t>n*Ta time </a:t>
            </a:r>
            <a:r>
              <a:rPr lang="en-US" dirty="0" smtClean="0">
                <a:solidFill>
                  <a:srgbClr val="FF0000"/>
                </a:solidFill>
              </a:rPr>
              <a:t>unit</a:t>
            </a:r>
          </a:p>
          <a:p>
            <a:r>
              <a:rPr lang="en-US" dirty="0" smtClean="0">
                <a:solidFill>
                  <a:srgbClr val="FF0000"/>
                </a:solidFill>
              </a:rPr>
              <a:t>if </a:t>
            </a:r>
            <a:r>
              <a:rPr lang="en-US" dirty="0">
                <a:solidFill>
                  <a:srgbClr val="FF0000"/>
                </a:solidFill>
              </a:rPr>
              <a:t>we execute this job as a data parallel job on 4 processors the time taken would reduce to (n/4)*Ta + merging overhead time units. </a:t>
            </a:r>
            <a:endParaRPr lang="en-US" dirty="0" smtClean="0">
              <a:solidFill>
                <a:srgbClr val="FF0000"/>
              </a:solidFill>
            </a:endParaRPr>
          </a:p>
        </p:txBody>
      </p:sp>
    </p:spTree>
    <p:extLst>
      <p:ext uri="{BB962C8B-B14F-4D97-AF65-F5344CB8AC3E}">
        <p14:creationId xmlns:p14="http://schemas.microsoft.com/office/powerpoint/2010/main" val="2557426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DLP in Adding elements of array</a:t>
            </a:r>
            <a:endParaRPr lang="en-US"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46759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2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of Reference</a:t>
            </a:r>
            <a:endParaRPr lang="en-US" dirty="0"/>
          </a:p>
        </p:txBody>
      </p:sp>
      <p:sp>
        <p:nvSpPr>
          <p:cNvPr id="3" name="Content Placeholder 2"/>
          <p:cNvSpPr>
            <a:spLocks noGrp="1"/>
          </p:cNvSpPr>
          <p:nvPr>
            <p:ph idx="1"/>
          </p:nvPr>
        </p:nvSpPr>
        <p:spPr>
          <a:xfrm>
            <a:off x="457200" y="1600200"/>
            <a:ext cx="8229600" cy="4781128"/>
          </a:xfrm>
        </p:spPr>
        <p:txBody>
          <a:bodyPr>
            <a:normAutofit lnSpcReduction="10000"/>
          </a:bodyPr>
          <a:lstStyle/>
          <a:p>
            <a:r>
              <a:rPr lang="en-US" dirty="0" smtClean="0">
                <a:solidFill>
                  <a:srgbClr val="FF0000"/>
                </a:solidFill>
              </a:rPr>
              <a:t>The locality of data references plays </a:t>
            </a:r>
            <a:r>
              <a:rPr lang="en-US" dirty="0">
                <a:solidFill>
                  <a:srgbClr val="FF0000"/>
                </a:solidFill>
              </a:rPr>
              <a:t>an important part in evaluating the performance of a data parallel programming model</a:t>
            </a:r>
            <a:r>
              <a:rPr lang="en-US" dirty="0" smtClean="0">
                <a:solidFill>
                  <a:srgbClr val="FF0000"/>
                </a:solidFill>
              </a:rPr>
              <a:t>.</a:t>
            </a:r>
          </a:p>
          <a:p>
            <a:r>
              <a:rPr lang="en-US" dirty="0" smtClean="0"/>
              <a:t> </a:t>
            </a:r>
            <a:r>
              <a:rPr lang="en-US" dirty="0"/>
              <a:t>Locality of data depends on the memory accesses performed by the program as well as the size of the cache. </a:t>
            </a:r>
            <a:endParaRPr lang="en-US" dirty="0" smtClean="0"/>
          </a:p>
          <a:p>
            <a:r>
              <a:rPr lang="en-IN" b="1" dirty="0"/>
              <a:t>Locality of Reference refers to the tendency of the computer program to access instructions whose addresses are near one another</a:t>
            </a:r>
            <a:r>
              <a:rPr lang="en-IN" dirty="0"/>
              <a:t>.</a:t>
            </a:r>
            <a:endParaRPr lang="en-US" dirty="0"/>
          </a:p>
        </p:txBody>
      </p:sp>
    </p:spTree>
    <p:extLst>
      <p:ext uri="{BB962C8B-B14F-4D97-AF65-F5344CB8AC3E}">
        <p14:creationId xmlns:p14="http://schemas.microsoft.com/office/powerpoint/2010/main" val="122664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rmAutofit fontScale="90000"/>
          </a:bodyPr>
          <a:lstStyle/>
          <a:p>
            <a:r>
              <a:rPr lang="en-IN" b="1" dirty="0" smtClean="0">
                <a:solidFill>
                  <a:srgbClr val="FF0000"/>
                </a:solidFill>
              </a:rPr>
              <a:t>CHALLENGES IN PARALLEL PROCESSING</a:t>
            </a:r>
            <a:endParaRPr lang="en-IN" b="1" dirty="0">
              <a:solidFill>
                <a:srgbClr val="FF0000"/>
              </a:solidFill>
            </a:endParaRPr>
          </a:p>
        </p:txBody>
      </p:sp>
      <p:sp>
        <p:nvSpPr>
          <p:cNvPr id="3" name="Content Placeholder 2"/>
          <p:cNvSpPr>
            <a:spLocks noGrp="1"/>
          </p:cNvSpPr>
          <p:nvPr>
            <p:ph idx="1"/>
          </p:nvPr>
        </p:nvSpPr>
        <p:spPr>
          <a:xfrm>
            <a:off x="457200" y="908720"/>
            <a:ext cx="8229600" cy="5832648"/>
          </a:xfrm>
        </p:spPr>
        <p:txBody>
          <a:bodyPr>
            <a:normAutofit fontScale="85000" lnSpcReduction="10000"/>
          </a:bodyPr>
          <a:lstStyle/>
          <a:p>
            <a:r>
              <a:rPr lang="en-IN" dirty="0" smtClean="0"/>
              <a:t>Parallel </a:t>
            </a:r>
            <a:r>
              <a:rPr lang="en-IN" dirty="0"/>
              <a:t>processing programs </a:t>
            </a:r>
            <a:r>
              <a:rPr lang="en-IN" dirty="0">
                <a:solidFill>
                  <a:srgbClr val="FF0000"/>
                </a:solidFill>
              </a:rPr>
              <a:t>must yield better performance</a:t>
            </a:r>
            <a:r>
              <a:rPr lang="en-IN" dirty="0"/>
              <a:t> than the sequential programs.</a:t>
            </a:r>
          </a:p>
          <a:p>
            <a:r>
              <a:rPr lang="en-IN" dirty="0" smtClean="0">
                <a:solidFill>
                  <a:srgbClr val="FF0000"/>
                </a:solidFill>
              </a:rPr>
              <a:t>Innovation </a:t>
            </a:r>
            <a:r>
              <a:rPr lang="en-IN" dirty="0">
                <a:solidFill>
                  <a:srgbClr val="FF0000"/>
                </a:solidFill>
              </a:rPr>
              <a:t>of new architectures demands rewriting of the parallel programs.</a:t>
            </a:r>
          </a:p>
          <a:p>
            <a:r>
              <a:rPr lang="en-IN" dirty="0">
                <a:solidFill>
                  <a:srgbClr val="FF0000"/>
                </a:solidFill>
              </a:rPr>
              <a:t>M</a:t>
            </a:r>
            <a:r>
              <a:rPr lang="en-IN" dirty="0" smtClean="0">
                <a:solidFill>
                  <a:srgbClr val="FF0000"/>
                </a:solidFill>
              </a:rPr>
              <a:t>odern </a:t>
            </a:r>
            <a:r>
              <a:rPr lang="en-IN" dirty="0">
                <a:solidFill>
                  <a:srgbClr val="FF0000"/>
                </a:solidFill>
              </a:rPr>
              <a:t>processors are very fast so that even the sequential programs yields equally better performance to parallel programs.</a:t>
            </a:r>
          </a:p>
          <a:p>
            <a:r>
              <a:rPr lang="en-IN" dirty="0" smtClean="0">
                <a:solidFill>
                  <a:srgbClr val="FF0000"/>
                </a:solidFill>
              </a:rPr>
              <a:t>When </a:t>
            </a:r>
            <a:r>
              <a:rPr lang="en-IN" dirty="0">
                <a:solidFill>
                  <a:srgbClr val="FF0000"/>
                </a:solidFill>
              </a:rPr>
              <a:t>a single program is run on multiple processors</a:t>
            </a:r>
            <a:r>
              <a:rPr lang="en-IN" dirty="0"/>
              <a:t>, few processors may need to wait for the other processors to complete their tasks. This waiting is because these processors have to operate on the finished data of the previous processors.</a:t>
            </a:r>
          </a:p>
          <a:p>
            <a:r>
              <a:rPr lang="en-IN" dirty="0" smtClean="0"/>
              <a:t>The </a:t>
            </a:r>
            <a:r>
              <a:rPr lang="en-IN" dirty="0">
                <a:solidFill>
                  <a:srgbClr val="FF0000"/>
                </a:solidFill>
              </a:rPr>
              <a:t>parallel processing programs have communication overhead.</a:t>
            </a:r>
          </a:p>
          <a:p>
            <a:endParaRPr lang="en-IN" dirty="0"/>
          </a:p>
        </p:txBody>
      </p:sp>
    </p:spTree>
    <p:extLst>
      <p:ext uri="{BB962C8B-B14F-4D97-AF65-F5344CB8AC3E}">
        <p14:creationId xmlns:p14="http://schemas.microsoft.com/office/powerpoint/2010/main" val="1402263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7144" cy="1143000"/>
          </a:xfrm>
        </p:spPr>
        <p:txBody>
          <a:bodyPr>
            <a:normAutofit fontScale="90000"/>
          </a:bodyPr>
          <a:lstStyle/>
          <a:p>
            <a:r>
              <a:rPr lang="en-IN" dirty="0"/>
              <a:t/>
            </a:r>
            <a:br>
              <a:rPr lang="en-IN" dirty="0"/>
            </a:br>
            <a:r>
              <a:rPr lang="en-IN" b="1" dirty="0" smtClean="0">
                <a:solidFill>
                  <a:srgbClr val="FF0000"/>
                </a:solidFill>
              </a:rPr>
              <a:t>ARCHITECTURE OF PARALLEL SYSTEMS: Flynn’s Classification</a:t>
            </a: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457200" y="1196752"/>
            <a:ext cx="8229600" cy="4929411"/>
          </a:xfrm>
        </p:spPr>
        <p:txBody>
          <a:bodyPr/>
          <a:lstStyle/>
          <a:p>
            <a:pPr lvl="1">
              <a:buFont typeface="Wingdings" pitchFamily="2" charset="2"/>
              <a:buChar char="§"/>
            </a:pPr>
            <a:r>
              <a:rPr lang="en-US" altLang="pt-BR" sz="2400" dirty="0" smtClean="0">
                <a:solidFill>
                  <a:srgbClr val="FF0000"/>
                </a:solidFill>
              </a:rPr>
              <a:t>Was proposed by researcher Michael J. Flynn in 1966.</a:t>
            </a:r>
          </a:p>
          <a:p>
            <a:pPr lvl="1">
              <a:buFont typeface="Wingdings" pitchFamily="2" charset="2"/>
              <a:buChar char="§"/>
            </a:pPr>
            <a:r>
              <a:rPr lang="en-US" altLang="pt-BR" sz="2400" dirty="0" smtClean="0"/>
              <a:t>It is the most commonly accepted taxonomy of computer organization.</a:t>
            </a:r>
          </a:p>
          <a:p>
            <a:pPr lvl="1">
              <a:buFont typeface="Wingdings" pitchFamily="2" charset="2"/>
              <a:buChar char="§"/>
            </a:pPr>
            <a:r>
              <a:rPr lang="en-IN" altLang="pt-BR" sz="2400" dirty="0"/>
              <a:t>Flynn's taxonomy is a specific classification of parallel computer architectures that </a:t>
            </a:r>
            <a:r>
              <a:rPr lang="en-IN" altLang="pt-BR" sz="2400" dirty="0">
                <a:solidFill>
                  <a:srgbClr val="FF0000"/>
                </a:solidFill>
              </a:rPr>
              <a:t>are based on the number of concurrent instruction (single or multiple) and data streams  (single or multiple)</a:t>
            </a:r>
            <a:r>
              <a:rPr lang="en-IN" altLang="pt-BR" sz="2400" dirty="0"/>
              <a:t> available in the architecture.</a:t>
            </a:r>
            <a:endParaRPr lang="en-US" altLang="pt-BR" sz="2400" dirty="0" smtClean="0"/>
          </a:p>
          <a:p>
            <a:pPr lvl="1">
              <a:buFont typeface="Wingdings" pitchFamily="2" charset="2"/>
              <a:buChar char="§"/>
            </a:pPr>
            <a:r>
              <a:rPr lang="en-US" altLang="pt-BR" sz="2400" b="1" dirty="0" smtClean="0"/>
              <a:t>Criteria:</a:t>
            </a:r>
          </a:p>
          <a:p>
            <a:pPr marL="914400" lvl="1" indent="-457200">
              <a:buFont typeface="+mj-lt"/>
              <a:buAutoNum type="arabicPeriod"/>
            </a:pPr>
            <a:r>
              <a:rPr lang="en-US" altLang="pt-BR" sz="2400" dirty="0" smtClean="0"/>
              <a:t>processes a single or multiple  instruction at a time</a:t>
            </a:r>
          </a:p>
          <a:p>
            <a:pPr marL="914400" lvl="1" indent="-457200">
              <a:buFont typeface="+mj-lt"/>
              <a:buAutoNum type="arabicPeriod"/>
            </a:pPr>
            <a:r>
              <a:rPr lang="en-US" altLang="pt-BR" sz="2400" dirty="0" smtClean="0"/>
              <a:t>operates on one or multiple data sets.</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463"/>
            <a:ext cx="8229600" cy="822249"/>
          </a:xfrm>
        </p:spPr>
        <p:txBody>
          <a:bodyPr>
            <a:normAutofit fontScale="90000"/>
          </a:bodyPr>
          <a:lstStyle/>
          <a:p>
            <a:r>
              <a:rPr lang="en-IN" dirty="0" smtClean="0"/>
              <a:t/>
            </a:r>
            <a:br>
              <a:rPr lang="en-IN" dirty="0" smtClean="0"/>
            </a:br>
            <a:r>
              <a:rPr lang="en-IN" dirty="0" smtClean="0"/>
              <a:t>Flynn’s Classification</a:t>
            </a: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692696"/>
            <a:ext cx="8229600" cy="5976664"/>
          </a:xfrm>
        </p:spPr>
        <p:txBody>
          <a:bodyPr>
            <a:normAutofit fontScale="92500"/>
          </a:bodyPr>
          <a:lstStyle/>
          <a:p>
            <a:r>
              <a:rPr lang="en-US" dirty="0" smtClean="0">
                <a:solidFill>
                  <a:srgbClr val="FF0000"/>
                </a:solidFill>
              </a:rPr>
              <a:t>Two independent dimensions: Instruction stream and Data stream. </a:t>
            </a:r>
          </a:p>
          <a:p>
            <a:r>
              <a:rPr lang="en-US" b="1" dirty="0" smtClean="0"/>
              <a:t>Instruction stream: </a:t>
            </a:r>
            <a:r>
              <a:rPr lang="en-US" dirty="0" smtClean="0"/>
              <a:t>sequence of instructions executed by machine. </a:t>
            </a:r>
          </a:p>
          <a:p>
            <a:r>
              <a:rPr lang="en-US" b="1" dirty="0" smtClean="0"/>
              <a:t>Data stream:  </a:t>
            </a:r>
            <a:r>
              <a:rPr lang="en-US" dirty="0" smtClean="0"/>
              <a:t>sequence of data including input, partial or temporary results used by instruction stream. </a:t>
            </a:r>
          </a:p>
          <a:p>
            <a:r>
              <a:rPr lang="en-US" dirty="0" smtClean="0"/>
              <a:t>Two possible states: Single or Multiple. </a:t>
            </a:r>
          </a:p>
          <a:p>
            <a:r>
              <a:rPr lang="en-US" dirty="0" smtClean="0"/>
              <a:t>Flynn’s classification depends on the distinction between the performance of control unit and the data processing unit rather than its operational and structural interconnections.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400" kern="1200" dirty="0">
                <a:solidFill>
                  <a:schemeClr val="tx1"/>
                </a:solidFill>
                <a:latin typeface="+mj-lt"/>
                <a:ea typeface="+mj-ea"/>
                <a:cs typeface="+mj-cs"/>
              </a:rPr>
              <a:t>Flynn’s Classification</a:t>
            </a: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smtClean="0"/>
              <a:t>Four category of Flynn classification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071670" y="2571744"/>
            <a:ext cx="4781550" cy="3143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SISD</a:t>
            </a:r>
            <a:endParaRPr lang="en-US" dirty="0">
              <a:solidFill>
                <a:srgbClr val="FF0000"/>
              </a:solidFill>
            </a:endParaRPr>
          </a:p>
        </p:txBody>
      </p:sp>
      <p:sp>
        <p:nvSpPr>
          <p:cNvPr id="4" name="Content Placeholder 3"/>
          <p:cNvSpPr>
            <a:spLocks noGrp="1"/>
          </p:cNvSpPr>
          <p:nvPr>
            <p:ph sz="half" idx="1"/>
          </p:nvPr>
        </p:nvSpPr>
        <p:spPr>
          <a:xfrm>
            <a:off x="251520" y="1600200"/>
            <a:ext cx="4244280" cy="4925144"/>
          </a:xfrm>
        </p:spPr>
        <p:txBody>
          <a:bodyPr>
            <a:normAutofit fontScale="85000" lnSpcReduction="20000"/>
          </a:bodyPr>
          <a:lstStyle/>
          <a:p>
            <a:r>
              <a:rPr lang="en-US" dirty="0" smtClean="0"/>
              <a:t>They are also called </a:t>
            </a:r>
            <a:r>
              <a:rPr lang="en-US" dirty="0" smtClean="0">
                <a:solidFill>
                  <a:srgbClr val="FF0000"/>
                </a:solidFill>
              </a:rPr>
              <a:t>scalar processor i.e., one instruction at a time and each instruction have only one set of operands.</a:t>
            </a:r>
          </a:p>
          <a:p>
            <a:r>
              <a:rPr lang="en-US" dirty="0" smtClean="0"/>
              <a:t>Single instruction: only one instruction stream is being acted on by the CPU during any one clock cycle.</a:t>
            </a:r>
          </a:p>
          <a:p>
            <a:r>
              <a:rPr lang="en-US" dirty="0" smtClean="0"/>
              <a:t>Single data: only one data stream is being used as input during any one clock cycle.</a:t>
            </a:r>
          </a:p>
          <a:p>
            <a:r>
              <a:rPr lang="en-US" dirty="0" smtClean="0"/>
              <a:t>Deterministic execution.</a:t>
            </a:r>
          </a:p>
          <a:p>
            <a:r>
              <a:rPr lang="en-US" dirty="0" smtClean="0">
                <a:solidFill>
                  <a:srgbClr val="FF0000"/>
                </a:solidFill>
              </a:rPr>
              <a:t>Instructions are executed sequentially.</a:t>
            </a:r>
          </a:p>
        </p:txBody>
      </p:sp>
      <p:sp>
        <p:nvSpPr>
          <p:cNvPr id="5" name="Content Placeholder 4"/>
          <p:cNvSpPr>
            <a:spLocks noGrp="1"/>
          </p:cNvSpPr>
          <p:nvPr>
            <p:ph sz="half" idx="2"/>
          </p:nvPr>
        </p:nvSpPr>
        <p:spPr/>
        <p:txBody>
          <a:bodyPr>
            <a:normAutofit fontScale="85000" lnSpcReduction="20000"/>
          </a:bodyPr>
          <a:lstStyle/>
          <a:p>
            <a:r>
              <a:rPr lang="en-US" dirty="0" smtClean="0"/>
              <a:t>SISD computer having </a:t>
            </a:r>
            <a:r>
              <a:rPr lang="en-US" dirty="0" smtClean="0">
                <a:solidFill>
                  <a:srgbClr val="FF0000"/>
                </a:solidFill>
              </a:rPr>
              <a:t>one control unit, one processor unit and single memory unit.  </a:t>
            </a:r>
          </a:p>
          <a:p>
            <a:r>
              <a:rPr lang="en-US"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643570" y="2714620"/>
            <a:ext cx="1928826" cy="21340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071934" y="5286388"/>
            <a:ext cx="4473769" cy="5955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SIMD</a:t>
            </a:r>
            <a:endParaRPr lang="en-US" dirty="0"/>
          </a:p>
        </p:txBody>
      </p:sp>
      <p:sp>
        <p:nvSpPr>
          <p:cNvPr id="3" name="Content Placeholder 2"/>
          <p:cNvSpPr>
            <a:spLocks noGrp="1"/>
          </p:cNvSpPr>
          <p:nvPr>
            <p:ph sz="half" idx="1"/>
          </p:nvPr>
        </p:nvSpPr>
        <p:spPr>
          <a:xfrm>
            <a:off x="179512" y="1600200"/>
            <a:ext cx="4316288" cy="4925144"/>
          </a:xfrm>
        </p:spPr>
        <p:txBody>
          <a:bodyPr>
            <a:normAutofit fontScale="92500" lnSpcReduction="20000"/>
          </a:bodyPr>
          <a:lstStyle/>
          <a:p>
            <a:r>
              <a:rPr lang="en-US" dirty="0" smtClean="0"/>
              <a:t>A type of parallel computer.</a:t>
            </a:r>
          </a:p>
          <a:p>
            <a:r>
              <a:rPr lang="en-US" b="1" dirty="0" smtClean="0"/>
              <a:t>Single instruction: </a:t>
            </a:r>
            <a:r>
              <a:rPr lang="en-US" dirty="0" smtClean="0"/>
              <a:t>All processing units </a:t>
            </a:r>
            <a:r>
              <a:rPr lang="en-US" dirty="0" smtClean="0">
                <a:solidFill>
                  <a:srgbClr val="FF0000"/>
                </a:solidFill>
              </a:rPr>
              <a:t>execute the same instruction </a:t>
            </a:r>
            <a:r>
              <a:rPr lang="en-US" dirty="0" smtClean="0"/>
              <a:t>issued by the control unit at any given clock cycle .</a:t>
            </a:r>
          </a:p>
          <a:p>
            <a:r>
              <a:rPr lang="en-US" b="1" dirty="0" smtClean="0"/>
              <a:t>Multiple data: </a:t>
            </a:r>
            <a:r>
              <a:rPr lang="en-US" dirty="0" smtClean="0"/>
              <a:t>Each processing unit can </a:t>
            </a:r>
            <a:r>
              <a:rPr lang="en-US" dirty="0" smtClean="0">
                <a:solidFill>
                  <a:srgbClr val="FF0000"/>
                </a:solidFill>
              </a:rPr>
              <a:t>operate on a different data element</a:t>
            </a:r>
            <a:r>
              <a:rPr lang="en-US" dirty="0" smtClean="0"/>
              <a:t>. </a:t>
            </a:r>
            <a:r>
              <a:rPr lang="en-US" dirty="0" smtClean="0">
                <a:solidFill>
                  <a:srgbClr val="FF0000"/>
                </a:solidFill>
              </a:rPr>
              <a:t>The processor are connected to shared memory </a:t>
            </a:r>
            <a:r>
              <a:rPr lang="en-US" dirty="0" smtClean="0"/>
              <a:t>or interconnection network providing multiple data to processing unit   </a:t>
            </a:r>
          </a:p>
        </p:txBody>
      </p:sp>
      <p:sp>
        <p:nvSpPr>
          <p:cNvPr id="4" name="Content Placeholder 3"/>
          <p:cNvSpPr>
            <a:spLocks noGrp="1"/>
          </p:cNvSpPr>
          <p:nvPr>
            <p:ph sz="half" idx="2"/>
          </p:nvPr>
        </p:nvSpPr>
        <p:spPr/>
        <p:txBody>
          <a:bodyPr>
            <a:normAutofit fontScale="92500" lnSpcReduction="20000"/>
          </a:bodyPr>
          <a:lstStyle/>
          <a:p>
            <a:r>
              <a:rPr lang="en-US" dirty="0" smtClean="0">
                <a:solidFill>
                  <a:srgbClr val="FF0000"/>
                </a:solidFill>
              </a:rPr>
              <a:t>single instruction is executed by different processing unit on different set of data</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644008" y="3140968"/>
            <a:ext cx="4242037" cy="16958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4500562" y="5013176"/>
            <a:ext cx="4205294" cy="1491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38" y="116632"/>
            <a:ext cx="8229600" cy="1143000"/>
          </a:xfrm>
        </p:spPr>
        <p:txBody>
          <a:bodyPr/>
          <a:lstStyle/>
          <a:p>
            <a:r>
              <a:rPr lang="en-IN" dirty="0" smtClean="0"/>
              <a:t>MISD</a:t>
            </a:r>
            <a:endParaRPr lang="en-US" dirty="0"/>
          </a:p>
        </p:txBody>
      </p:sp>
      <p:sp>
        <p:nvSpPr>
          <p:cNvPr id="3" name="Content Placeholder 2"/>
          <p:cNvSpPr>
            <a:spLocks noGrp="1"/>
          </p:cNvSpPr>
          <p:nvPr>
            <p:ph sz="half" idx="1"/>
          </p:nvPr>
        </p:nvSpPr>
        <p:spPr>
          <a:xfrm>
            <a:off x="251520" y="1052736"/>
            <a:ext cx="4244280" cy="5073427"/>
          </a:xfrm>
        </p:spPr>
        <p:txBody>
          <a:bodyPr>
            <a:normAutofit fontScale="92500" lnSpcReduction="20000"/>
          </a:bodyPr>
          <a:lstStyle/>
          <a:p>
            <a:r>
              <a:rPr lang="en-US" dirty="0" smtClean="0"/>
              <a:t>A single data stream is fed into multiple processing units.</a:t>
            </a:r>
          </a:p>
          <a:p>
            <a:r>
              <a:rPr lang="en-US" dirty="0" smtClean="0"/>
              <a:t>Each processing unit operates on the data independently via independent instruction.</a:t>
            </a:r>
          </a:p>
          <a:p>
            <a:r>
              <a:rPr lang="en-US" dirty="0" smtClean="0">
                <a:solidFill>
                  <a:srgbClr val="FF0000"/>
                </a:solidFill>
              </a:rPr>
              <a:t>A single data stream is forwarded to different processing unit which are connected to different control unit and execute instruction given to it by control unit to which it is attached.  </a:t>
            </a:r>
          </a:p>
          <a:p>
            <a:pPr>
              <a:buNone/>
            </a:pPr>
            <a:endParaRPr lang="en-US" dirty="0" smtClean="0"/>
          </a:p>
        </p:txBody>
      </p:sp>
      <p:sp>
        <p:nvSpPr>
          <p:cNvPr id="4" name="Content Placeholder 3"/>
          <p:cNvSpPr>
            <a:spLocks noGrp="1"/>
          </p:cNvSpPr>
          <p:nvPr>
            <p:ph sz="half" idx="2"/>
          </p:nvPr>
        </p:nvSpPr>
        <p:spPr>
          <a:xfrm>
            <a:off x="4743545" y="1197863"/>
            <a:ext cx="4038600" cy="4525963"/>
          </a:xfrm>
        </p:spPr>
        <p:txBody>
          <a:bodyPr>
            <a:normAutofit fontScale="92500" lnSpcReduction="20000"/>
          </a:bodyPr>
          <a:lstStyle/>
          <a:p>
            <a:r>
              <a:rPr lang="en-US" dirty="0" smtClean="0">
                <a:solidFill>
                  <a:srgbClr val="FF0000"/>
                </a:solidFill>
              </a:rPr>
              <a:t>same data flow through a linear array of processors executing different instruction streams</a:t>
            </a:r>
            <a:endParaRPr lang="en-US" dirty="0">
              <a:solidFill>
                <a:srgbClr val="FF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4857752" y="2786058"/>
            <a:ext cx="3810186" cy="1780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4211960" y="4714884"/>
            <a:ext cx="4779631"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4463"/>
            <a:ext cx="8229600" cy="1143000"/>
          </a:xfrm>
        </p:spPr>
        <p:txBody>
          <a:bodyPr/>
          <a:lstStyle/>
          <a:p>
            <a:r>
              <a:rPr lang="en-US" b="1" dirty="0" smtClean="0"/>
              <a:t>Parallelism</a:t>
            </a:r>
            <a:endParaRPr lang="en-US" b="1" dirty="0"/>
          </a:p>
        </p:txBody>
      </p:sp>
      <p:sp>
        <p:nvSpPr>
          <p:cNvPr id="3" name="Content Placeholder 2"/>
          <p:cNvSpPr>
            <a:spLocks noGrp="1"/>
          </p:cNvSpPr>
          <p:nvPr>
            <p:ph idx="1"/>
          </p:nvPr>
        </p:nvSpPr>
        <p:spPr>
          <a:xfrm>
            <a:off x="457200" y="908720"/>
            <a:ext cx="8229600" cy="5832648"/>
          </a:xfrm>
        </p:spPr>
        <p:txBody>
          <a:bodyPr>
            <a:normAutofit fontScale="92500" lnSpcReduction="20000"/>
          </a:bodyPr>
          <a:lstStyle/>
          <a:p>
            <a:pPr algn="just"/>
            <a:r>
              <a:rPr lang="en-US" dirty="0" smtClean="0">
                <a:solidFill>
                  <a:srgbClr val="FF0000"/>
                </a:solidFill>
              </a:rPr>
              <a:t>Executing two or more operations at the same time is known as parallelism.</a:t>
            </a:r>
          </a:p>
          <a:p>
            <a:pPr algn="just"/>
            <a:r>
              <a:rPr lang="en-US" altLang="pt-BR" dirty="0"/>
              <a:t>Parallel processing is a method to </a:t>
            </a:r>
            <a:r>
              <a:rPr lang="en-US" altLang="pt-BR" dirty="0">
                <a:solidFill>
                  <a:srgbClr val="FF0000"/>
                </a:solidFill>
              </a:rPr>
              <a:t>improve </a:t>
            </a:r>
            <a:r>
              <a:rPr lang="en-US" altLang="pt-BR" dirty="0"/>
              <a:t>computer </a:t>
            </a:r>
            <a:r>
              <a:rPr lang="en-US" altLang="pt-BR" dirty="0">
                <a:solidFill>
                  <a:srgbClr val="FF0000"/>
                </a:solidFill>
              </a:rPr>
              <a:t>system performance </a:t>
            </a:r>
            <a:r>
              <a:rPr lang="en-US" altLang="pt-BR" dirty="0"/>
              <a:t>by executing two or more instructions simultaneously</a:t>
            </a:r>
            <a:endParaRPr lang="en-US" dirty="0" smtClean="0"/>
          </a:p>
          <a:p>
            <a:pPr algn="just"/>
            <a:r>
              <a:rPr lang="en-US" dirty="0" smtClean="0"/>
              <a:t>A </a:t>
            </a:r>
            <a:r>
              <a:rPr lang="en-US" b="1" i="1" dirty="0" smtClean="0"/>
              <a:t>parallel computer</a:t>
            </a:r>
            <a:r>
              <a:rPr lang="en-US" b="1" dirty="0" smtClean="0"/>
              <a:t> </a:t>
            </a:r>
            <a:r>
              <a:rPr lang="en-US" dirty="0" smtClean="0"/>
              <a:t>is a set of processors that are able to work cooperatively to solve a computational problem.</a:t>
            </a:r>
          </a:p>
          <a:p>
            <a:pPr marL="0" indent="0" algn="just">
              <a:buNone/>
            </a:pPr>
            <a:r>
              <a:rPr lang="en-US" b="1" dirty="0" smtClean="0"/>
              <a:t>Examples:</a:t>
            </a:r>
          </a:p>
          <a:p>
            <a:pPr algn="just"/>
            <a:r>
              <a:rPr lang="en-US" dirty="0" smtClean="0">
                <a:solidFill>
                  <a:srgbClr val="FF0000"/>
                </a:solidFill>
              </a:rPr>
              <a:t>Two or more ALUs in CPU </a:t>
            </a:r>
            <a:r>
              <a:rPr lang="en-US" dirty="0" smtClean="0"/>
              <a:t>can work concurrently to increase throughput</a:t>
            </a:r>
          </a:p>
          <a:p>
            <a:pPr algn="just"/>
            <a:r>
              <a:rPr lang="en-US" dirty="0" smtClean="0"/>
              <a:t>The system may have </a:t>
            </a:r>
            <a:r>
              <a:rPr lang="en-US" dirty="0" smtClean="0">
                <a:solidFill>
                  <a:srgbClr val="FF0000"/>
                </a:solidFill>
              </a:rPr>
              <a:t>two or more processors </a:t>
            </a:r>
            <a:r>
              <a:rPr lang="en-US" dirty="0" smtClean="0"/>
              <a:t>operating concurrently</a:t>
            </a:r>
          </a:p>
          <a:p>
            <a:pPr lvl="1"/>
            <a:endParaRPr lang="en-US" dirty="0"/>
          </a:p>
        </p:txBody>
      </p:sp>
    </p:spTree>
    <p:extLst>
      <p:ext uri="{BB962C8B-B14F-4D97-AF65-F5344CB8AC3E}">
        <p14:creationId xmlns:p14="http://schemas.microsoft.com/office/powerpoint/2010/main" val="2979127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MIMD</a:t>
            </a:r>
            <a:endParaRPr lang="en-US" dirty="0"/>
          </a:p>
        </p:txBody>
      </p:sp>
      <p:sp>
        <p:nvSpPr>
          <p:cNvPr id="3" name="Content Placeholder 2"/>
          <p:cNvSpPr>
            <a:spLocks noGrp="1"/>
          </p:cNvSpPr>
          <p:nvPr>
            <p:ph sz="half" idx="1"/>
          </p:nvPr>
        </p:nvSpPr>
        <p:spPr/>
        <p:txBody>
          <a:bodyPr>
            <a:normAutofit fontScale="92500" lnSpcReduction="20000"/>
          </a:bodyPr>
          <a:lstStyle/>
          <a:p>
            <a:r>
              <a:rPr lang="en-US" b="1" dirty="0" smtClean="0"/>
              <a:t>Multiple Instruction: </a:t>
            </a:r>
            <a:r>
              <a:rPr lang="en-US" dirty="0" smtClean="0"/>
              <a:t>every processor may be executing a different instruction stream.</a:t>
            </a:r>
          </a:p>
          <a:p>
            <a:r>
              <a:rPr lang="en-US" b="1" dirty="0" smtClean="0"/>
              <a:t>Multiple Data: </a:t>
            </a:r>
            <a:r>
              <a:rPr lang="en-US" dirty="0" smtClean="0"/>
              <a:t>every processor may be working with a different data stream. </a:t>
            </a:r>
          </a:p>
          <a:p>
            <a:r>
              <a:rPr lang="en-US" dirty="0" smtClean="0"/>
              <a:t>Execution can be synchronous or asynchronous, deterministic or nondeterministic  </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 Different processor each processing different task.</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4929190" y="2571744"/>
            <a:ext cx="3714744" cy="19266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4143372" y="4562475"/>
            <a:ext cx="4362450" cy="229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Thread</a:t>
            </a:r>
            <a:endParaRPr lang="en-US" dirty="0">
              <a:solidFill>
                <a:srgbClr val="FF0000"/>
              </a:solidFill>
            </a:endParaRPr>
          </a:p>
        </p:txBody>
      </p:sp>
      <p:sp>
        <p:nvSpPr>
          <p:cNvPr id="3" name="Content Placeholder 2"/>
          <p:cNvSpPr>
            <a:spLocks noGrp="1"/>
          </p:cNvSpPr>
          <p:nvPr>
            <p:ph sz="half" idx="1"/>
          </p:nvPr>
        </p:nvSpPr>
        <p:spPr>
          <a:xfrm>
            <a:off x="457200" y="1600200"/>
            <a:ext cx="8382000" cy="5257800"/>
          </a:xfrm>
        </p:spPr>
        <p:txBody>
          <a:bodyPr>
            <a:normAutofit/>
          </a:bodyPr>
          <a:lstStyle/>
          <a:p>
            <a:r>
              <a:rPr lang="en-US" sz="1600" dirty="0" smtClean="0">
                <a:solidFill>
                  <a:srgbClr val="FF0000"/>
                </a:solidFill>
              </a:rPr>
              <a:t>A </a:t>
            </a:r>
            <a:r>
              <a:rPr lang="en-US" sz="1600" b="1" dirty="0" smtClean="0">
                <a:solidFill>
                  <a:srgbClr val="FF0000"/>
                </a:solidFill>
              </a:rPr>
              <a:t>thread</a:t>
            </a:r>
            <a:r>
              <a:rPr lang="en-US" sz="1600" dirty="0" smtClean="0">
                <a:solidFill>
                  <a:srgbClr val="FF0000"/>
                </a:solidFill>
              </a:rPr>
              <a:t> is a basic unit of CPU utilization, consisting of a program counter, a stack, and a set of registers, ( and a </a:t>
            </a:r>
            <a:r>
              <a:rPr lang="en-US" sz="1600" b="1" dirty="0" smtClean="0">
                <a:solidFill>
                  <a:srgbClr val="FF0000"/>
                </a:solidFill>
              </a:rPr>
              <a:t>thread</a:t>
            </a:r>
            <a:r>
              <a:rPr lang="en-US" sz="1600" dirty="0" smtClean="0">
                <a:solidFill>
                  <a:srgbClr val="FF0000"/>
                </a:solidFill>
              </a:rPr>
              <a:t> ID. ) </a:t>
            </a:r>
          </a:p>
          <a:p>
            <a:r>
              <a:rPr lang="en-US" sz="1600" dirty="0" smtClean="0">
                <a:solidFill>
                  <a:srgbClr val="FF0000"/>
                </a:solidFill>
              </a:rPr>
              <a:t>Traditional ( heavyweight ) processes have a single </a:t>
            </a:r>
            <a:r>
              <a:rPr lang="en-US" sz="1600" b="1" dirty="0" smtClean="0">
                <a:solidFill>
                  <a:srgbClr val="FF0000"/>
                </a:solidFill>
              </a:rPr>
              <a:t>thread</a:t>
            </a:r>
            <a:r>
              <a:rPr lang="en-US" sz="1600" dirty="0" smtClean="0">
                <a:solidFill>
                  <a:srgbClr val="FF0000"/>
                </a:solidFill>
              </a:rPr>
              <a:t> of control </a:t>
            </a:r>
            <a:r>
              <a:rPr lang="en-US" sz="1600" dirty="0" smtClean="0"/>
              <a:t>- There is one program counter, and one sequence of instructions that can be carried out at any given time.</a:t>
            </a:r>
          </a:p>
          <a:p>
            <a:r>
              <a:rPr lang="en-US" sz="1600" dirty="0" smtClean="0"/>
              <a:t> </a:t>
            </a:r>
            <a:r>
              <a:rPr lang="en-US" sz="1600" dirty="0" smtClean="0">
                <a:solidFill>
                  <a:srgbClr val="FF0000"/>
                </a:solidFill>
              </a:rPr>
              <a:t>Multiple threads can exist within one process, executing concurrently and sharing resources </a:t>
            </a:r>
            <a:r>
              <a:rPr lang="en-US" sz="1600" dirty="0" smtClean="0"/>
              <a:t>such as memory, while different processes do not share these resources. </a:t>
            </a:r>
          </a:p>
          <a:p>
            <a:r>
              <a:rPr lang="en-US" sz="1600" dirty="0" smtClean="0">
                <a:solidFill>
                  <a:srgbClr val="FF0000"/>
                </a:solidFill>
              </a:rPr>
              <a:t>Multithreading</a:t>
            </a:r>
            <a:r>
              <a:rPr lang="en-US" sz="1600" dirty="0" smtClean="0"/>
              <a:t> is a type of execution model that allows multiple threads to exist within the context of a process such that they execute independently but </a:t>
            </a:r>
            <a:r>
              <a:rPr lang="en-US" sz="1600" dirty="0" smtClean="0">
                <a:solidFill>
                  <a:srgbClr val="FF0000"/>
                </a:solidFill>
              </a:rPr>
              <a:t>share their process resources. </a:t>
            </a:r>
          </a:p>
          <a:p>
            <a:r>
              <a:rPr lang="en-US" sz="1600" dirty="0" smtClean="0">
                <a:solidFill>
                  <a:srgbClr val="FF0000"/>
                </a:solidFill>
              </a:rPr>
              <a:t>A thread maintains a list of information relevant to its execution </a:t>
            </a:r>
            <a:r>
              <a:rPr lang="en-US" sz="1600" dirty="0" smtClean="0"/>
              <a:t>including the priority schedule, exception handlers, a set of CPU registers, and stack state in the address space of its hosting process.</a:t>
            </a:r>
          </a:p>
          <a:p>
            <a:endParaRPr lang="en-US" sz="1600" dirty="0"/>
          </a:p>
        </p:txBody>
      </p:sp>
      <p:pic>
        <p:nvPicPr>
          <p:cNvPr id="6" name="Picture 2"/>
          <p:cNvPicPr>
            <a:picLocks noChangeAspect="1" noChangeArrowheads="1"/>
          </p:cNvPicPr>
          <p:nvPr/>
        </p:nvPicPr>
        <p:blipFill>
          <a:blip r:embed="rId2"/>
          <a:srcRect/>
          <a:stretch>
            <a:fillRect/>
          </a:stretch>
        </p:blipFill>
        <p:spPr bwMode="auto">
          <a:xfrm>
            <a:off x="1219200" y="4495800"/>
            <a:ext cx="70104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for Multithread</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1219200" y="2514600"/>
            <a:ext cx="5819775" cy="302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Multithreading</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Multithreading is the ability of a central processing unit (CPU) (or a single core in a multi-core processor) to provide multiple threads of execution concurrently, supported by the operating system.</a:t>
            </a:r>
          </a:p>
          <a:p>
            <a:r>
              <a:rPr lang="en-US" sz="2000" dirty="0" smtClean="0">
                <a:solidFill>
                  <a:srgbClr val="FF0000"/>
                </a:solidFill>
              </a:rPr>
              <a:t>In a multithreaded application, the threads share the resources of a single or multiple cores, </a:t>
            </a:r>
            <a:r>
              <a:rPr lang="en-US" sz="2000" dirty="0" smtClean="0"/>
              <a:t>which include the computing units, the CPU caches, and the translation </a:t>
            </a:r>
            <a:r>
              <a:rPr lang="en-US" sz="2000" dirty="0" err="1" smtClean="0"/>
              <a:t>lookaside</a:t>
            </a:r>
            <a:r>
              <a:rPr lang="en-US" sz="2000" dirty="0" smtClean="0"/>
              <a:t> buffer (TLB).</a:t>
            </a:r>
          </a:p>
          <a:p>
            <a:r>
              <a:rPr lang="en-US" sz="2000" dirty="0" smtClean="0"/>
              <a:t>Where multiprocessing systems include multiple complete processing units in one or more cores</a:t>
            </a:r>
          </a:p>
          <a:p>
            <a:r>
              <a:rPr lang="en-US" sz="2000" dirty="0" smtClean="0">
                <a:solidFill>
                  <a:srgbClr val="FF0000"/>
                </a:solidFill>
              </a:rPr>
              <a:t>Multithreading aims to increase utilization of a single core by using thread-level parallelism, as well as instruction-level parallelism</a:t>
            </a:r>
            <a:r>
              <a:rPr lang="en-US" sz="2000" dirty="0" smtClean="0"/>
              <a:t>. </a:t>
            </a:r>
          </a:p>
          <a:p>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0"/>
            <a:ext cx="8229600" cy="833972"/>
          </a:xfrm>
        </p:spPr>
        <p:txBody>
          <a:bodyPr/>
          <a:lstStyle/>
          <a:p>
            <a:r>
              <a:rPr lang="en-IN" dirty="0" smtClean="0"/>
              <a:t>Hardware Multithreading</a:t>
            </a:r>
            <a:endParaRPr lang="en-US" dirty="0"/>
          </a:p>
        </p:txBody>
      </p:sp>
      <p:sp>
        <p:nvSpPr>
          <p:cNvPr id="3" name="Content Placeholder 2"/>
          <p:cNvSpPr>
            <a:spLocks noGrp="1"/>
          </p:cNvSpPr>
          <p:nvPr>
            <p:ph idx="1"/>
          </p:nvPr>
        </p:nvSpPr>
        <p:spPr>
          <a:xfrm>
            <a:off x="457200" y="692696"/>
            <a:ext cx="8229600" cy="6048672"/>
          </a:xfrm>
        </p:spPr>
        <p:txBody>
          <a:bodyPr>
            <a:normAutofit fontScale="92500" lnSpcReduction="10000"/>
          </a:bodyPr>
          <a:lstStyle/>
          <a:p>
            <a:r>
              <a:rPr lang="en-US" dirty="0" smtClean="0">
                <a:solidFill>
                  <a:srgbClr val="FF0000"/>
                </a:solidFill>
              </a:rPr>
              <a:t>Multiple threads share the functional units of a single processor in an overlapping fashion</a:t>
            </a:r>
          </a:p>
          <a:p>
            <a:r>
              <a:rPr lang="en-US" dirty="0" smtClean="0">
                <a:solidFill>
                  <a:srgbClr val="FF0000"/>
                </a:solidFill>
              </a:rPr>
              <a:t>Utilize the hardware resources efficiently.</a:t>
            </a:r>
          </a:p>
          <a:p>
            <a:r>
              <a:rPr lang="en-US" dirty="0" smtClean="0"/>
              <a:t>Implemented by duplicating the independent state of each thread. </a:t>
            </a:r>
          </a:p>
          <a:p>
            <a:r>
              <a:rPr lang="en-US" b="1" dirty="0" smtClean="0"/>
              <a:t>Example: </a:t>
            </a:r>
            <a:r>
              <a:rPr lang="en-US" dirty="0" smtClean="0"/>
              <a:t>each thread would have a separate copy of register file and program counter. </a:t>
            </a:r>
          </a:p>
          <a:p>
            <a:r>
              <a:rPr lang="en-US" dirty="0">
                <a:solidFill>
                  <a:srgbClr val="FF0000"/>
                </a:solidFill>
              </a:rPr>
              <a:t>H</a:t>
            </a:r>
            <a:r>
              <a:rPr lang="en-US" dirty="0" smtClean="0">
                <a:solidFill>
                  <a:srgbClr val="FF0000"/>
                </a:solidFill>
              </a:rPr>
              <a:t>ardware must support to change to a different thread relatively quickly. </a:t>
            </a:r>
          </a:p>
          <a:p>
            <a:r>
              <a:rPr lang="en-US" dirty="0" smtClean="0">
                <a:solidFill>
                  <a:srgbClr val="FF0000"/>
                </a:solidFill>
              </a:rPr>
              <a:t>Thread switch should be much more efficient</a:t>
            </a:r>
            <a:r>
              <a:rPr lang="en-US" dirty="0" smtClean="0"/>
              <a:t>.</a:t>
            </a:r>
          </a:p>
          <a:p>
            <a:r>
              <a:rPr lang="en-US" b="1" dirty="0" smtClean="0"/>
              <a:t>Types: </a:t>
            </a:r>
            <a:r>
              <a:rPr lang="en-US" dirty="0" smtClean="0"/>
              <a:t>Fine grained and Coarse grained</a:t>
            </a:r>
          </a:p>
          <a:p>
            <a:r>
              <a:rPr lang="en-US" b="1" dirty="0" smtClean="0"/>
              <a:t>Granularity: </a:t>
            </a:r>
            <a:r>
              <a:rPr lang="en-IN" dirty="0" smtClean="0"/>
              <a:t>amount </a:t>
            </a:r>
            <a:r>
              <a:rPr lang="en-IN" dirty="0"/>
              <a:t>of work done by the thread.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143000"/>
          </a:xfrm>
        </p:spPr>
        <p:txBody>
          <a:bodyPr>
            <a:normAutofit fontScale="90000"/>
          </a:bodyPr>
          <a:lstStyle/>
          <a:p>
            <a:r>
              <a:rPr lang="en-IN" b="1" dirty="0" smtClean="0"/>
              <a:t>HARDWARE VS SOFTWARE MULTITHREADING</a:t>
            </a:r>
            <a:endParaRPr lang="en-IN" b="1" dirty="0"/>
          </a:p>
        </p:txBody>
      </p:sp>
      <p:sp>
        <p:nvSpPr>
          <p:cNvPr id="3" name="Content Placeholder 2"/>
          <p:cNvSpPr>
            <a:spLocks noGrp="1"/>
          </p:cNvSpPr>
          <p:nvPr>
            <p:ph idx="1"/>
          </p:nvPr>
        </p:nvSpPr>
        <p:spPr>
          <a:xfrm>
            <a:off x="395536" y="1628801"/>
            <a:ext cx="8229600" cy="4392488"/>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799288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054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solidFill>
                  <a:srgbClr val="FF0000"/>
                </a:solidFill>
              </a:rPr>
              <a:t>Fine grained multi threading</a:t>
            </a:r>
            <a:endParaRPr lang="en-US" dirty="0">
              <a:solidFill>
                <a:srgbClr val="FF0000"/>
              </a:solidFill>
            </a:endParaRPr>
          </a:p>
        </p:txBody>
      </p:sp>
      <p:sp>
        <p:nvSpPr>
          <p:cNvPr id="3" name="Content Placeholder 2"/>
          <p:cNvSpPr>
            <a:spLocks noGrp="1"/>
          </p:cNvSpPr>
          <p:nvPr>
            <p:ph idx="1"/>
          </p:nvPr>
        </p:nvSpPr>
        <p:spPr>
          <a:xfrm>
            <a:off x="457200" y="908720"/>
            <a:ext cx="8229600" cy="6048672"/>
          </a:xfrm>
        </p:spPr>
        <p:txBody>
          <a:bodyPr>
            <a:normAutofit fontScale="77500" lnSpcReduction="20000"/>
          </a:bodyPr>
          <a:lstStyle/>
          <a:p>
            <a:r>
              <a:rPr lang="en-US" dirty="0">
                <a:solidFill>
                  <a:srgbClr val="FF0000"/>
                </a:solidFill>
              </a:rPr>
              <a:t>S</a:t>
            </a:r>
            <a:r>
              <a:rPr lang="en-US" dirty="0" smtClean="0">
                <a:solidFill>
                  <a:srgbClr val="FF0000"/>
                </a:solidFill>
              </a:rPr>
              <a:t>witches between threads on each instruction, resulting in interleaved execution of multiple threads. </a:t>
            </a:r>
          </a:p>
          <a:p>
            <a:r>
              <a:rPr lang="en-IN" dirty="0" smtClean="0"/>
              <a:t>CPU </a:t>
            </a:r>
            <a:r>
              <a:rPr lang="en-IN" dirty="0"/>
              <a:t>switch to another thread at every cycle such that no two instructions from the thread are in the pipeline at the </a:t>
            </a:r>
            <a:r>
              <a:rPr lang="en-IN" dirty="0" smtClean="0"/>
              <a:t>same time- </a:t>
            </a:r>
            <a:r>
              <a:rPr lang="en-IN" b="1" dirty="0" smtClean="0"/>
              <a:t>interleaved </a:t>
            </a:r>
            <a:r>
              <a:rPr lang="en-IN" b="1" dirty="0"/>
              <a:t>multithreading.</a:t>
            </a:r>
            <a:endParaRPr lang="en-US" b="1" dirty="0" smtClean="0"/>
          </a:p>
          <a:p>
            <a:r>
              <a:rPr lang="en-US" dirty="0" smtClean="0">
                <a:solidFill>
                  <a:srgbClr val="FF0000"/>
                </a:solidFill>
              </a:rPr>
              <a:t>This is done in a round-robin fashion.</a:t>
            </a:r>
          </a:p>
          <a:p>
            <a:r>
              <a:rPr lang="en-US" dirty="0">
                <a:solidFill>
                  <a:srgbClr val="FF0000"/>
                </a:solidFill>
              </a:rPr>
              <a:t>S</a:t>
            </a:r>
            <a:r>
              <a:rPr lang="en-US" dirty="0" smtClean="0">
                <a:solidFill>
                  <a:srgbClr val="FF0000"/>
                </a:solidFill>
              </a:rPr>
              <a:t>kips threads that are stalled at that clock cycle. </a:t>
            </a:r>
          </a:p>
          <a:p>
            <a:r>
              <a:rPr lang="en-US" dirty="0" smtClean="0"/>
              <a:t>Processor must be able to switch threads on every clock cycle. </a:t>
            </a:r>
          </a:p>
          <a:p>
            <a:r>
              <a:rPr lang="en-US" b="1" dirty="0" smtClean="0"/>
              <a:t>Advantages: </a:t>
            </a:r>
          </a:p>
          <a:p>
            <a:pPr>
              <a:buFont typeface="Wingdings" pitchFamily="2" charset="2"/>
              <a:buChar char="ü"/>
            </a:pPr>
            <a:r>
              <a:rPr lang="en-IN" dirty="0" smtClean="0">
                <a:solidFill>
                  <a:srgbClr val="FF0000"/>
                </a:solidFill>
              </a:rPr>
              <a:t>No </a:t>
            </a:r>
            <a:r>
              <a:rPr lang="en-IN" dirty="0">
                <a:solidFill>
                  <a:srgbClr val="FF0000"/>
                </a:solidFill>
              </a:rPr>
              <a:t>need for dependency checking between instructions </a:t>
            </a:r>
            <a:r>
              <a:rPr lang="en-IN" dirty="0"/>
              <a:t>since only one instruction in pipeline from a single </a:t>
            </a:r>
            <a:r>
              <a:rPr lang="en-IN" dirty="0" smtClean="0"/>
              <a:t>thread.</a:t>
            </a:r>
          </a:p>
          <a:p>
            <a:pPr>
              <a:buFont typeface="Wingdings" pitchFamily="2" charset="2"/>
              <a:buChar char="ü"/>
            </a:pPr>
            <a:r>
              <a:rPr lang="en-IN" dirty="0" smtClean="0"/>
              <a:t>No </a:t>
            </a:r>
            <a:r>
              <a:rPr lang="en-IN" dirty="0"/>
              <a:t>need for branch prediction </a:t>
            </a:r>
            <a:r>
              <a:rPr lang="en-IN" dirty="0" smtClean="0"/>
              <a:t>logic.</a:t>
            </a:r>
          </a:p>
          <a:p>
            <a:pPr>
              <a:buFont typeface="Wingdings" pitchFamily="2" charset="2"/>
              <a:buChar char="ü"/>
            </a:pPr>
            <a:r>
              <a:rPr lang="en-IN" dirty="0" smtClean="0"/>
              <a:t>The stalls used </a:t>
            </a:r>
            <a:r>
              <a:rPr lang="en-IN" dirty="0"/>
              <a:t>for executing useful instructions from different </a:t>
            </a:r>
            <a:r>
              <a:rPr lang="en-IN" dirty="0" smtClean="0"/>
              <a:t>threads.</a:t>
            </a:r>
          </a:p>
          <a:p>
            <a:pPr>
              <a:buFont typeface="Wingdings" pitchFamily="2" charset="2"/>
              <a:buChar char="ü"/>
            </a:pPr>
            <a:r>
              <a:rPr lang="en-IN" dirty="0" smtClean="0">
                <a:solidFill>
                  <a:srgbClr val="FF0000"/>
                </a:solidFill>
              </a:rPr>
              <a:t>Improved </a:t>
            </a:r>
            <a:r>
              <a:rPr lang="en-IN" dirty="0">
                <a:solidFill>
                  <a:srgbClr val="FF0000"/>
                </a:solidFill>
              </a:rPr>
              <a:t>system throughput, </a:t>
            </a:r>
            <a:r>
              <a:rPr lang="en-IN" dirty="0"/>
              <a:t>latency tolerance, </a:t>
            </a:r>
            <a:r>
              <a:rPr lang="en-IN" dirty="0" smtClean="0"/>
              <a:t>utilization.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Fine grained multi threading</a:t>
            </a:r>
          </a:p>
        </p:txBody>
      </p:sp>
      <p:sp>
        <p:nvSpPr>
          <p:cNvPr id="3" name="Content Placeholder 2"/>
          <p:cNvSpPr>
            <a:spLocks noGrp="1"/>
          </p:cNvSpPr>
          <p:nvPr>
            <p:ph idx="1"/>
          </p:nvPr>
        </p:nvSpPr>
        <p:spPr/>
        <p:txBody>
          <a:bodyPr>
            <a:normAutofit fontScale="92500" lnSpcReduction="20000"/>
          </a:bodyPr>
          <a:lstStyle/>
          <a:p>
            <a:r>
              <a:rPr lang="en-IN" b="1" dirty="0">
                <a:solidFill>
                  <a:srgbClr val="FF0000"/>
                </a:solidFill>
              </a:rPr>
              <a:t>Disadvantages:</a:t>
            </a:r>
          </a:p>
          <a:p>
            <a:pPr>
              <a:buFont typeface="Wingdings" pitchFamily="2" charset="2"/>
              <a:buChar char="ü"/>
            </a:pPr>
            <a:r>
              <a:rPr lang="en-IN" dirty="0">
                <a:solidFill>
                  <a:srgbClr val="FF0000"/>
                </a:solidFill>
              </a:rPr>
              <a:t>Extra hardware complexity because of implementation of multiple hardware contexts and thread selection logic</a:t>
            </a:r>
            <a:r>
              <a:rPr lang="en-IN" dirty="0"/>
              <a:t>.</a:t>
            </a:r>
          </a:p>
          <a:p>
            <a:pPr>
              <a:buFont typeface="Wingdings" pitchFamily="2" charset="2"/>
              <a:buChar char="ü"/>
            </a:pPr>
            <a:r>
              <a:rPr lang="en-IN" dirty="0"/>
              <a:t>Reduced single thread performance as one instruction fetched every N cycles.</a:t>
            </a:r>
          </a:p>
          <a:p>
            <a:pPr>
              <a:buFont typeface="Wingdings" pitchFamily="2" charset="2"/>
              <a:buChar char="ü"/>
            </a:pPr>
            <a:r>
              <a:rPr lang="en-IN" dirty="0">
                <a:solidFill>
                  <a:srgbClr val="FF0000"/>
                </a:solidFill>
              </a:rPr>
              <a:t>Resource contention between threads in caches and memory.</a:t>
            </a:r>
          </a:p>
          <a:p>
            <a:pPr>
              <a:buFont typeface="Wingdings" pitchFamily="2" charset="2"/>
              <a:buChar char="ü"/>
            </a:pPr>
            <a:r>
              <a:rPr lang="en-IN" dirty="0">
                <a:solidFill>
                  <a:srgbClr val="FF0000"/>
                </a:solidFill>
              </a:rPr>
              <a:t>Dependency checking logic between threads remains.</a:t>
            </a:r>
          </a:p>
          <a:p>
            <a:endParaRPr lang="en-IN" dirty="0"/>
          </a:p>
        </p:txBody>
      </p:sp>
    </p:spTree>
    <p:extLst>
      <p:ext uri="{BB962C8B-B14F-4D97-AF65-F5344CB8AC3E}">
        <p14:creationId xmlns:p14="http://schemas.microsoft.com/office/powerpoint/2010/main" val="579529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56"/>
            <a:ext cx="8229600" cy="736848"/>
          </a:xfrm>
        </p:spPr>
        <p:txBody>
          <a:bodyPr>
            <a:normAutofit fontScale="90000"/>
          </a:bodyPr>
          <a:lstStyle/>
          <a:p>
            <a:r>
              <a:rPr lang="en-IN" b="1" dirty="0" smtClean="0">
                <a:solidFill>
                  <a:srgbClr val="FF0000"/>
                </a:solidFill>
              </a:rPr>
              <a:t>Coarse grained multi threading</a:t>
            </a:r>
            <a:endParaRPr lang="en-US" b="1" dirty="0">
              <a:solidFill>
                <a:srgbClr val="FF0000"/>
              </a:solidFill>
            </a:endParaRPr>
          </a:p>
        </p:txBody>
      </p:sp>
      <p:sp>
        <p:nvSpPr>
          <p:cNvPr id="3" name="Content Placeholder 2"/>
          <p:cNvSpPr>
            <a:spLocks noGrp="1"/>
          </p:cNvSpPr>
          <p:nvPr>
            <p:ph idx="1"/>
          </p:nvPr>
        </p:nvSpPr>
        <p:spPr>
          <a:xfrm>
            <a:off x="31552" y="908720"/>
            <a:ext cx="9112448" cy="6165304"/>
          </a:xfrm>
        </p:spPr>
        <p:txBody>
          <a:bodyPr>
            <a:normAutofit fontScale="62500" lnSpcReduction="20000"/>
          </a:bodyPr>
          <a:lstStyle/>
          <a:p>
            <a:r>
              <a:rPr lang="en-IN" dirty="0" smtClean="0"/>
              <a:t>Here, </a:t>
            </a:r>
            <a:r>
              <a:rPr lang="en-IN" dirty="0" smtClean="0">
                <a:solidFill>
                  <a:srgbClr val="FF0000"/>
                </a:solidFill>
              </a:rPr>
              <a:t>the </a:t>
            </a:r>
            <a:r>
              <a:rPr lang="en-IN" dirty="0">
                <a:solidFill>
                  <a:srgbClr val="FF0000"/>
                </a:solidFill>
              </a:rPr>
              <a:t>switch only happens when the thread in execution causes a stall, </a:t>
            </a:r>
            <a:r>
              <a:rPr lang="en-IN" dirty="0"/>
              <a:t>thus wasting a clock </a:t>
            </a:r>
            <a:r>
              <a:rPr lang="en-IN" dirty="0" smtClean="0"/>
              <a:t>cycle.</a:t>
            </a:r>
          </a:p>
          <a:p>
            <a:r>
              <a:rPr lang="en-IN" dirty="0" smtClean="0"/>
              <a:t>The </a:t>
            </a:r>
            <a:r>
              <a:rPr lang="en-IN" dirty="0"/>
              <a:t>instructions of </a:t>
            </a:r>
            <a:r>
              <a:rPr lang="en-IN" dirty="0" smtClean="0"/>
              <a:t>threads </a:t>
            </a:r>
            <a:r>
              <a:rPr lang="en-IN" dirty="0"/>
              <a:t>are executed successively until an event in current execution thread cause latency. This delay event induces a context </a:t>
            </a:r>
            <a:r>
              <a:rPr lang="en-IN" dirty="0" smtClean="0"/>
              <a:t>switch.</a:t>
            </a:r>
          </a:p>
          <a:p>
            <a:r>
              <a:rPr lang="en-IN" dirty="0" smtClean="0">
                <a:solidFill>
                  <a:srgbClr val="FF0000"/>
                </a:solidFill>
              </a:rPr>
              <a:t>When </a:t>
            </a:r>
            <a:r>
              <a:rPr lang="en-IN" dirty="0">
                <a:solidFill>
                  <a:srgbClr val="FF0000"/>
                </a:solidFill>
              </a:rPr>
              <a:t>a thread is stalled due to some event, the CPU switch to a different hardware </a:t>
            </a:r>
            <a:r>
              <a:rPr lang="en-IN" dirty="0" smtClean="0">
                <a:solidFill>
                  <a:srgbClr val="FF0000"/>
                </a:solidFill>
              </a:rPr>
              <a:t>context: </a:t>
            </a:r>
            <a:r>
              <a:rPr lang="en-IN" b="1" dirty="0" smtClean="0">
                <a:solidFill>
                  <a:srgbClr val="FF0000"/>
                </a:solidFill>
              </a:rPr>
              <a:t>Switch-on-event </a:t>
            </a:r>
            <a:r>
              <a:rPr lang="en-IN" b="1" dirty="0">
                <a:solidFill>
                  <a:srgbClr val="FF0000"/>
                </a:solidFill>
              </a:rPr>
              <a:t>multithreading or blocked multithreading.</a:t>
            </a:r>
          </a:p>
          <a:p>
            <a:r>
              <a:rPr lang="en-US" dirty="0" smtClean="0"/>
              <a:t>This change relieves need to have thread switching be extremely fast.</a:t>
            </a:r>
          </a:p>
          <a:p>
            <a:r>
              <a:rPr lang="en-US" dirty="0" smtClean="0">
                <a:solidFill>
                  <a:srgbClr val="FF0000"/>
                </a:solidFill>
              </a:rPr>
              <a:t>Improves the execution of an individual thread,</a:t>
            </a:r>
            <a:r>
              <a:rPr lang="en-US" dirty="0" smtClean="0"/>
              <a:t> since instructions from or threads will only be issued when a thread encounters a costly stall. </a:t>
            </a:r>
            <a:endParaRPr lang="en-US" dirty="0"/>
          </a:p>
          <a:p>
            <a:r>
              <a:rPr lang="en-IN" dirty="0" smtClean="0">
                <a:solidFill>
                  <a:srgbClr val="FF0000"/>
                </a:solidFill>
              </a:rPr>
              <a:t>Causes for  </a:t>
            </a:r>
            <a:r>
              <a:rPr lang="en-IN" dirty="0">
                <a:solidFill>
                  <a:srgbClr val="FF0000"/>
                </a:solidFill>
              </a:rPr>
              <a:t>latency or </a:t>
            </a:r>
            <a:r>
              <a:rPr lang="en-IN" dirty="0" smtClean="0">
                <a:solidFill>
                  <a:srgbClr val="FF0000"/>
                </a:solidFill>
              </a:rPr>
              <a:t>stalls: </a:t>
            </a:r>
            <a:r>
              <a:rPr lang="en-IN" dirty="0"/>
              <a:t>Cache misses, Synchronization events and floating point operations</a:t>
            </a:r>
            <a:r>
              <a:rPr lang="en-IN" dirty="0" smtClean="0"/>
              <a:t>.</a:t>
            </a:r>
          </a:p>
          <a:p>
            <a:pPr marL="0" indent="0">
              <a:buNone/>
            </a:pPr>
            <a:endParaRPr lang="en-IN" dirty="0" smtClean="0"/>
          </a:p>
          <a:p>
            <a:pPr marL="0" indent="0">
              <a:buNone/>
            </a:pPr>
            <a:r>
              <a:rPr lang="en-IN" b="1" dirty="0"/>
              <a:t>Advantages:</a:t>
            </a:r>
            <a:endParaRPr lang="en-IN" dirty="0"/>
          </a:p>
          <a:p>
            <a:pPr lvl="0"/>
            <a:r>
              <a:rPr lang="en-IN" dirty="0" smtClean="0">
                <a:solidFill>
                  <a:srgbClr val="FF0000"/>
                </a:solidFill>
              </a:rPr>
              <a:t>Simpler </a:t>
            </a:r>
            <a:r>
              <a:rPr lang="en-IN" dirty="0">
                <a:solidFill>
                  <a:srgbClr val="FF0000"/>
                </a:solidFill>
              </a:rPr>
              <a:t>to implement, can eliminate dependency checking and branch prediction </a:t>
            </a:r>
            <a:r>
              <a:rPr lang="en-IN" dirty="0"/>
              <a:t>logic completely</a:t>
            </a:r>
          </a:p>
          <a:p>
            <a:pPr lvl="0"/>
            <a:r>
              <a:rPr lang="en-IN" dirty="0"/>
              <a:t>Switching need not have any performance overhead.</a:t>
            </a:r>
          </a:p>
          <a:p>
            <a:pPr lvl="0"/>
            <a:r>
              <a:rPr lang="en-IN" dirty="0">
                <a:solidFill>
                  <a:srgbClr val="FF0000"/>
                </a:solidFill>
              </a:rPr>
              <a:t>Higher performance </a:t>
            </a:r>
            <a:r>
              <a:rPr lang="en-IN" dirty="0"/>
              <a:t>overhead with deep pipelines and large windows</a:t>
            </a:r>
          </a:p>
          <a:p>
            <a:pPr marL="0" indent="0">
              <a:buNone/>
            </a:pPr>
            <a:r>
              <a:rPr lang="en-IN" b="1" dirty="0" smtClean="0"/>
              <a:t>Disadvantages</a:t>
            </a:r>
            <a:endParaRPr lang="en-IN" dirty="0"/>
          </a:p>
          <a:p>
            <a:pPr lvl="0"/>
            <a:r>
              <a:rPr lang="en-US" dirty="0" smtClean="0"/>
              <a:t>Limited  ability to overcome throughput losses, especially from shorter stalls.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57356" y="1571612"/>
            <a:ext cx="5172075" cy="4714875"/>
          </a:xfrm>
          <a:prstGeom prst="rect">
            <a:avLst/>
          </a:prstGeom>
          <a:noFill/>
          <a:ln w="9525">
            <a:noFill/>
            <a:miter lim="800000"/>
            <a:headEnd/>
            <a:tailEnd/>
          </a:ln>
          <a:effectLst/>
        </p:spPr>
      </p:pic>
      <p:sp>
        <p:nvSpPr>
          <p:cNvPr id="5" name="Rectangle 4"/>
          <p:cNvSpPr/>
          <p:nvPr/>
        </p:nvSpPr>
        <p:spPr>
          <a:xfrm>
            <a:off x="4714876" y="4357694"/>
            <a:ext cx="1143008" cy="1928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parallelism</a:t>
            </a:r>
            <a:br>
              <a:rPr lang="en-US" dirty="0" smtClean="0"/>
            </a:br>
            <a:endParaRPr lang="en-US" dirty="0"/>
          </a:p>
        </p:txBody>
      </p:sp>
      <p:sp>
        <p:nvSpPr>
          <p:cNvPr id="3" name="Content Placeholder 2"/>
          <p:cNvSpPr>
            <a:spLocks noGrp="1"/>
          </p:cNvSpPr>
          <p:nvPr>
            <p:ph idx="1"/>
          </p:nvPr>
        </p:nvSpPr>
        <p:spPr>
          <a:xfrm>
            <a:off x="179512" y="908720"/>
            <a:ext cx="8579296" cy="5400600"/>
          </a:xfrm>
        </p:spPr>
        <p:txBody>
          <a:bodyPr>
            <a:normAutofit/>
          </a:bodyPr>
          <a:lstStyle/>
          <a:p>
            <a:pPr lvl="1"/>
            <a:r>
              <a:rPr lang="en-US" b="1" dirty="0" smtClean="0">
                <a:solidFill>
                  <a:srgbClr val="FF0000"/>
                </a:solidFill>
              </a:rPr>
              <a:t>To increase the computational speed:</a:t>
            </a:r>
            <a:r>
              <a:rPr lang="en-US" b="1" dirty="0" smtClean="0"/>
              <a:t> </a:t>
            </a:r>
            <a:r>
              <a:rPr lang="en-US" altLang="pt-BR" dirty="0" smtClean="0"/>
              <a:t>to </a:t>
            </a:r>
            <a:r>
              <a:rPr lang="en-US" altLang="pt-BR" dirty="0"/>
              <a:t>reduce the </a:t>
            </a:r>
            <a:r>
              <a:rPr lang="en-US" altLang="pt-BR" dirty="0" smtClean="0"/>
              <a:t>amount </a:t>
            </a:r>
            <a:r>
              <a:rPr lang="en-US" altLang="pt-BR" dirty="0"/>
              <a:t>of real time that you need to wait for a problem to be </a:t>
            </a:r>
            <a:r>
              <a:rPr lang="en-US" altLang="pt-BR" dirty="0" smtClean="0"/>
              <a:t>solved</a:t>
            </a:r>
            <a:endParaRPr lang="en-US" altLang="pt-BR" dirty="0"/>
          </a:p>
          <a:p>
            <a:pPr lvl="1"/>
            <a:r>
              <a:rPr lang="en-US" b="1" dirty="0" smtClean="0">
                <a:solidFill>
                  <a:srgbClr val="FF0000"/>
                </a:solidFill>
              </a:rPr>
              <a:t>To increase throughput: </a:t>
            </a:r>
            <a:r>
              <a:rPr lang="en-US" dirty="0" smtClean="0">
                <a:solidFill>
                  <a:srgbClr val="FF0000"/>
                </a:solidFill>
              </a:rPr>
              <a:t>the amount of processing </a:t>
            </a:r>
            <a:r>
              <a:rPr lang="en-US" dirty="0" smtClean="0"/>
              <a:t>that can be accomplished during </a:t>
            </a:r>
            <a:r>
              <a:rPr lang="en-US" dirty="0" smtClean="0">
                <a:solidFill>
                  <a:srgbClr val="FF0000"/>
                </a:solidFill>
              </a:rPr>
              <a:t>a given interval of time</a:t>
            </a:r>
          </a:p>
          <a:p>
            <a:pPr lvl="1"/>
            <a:r>
              <a:rPr lang="en-US" b="1" dirty="0" smtClean="0">
                <a:solidFill>
                  <a:srgbClr val="FF0000"/>
                </a:solidFill>
              </a:rPr>
              <a:t>To improve the performance </a:t>
            </a:r>
            <a:r>
              <a:rPr lang="en-US" dirty="0" smtClean="0"/>
              <a:t>of the computer for a given clock speed.</a:t>
            </a:r>
          </a:p>
          <a:p>
            <a:pPr lvl="1"/>
            <a:r>
              <a:rPr lang="en-US" altLang="pt-BR" b="1" dirty="0" smtClean="0">
                <a:solidFill>
                  <a:srgbClr val="FF0000"/>
                </a:solidFill>
              </a:rPr>
              <a:t>To solve bigger problems </a:t>
            </a:r>
            <a:r>
              <a:rPr lang="en-US" altLang="pt-BR" dirty="0" smtClean="0"/>
              <a:t>that </a:t>
            </a:r>
            <a:r>
              <a:rPr lang="en-US" altLang="pt-BR" dirty="0">
                <a:solidFill>
                  <a:srgbClr val="FF0000"/>
                </a:solidFill>
              </a:rPr>
              <a:t>might not fit in the limited memory of a single </a:t>
            </a:r>
            <a:r>
              <a:rPr lang="en-US" altLang="pt-BR" dirty="0" smtClean="0">
                <a:solidFill>
                  <a:srgbClr val="FF0000"/>
                </a:solidFill>
              </a:rPr>
              <a:t>CPU</a:t>
            </a:r>
            <a:endParaRPr lang="en-US" dirty="0">
              <a:solidFill>
                <a:srgbClr val="FF0000"/>
              </a:solidFill>
            </a:endParaRPr>
          </a:p>
        </p:txBody>
      </p:sp>
    </p:spTree>
    <p:extLst>
      <p:ext uri="{BB962C8B-B14F-4D97-AF65-F5344CB8AC3E}">
        <p14:creationId xmlns:p14="http://schemas.microsoft.com/office/powerpoint/2010/main" val="30932971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2205" y="482600"/>
            <a:ext cx="5340350" cy="695960"/>
          </a:xfrm>
          <a:prstGeom prst="rect">
            <a:avLst/>
          </a:prstGeom>
        </p:spPr>
        <p:txBody>
          <a:bodyPr vert="horz" wrap="square" lIns="0" tIns="12065" rIns="0" bIns="0" rtlCol="0">
            <a:spAutoFit/>
          </a:bodyPr>
          <a:lstStyle/>
          <a:p>
            <a:pPr marL="12700">
              <a:lnSpc>
                <a:spcPct val="100000"/>
              </a:lnSpc>
              <a:spcBef>
                <a:spcPts val="95"/>
              </a:spcBef>
            </a:pPr>
            <a:r>
              <a:rPr sz="4400" spc="-5" dirty="0"/>
              <a:t>Single-core</a:t>
            </a:r>
            <a:r>
              <a:rPr sz="4400" spc="-25" dirty="0"/>
              <a:t> </a:t>
            </a:r>
            <a:r>
              <a:rPr sz="4400" spc="-5" dirty="0"/>
              <a:t>computer</a:t>
            </a:r>
            <a:endParaRPr sz="4400"/>
          </a:p>
        </p:txBody>
      </p:sp>
      <p:sp>
        <p:nvSpPr>
          <p:cNvPr id="3" name="object 3"/>
          <p:cNvSpPr/>
          <p:nvPr/>
        </p:nvSpPr>
        <p:spPr>
          <a:xfrm>
            <a:off x="1495735" y="1447800"/>
            <a:ext cx="6480118" cy="4526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371600"/>
            <a:ext cx="2819400" cy="2362200"/>
          </a:xfrm>
          <a:custGeom>
            <a:avLst/>
            <a:gdLst/>
            <a:ahLst/>
            <a:cxnLst/>
            <a:rect l="l" t="t" r="r" b="b"/>
            <a:pathLst>
              <a:path w="2819400" h="2362200">
                <a:moveTo>
                  <a:pt x="0" y="0"/>
                </a:moveTo>
                <a:lnTo>
                  <a:pt x="0" y="2362200"/>
                </a:lnTo>
                <a:lnTo>
                  <a:pt x="2819400" y="2362200"/>
                </a:lnTo>
                <a:lnTo>
                  <a:pt x="2819400" y="0"/>
                </a:lnTo>
                <a:lnTo>
                  <a:pt x="0" y="0"/>
                </a:lnTo>
                <a:close/>
              </a:path>
            </a:pathLst>
          </a:custGeom>
          <a:ln w="25400">
            <a:solidFill>
              <a:srgbClr val="FF0101"/>
            </a:solidFill>
          </a:ln>
        </p:spPr>
        <p:txBody>
          <a:bodyPr wrap="square" lIns="0" tIns="0" rIns="0" bIns="0" rtlCol="0"/>
          <a:lstStyle/>
          <a:p>
            <a:endParaRPr/>
          </a:p>
        </p:txBody>
      </p:sp>
      <p:sp>
        <p:nvSpPr>
          <p:cNvPr id="5" name="object 5"/>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40</a:t>
            </a:fld>
            <a:endParaRPr sz="16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648"/>
            <a:ext cx="8229600" cy="902072"/>
          </a:xfrm>
        </p:spPr>
        <p:txBody>
          <a:bodyPr/>
          <a:lstStyle/>
          <a:p>
            <a:r>
              <a:rPr lang="en-IN" b="1" dirty="0" smtClean="0">
                <a:solidFill>
                  <a:srgbClr val="FF0000"/>
                </a:solidFill>
              </a:rPr>
              <a:t>MULTICORE PROCESSOR</a:t>
            </a:r>
            <a:endParaRPr lang="en-IN" b="1" dirty="0">
              <a:solidFill>
                <a:srgbClr val="FF0000"/>
              </a:solidFill>
            </a:endParaRPr>
          </a:p>
        </p:txBody>
      </p:sp>
      <p:sp>
        <p:nvSpPr>
          <p:cNvPr id="3" name="TextBox 2"/>
          <p:cNvSpPr txBox="1"/>
          <p:nvPr/>
        </p:nvSpPr>
        <p:spPr>
          <a:xfrm>
            <a:off x="323528" y="836712"/>
            <a:ext cx="8496944" cy="11018401"/>
          </a:xfrm>
          <a:prstGeom prst="rect">
            <a:avLst/>
          </a:prstGeom>
          <a:noFill/>
        </p:spPr>
        <p:txBody>
          <a:bodyPr wrap="square" rtlCol="0">
            <a:spAutoFit/>
          </a:bodyPr>
          <a:lstStyle/>
          <a:p>
            <a:pPr marL="285750" indent="-285750">
              <a:buFont typeface="Arial" pitchFamily="34" charset="0"/>
              <a:buChar char="•"/>
            </a:pPr>
            <a:r>
              <a:rPr lang="en-IN" sz="2400" dirty="0" smtClean="0">
                <a:solidFill>
                  <a:srgbClr val="FF0000"/>
                </a:solidFill>
              </a:rPr>
              <a:t>It is </a:t>
            </a:r>
            <a:r>
              <a:rPr lang="en-IN" sz="2400" dirty="0">
                <a:solidFill>
                  <a:srgbClr val="FF0000"/>
                </a:solidFill>
              </a:rPr>
              <a:t>a single computing component with two or more independent processing units called cores, </a:t>
            </a:r>
            <a:r>
              <a:rPr lang="en-IN" sz="2400" dirty="0"/>
              <a:t>which read and execute program instructions. </a:t>
            </a:r>
            <a:endParaRPr lang="en-IN" sz="2400" dirty="0" smtClean="0"/>
          </a:p>
          <a:p>
            <a:pPr marL="285750" indent="-285750">
              <a:buFont typeface="Arial" pitchFamily="34" charset="0"/>
              <a:buChar char="•"/>
            </a:pPr>
            <a:r>
              <a:rPr lang="en-IN" sz="2400" dirty="0">
                <a:solidFill>
                  <a:srgbClr val="FF0000"/>
                </a:solidFill>
              </a:rPr>
              <a:t>S</a:t>
            </a:r>
            <a:r>
              <a:rPr lang="en-IN" sz="2400" dirty="0" smtClean="0">
                <a:solidFill>
                  <a:srgbClr val="FF0000"/>
                </a:solidFill>
              </a:rPr>
              <a:t>ingle </a:t>
            </a:r>
            <a:r>
              <a:rPr lang="en-IN" sz="2400" dirty="0">
                <a:solidFill>
                  <a:srgbClr val="FF0000"/>
                </a:solidFill>
              </a:rPr>
              <a:t>physical processor contains the core logic of two or more processors</a:t>
            </a:r>
            <a:r>
              <a:rPr lang="en-IN" sz="2400" dirty="0" smtClean="0">
                <a:solidFill>
                  <a:srgbClr val="FF0000"/>
                </a:solidFill>
              </a:rPr>
              <a:t>.</a:t>
            </a:r>
          </a:p>
          <a:p>
            <a:pPr marL="285750" indent="-285750">
              <a:buFont typeface="Arial" pitchFamily="34" charset="0"/>
              <a:buChar char="•"/>
            </a:pPr>
            <a:r>
              <a:rPr lang="en-IN" sz="2400" b="1" dirty="0" smtClean="0"/>
              <a:t>Multiprocessor systems: </a:t>
            </a:r>
            <a:r>
              <a:rPr lang="en-IN" sz="2400" dirty="0" smtClean="0"/>
              <a:t>Separate CPU for processing</a:t>
            </a:r>
          </a:p>
          <a:p>
            <a:pPr marL="285750" indent="-285750">
              <a:buFont typeface="Arial" pitchFamily="34" charset="0"/>
              <a:buChar char="•"/>
            </a:pPr>
            <a:r>
              <a:rPr lang="en-IN" sz="2400" b="1" dirty="0" smtClean="0"/>
              <a:t>Multicore processor: </a:t>
            </a:r>
            <a:r>
              <a:rPr lang="en-IN" sz="2400" dirty="0" smtClean="0"/>
              <a:t>Same processor has multiple cores.  </a:t>
            </a:r>
          </a:p>
          <a:p>
            <a:endParaRPr lang="en-IN" sz="2000" dirty="0"/>
          </a:p>
          <a:p>
            <a:r>
              <a:rPr lang="en-IN" sz="2400" b="1" dirty="0" smtClean="0"/>
              <a:t>Need </a:t>
            </a:r>
            <a:r>
              <a:rPr lang="en-IN" sz="2400" b="1" dirty="0"/>
              <a:t>for Multicore processors</a:t>
            </a:r>
          </a:p>
          <a:p>
            <a:pPr marL="285750" indent="-285750">
              <a:buFont typeface="Arial" pitchFamily="34" charset="0"/>
              <a:buChar char="•"/>
            </a:pPr>
            <a:r>
              <a:rPr lang="en-IN" sz="2400" dirty="0" smtClean="0"/>
              <a:t>Increasing </a:t>
            </a:r>
            <a:r>
              <a:rPr lang="en-IN" sz="2400" dirty="0"/>
              <a:t>the frequency of single-core processors are difficult.</a:t>
            </a:r>
          </a:p>
          <a:p>
            <a:pPr marL="285750" indent="-285750">
              <a:buFont typeface="Arial" pitchFamily="34" charset="0"/>
              <a:buChar char="•"/>
            </a:pPr>
            <a:r>
              <a:rPr lang="en-IN" sz="2400" dirty="0" smtClean="0"/>
              <a:t>The </a:t>
            </a:r>
            <a:r>
              <a:rPr lang="en-IN" sz="2400" dirty="0"/>
              <a:t>deeply pipelined circuits </a:t>
            </a:r>
            <a:r>
              <a:rPr lang="en-IN" sz="2400" dirty="0" smtClean="0"/>
              <a:t>faces: heat </a:t>
            </a:r>
            <a:r>
              <a:rPr lang="en-IN" sz="2400" dirty="0"/>
              <a:t>problems, </a:t>
            </a:r>
            <a:r>
              <a:rPr lang="en-IN" sz="2400" dirty="0" smtClean="0"/>
              <a:t>difficult </a:t>
            </a:r>
            <a:r>
              <a:rPr lang="en-IN" sz="2400" dirty="0"/>
              <a:t>design and verification, large design teams are necessary,  server farms need expensive air-conditioning.</a:t>
            </a:r>
          </a:p>
          <a:p>
            <a:pPr marL="285750" indent="-285750">
              <a:buFont typeface="Arial" pitchFamily="34" charset="0"/>
              <a:buChar char="•"/>
            </a:pPr>
            <a:r>
              <a:rPr lang="en-IN" sz="2400" dirty="0" smtClean="0"/>
              <a:t>Many </a:t>
            </a:r>
            <a:r>
              <a:rPr lang="en-IN" sz="2400" dirty="0"/>
              <a:t>new applications are multithreaded. </a:t>
            </a:r>
          </a:p>
          <a:p>
            <a:pPr marL="285750" indent="-285750">
              <a:buFont typeface="Arial" pitchFamily="34" charset="0"/>
              <a:buChar char="•"/>
            </a:pPr>
            <a:r>
              <a:rPr lang="en-IN" sz="2400" dirty="0" smtClean="0"/>
              <a:t>General </a:t>
            </a:r>
            <a:r>
              <a:rPr lang="en-IN" sz="2400" dirty="0"/>
              <a:t>trend in computer architecture shifts towards more parallelism. </a:t>
            </a:r>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spTree>
    <p:extLst>
      <p:ext uri="{BB962C8B-B14F-4D97-AF65-F5344CB8AC3E}">
        <p14:creationId xmlns:p14="http://schemas.microsoft.com/office/powerpoint/2010/main" val="2708358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6966" y="482600"/>
            <a:ext cx="5368925" cy="695960"/>
          </a:xfrm>
          <a:prstGeom prst="rect">
            <a:avLst/>
          </a:prstGeom>
        </p:spPr>
        <p:txBody>
          <a:bodyPr vert="horz" wrap="square" lIns="0" tIns="12065" rIns="0" bIns="0" rtlCol="0">
            <a:spAutoFit/>
          </a:bodyPr>
          <a:lstStyle/>
          <a:p>
            <a:pPr marL="12700">
              <a:lnSpc>
                <a:spcPct val="100000"/>
              </a:lnSpc>
              <a:spcBef>
                <a:spcPts val="95"/>
              </a:spcBef>
            </a:pPr>
            <a:r>
              <a:rPr sz="4400" spc="-5" dirty="0">
                <a:latin typeface="Arial"/>
                <a:cs typeface="Arial"/>
              </a:rPr>
              <a:t>Single-core CPU</a:t>
            </a:r>
            <a:r>
              <a:rPr sz="4400" spc="-30" dirty="0">
                <a:latin typeface="Arial"/>
                <a:cs typeface="Arial"/>
              </a:rPr>
              <a:t> </a:t>
            </a:r>
            <a:r>
              <a:rPr sz="4400" spc="-5" dirty="0">
                <a:latin typeface="Arial"/>
                <a:cs typeface="Arial"/>
              </a:rPr>
              <a:t>chip</a:t>
            </a:r>
            <a:endParaRPr sz="4400">
              <a:latin typeface="Arial"/>
              <a:cs typeface="Arial"/>
            </a:endParaRPr>
          </a:p>
        </p:txBody>
      </p:sp>
      <p:sp>
        <p:nvSpPr>
          <p:cNvPr id="3" name="object 3"/>
          <p:cNvSpPr/>
          <p:nvPr/>
        </p:nvSpPr>
        <p:spPr>
          <a:xfrm>
            <a:off x="1818507" y="1600200"/>
            <a:ext cx="6023996" cy="4145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95600" y="2057400"/>
            <a:ext cx="2998470" cy="1852930"/>
          </a:xfrm>
          <a:custGeom>
            <a:avLst/>
            <a:gdLst/>
            <a:ahLst/>
            <a:cxnLst/>
            <a:rect l="l" t="t" r="r" b="b"/>
            <a:pathLst>
              <a:path w="2998470" h="1852929">
                <a:moveTo>
                  <a:pt x="0" y="0"/>
                </a:moveTo>
                <a:lnTo>
                  <a:pt x="0" y="1852422"/>
                </a:lnTo>
                <a:lnTo>
                  <a:pt x="2998470" y="1852421"/>
                </a:lnTo>
                <a:lnTo>
                  <a:pt x="2998470" y="0"/>
                </a:lnTo>
                <a:lnTo>
                  <a:pt x="0" y="0"/>
                </a:lnTo>
                <a:close/>
              </a:path>
            </a:pathLst>
          </a:custGeom>
          <a:ln w="25400">
            <a:solidFill>
              <a:srgbClr val="FF0101"/>
            </a:solidFill>
          </a:ln>
        </p:spPr>
        <p:txBody>
          <a:bodyPr wrap="square" lIns="0" tIns="0" rIns="0" bIns="0" rtlCol="0"/>
          <a:lstStyle/>
          <a:p>
            <a:endParaRPr/>
          </a:p>
        </p:txBody>
      </p:sp>
      <p:sp>
        <p:nvSpPr>
          <p:cNvPr id="5" name="object 5"/>
          <p:cNvSpPr/>
          <p:nvPr/>
        </p:nvSpPr>
        <p:spPr>
          <a:xfrm>
            <a:off x="5867400" y="2045970"/>
            <a:ext cx="1301750" cy="697230"/>
          </a:xfrm>
          <a:custGeom>
            <a:avLst/>
            <a:gdLst/>
            <a:ahLst/>
            <a:cxnLst/>
            <a:rect l="l" t="t" r="r" b="b"/>
            <a:pathLst>
              <a:path w="1301750" h="697230">
                <a:moveTo>
                  <a:pt x="106157" y="626682"/>
                </a:moveTo>
                <a:lnTo>
                  <a:pt x="82296" y="581406"/>
                </a:lnTo>
                <a:lnTo>
                  <a:pt x="0" y="697230"/>
                </a:lnTo>
                <a:lnTo>
                  <a:pt x="95250" y="695181"/>
                </a:lnTo>
                <a:lnTo>
                  <a:pt x="95250" y="632460"/>
                </a:lnTo>
                <a:lnTo>
                  <a:pt x="106157" y="626682"/>
                </a:lnTo>
                <a:close/>
              </a:path>
              <a:path w="1301750" h="697230">
                <a:moveTo>
                  <a:pt x="118072" y="649289"/>
                </a:moveTo>
                <a:lnTo>
                  <a:pt x="106157" y="626682"/>
                </a:lnTo>
                <a:lnTo>
                  <a:pt x="95250" y="632460"/>
                </a:lnTo>
                <a:lnTo>
                  <a:pt x="106679" y="655319"/>
                </a:lnTo>
                <a:lnTo>
                  <a:pt x="118072" y="649289"/>
                </a:lnTo>
                <a:close/>
              </a:path>
              <a:path w="1301750" h="697230">
                <a:moveTo>
                  <a:pt x="141732" y="694182"/>
                </a:moveTo>
                <a:lnTo>
                  <a:pt x="118072" y="649289"/>
                </a:lnTo>
                <a:lnTo>
                  <a:pt x="106679" y="655319"/>
                </a:lnTo>
                <a:lnTo>
                  <a:pt x="95250" y="632460"/>
                </a:lnTo>
                <a:lnTo>
                  <a:pt x="95250" y="695181"/>
                </a:lnTo>
                <a:lnTo>
                  <a:pt x="141732" y="694182"/>
                </a:lnTo>
                <a:close/>
              </a:path>
              <a:path w="1301750" h="697230">
                <a:moveTo>
                  <a:pt x="1301496" y="22860"/>
                </a:moveTo>
                <a:lnTo>
                  <a:pt x="1289303" y="0"/>
                </a:lnTo>
                <a:lnTo>
                  <a:pt x="106157" y="626682"/>
                </a:lnTo>
                <a:lnTo>
                  <a:pt x="118072" y="649289"/>
                </a:lnTo>
                <a:lnTo>
                  <a:pt x="1301496" y="22860"/>
                </a:lnTo>
                <a:close/>
              </a:path>
            </a:pathLst>
          </a:custGeom>
          <a:solidFill>
            <a:srgbClr val="FF0101"/>
          </a:solidFill>
        </p:spPr>
        <p:txBody>
          <a:bodyPr wrap="square" lIns="0" tIns="0" rIns="0" bIns="0" rtlCol="0"/>
          <a:lstStyle/>
          <a:p>
            <a:endParaRPr/>
          </a:p>
        </p:txBody>
      </p:sp>
      <p:sp>
        <p:nvSpPr>
          <p:cNvPr id="6" name="object 6"/>
          <p:cNvSpPr txBox="1"/>
          <p:nvPr/>
        </p:nvSpPr>
        <p:spPr>
          <a:xfrm>
            <a:off x="6785102" y="1550923"/>
            <a:ext cx="1511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the single</a:t>
            </a:r>
            <a:r>
              <a:rPr sz="1800" spc="-85" dirty="0">
                <a:solidFill>
                  <a:srgbClr val="FF3300"/>
                </a:solidFill>
                <a:latin typeface="Arial"/>
                <a:cs typeface="Arial"/>
              </a:rPr>
              <a:t> </a:t>
            </a:r>
            <a:r>
              <a:rPr sz="1800" spc="-5" dirty="0">
                <a:solidFill>
                  <a:srgbClr val="FF3300"/>
                </a:solidFill>
                <a:latin typeface="Arial"/>
                <a:cs typeface="Arial"/>
              </a:rPr>
              <a:t>core</a:t>
            </a:r>
            <a:endParaRPr sz="1800">
              <a:latin typeface="Arial"/>
              <a:cs typeface="Arial"/>
            </a:endParaRPr>
          </a:p>
        </p:txBody>
      </p:sp>
      <p:sp>
        <p:nvSpPr>
          <p:cNvPr id="7" name="object 7"/>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42</a:t>
            </a:fld>
            <a:endParaRPr sz="16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4555" y="208280"/>
            <a:ext cx="5834380"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architectures</a:t>
            </a:r>
            <a:endParaRPr sz="4400"/>
          </a:p>
        </p:txBody>
      </p:sp>
      <p:sp>
        <p:nvSpPr>
          <p:cNvPr id="3" name="object 3"/>
          <p:cNvSpPr/>
          <p:nvPr/>
        </p:nvSpPr>
        <p:spPr>
          <a:xfrm>
            <a:off x="571472" y="2857496"/>
            <a:ext cx="8166049" cy="263042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6701" y="1393951"/>
            <a:ext cx="7471409" cy="1402307"/>
          </a:xfrm>
          <a:prstGeom prst="rect">
            <a:avLst/>
          </a:prstGeom>
        </p:spPr>
        <p:txBody>
          <a:bodyPr vert="horz" wrap="square" lIns="0" tIns="12065" rIns="0" bIns="0" rtlCol="0">
            <a:spAutoFit/>
          </a:bodyPr>
          <a:lstStyle/>
          <a:p>
            <a:pPr marL="355600" marR="817880" indent="-343535">
              <a:lnSpc>
                <a:spcPct val="100000"/>
              </a:lnSpc>
              <a:spcBef>
                <a:spcPts val="95"/>
              </a:spcBef>
              <a:buChar char="•"/>
              <a:tabLst>
                <a:tab pos="354965" algn="l"/>
                <a:tab pos="355600" algn="l"/>
              </a:tabLst>
            </a:pPr>
            <a:r>
              <a:rPr sz="3200" spc="-10" dirty="0" smtClean="0">
                <a:latin typeface="Arial"/>
                <a:cs typeface="Arial"/>
              </a:rPr>
              <a:t>Replicate </a:t>
            </a:r>
            <a:r>
              <a:rPr sz="3200" spc="-10" dirty="0">
                <a:latin typeface="Arial"/>
                <a:cs typeface="Arial"/>
              </a:rPr>
              <a:t>multiple processor </a:t>
            </a:r>
            <a:r>
              <a:rPr sz="3200" spc="-5" dirty="0">
                <a:latin typeface="Arial"/>
                <a:cs typeface="Arial"/>
              </a:rPr>
              <a:t>cores on a  single</a:t>
            </a:r>
            <a:r>
              <a:rPr sz="3200" spc="-10" dirty="0">
                <a:latin typeface="Arial"/>
                <a:cs typeface="Arial"/>
              </a:rPr>
              <a:t> die.</a:t>
            </a:r>
            <a:endParaRPr sz="3200" dirty="0">
              <a:latin typeface="Arial"/>
              <a:cs typeface="Arial"/>
            </a:endParaRPr>
          </a:p>
          <a:p>
            <a:pPr marL="687070">
              <a:lnSpc>
                <a:spcPct val="100000"/>
              </a:lnSpc>
              <a:spcBef>
                <a:spcPts val="975"/>
              </a:spcBef>
              <a:tabLst>
                <a:tab pos="2439035" algn="l"/>
                <a:tab pos="4114800" algn="l"/>
                <a:tab pos="5867400" algn="l"/>
              </a:tabLst>
            </a:pPr>
            <a:r>
              <a:rPr sz="1800" dirty="0">
                <a:solidFill>
                  <a:srgbClr val="0000FF"/>
                </a:solidFill>
                <a:latin typeface="Arial"/>
                <a:cs typeface="Arial"/>
              </a:rPr>
              <a:t>Core</a:t>
            </a:r>
            <a:r>
              <a:rPr sz="1800" spc="-5" dirty="0">
                <a:solidFill>
                  <a:srgbClr val="0000FF"/>
                </a:solidFill>
                <a:latin typeface="Arial"/>
                <a:cs typeface="Arial"/>
              </a:rPr>
              <a:t> </a:t>
            </a:r>
            <a:r>
              <a:rPr sz="1800" dirty="0">
                <a:solidFill>
                  <a:srgbClr val="0000FF"/>
                </a:solidFill>
                <a:latin typeface="Arial"/>
                <a:cs typeface="Arial"/>
              </a:rPr>
              <a:t>1	Core</a:t>
            </a:r>
            <a:r>
              <a:rPr sz="1800" spc="-5" dirty="0">
                <a:solidFill>
                  <a:srgbClr val="0000FF"/>
                </a:solidFill>
                <a:latin typeface="Arial"/>
                <a:cs typeface="Arial"/>
              </a:rPr>
              <a:t> </a:t>
            </a:r>
            <a:r>
              <a:rPr sz="1800" dirty="0">
                <a:solidFill>
                  <a:srgbClr val="0000FF"/>
                </a:solidFill>
                <a:latin typeface="Arial"/>
                <a:cs typeface="Arial"/>
              </a:rPr>
              <a:t>2	Core</a:t>
            </a:r>
            <a:r>
              <a:rPr sz="1800" spc="-5" dirty="0">
                <a:solidFill>
                  <a:srgbClr val="0000FF"/>
                </a:solidFill>
                <a:latin typeface="Arial"/>
                <a:cs typeface="Arial"/>
              </a:rPr>
              <a:t> </a:t>
            </a:r>
            <a:r>
              <a:rPr sz="1800" dirty="0">
                <a:solidFill>
                  <a:srgbClr val="0000FF"/>
                </a:solidFill>
                <a:latin typeface="Arial"/>
                <a:cs typeface="Arial"/>
              </a:rPr>
              <a:t>3	Core</a:t>
            </a:r>
            <a:r>
              <a:rPr sz="1800" spc="-15" dirty="0">
                <a:solidFill>
                  <a:srgbClr val="0000FF"/>
                </a:solidFill>
                <a:latin typeface="Arial"/>
                <a:cs typeface="Arial"/>
              </a:rPr>
              <a:t> </a:t>
            </a:r>
            <a:r>
              <a:rPr sz="1800" dirty="0">
                <a:solidFill>
                  <a:srgbClr val="0000FF"/>
                </a:solidFill>
                <a:latin typeface="Arial"/>
                <a:cs typeface="Arial"/>
              </a:rPr>
              <a:t>4</a:t>
            </a:r>
            <a:endParaRPr sz="1800" dirty="0">
              <a:latin typeface="Arial"/>
              <a:cs typeface="Arial"/>
            </a:endParaRPr>
          </a:p>
        </p:txBody>
      </p:sp>
      <p:sp>
        <p:nvSpPr>
          <p:cNvPr id="5" name="object 5"/>
          <p:cNvSpPr txBox="1"/>
          <p:nvPr/>
        </p:nvSpPr>
        <p:spPr>
          <a:xfrm>
            <a:off x="8469121" y="6293072"/>
            <a:ext cx="139065" cy="252729"/>
          </a:xfrm>
          <a:prstGeom prst="rect">
            <a:avLst/>
          </a:prstGeom>
        </p:spPr>
        <p:txBody>
          <a:bodyPr vert="horz" wrap="square" lIns="0" tIns="0" rIns="0" bIns="0" rtlCol="0">
            <a:spAutoFit/>
          </a:bodyPr>
          <a:lstStyle/>
          <a:p>
            <a:pPr marL="12700">
              <a:lnSpc>
                <a:spcPts val="1870"/>
              </a:lnSpc>
            </a:pPr>
            <a:r>
              <a:rPr sz="1600" dirty="0">
                <a:latin typeface="Arial"/>
                <a:cs typeface="Arial"/>
              </a:rPr>
              <a:t>4</a:t>
            </a:r>
            <a:endParaRPr sz="1600">
              <a:latin typeface="Arial"/>
              <a:cs typeface="Arial"/>
            </a:endParaRPr>
          </a:p>
        </p:txBody>
      </p:sp>
      <p:sp>
        <p:nvSpPr>
          <p:cNvPr id="6" name="object 6"/>
          <p:cNvSpPr txBox="1"/>
          <p:nvPr/>
        </p:nvSpPr>
        <p:spPr>
          <a:xfrm>
            <a:off x="677679" y="6325164"/>
            <a:ext cx="2058035" cy="281305"/>
          </a:xfrm>
          <a:prstGeom prst="rect">
            <a:avLst/>
          </a:prstGeom>
        </p:spPr>
        <p:txBody>
          <a:bodyPr vert="horz" wrap="square" lIns="0" tIns="0" rIns="0" bIns="0" rtlCol="0">
            <a:spAutoFit/>
          </a:bodyPr>
          <a:lstStyle/>
          <a:p>
            <a:pPr marL="12700">
              <a:lnSpc>
                <a:spcPts val="2090"/>
              </a:lnSpc>
            </a:pPr>
            <a:r>
              <a:rPr sz="1800" dirty="0">
                <a:latin typeface="Arial"/>
                <a:cs typeface="Arial"/>
              </a:rPr>
              <a:t>Multi-core </a:t>
            </a:r>
            <a:r>
              <a:rPr sz="1800" spc="-5" dirty="0">
                <a:latin typeface="Arial"/>
                <a:cs typeface="Arial"/>
              </a:rPr>
              <a:t>CPU</a:t>
            </a:r>
            <a:r>
              <a:rPr sz="1800" spc="-95" dirty="0">
                <a:latin typeface="Arial"/>
                <a:cs typeface="Arial"/>
              </a:rPr>
              <a:t> </a:t>
            </a:r>
            <a:r>
              <a:rPr sz="1800" dirty="0">
                <a:latin typeface="Arial"/>
                <a:cs typeface="Arial"/>
              </a:rPr>
              <a:t>chip</a:t>
            </a:r>
            <a:endParaRPr sz="18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44</a:t>
            </a:fld>
            <a:endParaRPr dirty="0"/>
          </a:p>
        </p:txBody>
      </p:sp>
      <p:sp>
        <p:nvSpPr>
          <p:cNvPr id="2" name="object 2"/>
          <p:cNvSpPr txBox="1">
            <a:spLocks noGrp="1"/>
          </p:cNvSpPr>
          <p:nvPr>
            <p:ph type="title"/>
          </p:nvPr>
        </p:nvSpPr>
        <p:spPr>
          <a:xfrm>
            <a:off x="2074417" y="482600"/>
            <a:ext cx="4995545" cy="695960"/>
          </a:xfrm>
          <a:prstGeom prst="rect">
            <a:avLst/>
          </a:prstGeom>
        </p:spPr>
        <p:txBody>
          <a:bodyPr vert="horz" wrap="square" lIns="0" tIns="12065" rIns="0" bIns="0" rtlCol="0">
            <a:spAutoFit/>
          </a:bodyPr>
          <a:lstStyle/>
          <a:p>
            <a:pPr marL="12700">
              <a:lnSpc>
                <a:spcPct val="100000"/>
              </a:lnSpc>
              <a:spcBef>
                <a:spcPts val="95"/>
              </a:spcBef>
            </a:pPr>
            <a:r>
              <a:rPr sz="4400" b="1" spc="-5" dirty="0"/>
              <a:t>Multi-core CPU</a:t>
            </a:r>
            <a:r>
              <a:rPr sz="4400" b="1" spc="-30" dirty="0"/>
              <a:t> </a:t>
            </a:r>
            <a:r>
              <a:rPr sz="4400" b="1" spc="-5" dirty="0"/>
              <a:t>chip</a:t>
            </a:r>
            <a:endParaRPr sz="4400" b="1" dirty="0"/>
          </a:p>
        </p:txBody>
      </p:sp>
      <p:sp>
        <p:nvSpPr>
          <p:cNvPr id="3" name="object 3"/>
          <p:cNvSpPr txBox="1"/>
          <p:nvPr/>
        </p:nvSpPr>
        <p:spPr>
          <a:xfrm>
            <a:off x="536701" y="1525482"/>
            <a:ext cx="7855584" cy="1194435"/>
          </a:xfrm>
          <a:prstGeom prst="rect">
            <a:avLst/>
          </a:prstGeom>
        </p:spPr>
        <p:txBody>
          <a:bodyPr vert="horz" wrap="square" lIns="0" tIns="109220" rIns="0" bIns="0" rtlCol="0">
            <a:spAutoFit/>
          </a:bodyPr>
          <a:lstStyle/>
          <a:p>
            <a:pPr marL="354965" indent="-342900">
              <a:lnSpc>
                <a:spcPct val="100000"/>
              </a:lnSpc>
              <a:spcBef>
                <a:spcPts val="860"/>
              </a:spcBef>
              <a:buChar char="•"/>
              <a:tabLst>
                <a:tab pos="354965" algn="l"/>
                <a:tab pos="355600" algn="l"/>
              </a:tabLst>
            </a:pPr>
            <a:r>
              <a:rPr sz="3200" spc="-5" dirty="0">
                <a:latin typeface="Arial"/>
                <a:cs typeface="Arial"/>
              </a:rPr>
              <a:t>The cores fit on a single </a:t>
            </a:r>
            <a:r>
              <a:rPr sz="3200" spc="-10" dirty="0">
                <a:latin typeface="Arial"/>
                <a:cs typeface="Arial"/>
              </a:rPr>
              <a:t>processor</a:t>
            </a:r>
            <a:r>
              <a:rPr sz="3200" spc="-25" dirty="0">
                <a:latin typeface="Arial"/>
                <a:cs typeface="Arial"/>
              </a:rPr>
              <a:t> </a:t>
            </a:r>
            <a:r>
              <a:rPr sz="3200" spc="-10" dirty="0">
                <a:latin typeface="Arial"/>
                <a:cs typeface="Arial"/>
              </a:rPr>
              <a:t>socket</a:t>
            </a:r>
            <a:endParaRPr sz="3200">
              <a:latin typeface="Arial"/>
              <a:cs typeface="Arial"/>
            </a:endParaRPr>
          </a:p>
          <a:p>
            <a:pPr marL="354965" indent="-342900">
              <a:lnSpc>
                <a:spcPct val="100000"/>
              </a:lnSpc>
              <a:spcBef>
                <a:spcPts val="765"/>
              </a:spcBef>
              <a:buChar char="•"/>
              <a:tabLst>
                <a:tab pos="354965" algn="l"/>
                <a:tab pos="355600" algn="l"/>
              </a:tabLst>
            </a:pPr>
            <a:r>
              <a:rPr sz="3200" spc="-5" dirty="0">
                <a:latin typeface="Arial"/>
                <a:cs typeface="Arial"/>
              </a:rPr>
              <a:t>Also called CMP (Chip</a:t>
            </a:r>
            <a:r>
              <a:rPr sz="3200" spc="-20" dirty="0">
                <a:latin typeface="Arial"/>
                <a:cs typeface="Arial"/>
              </a:rPr>
              <a:t> </a:t>
            </a:r>
            <a:r>
              <a:rPr sz="3200" spc="-10" dirty="0">
                <a:latin typeface="Arial"/>
                <a:cs typeface="Arial"/>
              </a:rPr>
              <a:t>Multi-Processor)</a:t>
            </a:r>
            <a:endParaRPr sz="3200">
              <a:latin typeface="Arial"/>
              <a:cs typeface="Arial"/>
            </a:endParaRPr>
          </a:p>
        </p:txBody>
      </p:sp>
      <p:graphicFrame>
        <p:nvGraphicFramePr>
          <p:cNvPr id="4" name="object 4"/>
          <p:cNvGraphicFramePr>
            <a:graphicFrameLocks noGrp="1"/>
          </p:cNvGraphicFramePr>
          <p:nvPr/>
        </p:nvGraphicFramePr>
        <p:xfrm>
          <a:off x="1054100" y="3035300"/>
          <a:ext cx="7211694" cy="3395472"/>
        </p:xfrm>
        <a:graphic>
          <a:graphicData uri="http://schemas.openxmlformats.org/drawingml/2006/table">
            <a:tbl>
              <a:tblPr firstRow="1" bandRow="1">
                <a:tableStyleId>{2D5ABB26-0587-4C30-8999-92F81FD0307C}</a:tableStyleId>
              </a:tblPr>
              <a:tblGrid>
                <a:gridCol w="1758950"/>
                <a:gridCol w="1847214"/>
                <a:gridCol w="1803400"/>
                <a:gridCol w="1802130"/>
              </a:tblGrid>
              <a:tr h="3395472">
                <a:tc>
                  <a:txBody>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10"/>
                        </a:spcBef>
                      </a:pPr>
                      <a:endParaRPr sz="2000" dirty="0">
                        <a:latin typeface="Times New Roman"/>
                        <a:cs typeface="Times New Roman"/>
                      </a:endParaRPr>
                    </a:p>
                    <a:p>
                      <a:pPr marL="168275" marR="1455420" algn="just">
                        <a:lnSpc>
                          <a:spcPct val="100000"/>
                        </a:lnSpc>
                      </a:pPr>
                      <a:r>
                        <a:rPr sz="1800" dirty="0">
                          <a:latin typeface="Arial"/>
                          <a:cs typeface="Arial"/>
                        </a:rPr>
                        <a:t>c  o  r  e</a:t>
                      </a:r>
                    </a:p>
                    <a:p>
                      <a:pPr>
                        <a:lnSpc>
                          <a:spcPct val="100000"/>
                        </a:lnSpc>
                        <a:spcBef>
                          <a:spcPts val="45"/>
                        </a:spcBef>
                      </a:pPr>
                      <a:endParaRPr sz="1850" dirty="0">
                        <a:latin typeface="Times New Roman"/>
                        <a:cs typeface="Times New Roman"/>
                      </a:endParaRPr>
                    </a:p>
                    <a:p>
                      <a:pPr marL="168275">
                        <a:lnSpc>
                          <a:spcPct val="100000"/>
                        </a:lnSpc>
                      </a:pPr>
                      <a:r>
                        <a:rPr sz="1800" dirty="0">
                          <a:latin typeface="Arial"/>
                          <a:cs typeface="Arial"/>
                        </a:rPr>
                        <a:t>1</a:t>
                      </a: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37490" marR="14744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38125">
                        <a:lnSpc>
                          <a:spcPct val="100000"/>
                        </a:lnSpc>
                      </a:pPr>
                      <a:r>
                        <a:rPr sz="1800" dirty="0">
                          <a:latin typeface="Arial"/>
                          <a:cs typeface="Arial"/>
                        </a:rPr>
                        <a:t>2</a:t>
                      </a:r>
                      <a:endParaRPr sz="1800">
                        <a:latin typeface="Arial"/>
                        <a:cs typeface="Arial"/>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10"/>
                        </a:spcBef>
                      </a:pPr>
                      <a:endParaRPr sz="2000" dirty="0">
                        <a:latin typeface="Times New Roman"/>
                        <a:cs typeface="Times New Roman"/>
                      </a:endParaRPr>
                    </a:p>
                    <a:p>
                      <a:pPr marL="219075" marR="1449070" algn="just">
                        <a:lnSpc>
                          <a:spcPct val="100000"/>
                        </a:lnSpc>
                      </a:pPr>
                      <a:r>
                        <a:rPr sz="1800" dirty="0">
                          <a:latin typeface="Arial"/>
                          <a:cs typeface="Arial"/>
                        </a:rPr>
                        <a:t>c  o  r  e</a:t>
                      </a:r>
                    </a:p>
                    <a:p>
                      <a:pPr>
                        <a:lnSpc>
                          <a:spcPct val="100000"/>
                        </a:lnSpc>
                        <a:spcBef>
                          <a:spcPts val="45"/>
                        </a:spcBef>
                      </a:pPr>
                      <a:endParaRPr sz="1850" dirty="0">
                        <a:latin typeface="Times New Roman"/>
                        <a:cs typeface="Times New Roman"/>
                      </a:endParaRPr>
                    </a:p>
                    <a:p>
                      <a:pPr marL="219075">
                        <a:lnSpc>
                          <a:spcPct val="100000"/>
                        </a:lnSpc>
                      </a:pPr>
                      <a:r>
                        <a:rPr sz="1800" dirty="0">
                          <a:latin typeface="Arial"/>
                          <a:cs typeface="Arial"/>
                        </a:rPr>
                        <a:t>3</a:t>
                      </a: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44475" marR="142240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44475">
                        <a:lnSpc>
                          <a:spcPct val="100000"/>
                        </a:lnSpc>
                      </a:pPr>
                      <a:r>
                        <a:rPr sz="1800" dirty="0">
                          <a:latin typeface="Arial"/>
                          <a:cs typeface="Arial"/>
                        </a:rPr>
                        <a:t>4</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0830" y="482600"/>
            <a:ext cx="6022975" cy="695960"/>
          </a:xfrm>
          <a:prstGeom prst="rect">
            <a:avLst/>
          </a:prstGeom>
        </p:spPr>
        <p:txBody>
          <a:bodyPr vert="horz" wrap="square" lIns="0" tIns="12065" rIns="0" bIns="0" rtlCol="0">
            <a:spAutoFit/>
          </a:bodyPr>
          <a:lstStyle/>
          <a:p>
            <a:pPr marL="12700">
              <a:lnSpc>
                <a:spcPct val="100000"/>
              </a:lnSpc>
              <a:spcBef>
                <a:spcPts val="95"/>
              </a:spcBef>
            </a:pPr>
            <a:r>
              <a:rPr sz="4400" spc="-5" dirty="0"/>
              <a:t>The cores run in</a:t>
            </a:r>
            <a:r>
              <a:rPr sz="4400" spc="5" dirty="0"/>
              <a:t> </a:t>
            </a:r>
            <a:r>
              <a:rPr sz="4400" spc="-5" dirty="0"/>
              <a:t>parallel</a:t>
            </a:r>
            <a:endParaRPr sz="4400"/>
          </a:p>
        </p:txBody>
      </p:sp>
      <p:sp>
        <p:nvSpPr>
          <p:cNvPr id="3" name="object 3"/>
          <p:cNvSpPr/>
          <p:nvPr/>
        </p:nvSpPr>
        <p:spPr>
          <a:xfrm>
            <a:off x="1104721"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22502" y="46004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51301" y="460040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80102" y="460038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08902" y="4600364"/>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24" name="object 24"/>
          <p:cNvSpPr/>
          <p:nvPr/>
        </p:nvSpPr>
        <p:spPr>
          <a:xfrm>
            <a:off x="1901951" y="18288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5" name="object 25"/>
          <p:cNvSpPr/>
          <p:nvPr/>
        </p:nvSpPr>
        <p:spPr>
          <a:xfrm>
            <a:off x="37307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55595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73883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txBox="1"/>
          <p:nvPr/>
        </p:nvSpPr>
        <p:spPr>
          <a:xfrm>
            <a:off x="1527302" y="1398523"/>
            <a:ext cx="6350000" cy="299720"/>
          </a:xfrm>
          <a:prstGeom prst="rect">
            <a:avLst/>
          </a:prstGeom>
        </p:spPr>
        <p:txBody>
          <a:bodyPr vert="horz" wrap="square" lIns="0" tIns="12700" rIns="0" bIns="0" rtlCol="0">
            <a:spAutoFit/>
          </a:bodyPr>
          <a:lstStyle/>
          <a:p>
            <a:pPr marL="12700">
              <a:lnSpc>
                <a:spcPct val="100000"/>
              </a:lnSpc>
              <a:spcBef>
                <a:spcPts val="100"/>
              </a:spcBef>
              <a:tabLst>
                <a:tab pos="1842135" algn="l"/>
                <a:tab pos="3670300" algn="l"/>
                <a:tab pos="5498465" algn="l"/>
              </a:tabLst>
            </a:pPr>
            <a:r>
              <a:rPr sz="1800" dirty="0">
                <a:solidFill>
                  <a:srgbClr val="0000FF"/>
                </a:solidFill>
                <a:latin typeface="Arial"/>
                <a:cs typeface="Arial"/>
              </a:rPr>
              <a:t>thread</a:t>
            </a:r>
            <a:r>
              <a:rPr sz="1800" spc="-10" dirty="0">
                <a:solidFill>
                  <a:srgbClr val="0000FF"/>
                </a:solidFill>
                <a:latin typeface="Arial"/>
                <a:cs typeface="Arial"/>
              </a:rPr>
              <a:t> </a:t>
            </a:r>
            <a:r>
              <a:rPr sz="1800" dirty="0">
                <a:solidFill>
                  <a:srgbClr val="0000FF"/>
                </a:solidFill>
                <a:latin typeface="Arial"/>
                <a:cs typeface="Arial"/>
              </a:rPr>
              <a:t>1	</a:t>
            </a:r>
            <a:r>
              <a:rPr sz="1800" spc="-5" dirty="0">
                <a:solidFill>
                  <a:srgbClr val="0000FF"/>
                </a:solidFill>
                <a:latin typeface="Arial"/>
                <a:cs typeface="Arial"/>
              </a:rPr>
              <a:t>thread </a:t>
            </a:r>
            <a:r>
              <a:rPr sz="1800" dirty="0">
                <a:solidFill>
                  <a:srgbClr val="0000FF"/>
                </a:solidFill>
                <a:latin typeface="Arial"/>
                <a:cs typeface="Arial"/>
              </a:rPr>
              <a:t>2	</a:t>
            </a:r>
            <a:r>
              <a:rPr sz="1800" spc="-5" dirty="0">
                <a:solidFill>
                  <a:srgbClr val="0000FF"/>
                </a:solidFill>
                <a:latin typeface="Arial"/>
                <a:cs typeface="Arial"/>
              </a:rPr>
              <a:t>thread</a:t>
            </a:r>
            <a:r>
              <a:rPr sz="1800" dirty="0">
                <a:solidFill>
                  <a:srgbClr val="0000FF"/>
                </a:solidFill>
                <a:latin typeface="Arial"/>
                <a:cs typeface="Arial"/>
              </a:rPr>
              <a:t> 3	</a:t>
            </a:r>
            <a:r>
              <a:rPr sz="1800" spc="-5" dirty="0">
                <a:solidFill>
                  <a:srgbClr val="0000FF"/>
                </a:solidFill>
                <a:latin typeface="Arial"/>
                <a:cs typeface="Arial"/>
              </a:rPr>
              <a:t>thread</a:t>
            </a:r>
            <a:r>
              <a:rPr sz="1800" spc="-70" dirty="0">
                <a:solidFill>
                  <a:srgbClr val="0000FF"/>
                </a:solidFill>
                <a:latin typeface="Arial"/>
                <a:cs typeface="Arial"/>
              </a:rPr>
              <a:t> </a:t>
            </a:r>
            <a:r>
              <a:rPr sz="1800" dirty="0">
                <a:solidFill>
                  <a:srgbClr val="0000FF"/>
                </a:solidFill>
                <a:latin typeface="Arial"/>
                <a:cs typeface="Arial"/>
              </a:rPr>
              <a:t>4</a:t>
            </a:r>
            <a:endParaRPr sz="1800">
              <a:latin typeface="Arial"/>
              <a:cs typeface="Arial"/>
            </a:endParaRPr>
          </a:p>
        </p:txBody>
      </p:sp>
      <p:sp>
        <p:nvSpPr>
          <p:cNvPr id="29" name="object 29"/>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45</a:t>
            </a:fld>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272" rIns="0" bIns="0" rtlCol="0">
            <a:spAutoFit/>
          </a:bodyPr>
          <a:lstStyle/>
          <a:p>
            <a:pPr marL="1629410" marR="5080" indent="-1195070">
              <a:lnSpc>
                <a:spcPct val="100000"/>
              </a:lnSpc>
              <a:spcBef>
                <a:spcPts val="95"/>
              </a:spcBef>
            </a:pPr>
            <a:r>
              <a:rPr sz="3200" spc="-10" dirty="0"/>
              <a:t>Within </a:t>
            </a:r>
            <a:r>
              <a:rPr sz="3200" spc="-5" dirty="0"/>
              <a:t>each core, </a:t>
            </a:r>
            <a:r>
              <a:rPr sz="3200" spc="-10" dirty="0"/>
              <a:t>threads </a:t>
            </a:r>
            <a:r>
              <a:rPr sz="3200" spc="-5" dirty="0"/>
              <a:t>are </a:t>
            </a:r>
            <a:r>
              <a:rPr sz="3200" spc="-10" dirty="0"/>
              <a:t>time-sliced  </a:t>
            </a:r>
            <a:r>
              <a:rPr sz="3200" spc="-5" dirty="0"/>
              <a:t>(just like on a</a:t>
            </a:r>
            <a:r>
              <a:rPr sz="3200" spc="-15" dirty="0"/>
              <a:t> </a:t>
            </a:r>
            <a:r>
              <a:rPr sz="3200" spc="-10" dirty="0"/>
              <a:t>uniprocessor)</a:t>
            </a:r>
            <a:endParaRPr sz="320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35202" y="4600432"/>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64001" y="4600409"/>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92802" y="4600387"/>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21602" y="4600364"/>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4</a:t>
            </a:r>
            <a:endParaRPr sz="1800">
              <a:latin typeface="Arial"/>
              <a:cs typeface="Arial"/>
            </a:endParaRPr>
          </a:p>
        </p:txBody>
      </p:sp>
      <p:sp>
        <p:nvSpPr>
          <p:cNvPr id="24" name="object 24"/>
          <p:cNvSpPr txBox="1"/>
          <p:nvPr/>
        </p:nvSpPr>
        <p:spPr>
          <a:xfrm>
            <a:off x="1527294" y="1322240"/>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25" name="object 25"/>
          <p:cNvSpPr/>
          <p:nvPr/>
        </p:nvSpPr>
        <p:spPr>
          <a:xfrm>
            <a:off x="17495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19781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22067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p:nvPr/>
        </p:nvSpPr>
        <p:spPr>
          <a:xfrm>
            <a:off x="3349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9" name="object 29"/>
          <p:cNvSpPr txBox="1"/>
          <p:nvPr/>
        </p:nvSpPr>
        <p:spPr>
          <a:xfrm>
            <a:off x="33561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0" name="object 30"/>
          <p:cNvSpPr/>
          <p:nvPr/>
        </p:nvSpPr>
        <p:spPr>
          <a:xfrm>
            <a:off x="35783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1" name="object 31"/>
          <p:cNvSpPr/>
          <p:nvPr/>
        </p:nvSpPr>
        <p:spPr>
          <a:xfrm>
            <a:off x="3806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2" name="object 32"/>
          <p:cNvSpPr/>
          <p:nvPr/>
        </p:nvSpPr>
        <p:spPr>
          <a:xfrm>
            <a:off x="4035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3" name="object 33"/>
          <p:cNvSpPr/>
          <p:nvPr/>
        </p:nvSpPr>
        <p:spPr>
          <a:xfrm>
            <a:off x="5178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4" name="object 34"/>
          <p:cNvSpPr txBox="1"/>
          <p:nvPr/>
        </p:nvSpPr>
        <p:spPr>
          <a:xfrm>
            <a:off x="51849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5" name="object 35"/>
          <p:cNvSpPr/>
          <p:nvPr/>
        </p:nvSpPr>
        <p:spPr>
          <a:xfrm>
            <a:off x="5407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6" name="object 36"/>
          <p:cNvSpPr/>
          <p:nvPr/>
        </p:nvSpPr>
        <p:spPr>
          <a:xfrm>
            <a:off x="5635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7" name="object 37"/>
          <p:cNvSpPr txBox="1"/>
          <p:nvPr/>
        </p:nvSpPr>
        <p:spPr>
          <a:xfrm>
            <a:off x="70137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8" name="object 38"/>
          <p:cNvSpPr/>
          <p:nvPr/>
        </p:nvSpPr>
        <p:spPr>
          <a:xfrm>
            <a:off x="7235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9" name="object 39"/>
          <p:cNvSpPr/>
          <p:nvPr/>
        </p:nvSpPr>
        <p:spPr>
          <a:xfrm>
            <a:off x="7464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0" name="object 40"/>
          <p:cNvSpPr/>
          <p:nvPr/>
        </p:nvSpPr>
        <p:spPr>
          <a:xfrm>
            <a:off x="7693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1" name="object 41"/>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46</a:t>
            </a:fld>
            <a:endParaRP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48680"/>
          </a:xfrm>
        </p:spPr>
        <p:txBody>
          <a:bodyPr>
            <a:normAutofit fontScale="90000"/>
          </a:bodyPr>
          <a:lstStyle/>
          <a:p>
            <a:r>
              <a:rPr lang="en-US" b="1" dirty="0">
                <a:solidFill>
                  <a:srgbClr val="FF0000"/>
                </a:solidFill>
              </a:rPr>
              <a:t>Challenges in multicore processors</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457200" y="548680"/>
            <a:ext cx="8229600" cy="5577483"/>
          </a:xfrm>
        </p:spPr>
        <p:txBody>
          <a:bodyPr>
            <a:normAutofit fontScale="77500" lnSpcReduction="20000"/>
          </a:bodyPr>
          <a:lstStyle/>
          <a:p>
            <a:pPr lvl="0"/>
            <a:r>
              <a:rPr lang="en-US" dirty="0" smtClean="0"/>
              <a:t>Trade- </a:t>
            </a:r>
            <a:r>
              <a:rPr lang="en-US" dirty="0"/>
              <a:t>off and balance between  instruction-level parallelism and thread-level parallelism.</a:t>
            </a:r>
            <a:endParaRPr lang="en-IN" dirty="0"/>
          </a:p>
          <a:p>
            <a:pPr lvl="0"/>
            <a:r>
              <a:rPr lang="en-US" dirty="0" smtClean="0">
                <a:solidFill>
                  <a:srgbClr val="FF0000"/>
                </a:solidFill>
              </a:rPr>
              <a:t>Shared </a:t>
            </a:r>
            <a:r>
              <a:rPr lang="en-US" dirty="0">
                <a:solidFill>
                  <a:srgbClr val="FF0000"/>
                </a:solidFill>
              </a:rPr>
              <a:t>resource management </a:t>
            </a:r>
            <a:r>
              <a:rPr lang="en-US" dirty="0"/>
              <a:t>(functional units, </a:t>
            </a:r>
            <a:r>
              <a:rPr lang="en-US" dirty="0" smtClean="0"/>
              <a:t>caches)</a:t>
            </a:r>
            <a:endParaRPr lang="en-IN" dirty="0"/>
          </a:p>
          <a:p>
            <a:pPr lvl="0"/>
            <a:r>
              <a:rPr lang="en-US" dirty="0"/>
              <a:t>Multi-threading v/s Multi-core tradeoffs</a:t>
            </a:r>
            <a:endParaRPr lang="en-IN" dirty="0"/>
          </a:p>
          <a:p>
            <a:pPr lvl="0"/>
            <a:r>
              <a:rPr lang="en-US" dirty="0"/>
              <a:t>On and Off-chip bandwidth requirements</a:t>
            </a:r>
            <a:endParaRPr lang="en-IN" dirty="0"/>
          </a:p>
          <a:p>
            <a:pPr lvl="0"/>
            <a:r>
              <a:rPr lang="en-US" dirty="0"/>
              <a:t>Latencies (execution, cache, and memory) reduction</a:t>
            </a:r>
            <a:endParaRPr lang="en-IN" dirty="0"/>
          </a:p>
          <a:p>
            <a:pPr lvl="0"/>
            <a:r>
              <a:rPr lang="en-US" dirty="0" smtClean="0"/>
              <a:t>Memory </a:t>
            </a:r>
            <a:r>
              <a:rPr lang="en-US" dirty="0"/>
              <a:t>Coherence/Consistency (for high speed on-die cache hierarchies)</a:t>
            </a:r>
            <a:endParaRPr lang="en-IN" dirty="0"/>
          </a:p>
          <a:p>
            <a:pPr lvl="0"/>
            <a:r>
              <a:rPr lang="en-US" dirty="0"/>
              <a:t>Multiple domains (and crossing) in clocking, voltage etc.</a:t>
            </a:r>
            <a:endParaRPr lang="en-IN" dirty="0"/>
          </a:p>
          <a:p>
            <a:pPr lvl="0"/>
            <a:r>
              <a:rPr lang="en-US" dirty="0"/>
              <a:t>Partitioning resources (between threads/cores)</a:t>
            </a:r>
            <a:endParaRPr lang="en-IN" dirty="0"/>
          </a:p>
          <a:p>
            <a:pPr lvl="0"/>
            <a:r>
              <a:rPr lang="en-US" dirty="0"/>
              <a:t>Fault tolerance (at device, storage, execution, core level) </a:t>
            </a:r>
            <a:endParaRPr lang="en-IN" dirty="0"/>
          </a:p>
          <a:p>
            <a:pPr lvl="0"/>
            <a:r>
              <a:rPr lang="en-US" dirty="0"/>
              <a:t>On-die interconnect (optimized along latency, bandwidth, modularity, power)</a:t>
            </a:r>
            <a:endParaRPr lang="en-IN" dirty="0"/>
          </a:p>
          <a:p>
            <a:pPr lvl="0"/>
            <a:r>
              <a:rPr lang="en-US" dirty="0"/>
              <a:t>Integration (of system components, and/or fixed function devices)</a:t>
            </a:r>
            <a:endParaRPr lang="en-IN" dirty="0"/>
          </a:p>
          <a:p>
            <a:endParaRPr lang="en-IN" dirty="0"/>
          </a:p>
        </p:txBody>
      </p:sp>
    </p:spTree>
    <p:extLst>
      <p:ext uri="{BB962C8B-B14F-4D97-AF65-F5344CB8AC3E}">
        <p14:creationId xmlns:p14="http://schemas.microsoft.com/office/powerpoint/2010/main" val="2219124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Disadvantages of </a:t>
            </a:r>
            <a:r>
              <a:rPr lang="en-IN" b="1" dirty="0" smtClean="0"/>
              <a:t>multicore processors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Power </a:t>
            </a:r>
            <a:r>
              <a:rPr lang="en-IN" dirty="0"/>
              <a:t>is costly; Transistors, relatively cheap</a:t>
            </a:r>
          </a:p>
          <a:p>
            <a:r>
              <a:rPr lang="en-IN" dirty="0" smtClean="0"/>
              <a:t>Frequency </a:t>
            </a:r>
            <a:r>
              <a:rPr lang="en-IN" dirty="0"/>
              <a:t>alone is not important.  Efficiency in terms of Performance-per-watt is critical;</a:t>
            </a:r>
          </a:p>
          <a:p>
            <a:r>
              <a:rPr lang="en-IN" dirty="0" smtClean="0"/>
              <a:t>Computation </a:t>
            </a:r>
            <a:r>
              <a:rPr lang="en-IN" dirty="0"/>
              <a:t>is relatively easy; Memory accesses are NOT easy.</a:t>
            </a:r>
          </a:p>
          <a:p>
            <a:r>
              <a:rPr lang="en-IN" dirty="0" smtClean="0"/>
              <a:t>Need </a:t>
            </a:r>
            <a:r>
              <a:rPr lang="en-IN" dirty="0"/>
              <a:t>for scalability of OS,  Data Structures and Policies</a:t>
            </a:r>
          </a:p>
          <a:p>
            <a:r>
              <a:rPr lang="en-IN" dirty="0" smtClean="0"/>
              <a:t>Synchronization </a:t>
            </a:r>
            <a:r>
              <a:rPr lang="en-IN" dirty="0"/>
              <a:t>and locking, Scheduling, Process management, Data structure sizing and management limitations, Threading granularity and primitives must be changed.</a:t>
            </a:r>
          </a:p>
          <a:p>
            <a:r>
              <a:rPr lang="en-IN" dirty="0" smtClean="0"/>
              <a:t>Need </a:t>
            </a:r>
            <a:r>
              <a:rPr lang="en-IN" dirty="0"/>
              <a:t>high Bandwidth I/O Support</a:t>
            </a:r>
          </a:p>
          <a:p>
            <a:endParaRPr lang="en-IN" dirty="0"/>
          </a:p>
        </p:txBody>
      </p:sp>
    </p:spTree>
    <p:extLst>
      <p:ext uri="{BB962C8B-B14F-4D97-AF65-F5344CB8AC3E}">
        <p14:creationId xmlns:p14="http://schemas.microsoft.com/office/powerpoint/2010/main" val="38115536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87424"/>
            <a:ext cx="8229600" cy="1143000"/>
          </a:xfrm>
        </p:spPr>
        <p:txBody>
          <a:bodyPr/>
          <a:lstStyle/>
          <a:p>
            <a:r>
              <a:rPr lang="en-IN" dirty="0" smtClean="0"/>
              <a:t>Multicore </a:t>
            </a:r>
            <a:r>
              <a:rPr lang="en-IN" dirty="0" err="1" smtClean="0"/>
              <a:t>vs</a:t>
            </a:r>
            <a:r>
              <a:rPr lang="en-IN" dirty="0" smtClean="0"/>
              <a:t> Multiprocessor</a:t>
            </a:r>
            <a:endParaRPr lang="en-IN" dirty="0"/>
          </a:p>
        </p:txBody>
      </p:sp>
      <p:sp>
        <p:nvSpPr>
          <p:cNvPr id="3" name="Content Placeholder 2"/>
          <p:cNvSpPr>
            <a:spLocks noGrp="1"/>
          </p:cNvSpPr>
          <p:nvPr>
            <p:ph idx="1"/>
          </p:nvPr>
        </p:nvSpPr>
        <p:spPr>
          <a:xfrm>
            <a:off x="457200" y="620688"/>
            <a:ext cx="8229600" cy="6120680"/>
          </a:xfrm>
        </p:spPr>
        <p:txBody>
          <a:bodyPr>
            <a:normAutofit/>
          </a:bodyPr>
          <a:lstStyle/>
          <a:p>
            <a:r>
              <a:rPr lang="en-US" b="1" dirty="0"/>
              <a:t>Multicore processor is a special type of </a:t>
            </a:r>
            <a:r>
              <a:rPr lang="en-US" b="1" dirty="0" smtClean="0"/>
              <a:t>multiprocessor: </a:t>
            </a:r>
            <a:r>
              <a:rPr lang="en-US" dirty="0" smtClean="0"/>
              <a:t>All </a:t>
            </a:r>
            <a:r>
              <a:rPr lang="en-US" dirty="0"/>
              <a:t>the cores of a multiprocessor are embedded on a single chip. </a:t>
            </a:r>
            <a:endParaRPr lang="en-US" dirty="0" smtClean="0"/>
          </a:p>
          <a:p>
            <a:r>
              <a:rPr lang="en-US" dirty="0" smtClean="0"/>
              <a:t>Multi-core </a:t>
            </a:r>
            <a:r>
              <a:rPr lang="en-US" dirty="0"/>
              <a:t>processors are MIMD: Different cores execute different threads (Multiple Instructions), operating on different parts of memory (Multiple Data). </a:t>
            </a:r>
            <a:endParaRPr lang="en-US" dirty="0" smtClean="0"/>
          </a:p>
          <a:p>
            <a:r>
              <a:rPr lang="en-US" dirty="0" smtClean="0"/>
              <a:t>Multi-core </a:t>
            </a:r>
            <a:r>
              <a:rPr lang="en-US" dirty="0"/>
              <a:t>is a shared memory multiprocessor (</a:t>
            </a:r>
            <a:r>
              <a:rPr lang="en-US" dirty="0" err="1"/>
              <a:t>i.e</a:t>
            </a:r>
            <a:r>
              <a:rPr lang="en-US" dirty="0"/>
              <a:t>) all cores share the same memory.</a:t>
            </a:r>
            <a:endParaRPr lang="en-IN" dirty="0"/>
          </a:p>
          <a:p>
            <a:pPr marL="0" indent="0">
              <a:buNone/>
            </a:pPr>
            <a:endParaRPr lang="en-IN" dirty="0"/>
          </a:p>
        </p:txBody>
      </p:sp>
    </p:spTree>
    <p:extLst>
      <p:ext uri="{BB962C8B-B14F-4D97-AF65-F5344CB8AC3E}">
        <p14:creationId xmlns:p14="http://schemas.microsoft.com/office/powerpoint/2010/main" val="3510256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Parallelism</a:t>
            </a:r>
            <a:endParaRPr lang="en-US" dirty="0"/>
          </a:p>
        </p:txBody>
      </p:sp>
      <p:sp>
        <p:nvSpPr>
          <p:cNvPr id="3" name="Content Placeholder 2"/>
          <p:cNvSpPr>
            <a:spLocks noGrp="1"/>
          </p:cNvSpPr>
          <p:nvPr>
            <p:ph idx="1"/>
          </p:nvPr>
        </p:nvSpPr>
        <p:spPr/>
        <p:txBody>
          <a:bodyPr>
            <a:normAutofit lnSpcReduction="10000"/>
          </a:bodyPr>
          <a:lstStyle/>
          <a:p>
            <a:r>
              <a:rPr lang="en-US" dirty="0" smtClean="0"/>
              <a:t>Numeric weather prediction</a:t>
            </a:r>
          </a:p>
          <a:p>
            <a:r>
              <a:rPr lang="en-US" dirty="0" smtClean="0"/>
              <a:t>Socio economics</a:t>
            </a:r>
          </a:p>
          <a:p>
            <a:r>
              <a:rPr lang="en-US" dirty="0" smtClean="0"/>
              <a:t>Finite element analysis</a:t>
            </a:r>
          </a:p>
          <a:p>
            <a:r>
              <a:rPr lang="en-US" dirty="0" smtClean="0"/>
              <a:t>Artificial intelligence and automation</a:t>
            </a:r>
          </a:p>
          <a:p>
            <a:r>
              <a:rPr lang="en-US" dirty="0" smtClean="0"/>
              <a:t>Genetic engineering</a:t>
            </a:r>
          </a:p>
          <a:p>
            <a:r>
              <a:rPr lang="en-US" dirty="0" smtClean="0"/>
              <a:t>Weapon research and defense</a:t>
            </a:r>
          </a:p>
          <a:p>
            <a:r>
              <a:rPr lang="en-US" dirty="0" smtClean="0"/>
              <a:t>Medical Applications</a:t>
            </a:r>
          </a:p>
          <a:p>
            <a:r>
              <a:rPr lang="en-US" dirty="0" smtClean="0"/>
              <a:t>Remote sensing applications</a:t>
            </a:r>
          </a:p>
          <a:p>
            <a:endParaRPr lang="en-US" dirty="0"/>
          </a:p>
        </p:txBody>
      </p:sp>
    </p:spTree>
    <p:extLst>
      <p:ext uri="{BB962C8B-B14F-4D97-AF65-F5344CB8AC3E}">
        <p14:creationId xmlns:p14="http://schemas.microsoft.com/office/powerpoint/2010/main" val="2107895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 core </a:t>
            </a:r>
            <a:r>
              <a:rPr lang="en-IN" dirty="0" err="1" smtClean="0"/>
              <a:t>vs</a:t>
            </a:r>
            <a:r>
              <a:rPr lang="en-IN" dirty="0" smtClean="0"/>
              <a:t> </a:t>
            </a:r>
            <a:r>
              <a:rPr lang="en-IN" dirty="0" err="1" smtClean="0"/>
              <a:t>multiproessor</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632848" cy="511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309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22B45C-113E-4CFA-B16A-66064588C999}" type="slidenum">
              <a:rPr lang="en-GB"/>
              <a:pPr/>
              <a:t>51</a:t>
            </a:fld>
            <a:endParaRPr lang="en-GB"/>
          </a:p>
        </p:txBody>
      </p:sp>
      <p:sp>
        <p:nvSpPr>
          <p:cNvPr id="149506" name="Rectangle 2"/>
          <p:cNvSpPr>
            <a:spLocks noGrp="1" noChangeArrowheads="1"/>
          </p:cNvSpPr>
          <p:nvPr>
            <p:ph type="title"/>
          </p:nvPr>
        </p:nvSpPr>
        <p:spPr/>
        <p:txBody>
          <a:bodyPr/>
          <a:lstStyle/>
          <a:p>
            <a:r>
              <a:rPr lang="en-US" dirty="0" smtClean="0"/>
              <a:t>Memory in Multiprocessor System</a:t>
            </a:r>
            <a:endParaRPr lang="en-US" dirty="0"/>
          </a:p>
        </p:txBody>
      </p:sp>
      <p:sp>
        <p:nvSpPr>
          <p:cNvPr id="149507" name="Rectangle 3"/>
          <p:cNvSpPr>
            <a:spLocks noGrp="1" noChangeArrowheads="1"/>
          </p:cNvSpPr>
          <p:nvPr>
            <p:ph type="body" idx="1"/>
          </p:nvPr>
        </p:nvSpPr>
        <p:spPr/>
        <p:txBody>
          <a:bodyPr/>
          <a:lstStyle/>
          <a:p>
            <a:r>
              <a:rPr lang="en-US" sz="2800" dirty="0" smtClean="0"/>
              <a:t>Two </a:t>
            </a:r>
            <a:r>
              <a:rPr lang="en-US" sz="2800" dirty="0"/>
              <a:t>architectures:</a:t>
            </a:r>
          </a:p>
          <a:p>
            <a:pPr lvl="1"/>
            <a:r>
              <a:rPr lang="en-US" sz="2400" dirty="0" smtClean="0"/>
              <a:t>Shared common memory </a:t>
            </a:r>
          </a:p>
          <a:p>
            <a:pPr lvl="1"/>
            <a:r>
              <a:rPr lang="en-US" sz="2400" dirty="0" smtClean="0"/>
              <a:t>Unshared Distributed memory. </a:t>
            </a:r>
          </a:p>
          <a:p>
            <a:pPr lvl="1"/>
            <a:endParaRPr 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memory multiprocessors </a:t>
            </a:r>
            <a:br>
              <a:rPr lang="en-US" dirty="0" smtClean="0"/>
            </a:br>
            <a:endParaRPr lang="en-US" dirty="0"/>
          </a:p>
        </p:txBody>
      </p:sp>
      <p:sp>
        <p:nvSpPr>
          <p:cNvPr id="3" name="Content Placeholder 2"/>
          <p:cNvSpPr>
            <a:spLocks noGrp="1"/>
          </p:cNvSpPr>
          <p:nvPr>
            <p:ph idx="1"/>
          </p:nvPr>
        </p:nvSpPr>
        <p:spPr>
          <a:xfrm>
            <a:off x="467544" y="836712"/>
            <a:ext cx="8229600" cy="4752528"/>
          </a:xfrm>
        </p:spPr>
        <p:txBody>
          <a:bodyPr>
            <a:normAutofit fontScale="92500"/>
          </a:bodyPr>
          <a:lstStyle/>
          <a:p>
            <a:r>
              <a:rPr lang="en-US" dirty="0" smtClean="0"/>
              <a:t>All processors to access all memory as global address space.  </a:t>
            </a:r>
            <a:endParaRPr lang="en-US" dirty="0"/>
          </a:p>
          <a:p>
            <a:r>
              <a:rPr lang="en-US" dirty="0" smtClean="0"/>
              <a:t>Multiple processors can operate independently but share the same memory resources.  </a:t>
            </a:r>
            <a:endParaRPr lang="en-US" dirty="0"/>
          </a:p>
          <a:p>
            <a:r>
              <a:rPr lang="en-US" dirty="0" smtClean="0"/>
              <a:t>Changes in a memory location effected by one processor are visible to all other processors.  </a:t>
            </a:r>
          </a:p>
          <a:p>
            <a:r>
              <a:rPr lang="en-US" dirty="0" smtClean="0"/>
              <a:t>Shared memory machines can be divided into two main classes based upon memory access times: UMA , NUMA and COMA.</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fontScale="90000"/>
          </a:bodyPr>
          <a:lstStyle/>
          <a:p>
            <a:r>
              <a:rPr lang="en-US" dirty="0" smtClean="0"/>
              <a:t/>
            </a:r>
            <a:br>
              <a:rPr lang="en-US" dirty="0" smtClean="0"/>
            </a:br>
            <a:r>
              <a:rPr lang="en-US" dirty="0" smtClean="0"/>
              <a:t>Uniform Memory Access (UMA)  </a:t>
            </a:r>
            <a:br>
              <a:rPr lang="en-US" dirty="0" smtClean="0"/>
            </a:br>
            <a:endParaRPr lang="en-US" dirty="0"/>
          </a:p>
        </p:txBody>
      </p:sp>
      <p:sp>
        <p:nvSpPr>
          <p:cNvPr id="3" name="Content Placeholder 2"/>
          <p:cNvSpPr>
            <a:spLocks noGrp="1"/>
          </p:cNvSpPr>
          <p:nvPr>
            <p:ph idx="1"/>
          </p:nvPr>
        </p:nvSpPr>
        <p:spPr>
          <a:xfrm>
            <a:off x="457200" y="692696"/>
            <a:ext cx="8229600" cy="5976664"/>
          </a:xfrm>
        </p:spPr>
        <p:txBody>
          <a:bodyPr>
            <a:normAutofit fontScale="77500" lnSpcReduction="20000"/>
          </a:bodyPr>
          <a:lstStyle/>
          <a:p>
            <a:pPr lvl="0"/>
            <a:r>
              <a:rPr lang="en-IN" dirty="0" smtClean="0"/>
              <a:t>All </a:t>
            </a:r>
            <a:r>
              <a:rPr lang="en-IN" dirty="0"/>
              <a:t>the processors share the physical memory in a centralized manner with equal access time to all the memory words. </a:t>
            </a:r>
          </a:p>
          <a:p>
            <a:pPr lvl="0"/>
            <a:r>
              <a:rPr lang="en-IN" dirty="0"/>
              <a:t>Each </a:t>
            </a:r>
            <a:r>
              <a:rPr lang="en-IN" dirty="0" smtClean="0"/>
              <a:t>processor / peripheral device  </a:t>
            </a:r>
            <a:r>
              <a:rPr lang="en-IN" dirty="0"/>
              <a:t>may have a private cache memory. </a:t>
            </a:r>
            <a:endParaRPr lang="en-IN" dirty="0" smtClean="0"/>
          </a:p>
          <a:p>
            <a:r>
              <a:rPr lang="en-IN" b="1" dirty="0" smtClean="0"/>
              <a:t>Symmetric multiprocessor: </a:t>
            </a:r>
            <a:r>
              <a:rPr lang="en-IN" dirty="0" smtClean="0"/>
              <a:t>all </a:t>
            </a:r>
            <a:r>
              <a:rPr lang="en-IN" dirty="0"/>
              <a:t>the processors have equal access to all the peripheral </a:t>
            </a:r>
            <a:r>
              <a:rPr lang="en-IN" dirty="0" smtClean="0"/>
              <a:t>devices.</a:t>
            </a:r>
          </a:p>
          <a:p>
            <a:r>
              <a:rPr lang="en-IN" b="1" dirty="0" smtClean="0"/>
              <a:t>Asymmetric multiprocessor: o</a:t>
            </a:r>
            <a:r>
              <a:rPr lang="en-IN" dirty="0" smtClean="0"/>
              <a:t>nly </a:t>
            </a:r>
            <a:r>
              <a:rPr lang="en-IN" dirty="0"/>
              <a:t>one or a few processors can access the peripheral </a:t>
            </a:r>
            <a:r>
              <a:rPr lang="en-IN" dirty="0" smtClean="0"/>
              <a:t>devices.</a:t>
            </a:r>
          </a:p>
          <a:p>
            <a:pPr lvl="0"/>
            <a:r>
              <a:rPr lang="en-IN" dirty="0" smtClean="0"/>
              <a:t>Shared </a:t>
            </a:r>
            <a:r>
              <a:rPr lang="en-IN" dirty="0"/>
              <a:t>memory can quickly become a bottleneck for system performances, since all processors must synchronize on the single bus and memory access.</a:t>
            </a:r>
          </a:p>
          <a:p>
            <a:r>
              <a:rPr lang="en-US" b="1" dirty="0" smtClean="0"/>
              <a:t>Cache coherent (CC): </a:t>
            </a:r>
            <a:r>
              <a:rPr lang="en-US" dirty="0" smtClean="0"/>
              <a:t>if one processor updates a location in shared memory, all the other processors know about the update. Cache coherency is accomplished at the hardware level.  </a:t>
            </a:r>
          </a:p>
          <a:p>
            <a:r>
              <a:rPr lang="en-US" b="1" dirty="0" smtClean="0"/>
              <a:t>CC-UMA : </a:t>
            </a:r>
            <a:r>
              <a:rPr lang="en-US" dirty="0" smtClean="0"/>
              <a:t>UMA with CC.</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UMA</a:t>
            </a:r>
            <a:endParaRPr lang="en-IN" dirty="0"/>
          </a:p>
        </p:txBody>
      </p:sp>
      <p:pic>
        <p:nvPicPr>
          <p:cNvPr id="4" name="Content Placeholder 3"/>
          <p:cNvPicPr>
            <a:picLocks noGrp="1"/>
          </p:cNvPicPr>
          <p:nvPr>
            <p:ph idx="1"/>
          </p:nvPr>
        </p:nvPicPr>
        <p:blipFill>
          <a:blip r:embed="rId2"/>
          <a:stretch>
            <a:fillRect/>
          </a:stretch>
        </p:blipFill>
        <p:spPr>
          <a:xfrm>
            <a:off x="1043608" y="1412776"/>
            <a:ext cx="7128792" cy="4752528"/>
          </a:xfrm>
          <a:prstGeom prst="rect">
            <a:avLst/>
          </a:prstGeom>
        </p:spPr>
      </p:pic>
    </p:spTree>
    <p:extLst>
      <p:ext uri="{BB962C8B-B14F-4D97-AF65-F5344CB8AC3E}">
        <p14:creationId xmlns:p14="http://schemas.microsoft.com/office/powerpoint/2010/main" val="34394694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764704"/>
          </a:xfrm>
        </p:spPr>
        <p:txBody>
          <a:bodyPr>
            <a:normAutofit fontScale="90000"/>
          </a:bodyPr>
          <a:lstStyle/>
          <a:p>
            <a:r>
              <a:rPr lang="en-US" dirty="0"/>
              <a:t>Non-Uniform Memory Access (NUMA)</a:t>
            </a:r>
            <a:endParaRPr lang="en-IN" dirty="0"/>
          </a:p>
        </p:txBody>
      </p:sp>
      <p:sp>
        <p:nvSpPr>
          <p:cNvPr id="3" name="Content Placeholder 2"/>
          <p:cNvSpPr>
            <a:spLocks noGrp="1"/>
          </p:cNvSpPr>
          <p:nvPr>
            <p:ph idx="1"/>
          </p:nvPr>
        </p:nvSpPr>
        <p:spPr>
          <a:xfrm>
            <a:off x="457200" y="692696"/>
            <a:ext cx="8229600" cy="5904656"/>
          </a:xfrm>
        </p:spPr>
        <p:txBody>
          <a:bodyPr>
            <a:normAutofit fontScale="92500" lnSpcReduction="20000"/>
          </a:bodyPr>
          <a:lstStyle/>
          <a:p>
            <a:pPr lvl="0"/>
            <a:r>
              <a:rPr lang="en-IN" dirty="0" smtClean="0"/>
              <a:t>Access </a:t>
            </a:r>
            <a:r>
              <a:rPr lang="en-IN" dirty="0"/>
              <a:t>time varies with the location of the memory word. </a:t>
            </a:r>
          </a:p>
          <a:p>
            <a:pPr lvl="0"/>
            <a:r>
              <a:rPr lang="en-IN" dirty="0" smtClean="0"/>
              <a:t>Shared </a:t>
            </a:r>
            <a:r>
              <a:rPr lang="en-IN" dirty="0"/>
              <a:t>memory is physically distributed among all the </a:t>
            </a:r>
            <a:r>
              <a:rPr lang="en-IN" dirty="0" smtClean="0"/>
              <a:t>processors: </a:t>
            </a:r>
            <a:r>
              <a:rPr lang="en-IN" b="1" dirty="0" smtClean="0"/>
              <a:t>local </a:t>
            </a:r>
            <a:r>
              <a:rPr lang="en-IN" b="1" dirty="0"/>
              <a:t>memories. </a:t>
            </a:r>
          </a:p>
          <a:p>
            <a:pPr lvl="0"/>
            <a:r>
              <a:rPr lang="en-IN" dirty="0"/>
              <a:t>The collection of all local memories forms a global address space which can be accessed by all the </a:t>
            </a:r>
            <a:r>
              <a:rPr lang="en-IN" dirty="0" smtClean="0"/>
              <a:t>processors: </a:t>
            </a:r>
            <a:r>
              <a:rPr lang="en-IN" b="1" dirty="0" smtClean="0"/>
              <a:t>global / remote memories.</a:t>
            </a:r>
            <a:endParaRPr lang="en-IN" b="1" dirty="0"/>
          </a:p>
          <a:p>
            <a:pPr lvl="0"/>
            <a:r>
              <a:rPr lang="en-IN" dirty="0" smtClean="0"/>
              <a:t>Share </a:t>
            </a:r>
            <a:r>
              <a:rPr lang="en-IN" dirty="0"/>
              <a:t>CPUs and the address space, but each processor has a local memory, visible to all other processors.</a:t>
            </a:r>
          </a:p>
          <a:p>
            <a:pPr lvl="0"/>
            <a:r>
              <a:rPr lang="en-IN" dirty="0" smtClean="0"/>
              <a:t>Access </a:t>
            </a:r>
            <a:r>
              <a:rPr lang="en-IN" dirty="0"/>
              <a:t>to local memory blocks is quicker than access to remote memory blocks.</a:t>
            </a:r>
          </a:p>
          <a:p>
            <a:r>
              <a:rPr lang="pt-BR" b="1" dirty="0" smtClean="0"/>
              <a:t>Types: </a:t>
            </a:r>
            <a:r>
              <a:rPr lang="pt-BR" dirty="0" smtClean="0"/>
              <a:t>Non-Caching </a:t>
            </a:r>
            <a:r>
              <a:rPr lang="pt-BR" dirty="0"/>
              <a:t>NUMA (NC-NUMA</a:t>
            </a:r>
            <a:r>
              <a:rPr lang="pt-BR" dirty="0" smtClean="0"/>
              <a:t>) and  </a:t>
            </a:r>
            <a:r>
              <a:rPr lang="pt-BR" dirty="0"/>
              <a:t>Cache-Coherent NUMA (CC-NUMA).</a:t>
            </a:r>
          </a:p>
          <a:p>
            <a:endParaRPr lang="en-IN" dirty="0"/>
          </a:p>
        </p:txBody>
      </p:sp>
    </p:spTree>
    <p:extLst>
      <p:ext uri="{BB962C8B-B14F-4D97-AF65-F5344CB8AC3E}">
        <p14:creationId xmlns:p14="http://schemas.microsoft.com/office/powerpoint/2010/main" val="11110959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NUMA</a:t>
            </a:r>
            <a:endParaRPr lang="en-IN" dirty="0"/>
          </a:p>
        </p:txBody>
      </p:sp>
      <p:pic>
        <p:nvPicPr>
          <p:cNvPr id="4" name="Content Placeholder 3"/>
          <p:cNvPicPr>
            <a:picLocks noGrp="1"/>
          </p:cNvPicPr>
          <p:nvPr>
            <p:ph idx="1"/>
          </p:nvPr>
        </p:nvPicPr>
        <p:blipFill>
          <a:blip r:embed="rId2"/>
          <a:stretch>
            <a:fillRect/>
          </a:stretch>
        </p:blipFill>
        <p:spPr>
          <a:xfrm>
            <a:off x="899592" y="1910556"/>
            <a:ext cx="7128792" cy="3905250"/>
          </a:xfrm>
          <a:prstGeom prst="rect">
            <a:avLst/>
          </a:prstGeom>
        </p:spPr>
      </p:pic>
    </p:spTree>
    <p:extLst>
      <p:ext uri="{BB962C8B-B14F-4D97-AF65-F5344CB8AC3E}">
        <p14:creationId xmlns:p14="http://schemas.microsoft.com/office/powerpoint/2010/main" val="35400630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576064"/>
          </a:xfrm>
        </p:spPr>
        <p:txBody>
          <a:bodyPr>
            <a:normAutofit fontScale="90000"/>
          </a:bodyPr>
          <a:lstStyle/>
          <a:p>
            <a:r>
              <a:rPr lang="en-IN" dirty="0"/>
              <a:t>Non-Caching NUMA (NC-NUMA</a:t>
            </a:r>
            <a:r>
              <a:rPr lang="en-IN" dirty="0" smtClean="0"/>
              <a:t>)</a:t>
            </a:r>
            <a:r>
              <a:rPr lang="en-IN" dirty="0"/>
              <a:t/>
            </a:r>
            <a:br>
              <a:rPr lang="en-IN" dirty="0"/>
            </a:br>
            <a:endParaRPr lang="en-IN" dirty="0"/>
          </a:p>
        </p:txBody>
      </p:sp>
      <p:sp>
        <p:nvSpPr>
          <p:cNvPr id="3" name="Content Placeholder 2"/>
          <p:cNvSpPr>
            <a:spLocks noGrp="1"/>
          </p:cNvSpPr>
          <p:nvPr>
            <p:ph idx="1"/>
          </p:nvPr>
        </p:nvSpPr>
        <p:spPr>
          <a:xfrm>
            <a:off x="457200" y="692696"/>
            <a:ext cx="8229600" cy="5433467"/>
          </a:xfrm>
        </p:spPr>
        <p:txBody>
          <a:bodyPr>
            <a:normAutofit/>
          </a:bodyPr>
          <a:lstStyle/>
          <a:p>
            <a:r>
              <a:rPr lang="en-IN" sz="2400" dirty="0" smtClean="0"/>
              <a:t>Processors </a:t>
            </a:r>
            <a:r>
              <a:rPr lang="en-IN" sz="2400" dirty="0"/>
              <a:t>have no local cache. </a:t>
            </a:r>
            <a:endParaRPr lang="en-IN" sz="2400" dirty="0" smtClean="0"/>
          </a:p>
          <a:p>
            <a:r>
              <a:rPr lang="en-IN" sz="2400" dirty="0" smtClean="0"/>
              <a:t>Each </a:t>
            </a:r>
            <a:r>
              <a:rPr lang="en-IN" sz="2400" dirty="0"/>
              <a:t>memory access is managed with a modified </a:t>
            </a:r>
            <a:r>
              <a:rPr lang="en-IN" sz="2400" dirty="0" smtClean="0"/>
              <a:t>MMU (Memory Management Unit), </a:t>
            </a:r>
            <a:r>
              <a:rPr lang="en-IN" sz="2400" dirty="0"/>
              <a:t>which controls if the request is for a local or for a remote </a:t>
            </a:r>
            <a:r>
              <a:rPr lang="en-IN" sz="2400" dirty="0" smtClean="0"/>
              <a:t>block.</a:t>
            </a:r>
          </a:p>
          <a:p>
            <a:r>
              <a:rPr lang="en-IN" sz="2400" dirty="0" smtClean="0"/>
              <a:t>programs </a:t>
            </a:r>
            <a:r>
              <a:rPr lang="en-IN" sz="2400" dirty="0"/>
              <a:t>using remote data will run much </a:t>
            </a:r>
            <a:r>
              <a:rPr lang="en-IN" sz="2400" dirty="0" smtClean="0"/>
              <a:t>slower.</a:t>
            </a:r>
          </a:p>
          <a:p>
            <a:r>
              <a:rPr lang="en-IN" sz="2400" dirty="0" smtClean="0"/>
              <a:t>In </a:t>
            </a:r>
            <a:r>
              <a:rPr lang="en-IN" sz="2400" dirty="0"/>
              <a:t>NC-NUMA systems there is no cache coherency problem, because there is no caching at all: each memory item is in a single location. </a:t>
            </a:r>
          </a:p>
          <a:p>
            <a:r>
              <a:rPr lang="en-IN" sz="2400" dirty="0" smtClean="0"/>
              <a:t>Remote </a:t>
            </a:r>
            <a:r>
              <a:rPr lang="en-IN" sz="2400" dirty="0"/>
              <a:t>memory access is however very inefficient. </a:t>
            </a:r>
          </a:p>
          <a:p>
            <a:pPr marL="0"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340994"/>
            <a:ext cx="6105525" cy="204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621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764704"/>
          </a:xfrm>
        </p:spPr>
        <p:txBody>
          <a:bodyPr>
            <a:normAutofit fontScale="90000"/>
          </a:bodyPr>
          <a:lstStyle/>
          <a:p>
            <a:r>
              <a:rPr lang="en-IN" b="1" dirty="0"/>
              <a:t>Cache-Coherent NUMA (CC-NUMA)</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pPr lvl="0"/>
            <a:r>
              <a:rPr lang="en-IN" sz="2400" dirty="0" smtClean="0"/>
              <a:t>Associate </a:t>
            </a:r>
            <a:r>
              <a:rPr lang="en-IN" sz="2400" dirty="0"/>
              <a:t>each node in the system with a directory for its RAM </a:t>
            </a:r>
            <a:r>
              <a:rPr lang="en-IN" sz="2400" dirty="0" smtClean="0"/>
              <a:t>blocks</a:t>
            </a:r>
          </a:p>
          <a:p>
            <a:pPr lvl="0"/>
            <a:r>
              <a:rPr lang="en-IN" sz="2400" dirty="0" smtClean="0"/>
              <a:t>Directory is a </a:t>
            </a:r>
            <a:r>
              <a:rPr lang="en-IN" sz="2400" dirty="0"/>
              <a:t>database stating in which cache is located a block, and what is its state.</a:t>
            </a:r>
          </a:p>
          <a:p>
            <a:pPr lvl="0"/>
            <a:r>
              <a:rPr lang="en-IN" sz="2400" dirty="0"/>
              <a:t>When a block of memory is addressed, the directory in the node where the block is located is queried, to know if the block is in any cache and, if so, if it has been changed respect to the copy in RAM.</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933056"/>
            <a:ext cx="72008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8264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348"/>
            <a:ext cx="8229600" cy="745356"/>
          </a:xfrm>
        </p:spPr>
        <p:txBody>
          <a:bodyPr>
            <a:normAutofit fontScale="90000"/>
          </a:bodyPr>
          <a:lstStyle/>
          <a:p>
            <a:r>
              <a:rPr lang="en-IN" b="1" dirty="0"/>
              <a:t>Cache Only Memory Access (COMA)</a:t>
            </a:r>
            <a:endParaRPr lang="en-US" dirty="0"/>
          </a:p>
        </p:txBody>
      </p:sp>
      <p:sp>
        <p:nvSpPr>
          <p:cNvPr id="3" name="Content Placeholder 2"/>
          <p:cNvSpPr>
            <a:spLocks noGrp="1"/>
          </p:cNvSpPr>
          <p:nvPr>
            <p:ph idx="1"/>
          </p:nvPr>
        </p:nvSpPr>
        <p:spPr>
          <a:xfrm>
            <a:off x="457200" y="764704"/>
            <a:ext cx="8229600" cy="5361459"/>
          </a:xfrm>
        </p:spPr>
        <p:txBody>
          <a:bodyPr>
            <a:normAutofit/>
          </a:bodyPr>
          <a:lstStyle/>
          <a:p>
            <a:pPr lvl="0"/>
            <a:r>
              <a:rPr lang="en-IN" dirty="0" smtClean="0"/>
              <a:t>All </a:t>
            </a:r>
            <a:r>
              <a:rPr lang="en-IN" dirty="0"/>
              <a:t>the distributed main memories are converted to cache memories.</a:t>
            </a:r>
          </a:p>
          <a:p>
            <a:pPr lvl="0"/>
            <a:r>
              <a:rPr lang="en-IN" dirty="0" smtClean="0"/>
              <a:t>In </a:t>
            </a:r>
            <a:r>
              <a:rPr lang="en-IN" dirty="0"/>
              <a:t>COMA, there is no longer a  home address, and the entire physical </a:t>
            </a:r>
            <a:r>
              <a:rPr lang="en-IN" dirty="0" smtClean="0"/>
              <a:t>address </a:t>
            </a:r>
            <a:r>
              <a:rPr lang="en-IN" dirty="0"/>
              <a:t>space is considered a huge, single cache. </a:t>
            </a:r>
          </a:p>
          <a:p>
            <a:pPr lvl="0"/>
            <a:r>
              <a:rPr lang="en-IN" dirty="0"/>
              <a:t>Data can migrate within the whole system, from a memory bank to another, according to the request of a specific CPU, that requires that data.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fontScale="90000"/>
          </a:bodyPr>
          <a:lstStyle/>
          <a:p>
            <a:r>
              <a:rPr lang="en-US" dirty="0" smtClean="0"/>
              <a:t/>
            </a:r>
            <a:br>
              <a:rPr lang="en-US" dirty="0" smtClean="0"/>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67171"/>
            <a:ext cx="8229600" cy="41920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763688" y="404664"/>
            <a:ext cx="4752527" cy="369332"/>
          </a:xfrm>
          <a:prstGeom prst="rect">
            <a:avLst/>
          </a:prstGeom>
        </p:spPr>
        <p:txBody>
          <a:bodyPr wrap="square">
            <a:spAutoFit/>
          </a:bodyPr>
          <a:lstStyle/>
          <a:p>
            <a:pPr algn="ctr"/>
            <a:r>
              <a:rPr lang="en-US" b="1" dirty="0"/>
              <a:t>Applications of Parallelism</a:t>
            </a:r>
          </a:p>
        </p:txBody>
      </p:sp>
    </p:spTree>
    <p:extLst>
      <p:ext uri="{BB962C8B-B14F-4D97-AF65-F5344CB8AC3E}">
        <p14:creationId xmlns:p14="http://schemas.microsoft.com/office/powerpoint/2010/main" val="23986468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Shared Memory</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6728" y="2285992"/>
            <a:ext cx="3864246"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485754" y="2643182"/>
            <a:ext cx="4658246" cy="1962155"/>
          </a:xfrm>
          <a:prstGeom prst="rect">
            <a:avLst/>
          </a:prstGeom>
          <a:noFill/>
          <a:ln w="9525">
            <a:noFill/>
            <a:miter lim="800000"/>
            <a:headEnd/>
            <a:tailEnd/>
          </a:ln>
          <a:effectLst/>
        </p:spPr>
      </p:pic>
      <p:sp>
        <p:nvSpPr>
          <p:cNvPr id="6" name="TextBox 5"/>
          <p:cNvSpPr txBox="1"/>
          <p:nvPr/>
        </p:nvSpPr>
        <p:spPr>
          <a:xfrm>
            <a:off x="928662" y="5072074"/>
            <a:ext cx="2928958" cy="369332"/>
          </a:xfrm>
          <a:prstGeom prst="rect">
            <a:avLst/>
          </a:prstGeom>
          <a:noFill/>
        </p:spPr>
        <p:txBody>
          <a:bodyPr wrap="square" rtlCol="0">
            <a:spAutoFit/>
          </a:bodyPr>
          <a:lstStyle/>
          <a:p>
            <a:r>
              <a:rPr lang="en-IN" dirty="0" smtClean="0"/>
              <a:t>Uniform Memory Access</a:t>
            </a:r>
            <a:endParaRPr lang="en-US" dirty="0"/>
          </a:p>
        </p:txBody>
      </p:sp>
      <p:sp>
        <p:nvSpPr>
          <p:cNvPr id="7" name="TextBox 6"/>
          <p:cNvSpPr txBox="1"/>
          <p:nvPr/>
        </p:nvSpPr>
        <p:spPr>
          <a:xfrm>
            <a:off x="5286380" y="5072074"/>
            <a:ext cx="2928958" cy="369332"/>
          </a:xfrm>
          <a:prstGeom prst="rect">
            <a:avLst/>
          </a:prstGeom>
          <a:noFill/>
        </p:spPr>
        <p:txBody>
          <a:bodyPr wrap="square" rtlCol="0">
            <a:spAutoFit/>
          </a:bodyPr>
          <a:lstStyle/>
          <a:p>
            <a:r>
              <a:rPr lang="en-IN" dirty="0" smtClean="0"/>
              <a:t>Non-Uniform Memory Access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392"/>
            <a:ext cx="8229600" cy="864096"/>
          </a:xfrm>
        </p:spPr>
        <p:txBody>
          <a:bodyPr/>
          <a:lstStyle/>
          <a:p>
            <a:r>
              <a:rPr lang="en-US" b="1" dirty="0"/>
              <a:t>D</a:t>
            </a:r>
            <a:r>
              <a:rPr lang="en-US" b="1" dirty="0" smtClean="0"/>
              <a:t>istributed memory systems</a:t>
            </a:r>
            <a:endParaRPr lang="en-US" b="1" dirty="0"/>
          </a:p>
        </p:txBody>
      </p:sp>
      <p:sp>
        <p:nvSpPr>
          <p:cNvPr id="3" name="Content Placeholder 2"/>
          <p:cNvSpPr>
            <a:spLocks noGrp="1"/>
          </p:cNvSpPr>
          <p:nvPr>
            <p:ph idx="1"/>
          </p:nvPr>
        </p:nvSpPr>
        <p:spPr>
          <a:xfrm>
            <a:off x="500034" y="692696"/>
            <a:ext cx="8229600" cy="5190565"/>
          </a:xfrm>
        </p:spPr>
        <p:txBody>
          <a:bodyPr>
            <a:noAutofit/>
          </a:bodyPr>
          <a:lstStyle/>
          <a:p>
            <a:r>
              <a:rPr lang="en-US" sz="2100" dirty="0" smtClean="0">
                <a:latin typeface="Times New Roman" pitchFamily="18" charset="0"/>
                <a:cs typeface="Times New Roman" pitchFamily="18" charset="0"/>
              </a:rPr>
              <a:t>Distributed memory systems require a communication network to connect inter-processor memory. </a:t>
            </a:r>
          </a:p>
          <a:p>
            <a:r>
              <a:rPr lang="en-US" sz="2100" dirty="0" smtClean="0">
                <a:latin typeface="Times New Roman" pitchFamily="18" charset="0"/>
                <a:cs typeface="Times New Roman" pitchFamily="18" charset="0"/>
              </a:rPr>
              <a:t>Processors have their own local memory. </a:t>
            </a:r>
          </a:p>
          <a:p>
            <a:r>
              <a:rPr lang="en-US" sz="2100" dirty="0" smtClean="0">
                <a:latin typeface="Times New Roman" pitchFamily="18" charset="0"/>
                <a:cs typeface="Times New Roman" pitchFamily="18" charset="0"/>
              </a:rPr>
              <a:t>Memory addresses in one processor do not map to another processor, so there is no concept of global address space across all processors.</a:t>
            </a:r>
          </a:p>
          <a:p>
            <a:r>
              <a:rPr lang="en-US" sz="2100" dirty="0" smtClean="0">
                <a:latin typeface="Times New Roman" pitchFamily="18" charset="0"/>
                <a:cs typeface="Times New Roman" pitchFamily="18" charset="0"/>
              </a:rPr>
              <a:t>Because each processor has its own local memory, it operates independently. </a:t>
            </a:r>
          </a:p>
          <a:p>
            <a:r>
              <a:rPr lang="en-US" sz="2100" dirty="0" smtClean="0">
                <a:latin typeface="Times New Roman" pitchFamily="18" charset="0"/>
                <a:cs typeface="Times New Roman" pitchFamily="18" charset="0"/>
              </a:rPr>
              <a:t>Changes it makes to its local memory have no effect on the memory of other processors. Hence, the concept of cache coherency does not apply. </a:t>
            </a:r>
          </a:p>
          <a:p>
            <a:r>
              <a:rPr lang="en-US" sz="2100" dirty="0" smtClean="0">
                <a:latin typeface="Times New Roman" pitchFamily="18" charset="0"/>
                <a:cs typeface="Times New Roman" pitchFamily="18" charset="0"/>
              </a:rPr>
              <a:t>When a processor needs access to data in another processor, it is usually the task of the programmer to explicitly define how and when data is communicated. </a:t>
            </a:r>
          </a:p>
          <a:p>
            <a:r>
              <a:rPr lang="en-US" sz="2100" dirty="0" smtClean="0">
                <a:latin typeface="Times New Roman" pitchFamily="18" charset="0"/>
                <a:cs typeface="Times New Roman" pitchFamily="18" charset="0"/>
              </a:rPr>
              <a:t>Synchronization between tasks is likewise the programmer's responsibility.  </a:t>
            </a: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MEMORY</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72816"/>
            <a:ext cx="7315200" cy="305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9776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63</a:t>
            </a:fld>
            <a:endParaRPr dirty="0"/>
          </a:p>
        </p:txBody>
      </p:sp>
      <p:sp>
        <p:nvSpPr>
          <p:cNvPr id="2" name="object 2"/>
          <p:cNvSpPr txBox="1">
            <a:spLocks noGrp="1"/>
          </p:cNvSpPr>
          <p:nvPr>
            <p:ph type="title"/>
          </p:nvPr>
        </p:nvSpPr>
        <p:spPr>
          <a:xfrm>
            <a:off x="1435100" y="482600"/>
            <a:ext cx="6273800" cy="695960"/>
          </a:xfrm>
          <a:prstGeom prst="rect">
            <a:avLst/>
          </a:prstGeom>
        </p:spPr>
        <p:txBody>
          <a:bodyPr vert="horz" wrap="square" lIns="0" tIns="12065" rIns="0" bIns="0" rtlCol="0">
            <a:spAutoFit/>
          </a:bodyPr>
          <a:lstStyle/>
          <a:p>
            <a:pPr marL="12700">
              <a:lnSpc>
                <a:spcPct val="100000"/>
              </a:lnSpc>
              <a:spcBef>
                <a:spcPts val="95"/>
              </a:spcBef>
            </a:pPr>
            <a:r>
              <a:rPr sz="4400" spc="-5" dirty="0"/>
              <a:t>Private vs shared</a:t>
            </a:r>
            <a:r>
              <a:rPr sz="4400" spc="10" dirty="0"/>
              <a:t> </a:t>
            </a:r>
            <a:r>
              <a:rPr sz="4400" spc="-5" dirty="0"/>
              <a:t>caches</a:t>
            </a:r>
            <a:endParaRPr sz="4400"/>
          </a:p>
        </p:txBody>
      </p:sp>
      <p:sp>
        <p:nvSpPr>
          <p:cNvPr id="3" name="object 3"/>
          <p:cNvSpPr txBox="1"/>
          <p:nvPr/>
        </p:nvSpPr>
        <p:spPr>
          <a:xfrm>
            <a:off x="536701" y="1523059"/>
            <a:ext cx="7618730" cy="4530725"/>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private:</a:t>
            </a:r>
            <a:endParaRPr sz="3200">
              <a:latin typeface="Arial"/>
              <a:cs typeface="Arial"/>
            </a:endParaRPr>
          </a:p>
          <a:p>
            <a:pPr marL="755015" lvl="1" indent="-285750">
              <a:lnSpc>
                <a:spcPct val="100000"/>
              </a:lnSpc>
              <a:spcBef>
                <a:spcPts val="690"/>
              </a:spcBef>
              <a:buChar char="–"/>
              <a:tabLst>
                <a:tab pos="755650" algn="l"/>
              </a:tabLst>
            </a:pPr>
            <a:r>
              <a:rPr sz="2800" spc="-5" dirty="0">
                <a:latin typeface="Arial"/>
                <a:cs typeface="Arial"/>
              </a:rPr>
              <a:t>They </a:t>
            </a:r>
            <a:r>
              <a:rPr sz="2800" dirty="0">
                <a:latin typeface="Arial"/>
                <a:cs typeface="Arial"/>
              </a:rPr>
              <a:t>are closer to core, so faster</a:t>
            </a:r>
            <a:r>
              <a:rPr sz="2800" spc="-30" dirty="0">
                <a:latin typeface="Arial"/>
                <a:cs typeface="Arial"/>
              </a:rPr>
              <a:t> </a:t>
            </a:r>
            <a:r>
              <a:rPr sz="2800" dirty="0">
                <a:latin typeface="Arial"/>
                <a:cs typeface="Arial"/>
              </a:rPr>
              <a:t>access</a:t>
            </a:r>
            <a:endParaRPr sz="2800">
              <a:latin typeface="Arial"/>
              <a:cs typeface="Arial"/>
            </a:endParaRPr>
          </a:p>
          <a:p>
            <a:pPr marL="755015" lvl="1" indent="-285750">
              <a:lnSpc>
                <a:spcPct val="100000"/>
              </a:lnSpc>
              <a:spcBef>
                <a:spcPts val="675"/>
              </a:spcBef>
              <a:buChar char="–"/>
              <a:tabLst>
                <a:tab pos="755650" algn="l"/>
              </a:tabLst>
            </a:pPr>
            <a:r>
              <a:rPr sz="2800" dirty="0">
                <a:latin typeface="Arial"/>
                <a:cs typeface="Arial"/>
              </a:rPr>
              <a:t>Reduces</a:t>
            </a:r>
            <a:r>
              <a:rPr sz="2800" spc="-5" dirty="0">
                <a:latin typeface="Arial"/>
                <a:cs typeface="Arial"/>
              </a:rPr>
              <a:t> </a:t>
            </a:r>
            <a:r>
              <a:rPr sz="2800" dirty="0">
                <a:latin typeface="Arial"/>
                <a:cs typeface="Arial"/>
              </a:rPr>
              <a:t>contention</a:t>
            </a:r>
            <a:endParaRPr sz="2800">
              <a:latin typeface="Arial"/>
              <a:cs typeface="Arial"/>
            </a:endParaRPr>
          </a:p>
          <a:p>
            <a:pPr marL="354965" indent="-342900">
              <a:lnSpc>
                <a:spcPct val="100000"/>
              </a:lnSpc>
              <a:spcBef>
                <a:spcPts val="755"/>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shared:</a:t>
            </a:r>
            <a:endParaRPr sz="3200">
              <a:latin typeface="Arial"/>
              <a:cs typeface="Arial"/>
            </a:endParaRPr>
          </a:p>
          <a:p>
            <a:pPr marL="755650" marR="438784" lvl="1" indent="-285750">
              <a:lnSpc>
                <a:spcPct val="100000"/>
              </a:lnSpc>
              <a:spcBef>
                <a:spcPts val="680"/>
              </a:spcBef>
              <a:buChar char="–"/>
              <a:tabLst>
                <a:tab pos="755650" algn="l"/>
              </a:tabLst>
            </a:pPr>
            <a:r>
              <a:rPr sz="2800" dirty="0">
                <a:latin typeface="Arial"/>
                <a:cs typeface="Arial"/>
              </a:rPr>
              <a:t>Threads on different cores can share</a:t>
            </a:r>
            <a:r>
              <a:rPr sz="2800" spc="-75" dirty="0">
                <a:latin typeface="Arial"/>
                <a:cs typeface="Arial"/>
              </a:rPr>
              <a:t> </a:t>
            </a:r>
            <a:r>
              <a:rPr sz="2800" dirty="0">
                <a:latin typeface="Arial"/>
                <a:cs typeface="Arial"/>
              </a:rPr>
              <a:t>the  same cache</a:t>
            </a:r>
            <a:r>
              <a:rPr sz="2800" spc="-5" dirty="0">
                <a:latin typeface="Arial"/>
                <a:cs typeface="Arial"/>
              </a:rPr>
              <a:t> </a:t>
            </a:r>
            <a:r>
              <a:rPr sz="2800" dirty="0">
                <a:latin typeface="Arial"/>
                <a:cs typeface="Arial"/>
              </a:rPr>
              <a:t>data</a:t>
            </a:r>
            <a:endParaRPr sz="2800">
              <a:latin typeface="Arial"/>
              <a:cs typeface="Arial"/>
            </a:endParaRPr>
          </a:p>
          <a:p>
            <a:pPr marL="755650" marR="5080" lvl="1" indent="-285750">
              <a:lnSpc>
                <a:spcPct val="100000"/>
              </a:lnSpc>
              <a:spcBef>
                <a:spcPts val="685"/>
              </a:spcBef>
              <a:buChar char="–"/>
              <a:tabLst>
                <a:tab pos="755650" algn="l"/>
              </a:tabLst>
            </a:pPr>
            <a:r>
              <a:rPr sz="2800" dirty="0">
                <a:latin typeface="Arial"/>
                <a:cs typeface="Arial"/>
              </a:rPr>
              <a:t>More cache space available if a single (or</a:t>
            </a:r>
            <a:r>
              <a:rPr sz="2800" spc="-70" dirty="0">
                <a:latin typeface="Arial"/>
                <a:cs typeface="Arial"/>
              </a:rPr>
              <a:t> </a:t>
            </a:r>
            <a:r>
              <a:rPr sz="2800" dirty="0">
                <a:latin typeface="Arial"/>
                <a:cs typeface="Arial"/>
              </a:rPr>
              <a:t>a  few) high-performance thread runs on the  </a:t>
            </a:r>
            <a:r>
              <a:rPr sz="2800" spc="-5" dirty="0">
                <a:latin typeface="Arial"/>
                <a:cs typeface="Arial"/>
              </a:rPr>
              <a:t>system</a:t>
            </a:r>
            <a:endParaRPr sz="280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758" y="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dirty="0"/>
          </a:p>
        </p:txBody>
      </p:sp>
      <p:sp>
        <p:nvSpPr>
          <p:cNvPr id="3" name="object 3"/>
          <p:cNvSpPr txBox="1"/>
          <p:nvPr/>
        </p:nvSpPr>
        <p:spPr>
          <a:xfrm>
            <a:off x="0" y="620688"/>
            <a:ext cx="9144000" cy="2777683"/>
          </a:xfrm>
          <a:prstGeom prst="rect">
            <a:avLst/>
          </a:prstGeom>
        </p:spPr>
        <p:txBody>
          <a:bodyPr vert="horz" wrap="square" lIns="0" tIns="12700" rIns="0" bIns="0" rtlCol="0">
            <a:spAutoFit/>
          </a:bodyPr>
          <a:lstStyle/>
          <a:p>
            <a:pPr marL="355600" marR="695325" indent="-342900">
              <a:lnSpc>
                <a:spcPct val="100000"/>
              </a:lnSpc>
              <a:spcBef>
                <a:spcPts val="680"/>
              </a:spcBef>
              <a:buChar char="•"/>
              <a:tabLst>
                <a:tab pos="354965" algn="l"/>
                <a:tab pos="355600" algn="l"/>
              </a:tabLst>
            </a:pPr>
            <a:r>
              <a:rPr lang="en-IN" sz="2800" dirty="0" smtClean="0">
                <a:latin typeface="Arial"/>
                <a:cs typeface="Arial"/>
              </a:rPr>
              <a:t>As </a:t>
            </a:r>
            <a:r>
              <a:rPr lang="en-IN" sz="2800" dirty="0">
                <a:latin typeface="Arial"/>
                <a:cs typeface="Arial"/>
              </a:rPr>
              <a:t>multiple processors operate in </a:t>
            </a:r>
            <a:r>
              <a:rPr lang="en-IN" sz="2800" dirty="0" smtClean="0">
                <a:latin typeface="Arial"/>
                <a:cs typeface="Arial"/>
              </a:rPr>
              <a:t>parallel, multiple </a:t>
            </a:r>
            <a:r>
              <a:rPr lang="en-IN" sz="2800" dirty="0">
                <a:latin typeface="Arial"/>
                <a:cs typeface="Arial"/>
              </a:rPr>
              <a:t>caches may possess different copies of the same memory </a:t>
            </a:r>
            <a:r>
              <a:rPr lang="en-IN" sz="2800" dirty="0" smtClean="0">
                <a:latin typeface="Arial"/>
                <a:cs typeface="Arial"/>
              </a:rPr>
              <a:t>block. </a:t>
            </a:r>
          </a:p>
          <a:p>
            <a:pPr marL="355600" marR="695325" indent="-342900">
              <a:lnSpc>
                <a:spcPct val="100000"/>
              </a:lnSpc>
              <a:spcBef>
                <a:spcPts val="680"/>
              </a:spcBef>
              <a:buChar char="•"/>
              <a:tabLst>
                <a:tab pos="354965" algn="l"/>
                <a:tab pos="355600" algn="l"/>
              </a:tabLst>
            </a:pPr>
            <a:r>
              <a:rPr lang="en-IN" sz="2800" dirty="0" smtClean="0">
                <a:latin typeface="Arial"/>
                <a:cs typeface="Arial"/>
              </a:rPr>
              <a:t>Updates at one site must be reflected at all copies. This is cache coherence problem.</a:t>
            </a:r>
          </a:p>
          <a:p>
            <a:pPr marL="12700" marR="695325">
              <a:lnSpc>
                <a:spcPct val="100000"/>
              </a:lnSpc>
              <a:spcBef>
                <a:spcPts val="680"/>
              </a:spcBef>
              <a:tabLst>
                <a:tab pos="354965" algn="l"/>
                <a:tab pos="355600" algn="l"/>
              </a:tabLst>
            </a:pPr>
            <a:r>
              <a:rPr lang="en-IN" sz="2800" dirty="0" smtClean="0">
                <a:latin typeface="Arial"/>
                <a:cs typeface="Arial"/>
              </a:rPr>
              <a:t> </a:t>
            </a:r>
            <a:endParaRPr sz="2800" dirty="0">
              <a:latin typeface="Arial"/>
              <a:cs typeface="Arial"/>
            </a:endParaRPr>
          </a:p>
        </p:txBody>
      </p:sp>
      <p:sp>
        <p:nvSpPr>
          <p:cNvPr id="5" name="object 5"/>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64</a:t>
            </a:fld>
            <a:endParaRP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7672070"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Suppose variable </a:t>
            </a:r>
            <a:r>
              <a:rPr sz="3200" spc="-5" dirty="0">
                <a:latin typeface="Arial"/>
                <a:cs typeface="Arial"/>
              </a:rPr>
              <a:t>x </a:t>
            </a:r>
            <a:r>
              <a:rPr sz="3200" spc="-10" dirty="0">
                <a:latin typeface="Arial"/>
                <a:cs typeface="Arial"/>
              </a:rPr>
              <a:t>initially contains</a:t>
            </a:r>
            <a:r>
              <a:rPr sz="3200" spc="80" dirty="0">
                <a:latin typeface="Arial"/>
                <a:cs typeface="Arial"/>
              </a:rPr>
              <a:t> </a:t>
            </a:r>
            <a:r>
              <a:rPr sz="3200" spc="-10" dirty="0">
                <a:latin typeface="Arial"/>
                <a:cs typeface="Arial"/>
              </a:rPr>
              <a:t>15213</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65</a:t>
            </a:fld>
            <a:endParaRP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39</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40</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816292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a:t>
            </a:r>
            <a:r>
              <a:rPr sz="3200" spc="-10" dirty="0">
                <a:latin typeface="Arial"/>
                <a:cs typeface="Arial"/>
              </a:rPr>
              <a:t>attempts </a:t>
            </a:r>
            <a:r>
              <a:rPr sz="3200" spc="-5" dirty="0">
                <a:latin typeface="Arial"/>
                <a:cs typeface="Arial"/>
              </a:rPr>
              <a:t>to read x… gets a stale</a:t>
            </a:r>
            <a:r>
              <a:rPr sz="3200" spc="-30" dirty="0">
                <a:latin typeface="Arial"/>
                <a:cs typeface="Arial"/>
              </a:rPr>
              <a:t> </a:t>
            </a:r>
            <a:r>
              <a:rPr sz="3200" spc="-10" dirty="0">
                <a:latin typeface="Arial"/>
                <a:cs typeface="Arial"/>
              </a:rPr>
              <a:t>copy</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parallelism</a:t>
            </a:r>
            <a:endParaRPr lang="en-US" dirty="0"/>
          </a:p>
        </p:txBody>
      </p:sp>
      <p:sp>
        <p:nvSpPr>
          <p:cNvPr id="3" name="Content Placeholder 2"/>
          <p:cNvSpPr>
            <a:spLocks noGrp="1"/>
          </p:cNvSpPr>
          <p:nvPr>
            <p:ph idx="1"/>
          </p:nvPr>
        </p:nvSpPr>
        <p:spPr/>
        <p:txBody>
          <a:bodyPr>
            <a:normAutofit fontScale="92500"/>
          </a:bodyPr>
          <a:lstStyle/>
          <a:p>
            <a:pPr marL="514350" indent="-514350" algn="just">
              <a:buAutoNum type="arabicPeriod"/>
            </a:pPr>
            <a:r>
              <a:rPr lang="en-US" dirty="0" smtClean="0"/>
              <a:t>Hardware Parallelism</a:t>
            </a:r>
          </a:p>
          <a:p>
            <a:pPr marL="0" indent="0" algn="just">
              <a:buNone/>
            </a:pPr>
            <a:r>
              <a:rPr lang="en-US" dirty="0" smtClean="0"/>
              <a:t>2.   Software </a:t>
            </a:r>
            <a:r>
              <a:rPr lang="en-US" dirty="0"/>
              <a:t>Parallelism</a:t>
            </a:r>
          </a:p>
          <a:p>
            <a:pPr marL="0" indent="0" algn="just">
              <a:buNone/>
            </a:pPr>
            <a:r>
              <a:rPr lang="en-US" b="1" dirty="0" smtClean="0"/>
              <a:t>Hardware Parallelism : </a:t>
            </a:r>
          </a:p>
          <a:p>
            <a:pPr algn="just"/>
            <a:r>
              <a:rPr lang="en-US" dirty="0" smtClean="0"/>
              <a:t>machine architecture and hardware multiplicity.</a:t>
            </a:r>
          </a:p>
          <a:p>
            <a:pPr algn="just"/>
            <a:r>
              <a:rPr lang="en-US" dirty="0" smtClean="0">
                <a:solidFill>
                  <a:srgbClr val="FF0000"/>
                </a:solidFill>
              </a:rPr>
              <a:t>Increase  the number of instruction issues </a:t>
            </a:r>
            <a:r>
              <a:rPr lang="en-US" dirty="0" smtClean="0"/>
              <a:t>per machine cycle. </a:t>
            </a:r>
          </a:p>
          <a:p>
            <a:pPr algn="just"/>
            <a:r>
              <a:rPr lang="en-US" b="1" dirty="0">
                <a:solidFill>
                  <a:srgbClr val="FF0000"/>
                </a:solidFill>
              </a:rPr>
              <a:t>k-issue </a:t>
            </a:r>
            <a:r>
              <a:rPr lang="en-US" b="1" dirty="0" smtClean="0">
                <a:solidFill>
                  <a:srgbClr val="FF0000"/>
                </a:solidFill>
              </a:rPr>
              <a:t>processor</a:t>
            </a:r>
            <a:r>
              <a:rPr lang="en-US" b="1" dirty="0" smtClean="0"/>
              <a:t>: </a:t>
            </a:r>
            <a:r>
              <a:rPr lang="en-US" dirty="0" smtClean="0"/>
              <a:t>processor issues k instructions per machine cycle</a:t>
            </a:r>
          </a:p>
        </p:txBody>
      </p:sp>
    </p:spTree>
    <p:extLst>
      <p:ext uri="{BB962C8B-B14F-4D97-AF65-F5344CB8AC3E}">
        <p14:creationId xmlns:p14="http://schemas.microsoft.com/office/powerpoint/2010/main" val="2718911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41</a:t>
            </a:r>
            <a:endParaRPr sz="1600">
              <a:latin typeface="Arial"/>
              <a:cs typeface="Arial"/>
            </a:endParaRPr>
          </a:p>
        </p:txBody>
      </p:sp>
      <p:sp>
        <p:nvSpPr>
          <p:cNvPr id="3" name="object 3"/>
          <p:cNvSpPr txBox="1">
            <a:spLocks noGrp="1"/>
          </p:cNvSpPr>
          <p:nvPr>
            <p:ph type="title"/>
          </p:nvPr>
        </p:nvSpPr>
        <p:spPr>
          <a:xfrm>
            <a:off x="718629" y="0"/>
            <a:ext cx="7551420" cy="695960"/>
          </a:xfrm>
          <a:prstGeom prst="rect">
            <a:avLst/>
          </a:prstGeom>
        </p:spPr>
        <p:txBody>
          <a:bodyPr vert="horz" wrap="square" lIns="0" tIns="12065" rIns="0" bIns="0" rtlCol="0">
            <a:spAutoFit/>
          </a:bodyPr>
          <a:lstStyle/>
          <a:p>
            <a:pPr marL="12700">
              <a:lnSpc>
                <a:spcPct val="100000"/>
              </a:lnSpc>
              <a:spcBef>
                <a:spcPts val="95"/>
              </a:spcBef>
            </a:pPr>
            <a:r>
              <a:rPr sz="4400" b="1" spc="-5" dirty="0"/>
              <a:t>Solutions for cache</a:t>
            </a:r>
            <a:r>
              <a:rPr sz="4400" b="1" spc="25" dirty="0"/>
              <a:t> </a:t>
            </a:r>
            <a:r>
              <a:rPr sz="4400" b="1" spc="-5" dirty="0"/>
              <a:t>coherence</a:t>
            </a:r>
            <a:endParaRPr sz="4400" b="1" dirty="0"/>
          </a:p>
        </p:txBody>
      </p:sp>
      <p:sp>
        <p:nvSpPr>
          <p:cNvPr id="5" name="TextBox 4"/>
          <p:cNvSpPr txBox="1"/>
          <p:nvPr/>
        </p:nvSpPr>
        <p:spPr>
          <a:xfrm>
            <a:off x="164208" y="796062"/>
            <a:ext cx="8928992" cy="5632311"/>
          </a:xfrm>
          <a:prstGeom prst="rect">
            <a:avLst/>
          </a:prstGeom>
          <a:noFill/>
        </p:spPr>
        <p:txBody>
          <a:bodyPr wrap="square" rtlCol="0">
            <a:spAutoFit/>
          </a:bodyPr>
          <a:lstStyle/>
          <a:p>
            <a:r>
              <a:rPr lang="en-IN" sz="2400" b="1" dirty="0" smtClean="0"/>
              <a:t>Snoopy bus protocols</a:t>
            </a:r>
          </a:p>
          <a:p>
            <a:pPr marL="285750" indent="-285750">
              <a:buFont typeface="Arial" pitchFamily="34" charset="0"/>
              <a:buChar char="•"/>
            </a:pPr>
            <a:r>
              <a:rPr lang="en-IN" sz="2400" dirty="0" smtClean="0"/>
              <a:t>Achieve </a:t>
            </a:r>
            <a:r>
              <a:rPr lang="en-IN" sz="2400" dirty="0"/>
              <a:t>data consistency between the cache memory and the shared memory through a bus-based memory system</a:t>
            </a:r>
            <a:r>
              <a:rPr lang="en-IN" sz="2400" dirty="0" smtClean="0"/>
              <a:t>.</a:t>
            </a:r>
          </a:p>
          <a:p>
            <a:pPr marL="285750" indent="-285750">
              <a:buFont typeface="Arial" pitchFamily="34" charset="0"/>
              <a:buChar char="•"/>
            </a:pPr>
            <a:r>
              <a:rPr lang="en-IN" sz="2400" dirty="0"/>
              <a:t>The process in which one element notifies of its actions and others listen is called </a:t>
            </a:r>
            <a:r>
              <a:rPr lang="en-IN" sz="2400" b="1" dirty="0"/>
              <a:t>SNOOPING </a:t>
            </a:r>
            <a:endParaRPr lang="en-IN" sz="2400" b="1" dirty="0" smtClean="0"/>
          </a:p>
          <a:p>
            <a:r>
              <a:rPr lang="en-IN" sz="2400" b="1" dirty="0" smtClean="0"/>
              <a:t>Two types</a:t>
            </a:r>
          </a:p>
          <a:p>
            <a:pPr marL="285750" indent="-285750">
              <a:buFont typeface="Arial" pitchFamily="34" charset="0"/>
              <a:buChar char="•"/>
            </a:pPr>
            <a:r>
              <a:rPr lang="en-IN" sz="2400" b="1" dirty="0" smtClean="0"/>
              <a:t>Write-invalidate policy:</a:t>
            </a:r>
          </a:p>
          <a:p>
            <a:pPr marL="342900" indent="-342900">
              <a:buFont typeface="Wingdings" pitchFamily="2" charset="2"/>
              <a:buChar char="ü"/>
            </a:pPr>
            <a:r>
              <a:rPr lang="en-IN" sz="2400" dirty="0" smtClean="0"/>
              <a:t>Make the copies of data invalid, before writing to the original data.</a:t>
            </a:r>
          </a:p>
          <a:p>
            <a:pPr marL="342900" indent="-342900">
              <a:buFont typeface="Wingdings" pitchFamily="2" charset="2"/>
              <a:buChar char="ü"/>
            </a:pPr>
            <a:r>
              <a:rPr lang="en-IN" sz="2400" dirty="0" smtClean="0"/>
              <a:t>The </a:t>
            </a:r>
            <a:r>
              <a:rPr lang="en-IN" sz="2400" dirty="0"/>
              <a:t>local machine does this by sending an invalidation signal over the bus, which causes all of the other caches to check for a copy of the invalidated file. </a:t>
            </a:r>
            <a:endParaRPr lang="en-IN" sz="2400" dirty="0" smtClean="0"/>
          </a:p>
          <a:p>
            <a:pPr marL="285750" indent="-285750">
              <a:buFont typeface="Arial" pitchFamily="34" charset="0"/>
              <a:buChar char="•"/>
            </a:pPr>
            <a:r>
              <a:rPr lang="en-IN" sz="2400" b="1" dirty="0" smtClean="0"/>
              <a:t>Write-update policy: </a:t>
            </a:r>
          </a:p>
          <a:p>
            <a:pPr marL="342900" indent="-342900">
              <a:buFont typeface="Wingdings" pitchFamily="2" charset="2"/>
              <a:buChar char="ü"/>
            </a:pPr>
            <a:r>
              <a:rPr lang="en-IN" sz="2400" dirty="0"/>
              <a:t>The processor that is writing the data broadcasts the new data over the bus (without issuing the invalidation signal). </a:t>
            </a:r>
            <a:endParaRPr lang="en-IN" sz="2400" dirty="0" smtClean="0"/>
          </a:p>
          <a:p>
            <a:pPr marL="342900" indent="-342900">
              <a:buFont typeface="Wingdings" pitchFamily="2" charset="2"/>
              <a:buChar char="ü"/>
            </a:pPr>
            <a:r>
              <a:rPr lang="en-IN" sz="2400" dirty="0" smtClean="0"/>
              <a:t>All </a:t>
            </a:r>
            <a:r>
              <a:rPr lang="en-IN" sz="2400" dirty="0"/>
              <a:t>caches that contain copies of the data are then updated</a:t>
            </a:r>
            <a:r>
              <a:rPr lang="en-IN" sz="2400" dirty="0" smtClean="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42</a:t>
            </a:r>
            <a:endParaRPr sz="1600">
              <a:latin typeface="Arial"/>
              <a:cs typeface="Arial"/>
            </a:endParaRPr>
          </a:p>
        </p:txBody>
      </p:sp>
      <p:sp>
        <p:nvSpPr>
          <p:cNvPr id="3" name="object 3"/>
          <p:cNvSpPr txBox="1">
            <a:spLocks noGrp="1"/>
          </p:cNvSpPr>
          <p:nvPr>
            <p:ph type="title"/>
          </p:nvPr>
        </p:nvSpPr>
        <p:spPr>
          <a:xfrm>
            <a:off x="2834132" y="482600"/>
            <a:ext cx="3477895" cy="695960"/>
          </a:xfrm>
          <a:prstGeom prst="rect">
            <a:avLst/>
          </a:prstGeom>
        </p:spPr>
        <p:txBody>
          <a:bodyPr vert="horz" wrap="square" lIns="0" tIns="12065" rIns="0" bIns="0" rtlCol="0">
            <a:spAutoFit/>
          </a:bodyPr>
          <a:lstStyle/>
          <a:p>
            <a:pPr marL="12700">
              <a:lnSpc>
                <a:spcPct val="100000"/>
              </a:lnSpc>
              <a:spcBef>
                <a:spcPts val="95"/>
              </a:spcBef>
            </a:pPr>
            <a:r>
              <a:rPr sz="4400" spc="-5" dirty="0"/>
              <a:t>Inter-core</a:t>
            </a:r>
            <a:r>
              <a:rPr sz="4400" spc="-40" dirty="0"/>
              <a:t> </a:t>
            </a:r>
            <a:r>
              <a:rPr sz="4400" spc="-5" dirty="0"/>
              <a:t>bus</a:t>
            </a:r>
            <a:endParaRPr sz="44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Main</a:t>
            </a:r>
            <a:r>
              <a:rPr sz="1800" spc="-90" dirty="0">
                <a:latin typeface="Arial"/>
                <a:cs typeface="Arial"/>
              </a:rPr>
              <a:t> </a:t>
            </a:r>
            <a:r>
              <a:rPr sz="1800" dirty="0">
                <a:latin typeface="Arial"/>
                <a:cs typeface="Arial"/>
              </a:rPr>
              <a:t>memory</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35" name="object 3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43</a:t>
            </a:r>
            <a:endParaRPr sz="1600">
              <a:latin typeface="Arial"/>
              <a:cs typeface="Arial"/>
            </a:endParaRPr>
          </a:p>
        </p:txBody>
      </p:sp>
      <p:sp>
        <p:nvSpPr>
          <p:cNvPr id="3" name="object 3"/>
          <p:cNvSpPr txBox="1">
            <a:spLocks noGrp="1"/>
          </p:cNvSpPr>
          <p:nvPr>
            <p:ph type="title"/>
          </p:nvPr>
        </p:nvSpPr>
        <p:spPr>
          <a:xfrm>
            <a:off x="674623" y="513842"/>
            <a:ext cx="7795259" cy="635635"/>
          </a:xfrm>
          <a:prstGeom prst="rect">
            <a:avLst/>
          </a:prstGeom>
        </p:spPr>
        <p:txBody>
          <a:bodyPr vert="horz" wrap="square" lIns="0" tIns="12700" rIns="0" bIns="0" rtlCol="0">
            <a:spAutoFit/>
          </a:bodyPr>
          <a:lstStyle/>
          <a:p>
            <a:pPr marL="12700">
              <a:lnSpc>
                <a:spcPct val="100000"/>
              </a:lnSpc>
              <a:spcBef>
                <a:spcPts val="100"/>
              </a:spcBef>
            </a:pPr>
            <a:r>
              <a:rPr dirty="0"/>
              <a:t>Invalidation </a:t>
            </a:r>
            <a:r>
              <a:rPr spc="-5" dirty="0"/>
              <a:t>protocol with</a:t>
            </a:r>
            <a:r>
              <a:rPr spc="-65" dirty="0"/>
              <a:t> </a:t>
            </a:r>
            <a:r>
              <a:rPr dirty="0"/>
              <a:t>snooping</a:t>
            </a:r>
          </a:p>
        </p:txBody>
      </p:sp>
      <p:sp>
        <p:nvSpPr>
          <p:cNvPr id="4" name="object 4"/>
          <p:cNvSpPr txBox="1"/>
          <p:nvPr/>
        </p:nvSpPr>
        <p:spPr>
          <a:xfrm>
            <a:off x="536701" y="1622551"/>
            <a:ext cx="7516495" cy="353441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Invalidation:</a:t>
            </a:r>
            <a:endParaRPr sz="3200">
              <a:latin typeface="Arial"/>
              <a:cs typeface="Arial"/>
            </a:endParaRPr>
          </a:p>
          <a:p>
            <a:pPr marL="355600" marR="140335">
              <a:lnSpc>
                <a:spcPct val="100000"/>
              </a:lnSpc>
            </a:pPr>
            <a:r>
              <a:rPr sz="3200" spc="-5" dirty="0">
                <a:latin typeface="Arial"/>
                <a:cs typeface="Arial"/>
              </a:rPr>
              <a:t>If a core writes to a data item, all </a:t>
            </a:r>
            <a:r>
              <a:rPr sz="3200" spc="-10" dirty="0">
                <a:latin typeface="Arial"/>
                <a:cs typeface="Arial"/>
              </a:rPr>
              <a:t>other  copies </a:t>
            </a:r>
            <a:r>
              <a:rPr sz="3200" spc="-5" dirty="0">
                <a:latin typeface="Arial"/>
                <a:cs typeface="Arial"/>
              </a:rPr>
              <a:t>of this data item in other </a:t>
            </a:r>
            <a:r>
              <a:rPr sz="3200" spc="-10" dirty="0">
                <a:latin typeface="Arial"/>
                <a:cs typeface="Arial"/>
              </a:rPr>
              <a:t>caches  </a:t>
            </a:r>
            <a:r>
              <a:rPr sz="3200" spc="-5" dirty="0">
                <a:latin typeface="Arial"/>
                <a:cs typeface="Arial"/>
              </a:rPr>
              <a:t>are</a:t>
            </a:r>
            <a:r>
              <a:rPr sz="3200" spc="-10" dirty="0">
                <a:latin typeface="Arial"/>
                <a:cs typeface="Arial"/>
              </a:rPr>
              <a:t> </a:t>
            </a:r>
            <a:r>
              <a:rPr sz="3200" i="1" spc="-10" dirty="0">
                <a:latin typeface="Arial"/>
                <a:cs typeface="Arial"/>
              </a:rPr>
              <a:t>invalidated</a:t>
            </a:r>
            <a:endParaRPr sz="3200">
              <a:latin typeface="Arial"/>
              <a:cs typeface="Arial"/>
            </a:endParaRPr>
          </a:p>
          <a:p>
            <a:pPr marL="354965" indent="-342900">
              <a:lnSpc>
                <a:spcPct val="100000"/>
              </a:lnSpc>
              <a:spcBef>
                <a:spcPts val="750"/>
              </a:spcBef>
              <a:buChar char="•"/>
              <a:tabLst>
                <a:tab pos="354965" algn="l"/>
                <a:tab pos="355600" algn="l"/>
              </a:tabLst>
            </a:pPr>
            <a:r>
              <a:rPr sz="3200" spc="-10" dirty="0">
                <a:latin typeface="Arial"/>
                <a:cs typeface="Arial"/>
              </a:rPr>
              <a:t>Snooping:</a:t>
            </a:r>
            <a:endParaRPr sz="3200">
              <a:latin typeface="Arial"/>
              <a:cs typeface="Arial"/>
            </a:endParaRPr>
          </a:p>
          <a:p>
            <a:pPr marL="355600" marR="5080">
              <a:lnSpc>
                <a:spcPct val="100000"/>
              </a:lnSpc>
            </a:pPr>
            <a:r>
              <a:rPr sz="3200" spc="-5" dirty="0">
                <a:latin typeface="Arial"/>
                <a:cs typeface="Arial"/>
              </a:rPr>
              <a:t>All cores </a:t>
            </a:r>
            <a:r>
              <a:rPr sz="3200" spc="-10" dirty="0">
                <a:latin typeface="Arial"/>
                <a:cs typeface="Arial"/>
              </a:rPr>
              <a:t>continuously “snoop” (monitor)  </a:t>
            </a:r>
            <a:r>
              <a:rPr sz="3200" spc="-5" dirty="0">
                <a:latin typeface="Arial"/>
                <a:cs typeface="Arial"/>
              </a:rPr>
              <a:t>the bus </a:t>
            </a:r>
            <a:r>
              <a:rPr sz="3200" spc="-10" dirty="0">
                <a:latin typeface="Arial"/>
                <a:cs typeface="Arial"/>
              </a:rPr>
              <a:t>connecting </a:t>
            </a:r>
            <a:r>
              <a:rPr sz="3200" spc="-5" dirty="0">
                <a:latin typeface="Arial"/>
                <a:cs typeface="Arial"/>
              </a:rPr>
              <a:t>the </a:t>
            </a:r>
            <a:r>
              <a:rPr sz="3200" spc="-10" dirty="0">
                <a:latin typeface="Arial"/>
                <a:cs typeface="Arial"/>
              </a:rPr>
              <a:t>cores.</a:t>
            </a:r>
            <a:endParaRPr sz="32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44</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7601584"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Revisited: Cores </a:t>
            </a:r>
            <a:r>
              <a:rPr sz="3200" spc="-5" dirty="0">
                <a:latin typeface="Arial"/>
                <a:cs typeface="Arial"/>
              </a:rPr>
              <a:t>1 and 2 have both read</a:t>
            </a:r>
            <a:r>
              <a:rPr sz="3200" spc="-10" dirty="0">
                <a:latin typeface="Arial"/>
                <a:cs typeface="Arial"/>
              </a:rPr>
              <a:t> </a:t>
            </a:r>
            <a:r>
              <a:rPr sz="3200" spc="-5" dirty="0">
                <a:latin typeface="Arial"/>
                <a:cs typeface="Arial"/>
              </a:rPr>
              <a:t>x</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45</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p>
        </p:txBody>
      </p:sp>
      <p:sp>
        <p:nvSpPr>
          <p:cNvPr id="37" name="object 37"/>
          <p:cNvSpPr/>
          <p:nvPr/>
        </p:nvSpPr>
        <p:spPr>
          <a:xfrm>
            <a:off x="2743200" y="4419600"/>
            <a:ext cx="1295400" cy="762000"/>
          </a:xfrm>
          <a:custGeom>
            <a:avLst/>
            <a:gdLst/>
            <a:ahLst/>
            <a:cxnLst/>
            <a:rect l="l" t="t" r="r" b="b"/>
            <a:pathLst>
              <a:path w="1295400" h="762000">
                <a:moveTo>
                  <a:pt x="0" y="762000"/>
                </a:moveTo>
                <a:lnTo>
                  <a:pt x="1295399" y="0"/>
                </a:lnTo>
              </a:path>
            </a:pathLst>
          </a:custGeom>
          <a:ln w="25400">
            <a:solidFill>
              <a:srgbClr val="FF3401"/>
            </a:solidFill>
          </a:ln>
        </p:spPr>
        <p:txBody>
          <a:bodyPr wrap="square" lIns="0" tIns="0" rIns="0" bIns="0" rtlCol="0"/>
          <a:lstStyle/>
          <a:p>
            <a:endParaRPr/>
          </a:p>
        </p:txBody>
      </p:sp>
      <p:sp>
        <p:nvSpPr>
          <p:cNvPr id="38" name="object 38"/>
          <p:cNvSpPr/>
          <p:nvPr/>
        </p:nvSpPr>
        <p:spPr>
          <a:xfrm>
            <a:off x="2743200" y="4419600"/>
            <a:ext cx="1295400" cy="762000"/>
          </a:xfrm>
          <a:custGeom>
            <a:avLst/>
            <a:gdLst/>
            <a:ahLst/>
            <a:cxnLst/>
            <a:rect l="l" t="t" r="r" b="b"/>
            <a:pathLst>
              <a:path w="1295400" h="762000">
                <a:moveTo>
                  <a:pt x="0" y="0"/>
                </a:moveTo>
                <a:lnTo>
                  <a:pt x="1295399" y="762000"/>
                </a:lnTo>
              </a:path>
            </a:pathLst>
          </a:custGeom>
          <a:ln w="25400">
            <a:solidFill>
              <a:srgbClr val="FF3401"/>
            </a:solidFill>
          </a:ln>
        </p:spPr>
        <p:txBody>
          <a:bodyPr wrap="square" lIns="0" tIns="0" rIns="0" bIns="0" rtlCol="0"/>
          <a:lstStyle/>
          <a:p>
            <a:endParaRPr/>
          </a:p>
        </p:txBody>
      </p:sp>
      <p:sp>
        <p:nvSpPr>
          <p:cNvPr id="39" name="object 39"/>
          <p:cNvSpPr txBox="1"/>
          <p:nvPr/>
        </p:nvSpPr>
        <p:spPr>
          <a:xfrm>
            <a:off x="3392678" y="5217667"/>
            <a:ext cx="15246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INVALIDATED</a:t>
            </a:r>
            <a:endParaRPr sz="1800">
              <a:latin typeface="Arial"/>
              <a:cs typeface="Arial"/>
            </a:endParaRPr>
          </a:p>
        </p:txBody>
      </p:sp>
      <p:sp>
        <p:nvSpPr>
          <p:cNvPr id="40" name="object 40"/>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41" name="object 41"/>
          <p:cNvSpPr txBox="1"/>
          <p:nvPr/>
        </p:nvSpPr>
        <p:spPr>
          <a:xfrm>
            <a:off x="554227" y="5168900"/>
            <a:ext cx="636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sends</a:t>
            </a:r>
            <a:endParaRPr sz="1800">
              <a:latin typeface="Arial"/>
              <a:cs typeface="Arial"/>
            </a:endParaRPr>
          </a:p>
        </p:txBody>
      </p:sp>
      <p:sp>
        <p:nvSpPr>
          <p:cNvPr id="42" name="object 42"/>
          <p:cNvSpPr txBox="1"/>
          <p:nvPr/>
        </p:nvSpPr>
        <p:spPr>
          <a:xfrm>
            <a:off x="554227" y="5443220"/>
            <a:ext cx="1169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invalidation</a:t>
            </a:r>
            <a:endParaRPr sz="1800">
              <a:latin typeface="Arial"/>
              <a:cs typeface="Arial"/>
            </a:endParaRPr>
          </a:p>
        </p:txBody>
      </p:sp>
      <p:sp>
        <p:nvSpPr>
          <p:cNvPr id="43" name="object 43"/>
          <p:cNvSpPr txBox="1"/>
          <p:nvPr/>
        </p:nvSpPr>
        <p:spPr>
          <a:xfrm>
            <a:off x="554227" y="5718294"/>
            <a:ext cx="7886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request</a:t>
            </a:r>
            <a:endParaRPr sz="1800">
              <a:latin typeface="Arial"/>
              <a:cs typeface="Arial"/>
            </a:endParaRPr>
          </a:p>
        </p:txBody>
      </p:sp>
      <p:sp>
        <p:nvSpPr>
          <p:cNvPr id="44" name="object 4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5" name="object 4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94030" y="1165351"/>
            <a:ext cx="313817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After</a:t>
            </a:r>
            <a:r>
              <a:rPr sz="3200" spc="-45" dirty="0">
                <a:latin typeface="Arial"/>
                <a:cs typeface="Arial"/>
              </a:rPr>
              <a:t> </a:t>
            </a:r>
            <a:r>
              <a:rPr sz="3200" spc="-10" dirty="0">
                <a:latin typeface="Arial"/>
                <a:cs typeface="Arial"/>
              </a:rPr>
              <a:t>invalidation:</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75</a:t>
            </a:fld>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155702" y="1166875"/>
            <a:ext cx="880554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Core 2 reads x. Cache misses, and loads the new</a:t>
            </a:r>
            <a:r>
              <a:rPr sz="2800" spc="-295" dirty="0">
                <a:latin typeface="Arial"/>
                <a:cs typeface="Arial"/>
              </a:rPr>
              <a:t> </a:t>
            </a:r>
            <a:r>
              <a:rPr sz="2800" dirty="0">
                <a:latin typeface="Arial"/>
                <a:cs typeface="Arial"/>
              </a:rPr>
              <a:t>copy.</a:t>
            </a:r>
            <a:endParaRPr sz="28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76</a:t>
            </a:fld>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48</a:t>
            </a:r>
            <a:endParaRPr sz="1600">
              <a:latin typeface="Arial"/>
              <a:cs typeface="Arial"/>
            </a:endParaRPr>
          </a:p>
        </p:txBody>
      </p:sp>
      <p:sp>
        <p:nvSpPr>
          <p:cNvPr id="3" name="object 3"/>
          <p:cNvSpPr txBox="1">
            <a:spLocks noGrp="1"/>
          </p:cNvSpPr>
          <p:nvPr>
            <p:ph type="title"/>
          </p:nvPr>
        </p:nvSpPr>
        <p:spPr>
          <a:xfrm>
            <a:off x="460501" y="0"/>
            <a:ext cx="7424420" cy="1682114"/>
          </a:xfrm>
          <a:prstGeom prst="rect">
            <a:avLst/>
          </a:prstGeom>
        </p:spPr>
        <p:txBody>
          <a:bodyPr vert="horz" wrap="square" lIns="0" tIns="12700" rIns="0" bIns="0" rtlCol="0">
            <a:spAutoFit/>
          </a:bodyPr>
          <a:lstStyle/>
          <a:p>
            <a:pPr marL="2536190" marR="5080" indent="-1727835">
              <a:lnSpc>
                <a:spcPct val="100000"/>
              </a:lnSpc>
              <a:spcBef>
                <a:spcPts val="100"/>
              </a:spcBef>
            </a:pPr>
            <a:r>
              <a:rPr sz="3600" spc="-5" dirty="0"/>
              <a:t>Alternative </a:t>
            </a:r>
            <a:r>
              <a:rPr sz="3600" dirty="0"/>
              <a:t>to </a:t>
            </a:r>
            <a:r>
              <a:rPr sz="3600" spc="-5" dirty="0"/>
              <a:t>invalidate protocol:  update</a:t>
            </a:r>
            <a:r>
              <a:rPr sz="3600" spc="-20" dirty="0"/>
              <a:t> </a:t>
            </a:r>
            <a:r>
              <a:rPr sz="3600" spc="-5" dirty="0"/>
              <a:t>protocol</a:t>
            </a:r>
            <a:endParaRPr sz="3600"/>
          </a:p>
          <a:p>
            <a:pPr marL="12700">
              <a:lnSpc>
                <a:spcPct val="100000"/>
              </a:lnSpc>
              <a:spcBef>
                <a:spcPts val="560"/>
              </a:spcBef>
            </a:pPr>
            <a:r>
              <a:rPr sz="3200" spc="-5" dirty="0"/>
              <a:t>Core 1 writes</a:t>
            </a:r>
            <a:r>
              <a:rPr sz="3200" spc="-15" dirty="0"/>
              <a:t> </a:t>
            </a:r>
            <a:r>
              <a:rPr sz="3200" spc="-10" dirty="0"/>
              <a:t>x=21660:</a:t>
            </a:r>
            <a:endParaRPr sz="32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a:t>
            </a:r>
            <a:r>
              <a:rPr sz="1800" spc="-5" dirty="0">
                <a:solidFill>
                  <a:srgbClr val="FF3300"/>
                </a:solidFill>
                <a:latin typeface="Arial"/>
                <a:cs typeface="Arial"/>
              </a:rPr>
              <a:t>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5" name="object 35"/>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6" name="object 36"/>
          <p:cNvSpPr txBox="1"/>
          <p:nvPr/>
        </p:nvSpPr>
        <p:spPr>
          <a:xfrm>
            <a:off x="3432294" y="4979915"/>
            <a:ext cx="11182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UPDATED</a:t>
            </a:r>
            <a:endParaRPr sz="1800">
              <a:latin typeface="Arial"/>
              <a:cs typeface="Arial"/>
            </a:endParaRPr>
          </a:p>
        </p:txBody>
      </p:sp>
      <p:sp>
        <p:nvSpPr>
          <p:cNvPr id="37" name="object 37"/>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38" name="object 38"/>
          <p:cNvSpPr txBox="1"/>
          <p:nvPr/>
        </p:nvSpPr>
        <p:spPr>
          <a:xfrm>
            <a:off x="536701" y="5437123"/>
            <a:ext cx="11430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broadcasts</a:t>
            </a:r>
            <a:endParaRPr sz="1800">
              <a:latin typeface="Arial"/>
              <a:cs typeface="Arial"/>
            </a:endParaRPr>
          </a:p>
        </p:txBody>
      </p:sp>
      <p:sp>
        <p:nvSpPr>
          <p:cNvPr id="39" name="object 39"/>
          <p:cNvSpPr txBox="1"/>
          <p:nvPr/>
        </p:nvSpPr>
        <p:spPr>
          <a:xfrm>
            <a:off x="536701" y="5711444"/>
            <a:ext cx="8509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3300"/>
                </a:solidFill>
                <a:latin typeface="Arial"/>
                <a:cs typeface="Arial"/>
              </a:rPr>
              <a:t>updated  </a:t>
            </a:r>
            <a:r>
              <a:rPr sz="1800" dirty="0">
                <a:solidFill>
                  <a:srgbClr val="FF3300"/>
                </a:solidFill>
                <a:latin typeface="Arial"/>
                <a:cs typeface="Arial"/>
              </a:rPr>
              <a:t>value</a:t>
            </a:r>
            <a:endParaRPr sz="1800">
              <a:latin typeface="Arial"/>
              <a:cs typeface="Arial"/>
            </a:endParaRPr>
          </a:p>
        </p:txBody>
      </p:sp>
      <p:sp>
        <p:nvSpPr>
          <p:cNvPr id="40" name="object 40"/>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1" name="object 41"/>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78</a:t>
            </a:fld>
            <a:endParaRPr dirty="0"/>
          </a:p>
        </p:txBody>
      </p:sp>
      <p:sp>
        <p:nvSpPr>
          <p:cNvPr id="2" name="object 2"/>
          <p:cNvSpPr txBox="1">
            <a:spLocks noGrp="1"/>
          </p:cNvSpPr>
          <p:nvPr>
            <p:ph type="title"/>
          </p:nvPr>
        </p:nvSpPr>
        <p:spPr>
          <a:xfrm>
            <a:off x="1854200" y="482600"/>
            <a:ext cx="5438140" cy="695960"/>
          </a:xfrm>
          <a:prstGeom prst="rect">
            <a:avLst/>
          </a:prstGeom>
        </p:spPr>
        <p:txBody>
          <a:bodyPr vert="horz" wrap="square" lIns="0" tIns="12065" rIns="0" bIns="0" rtlCol="0">
            <a:spAutoFit/>
          </a:bodyPr>
          <a:lstStyle/>
          <a:p>
            <a:pPr marL="12700">
              <a:lnSpc>
                <a:spcPct val="100000"/>
              </a:lnSpc>
              <a:spcBef>
                <a:spcPts val="95"/>
              </a:spcBef>
            </a:pPr>
            <a:r>
              <a:rPr sz="4400" spc="-5" dirty="0"/>
              <a:t>Invalidation vs update</a:t>
            </a:r>
            <a:endParaRPr sz="4400"/>
          </a:p>
        </p:txBody>
      </p:sp>
      <p:sp>
        <p:nvSpPr>
          <p:cNvPr id="3" name="object 3"/>
          <p:cNvSpPr txBox="1"/>
          <p:nvPr/>
        </p:nvSpPr>
        <p:spPr>
          <a:xfrm>
            <a:off x="536701" y="1523059"/>
            <a:ext cx="7553325" cy="3721100"/>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Multiple writes to the same</a:t>
            </a:r>
            <a:r>
              <a:rPr sz="3200" spc="-30" dirty="0">
                <a:latin typeface="Arial"/>
                <a:cs typeface="Arial"/>
              </a:rPr>
              <a:t> </a:t>
            </a:r>
            <a:r>
              <a:rPr sz="3200" spc="-10" dirty="0">
                <a:latin typeface="Arial"/>
                <a:cs typeface="Arial"/>
              </a:rPr>
              <a:t>location</a:t>
            </a:r>
            <a:endParaRPr sz="3200" dirty="0">
              <a:latin typeface="Arial"/>
              <a:cs typeface="Arial"/>
            </a:endParaRPr>
          </a:p>
          <a:p>
            <a:pPr marL="755015" lvl="1" indent="-285750">
              <a:lnSpc>
                <a:spcPct val="100000"/>
              </a:lnSpc>
              <a:spcBef>
                <a:spcPts val="690"/>
              </a:spcBef>
              <a:buChar char="–"/>
              <a:tabLst>
                <a:tab pos="755650" algn="l"/>
              </a:tabLst>
            </a:pPr>
            <a:r>
              <a:rPr sz="2800" dirty="0">
                <a:latin typeface="Arial"/>
                <a:cs typeface="Arial"/>
              </a:rPr>
              <a:t>invalidation: only the first</a:t>
            </a:r>
            <a:r>
              <a:rPr sz="2800" spc="-25" dirty="0">
                <a:latin typeface="Arial"/>
                <a:cs typeface="Arial"/>
              </a:rPr>
              <a:t> </a:t>
            </a:r>
            <a:r>
              <a:rPr sz="2800" dirty="0">
                <a:latin typeface="Arial"/>
                <a:cs typeface="Arial"/>
              </a:rPr>
              <a:t>time</a:t>
            </a:r>
          </a:p>
          <a:p>
            <a:pPr marL="755015" lvl="1" indent="-285750">
              <a:lnSpc>
                <a:spcPct val="100000"/>
              </a:lnSpc>
              <a:spcBef>
                <a:spcPts val="675"/>
              </a:spcBef>
              <a:buChar char="–"/>
              <a:tabLst>
                <a:tab pos="755650" algn="l"/>
              </a:tabLst>
            </a:pPr>
            <a:r>
              <a:rPr sz="2800" dirty="0">
                <a:latin typeface="Arial"/>
                <a:cs typeface="Arial"/>
              </a:rPr>
              <a:t>update: must broadcast each</a:t>
            </a:r>
            <a:r>
              <a:rPr sz="2800" spc="-20" dirty="0">
                <a:latin typeface="Arial"/>
                <a:cs typeface="Arial"/>
              </a:rPr>
              <a:t> </a:t>
            </a:r>
            <a:r>
              <a:rPr sz="2800" dirty="0">
                <a:latin typeface="Arial"/>
                <a:cs typeface="Arial"/>
              </a:rPr>
              <a:t>write</a:t>
            </a:r>
          </a:p>
          <a:p>
            <a:pPr marL="1937385">
              <a:lnSpc>
                <a:spcPct val="100000"/>
              </a:lnSpc>
            </a:pPr>
            <a:r>
              <a:rPr sz="2800" dirty="0">
                <a:latin typeface="Arial"/>
                <a:cs typeface="Arial"/>
              </a:rPr>
              <a:t>(which includes new variable</a:t>
            </a:r>
            <a:r>
              <a:rPr sz="2800" spc="-70" dirty="0">
                <a:latin typeface="Arial"/>
                <a:cs typeface="Arial"/>
              </a:rPr>
              <a:t> </a:t>
            </a:r>
            <a:r>
              <a:rPr sz="2800" dirty="0">
                <a:latin typeface="Arial"/>
                <a:cs typeface="Arial"/>
              </a:rPr>
              <a:t>value)</a:t>
            </a:r>
          </a:p>
          <a:p>
            <a:pPr>
              <a:lnSpc>
                <a:spcPct val="100000"/>
              </a:lnSpc>
            </a:pPr>
            <a:endParaRPr sz="3100" dirty="0">
              <a:latin typeface="Times New Roman"/>
              <a:cs typeface="Times New Roman"/>
            </a:endParaRPr>
          </a:p>
          <a:p>
            <a:pPr marL="355600" marR="407670" indent="-343535">
              <a:lnSpc>
                <a:spcPct val="100000"/>
              </a:lnSpc>
              <a:spcBef>
                <a:spcPts val="1789"/>
              </a:spcBef>
              <a:buChar char="•"/>
              <a:tabLst>
                <a:tab pos="354965" algn="l"/>
                <a:tab pos="355600" algn="l"/>
              </a:tabLst>
            </a:pPr>
            <a:r>
              <a:rPr sz="3200" spc="-10" dirty="0">
                <a:latin typeface="Arial"/>
                <a:cs typeface="Arial"/>
              </a:rPr>
              <a:t>Invalidation generally performs better:  </a:t>
            </a:r>
            <a:r>
              <a:rPr sz="3200" spc="-5" dirty="0">
                <a:latin typeface="Arial"/>
                <a:cs typeface="Arial"/>
              </a:rPr>
              <a:t>it </a:t>
            </a:r>
            <a:r>
              <a:rPr sz="3200" spc="-10" dirty="0">
                <a:latin typeface="Arial"/>
                <a:cs typeface="Arial"/>
              </a:rPr>
              <a:t>generates </a:t>
            </a:r>
            <a:r>
              <a:rPr sz="3200" spc="-5" dirty="0">
                <a:latin typeface="Arial"/>
                <a:cs typeface="Arial"/>
              </a:rPr>
              <a:t>less bus </a:t>
            </a:r>
            <a:r>
              <a:rPr sz="3200" spc="-10" dirty="0">
                <a:latin typeface="Arial"/>
                <a:cs typeface="Arial"/>
              </a:rPr>
              <a:t>traffic</a:t>
            </a:r>
            <a:endParaRPr sz="3200" dirty="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79</a:t>
            </a:fld>
            <a:endParaRPr dirty="0"/>
          </a:p>
        </p:txBody>
      </p:sp>
      <p:sp>
        <p:nvSpPr>
          <p:cNvPr id="2" name="object 2"/>
          <p:cNvSpPr txBox="1">
            <a:spLocks noGrp="1"/>
          </p:cNvSpPr>
          <p:nvPr>
            <p:ph type="title"/>
          </p:nvPr>
        </p:nvSpPr>
        <p:spPr>
          <a:xfrm>
            <a:off x="1932685" y="482600"/>
            <a:ext cx="5280660" cy="695960"/>
          </a:xfrm>
          <a:prstGeom prst="rect">
            <a:avLst/>
          </a:prstGeom>
        </p:spPr>
        <p:txBody>
          <a:bodyPr vert="horz" wrap="square" lIns="0" tIns="12065" rIns="0" bIns="0" rtlCol="0">
            <a:spAutoFit/>
          </a:bodyPr>
          <a:lstStyle/>
          <a:p>
            <a:pPr marL="12700">
              <a:lnSpc>
                <a:spcPct val="100000"/>
              </a:lnSpc>
              <a:spcBef>
                <a:spcPts val="95"/>
              </a:spcBef>
            </a:pPr>
            <a:r>
              <a:rPr sz="4400" spc="-5" dirty="0"/>
              <a:t>Invalidation</a:t>
            </a:r>
            <a:r>
              <a:rPr sz="4400" spc="-10" dirty="0"/>
              <a:t> </a:t>
            </a:r>
            <a:r>
              <a:rPr sz="4400" spc="-5" dirty="0"/>
              <a:t>protocols</a:t>
            </a:r>
            <a:endParaRPr sz="4400"/>
          </a:p>
        </p:txBody>
      </p:sp>
      <p:sp>
        <p:nvSpPr>
          <p:cNvPr id="3" name="object 3"/>
          <p:cNvSpPr txBox="1"/>
          <p:nvPr/>
        </p:nvSpPr>
        <p:spPr>
          <a:xfrm>
            <a:off x="536701" y="1622551"/>
            <a:ext cx="7046595" cy="3143250"/>
          </a:xfrm>
          <a:prstGeom prst="rect">
            <a:avLst/>
          </a:prstGeom>
        </p:spPr>
        <p:txBody>
          <a:bodyPr vert="horz" wrap="square" lIns="0" tIns="12065" rIns="0" bIns="0" rtlCol="0">
            <a:spAutoFit/>
          </a:bodyPr>
          <a:lstStyle/>
          <a:p>
            <a:pPr marL="355600" marR="2600960" indent="-343535">
              <a:lnSpc>
                <a:spcPct val="100000"/>
              </a:lnSpc>
              <a:spcBef>
                <a:spcPts val="95"/>
              </a:spcBef>
              <a:buChar char="•"/>
              <a:tabLst>
                <a:tab pos="354965" algn="l"/>
                <a:tab pos="355600" algn="l"/>
              </a:tabLst>
            </a:pPr>
            <a:r>
              <a:rPr sz="3200" spc="-5" dirty="0">
                <a:latin typeface="Arial"/>
                <a:cs typeface="Arial"/>
              </a:rPr>
              <a:t>This was just the</a:t>
            </a:r>
            <a:r>
              <a:rPr sz="3200" spc="-75" dirty="0">
                <a:latin typeface="Arial"/>
                <a:cs typeface="Arial"/>
              </a:rPr>
              <a:t> </a:t>
            </a:r>
            <a:r>
              <a:rPr sz="3200" spc="-10" dirty="0">
                <a:latin typeface="Arial"/>
                <a:cs typeface="Arial"/>
              </a:rPr>
              <a:t>basic  invalidation protocol</a:t>
            </a:r>
            <a:endParaRPr sz="3200" dirty="0">
              <a:latin typeface="Arial"/>
              <a:cs typeface="Arial"/>
            </a:endParaRPr>
          </a:p>
          <a:p>
            <a:pPr marL="355600" marR="1520190" indent="-343535">
              <a:lnSpc>
                <a:spcPct val="100000"/>
              </a:lnSpc>
              <a:spcBef>
                <a:spcPts val="760"/>
              </a:spcBef>
              <a:buChar char="•"/>
              <a:tabLst>
                <a:tab pos="354965" algn="l"/>
                <a:tab pos="355600" algn="l"/>
              </a:tabLst>
            </a:pPr>
            <a:r>
              <a:rPr sz="3200" spc="-5" dirty="0">
                <a:latin typeface="Arial"/>
                <a:cs typeface="Arial"/>
              </a:rPr>
              <a:t>More </a:t>
            </a:r>
            <a:r>
              <a:rPr sz="3200" spc="-10" dirty="0">
                <a:latin typeface="Arial"/>
                <a:cs typeface="Arial"/>
              </a:rPr>
              <a:t>sophisticated protocols  </a:t>
            </a:r>
            <a:r>
              <a:rPr sz="3200" spc="-5" dirty="0">
                <a:latin typeface="Arial"/>
                <a:cs typeface="Arial"/>
              </a:rPr>
              <a:t>use extra </a:t>
            </a:r>
            <a:r>
              <a:rPr sz="3200" spc="-10" dirty="0">
                <a:latin typeface="Arial"/>
                <a:cs typeface="Arial"/>
              </a:rPr>
              <a:t>cache </a:t>
            </a:r>
            <a:r>
              <a:rPr sz="3200" spc="-5" dirty="0">
                <a:latin typeface="Arial"/>
                <a:cs typeface="Arial"/>
              </a:rPr>
              <a:t>state</a:t>
            </a:r>
            <a:r>
              <a:rPr sz="3200" spc="-35" dirty="0">
                <a:latin typeface="Arial"/>
                <a:cs typeface="Arial"/>
              </a:rPr>
              <a:t> </a:t>
            </a:r>
            <a:r>
              <a:rPr sz="3200" spc="-10" dirty="0">
                <a:latin typeface="Arial"/>
                <a:cs typeface="Arial"/>
              </a:rPr>
              <a:t>bits</a:t>
            </a:r>
            <a:endParaRPr sz="3200" dirty="0">
              <a:latin typeface="Arial"/>
              <a:cs typeface="Arial"/>
            </a:endParaRPr>
          </a:p>
          <a:p>
            <a:pPr marL="354965" indent="-342900">
              <a:lnSpc>
                <a:spcPts val="3835"/>
              </a:lnSpc>
              <a:spcBef>
                <a:spcPts val="760"/>
              </a:spcBef>
              <a:buChar char="•"/>
              <a:tabLst>
                <a:tab pos="354965" algn="l"/>
                <a:tab pos="355600" algn="l"/>
              </a:tabLst>
            </a:pPr>
            <a:r>
              <a:rPr sz="3200" spc="-5" dirty="0">
                <a:latin typeface="Arial"/>
                <a:cs typeface="Arial"/>
              </a:rPr>
              <a:t>MSI, MESI</a:t>
            </a:r>
            <a:endParaRPr sz="3200" dirty="0">
              <a:latin typeface="Arial"/>
              <a:cs typeface="Arial"/>
            </a:endParaRPr>
          </a:p>
          <a:p>
            <a:pPr marL="355600">
              <a:lnSpc>
                <a:spcPts val="3835"/>
              </a:lnSpc>
            </a:pPr>
            <a:r>
              <a:rPr sz="3200" spc="-10" dirty="0">
                <a:latin typeface="Arial"/>
                <a:cs typeface="Arial"/>
              </a:rPr>
              <a:t>(</a:t>
            </a:r>
            <a:r>
              <a:rPr sz="3200" spc="-10" dirty="0" smtClean="0">
                <a:latin typeface="Arial"/>
                <a:cs typeface="Arial"/>
              </a:rPr>
              <a:t>Modified Exclusive Shared</a:t>
            </a:r>
            <a:r>
              <a:rPr sz="3200" spc="55" dirty="0" smtClean="0">
                <a:latin typeface="Arial"/>
                <a:cs typeface="Arial"/>
              </a:rPr>
              <a:t> </a:t>
            </a:r>
            <a:r>
              <a:rPr sz="3200" spc="-10" dirty="0">
                <a:latin typeface="Arial"/>
                <a:cs typeface="Arial"/>
              </a:rPr>
              <a:t>Invalid)</a:t>
            </a:r>
            <a:endParaRPr sz="32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4463"/>
            <a:ext cx="8229600" cy="966265"/>
          </a:xfrm>
        </p:spPr>
        <p:txBody>
          <a:bodyPr/>
          <a:lstStyle/>
          <a:p>
            <a:r>
              <a:rPr lang="en-US" dirty="0" smtClean="0"/>
              <a:t>Software Parallelism</a:t>
            </a:r>
            <a:endParaRPr lang="en-US" dirty="0"/>
          </a:p>
        </p:txBody>
      </p:sp>
      <p:sp>
        <p:nvSpPr>
          <p:cNvPr id="3" name="Content Placeholder 2"/>
          <p:cNvSpPr>
            <a:spLocks noGrp="1"/>
          </p:cNvSpPr>
          <p:nvPr>
            <p:ph idx="1"/>
          </p:nvPr>
        </p:nvSpPr>
        <p:spPr>
          <a:xfrm>
            <a:off x="457200" y="1196752"/>
            <a:ext cx="8229600" cy="5661248"/>
          </a:xfrm>
        </p:spPr>
        <p:txBody>
          <a:bodyPr>
            <a:normAutofit fontScale="92500" lnSpcReduction="10000"/>
          </a:bodyPr>
          <a:lstStyle/>
          <a:p>
            <a:pPr algn="just"/>
            <a:r>
              <a:rPr lang="en-US" dirty="0" smtClean="0"/>
              <a:t>It is defined  by  the  control and data dependence of programs.</a:t>
            </a:r>
          </a:p>
          <a:p>
            <a:pPr algn="just"/>
            <a:r>
              <a:rPr lang="en-US" dirty="0" smtClean="0"/>
              <a:t>The  degree of </a:t>
            </a:r>
            <a:r>
              <a:rPr lang="en-US" dirty="0" smtClean="0">
                <a:solidFill>
                  <a:srgbClr val="FF0000"/>
                </a:solidFill>
              </a:rPr>
              <a:t>parallelism is revealed in the program profile or in the program flow graph.</a:t>
            </a:r>
          </a:p>
          <a:p>
            <a:pPr algn="just"/>
            <a:r>
              <a:rPr lang="en-US" dirty="0" smtClean="0"/>
              <a:t>Software parallelism is a function of algorithm, programming style, and compiler optimization.</a:t>
            </a:r>
          </a:p>
          <a:p>
            <a:pPr algn="just"/>
            <a:r>
              <a:rPr lang="en-US" dirty="0" smtClean="0">
                <a:solidFill>
                  <a:srgbClr val="FF0000"/>
                </a:solidFill>
              </a:rPr>
              <a:t>The </a:t>
            </a:r>
            <a:r>
              <a:rPr lang="en-US" b="1" dirty="0" smtClean="0">
                <a:solidFill>
                  <a:srgbClr val="FF0000"/>
                </a:solidFill>
              </a:rPr>
              <a:t>program flow graph </a:t>
            </a:r>
            <a:r>
              <a:rPr lang="en-US" dirty="0" smtClean="0">
                <a:solidFill>
                  <a:srgbClr val="FF0000"/>
                </a:solidFill>
              </a:rPr>
              <a:t>displays the patterns of simultaneously executable operations.  </a:t>
            </a:r>
          </a:p>
          <a:p>
            <a:pPr algn="just"/>
            <a:r>
              <a:rPr lang="en-US" dirty="0" smtClean="0"/>
              <a:t>Parallelism in a program varies during the execution period .</a:t>
            </a:r>
          </a:p>
          <a:p>
            <a:pPr algn="just"/>
            <a:r>
              <a:rPr lang="en-US" dirty="0" smtClean="0"/>
              <a:t>It limits the sustained performance of the processor</a:t>
            </a:r>
            <a:r>
              <a:rPr lang="en-US" dirty="0"/>
              <a:t>.</a:t>
            </a:r>
          </a:p>
        </p:txBody>
      </p:sp>
    </p:spTree>
    <p:extLst>
      <p:ext uri="{BB962C8B-B14F-4D97-AF65-F5344CB8AC3E}">
        <p14:creationId xmlns:p14="http://schemas.microsoft.com/office/powerpoint/2010/main" val="4206744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348"/>
            <a:ext cx="8229600" cy="1143000"/>
          </a:xfrm>
        </p:spPr>
        <p:txBody>
          <a:bodyPr>
            <a:normAutofit fontScale="90000"/>
          </a:bodyPr>
          <a:lstStyle/>
          <a:p>
            <a:r>
              <a:rPr lang="en-IN" spc="-10" dirty="0">
                <a:latin typeface="Arial"/>
                <a:cs typeface="Arial"/>
              </a:rPr>
              <a:t>Modified Exclusive Shared</a:t>
            </a:r>
            <a:r>
              <a:rPr lang="en-IN" spc="55" dirty="0">
                <a:latin typeface="Arial"/>
                <a:cs typeface="Arial"/>
              </a:rPr>
              <a:t> </a:t>
            </a:r>
            <a:r>
              <a:rPr lang="en-IN" spc="-10" dirty="0" smtClean="0">
                <a:latin typeface="Arial"/>
                <a:cs typeface="Arial"/>
              </a:rPr>
              <a:t>Invalid (MESI) Protocol</a:t>
            </a:r>
            <a:endParaRPr lang="en-US" dirty="0"/>
          </a:p>
        </p:txBody>
      </p:sp>
      <p:sp>
        <p:nvSpPr>
          <p:cNvPr id="3" name="Content Placeholder 2"/>
          <p:cNvSpPr>
            <a:spLocks noGrp="1"/>
          </p:cNvSpPr>
          <p:nvPr>
            <p:ph idx="1"/>
          </p:nvPr>
        </p:nvSpPr>
        <p:spPr>
          <a:xfrm>
            <a:off x="457200" y="1196752"/>
            <a:ext cx="8229600" cy="4929411"/>
          </a:xfrm>
        </p:spPr>
        <p:txBody>
          <a:bodyPr>
            <a:normAutofit/>
          </a:bodyPr>
          <a:lstStyle/>
          <a:p>
            <a:r>
              <a:rPr lang="en-US" sz="2800" dirty="0" smtClean="0"/>
              <a:t>Implementation </a:t>
            </a:r>
            <a:r>
              <a:rPr lang="en-US" sz="2800" dirty="0"/>
              <a:t>of enforcing data integrity among caches sharing </a:t>
            </a:r>
            <a:r>
              <a:rPr lang="en-US" sz="2800" dirty="0" smtClean="0"/>
              <a:t>data.</a:t>
            </a:r>
          </a:p>
          <a:p>
            <a:r>
              <a:rPr lang="en-US" sz="2800" b="1" dirty="0" smtClean="0"/>
              <a:t>Write back scheme: </a:t>
            </a:r>
            <a:r>
              <a:rPr lang="en-US" sz="2800" dirty="0" smtClean="0"/>
              <a:t>Main memory is not updated until another request is made to the modified data.</a:t>
            </a:r>
          </a:p>
          <a:p>
            <a:r>
              <a:rPr lang="en-US" sz="2800" b="1" dirty="0" smtClean="0"/>
              <a:t>Dirty data: </a:t>
            </a:r>
            <a:r>
              <a:rPr lang="en-US" sz="2800" dirty="0" smtClean="0"/>
              <a:t>Data that is modified within the cache but not in main memory.</a:t>
            </a:r>
          </a:p>
          <a:p>
            <a:r>
              <a:rPr lang="en-IN" sz="2800" dirty="0" smtClean="0"/>
              <a:t>Maintains two tags: invalid </a:t>
            </a:r>
            <a:r>
              <a:rPr lang="en-IN" sz="2800" dirty="0"/>
              <a:t>tag and </a:t>
            </a:r>
            <a:r>
              <a:rPr lang="en-IN" sz="2800" dirty="0" smtClean="0"/>
              <a:t>dirty tag</a:t>
            </a:r>
            <a:endParaRPr lang="en-IN" sz="2800" dirty="0"/>
          </a:p>
          <a:p>
            <a:endParaRPr lang="en-US" sz="2800"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F46630D-4EB2-4B14-B10B-056800C619E5}" type="slidenum">
              <a:rPr lang="en-GB"/>
              <a:pPr/>
              <a:t>81</a:t>
            </a:fld>
            <a:endParaRPr lang="en-GB"/>
          </a:p>
        </p:txBody>
      </p:sp>
      <p:sp>
        <p:nvSpPr>
          <p:cNvPr id="116738" name="Rectangle 2"/>
          <p:cNvSpPr>
            <a:spLocks noGrp="1" noChangeArrowheads="1"/>
          </p:cNvSpPr>
          <p:nvPr>
            <p:ph type="title"/>
          </p:nvPr>
        </p:nvSpPr>
        <p:spPr>
          <a:xfrm>
            <a:off x="467544" y="0"/>
            <a:ext cx="8229600" cy="620688"/>
          </a:xfrm>
        </p:spPr>
        <p:txBody>
          <a:bodyPr>
            <a:normAutofit fontScale="90000"/>
          </a:bodyPr>
          <a:lstStyle/>
          <a:p>
            <a:r>
              <a:rPr lang="en-GB" dirty="0"/>
              <a:t>MESI </a:t>
            </a:r>
            <a:r>
              <a:rPr lang="en-GB" dirty="0" smtClean="0"/>
              <a:t>Protocol</a:t>
            </a:r>
            <a:endParaRPr lang="en-GB" dirty="0"/>
          </a:p>
        </p:txBody>
      </p:sp>
      <p:sp>
        <p:nvSpPr>
          <p:cNvPr id="116739" name="Rectangle 3"/>
          <p:cNvSpPr>
            <a:spLocks noGrp="1" noChangeArrowheads="1"/>
          </p:cNvSpPr>
          <p:nvPr>
            <p:ph type="body" idx="1"/>
          </p:nvPr>
        </p:nvSpPr>
        <p:spPr>
          <a:xfrm>
            <a:off x="107504" y="548680"/>
            <a:ext cx="9036496" cy="6048672"/>
          </a:xfrm>
        </p:spPr>
        <p:txBody>
          <a:bodyPr>
            <a:normAutofit/>
          </a:bodyPr>
          <a:lstStyle/>
          <a:p>
            <a:pPr>
              <a:lnSpc>
                <a:spcPct val="90000"/>
              </a:lnSpc>
              <a:buFontTx/>
              <a:buNone/>
            </a:pPr>
            <a:r>
              <a:rPr lang="en-GB" sz="2400" dirty="0"/>
              <a:t>Any cache line </a:t>
            </a:r>
            <a:r>
              <a:rPr lang="en-GB" sz="2400" dirty="0" smtClean="0"/>
              <a:t>/ tag can </a:t>
            </a:r>
            <a:r>
              <a:rPr lang="en-GB" sz="2400" dirty="0"/>
              <a:t>be in one of 4 states (2 bits)</a:t>
            </a:r>
          </a:p>
          <a:p>
            <a:pPr>
              <a:lnSpc>
                <a:spcPct val="90000"/>
              </a:lnSpc>
            </a:pPr>
            <a:r>
              <a:rPr lang="en-IN" sz="2400" b="1" dirty="0"/>
              <a:t>Invalid: </a:t>
            </a:r>
            <a:r>
              <a:rPr lang="en-IN" sz="2400" dirty="0"/>
              <a:t>It is a non-valid state. </a:t>
            </a:r>
            <a:endParaRPr lang="en-IN" sz="2400" dirty="0" smtClean="0"/>
          </a:p>
          <a:p>
            <a:pPr>
              <a:lnSpc>
                <a:spcPct val="90000"/>
              </a:lnSpc>
            </a:pPr>
            <a:r>
              <a:rPr lang="en-IN" sz="2400" b="1" dirty="0" smtClean="0"/>
              <a:t>Shared</a:t>
            </a:r>
            <a:r>
              <a:rPr lang="en-IN" sz="2400" b="1" dirty="0"/>
              <a:t>: </a:t>
            </a:r>
            <a:r>
              <a:rPr lang="en-IN" sz="2400" dirty="0"/>
              <a:t>Shared without having been modified. Another processor can have the data into </a:t>
            </a:r>
            <a:r>
              <a:rPr lang="en-IN" sz="2400" dirty="0" smtClean="0"/>
              <a:t>the cache </a:t>
            </a:r>
            <a:r>
              <a:rPr lang="en-IN" sz="2400" dirty="0"/>
              <a:t>memory and both copies are in their current version.</a:t>
            </a:r>
          </a:p>
          <a:p>
            <a:pPr>
              <a:lnSpc>
                <a:spcPct val="90000"/>
              </a:lnSpc>
            </a:pPr>
            <a:r>
              <a:rPr lang="en-IN" sz="2400" b="1" dirty="0" smtClean="0"/>
              <a:t>Exclusive</a:t>
            </a:r>
            <a:r>
              <a:rPr lang="en-IN" sz="2400" b="1" dirty="0"/>
              <a:t>: </a:t>
            </a:r>
            <a:r>
              <a:rPr lang="en-IN" sz="2400" dirty="0"/>
              <a:t>Exclusive without having been </a:t>
            </a:r>
            <a:r>
              <a:rPr lang="en-IN" sz="2400" dirty="0" smtClean="0"/>
              <a:t>modified. This </a:t>
            </a:r>
            <a:r>
              <a:rPr lang="en-IN" sz="2400" dirty="0"/>
              <a:t>cache is the only one that </a:t>
            </a:r>
            <a:r>
              <a:rPr lang="en-IN" sz="2400" dirty="0" smtClean="0"/>
              <a:t>has the </a:t>
            </a:r>
            <a:r>
              <a:rPr lang="en-IN" sz="2400" dirty="0"/>
              <a:t>correct value of the block. </a:t>
            </a:r>
            <a:endParaRPr lang="en-IN" sz="2400" dirty="0" smtClean="0"/>
          </a:p>
          <a:p>
            <a:pPr>
              <a:lnSpc>
                <a:spcPct val="90000"/>
              </a:lnSpc>
            </a:pPr>
            <a:r>
              <a:rPr lang="en-IN" sz="2400" b="1" dirty="0" smtClean="0"/>
              <a:t>Modified</a:t>
            </a:r>
            <a:r>
              <a:rPr lang="en-IN" sz="2400" b="1" dirty="0"/>
              <a:t>: </a:t>
            </a:r>
            <a:r>
              <a:rPr lang="en-IN" sz="2400" b="1" dirty="0" smtClean="0"/>
              <a:t>E</a:t>
            </a:r>
            <a:r>
              <a:rPr lang="en-IN" sz="2400" dirty="0" smtClean="0"/>
              <a:t>xclusive-modified </a:t>
            </a:r>
            <a:r>
              <a:rPr lang="en-IN" sz="2400" dirty="0"/>
              <a:t>state. </a:t>
            </a:r>
            <a:r>
              <a:rPr lang="en-IN" sz="2400" dirty="0" smtClean="0"/>
              <a:t>The </a:t>
            </a:r>
            <a:r>
              <a:rPr lang="en-IN" sz="2400" dirty="0"/>
              <a:t>cache has the only </a:t>
            </a:r>
            <a:r>
              <a:rPr lang="en-IN" sz="2400" dirty="0" smtClean="0"/>
              <a:t>copy that </a:t>
            </a:r>
            <a:r>
              <a:rPr lang="en-IN" sz="2400" dirty="0"/>
              <a:t>is correct in the whole system. The data which are in</a:t>
            </a:r>
            <a:r>
              <a:rPr lang="en-IN" sz="2400" b="1" dirty="0"/>
              <a:t> </a:t>
            </a:r>
            <a:r>
              <a:rPr lang="en-IN" sz="2400" dirty="0"/>
              <a:t>the main memory are wrong. </a:t>
            </a:r>
          </a:p>
          <a:p>
            <a:pPr marL="0" indent="0">
              <a:lnSpc>
                <a:spcPct val="90000"/>
              </a:lnSpc>
              <a:buNone/>
            </a:pPr>
            <a:endParaRPr lang="en-GB" sz="28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509120"/>
            <a:ext cx="871296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ECE7B6A-9ACC-41FE-931C-29166587C728}" type="slidenum">
              <a:rPr lang="en-GB"/>
              <a:pPr/>
              <a:t>82</a:t>
            </a:fld>
            <a:endParaRPr lang="en-GB"/>
          </a:p>
        </p:txBody>
      </p:sp>
      <p:sp>
        <p:nvSpPr>
          <p:cNvPr id="117762" name="Rectangle 2"/>
          <p:cNvSpPr>
            <a:spLocks noGrp="1" noChangeArrowheads="1"/>
          </p:cNvSpPr>
          <p:nvPr>
            <p:ph type="title"/>
          </p:nvPr>
        </p:nvSpPr>
        <p:spPr/>
        <p:txBody>
          <a:bodyPr/>
          <a:lstStyle/>
          <a:p>
            <a:r>
              <a:rPr lang="en-GB" dirty="0"/>
              <a:t>MESI Protocol </a:t>
            </a:r>
          </a:p>
        </p:txBody>
      </p:sp>
      <p:sp>
        <p:nvSpPr>
          <p:cNvPr id="117763" name="Rectangle 3"/>
          <p:cNvSpPr>
            <a:spLocks noGrp="1" noChangeArrowheads="1"/>
          </p:cNvSpPr>
          <p:nvPr>
            <p:ph type="body" idx="1"/>
          </p:nvPr>
        </p:nvSpPr>
        <p:spPr/>
        <p:txBody>
          <a:bodyPr/>
          <a:lstStyle/>
          <a:p>
            <a:pPr>
              <a:lnSpc>
                <a:spcPct val="90000"/>
              </a:lnSpc>
            </a:pPr>
            <a:r>
              <a:rPr lang="en-GB" dirty="0"/>
              <a:t>Cache line changes state as a function of memory access events.</a:t>
            </a:r>
          </a:p>
          <a:p>
            <a:pPr>
              <a:lnSpc>
                <a:spcPct val="90000"/>
              </a:lnSpc>
            </a:pPr>
            <a:r>
              <a:rPr lang="en-GB" dirty="0"/>
              <a:t>Event may be either</a:t>
            </a:r>
          </a:p>
          <a:p>
            <a:pPr lvl="1">
              <a:lnSpc>
                <a:spcPct val="90000"/>
              </a:lnSpc>
            </a:pPr>
            <a:r>
              <a:rPr lang="en-GB" dirty="0"/>
              <a:t>Due to local processor activity (i.e. cache access)</a:t>
            </a:r>
          </a:p>
          <a:p>
            <a:pPr lvl="1">
              <a:lnSpc>
                <a:spcPct val="90000"/>
              </a:lnSpc>
            </a:pPr>
            <a:r>
              <a:rPr lang="en-GB" dirty="0"/>
              <a:t>Due to bus activity - as a result of snooping</a:t>
            </a:r>
          </a:p>
          <a:p>
            <a:pPr>
              <a:lnSpc>
                <a:spcPct val="90000"/>
              </a:lnSpc>
            </a:pPr>
            <a:r>
              <a:rPr lang="en-GB" dirty="0"/>
              <a:t>Cache line has its own state affected only if address matches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FA874E8-BBEA-46A2-9620-F19E533944F3}" type="slidenum">
              <a:rPr lang="en-GB"/>
              <a:pPr/>
              <a:t>83</a:t>
            </a:fld>
            <a:endParaRPr lang="en-GB"/>
          </a:p>
        </p:txBody>
      </p:sp>
      <p:sp>
        <p:nvSpPr>
          <p:cNvPr id="120834" name="Rectangle 2"/>
          <p:cNvSpPr>
            <a:spLocks noGrp="1" noChangeArrowheads="1"/>
          </p:cNvSpPr>
          <p:nvPr>
            <p:ph type="title"/>
          </p:nvPr>
        </p:nvSpPr>
        <p:spPr/>
        <p:txBody>
          <a:bodyPr/>
          <a:lstStyle/>
          <a:p>
            <a:r>
              <a:rPr lang="en-GB" dirty="0"/>
              <a:t>MESI </a:t>
            </a:r>
            <a:r>
              <a:rPr lang="en-GB" dirty="0" smtClean="0"/>
              <a:t>Protocol</a:t>
            </a:r>
            <a:endParaRPr lang="en-GB" dirty="0"/>
          </a:p>
        </p:txBody>
      </p:sp>
      <p:sp>
        <p:nvSpPr>
          <p:cNvPr id="120835" name="Rectangle 3"/>
          <p:cNvSpPr>
            <a:spLocks noGrp="1" noChangeArrowheads="1"/>
          </p:cNvSpPr>
          <p:nvPr>
            <p:ph type="body" idx="1"/>
          </p:nvPr>
        </p:nvSpPr>
        <p:spPr/>
        <p:txBody>
          <a:bodyPr/>
          <a:lstStyle/>
          <a:p>
            <a:r>
              <a:rPr lang="en-GB" dirty="0"/>
              <a:t>Operation can be described informally by looking at action in local processor</a:t>
            </a:r>
          </a:p>
          <a:p>
            <a:pPr lvl="1"/>
            <a:r>
              <a:rPr lang="en-GB" dirty="0"/>
              <a:t>Read Hit</a:t>
            </a:r>
          </a:p>
          <a:p>
            <a:pPr lvl="1"/>
            <a:r>
              <a:rPr lang="en-GB" dirty="0"/>
              <a:t>Read Miss</a:t>
            </a:r>
          </a:p>
          <a:p>
            <a:pPr lvl="1"/>
            <a:r>
              <a:rPr lang="en-GB" dirty="0"/>
              <a:t>Write Hit</a:t>
            </a:r>
          </a:p>
          <a:p>
            <a:pPr lvl="1"/>
            <a:r>
              <a:rPr lang="en-GB" dirty="0"/>
              <a:t>Write Miss</a:t>
            </a:r>
          </a:p>
          <a:p>
            <a:r>
              <a:rPr lang="en-GB" dirty="0"/>
              <a:t>More formally by state transition diagram</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6D7B2B7-7FFC-49C4-863C-4025B7C0BFBE}" type="slidenum">
              <a:rPr lang="en-GB"/>
              <a:pPr/>
              <a:t>84</a:t>
            </a:fld>
            <a:endParaRPr lang="en-GB"/>
          </a:p>
        </p:txBody>
      </p:sp>
      <p:sp>
        <p:nvSpPr>
          <p:cNvPr id="121858" name="Rectangle 2"/>
          <p:cNvSpPr>
            <a:spLocks noGrp="1" noChangeArrowheads="1"/>
          </p:cNvSpPr>
          <p:nvPr>
            <p:ph type="title"/>
          </p:nvPr>
        </p:nvSpPr>
        <p:spPr/>
        <p:txBody>
          <a:bodyPr/>
          <a:lstStyle/>
          <a:p>
            <a:r>
              <a:rPr lang="en-GB"/>
              <a:t>MESI Local Read Hit</a:t>
            </a:r>
          </a:p>
        </p:txBody>
      </p:sp>
      <p:sp>
        <p:nvSpPr>
          <p:cNvPr id="121859" name="Rectangle 3"/>
          <p:cNvSpPr>
            <a:spLocks noGrp="1" noChangeArrowheads="1"/>
          </p:cNvSpPr>
          <p:nvPr>
            <p:ph type="body" idx="1"/>
          </p:nvPr>
        </p:nvSpPr>
        <p:spPr/>
        <p:txBody>
          <a:bodyPr/>
          <a:lstStyle/>
          <a:p>
            <a:r>
              <a:rPr lang="en-GB" dirty="0"/>
              <a:t>Line must be in one of </a:t>
            </a:r>
            <a:r>
              <a:rPr lang="en-GB" dirty="0" smtClean="0"/>
              <a:t>MES</a:t>
            </a:r>
            <a:endParaRPr lang="en-GB" dirty="0"/>
          </a:p>
          <a:p>
            <a:r>
              <a:rPr lang="en-GB" dirty="0" smtClean="0"/>
              <a:t>his </a:t>
            </a:r>
            <a:r>
              <a:rPr lang="en-GB" dirty="0"/>
              <a:t>must be correct local value (if M it must have been modified locally)</a:t>
            </a:r>
          </a:p>
          <a:p>
            <a:r>
              <a:rPr lang="en-GB" dirty="0"/>
              <a:t>Simply return value</a:t>
            </a:r>
          </a:p>
          <a:p>
            <a:r>
              <a:rPr lang="en-GB" dirty="0"/>
              <a:t>No state change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B442FD-66F1-4077-AD4A-3A32D17E79C1}" type="slidenum">
              <a:rPr lang="en-GB"/>
              <a:pPr/>
              <a:t>85</a:t>
            </a:fld>
            <a:endParaRPr lang="en-GB"/>
          </a:p>
        </p:txBody>
      </p:sp>
      <p:sp>
        <p:nvSpPr>
          <p:cNvPr id="122882" name="Rectangle 2"/>
          <p:cNvSpPr>
            <a:spLocks noGrp="1" noChangeArrowheads="1"/>
          </p:cNvSpPr>
          <p:nvPr>
            <p:ph type="title"/>
          </p:nvPr>
        </p:nvSpPr>
        <p:spPr/>
        <p:txBody>
          <a:bodyPr/>
          <a:lstStyle/>
          <a:p>
            <a:r>
              <a:rPr lang="en-GB" dirty="0"/>
              <a:t>MESI Local Read Miss </a:t>
            </a:r>
          </a:p>
        </p:txBody>
      </p:sp>
      <p:sp>
        <p:nvSpPr>
          <p:cNvPr id="122883" name="Rectangle 3"/>
          <p:cNvSpPr>
            <a:spLocks noGrp="1" noChangeArrowheads="1"/>
          </p:cNvSpPr>
          <p:nvPr>
            <p:ph type="body" idx="1"/>
          </p:nvPr>
        </p:nvSpPr>
        <p:spPr/>
        <p:txBody>
          <a:bodyPr/>
          <a:lstStyle/>
          <a:p>
            <a:r>
              <a:rPr lang="en-GB" sz="2800" dirty="0"/>
              <a:t>No other copy in caches</a:t>
            </a:r>
          </a:p>
          <a:p>
            <a:pPr lvl="1"/>
            <a:r>
              <a:rPr lang="en-GB" sz="2400" dirty="0"/>
              <a:t>Processor makes bus request to memory</a:t>
            </a:r>
          </a:p>
          <a:p>
            <a:pPr lvl="1"/>
            <a:r>
              <a:rPr lang="en-GB" sz="2400" dirty="0"/>
              <a:t>Value read to local cache, marked E</a:t>
            </a:r>
          </a:p>
          <a:p>
            <a:r>
              <a:rPr lang="en-GB" sz="2800" dirty="0"/>
              <a:t>One cache has E copy</a:t>
            </a:r>
          </a:p>
          <a:p>
            <a:pPr lvl="1"/>
            <a:r>
              <a:rPr lang="en-GB" sz="2400" dirty="0"/>
              <a:t>Processor makes bus request to memory</a:t>
            </a:r>
          </a:p>
          <a:p>
            <a:pPr lvl="1"/>
            <a:r>
              <a:rPr lang="en-GB" sz="2400" dirty="0"/>
              <a:t>Snooping cache puts copy value on the bus</a:t>
            </a:r>
          </a:p>
          <a:p>
            <a:pPr lvl="1"/>
            <a:r>
              <a:rPr lang="en-GB" sz="2400" dirty="0"/>
              <a:t>Memory access is abandoned</a:t>
            </a:r>
          </a:p>
          <a:p>
            <a:pPr lvl="1"/>
            <a:r>
              <a:rPr lang="en-GB" sz="2400" dirty="0"/>
              <a:t>Local processor caches value</a:t>
            </a:r>
          </a:p>
          <a:p>
            <a:pPr lvl="1"/>
            <a:r>
              <a:rPr lang="en-GB" sz="2400" dirty="0"/>
              <a:t>Both lines set to 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B17040F-D384-4C2A-A052-D44887A4BAF8}" type="slidenum">
              <a:rPr lang="en-GB"/>
              <a:pPr/>
              <a:t>86</a:t>
            </a:fld>
            <a:endParaRPr lang="en-GB"/>
          </a:p>
        </p:txBody>
      </p:sp>
      <p:sp>
        <p:nvSpPr>
          <p:cNvPr id="123906" name="Rectangle 2"/>
          <p:cNvSpPr>
            <a:spLocks noGrp="1" noChangeArrowheads="1"/>
          </p:cNvSpPr>
          <p:nvPr>
            <p:ph type="title"/>
          </p:nvPr>
        </p:nvSpPr>
        <p:spPr/>
        <p:txBody>
          <a:bodyPr/>
          <a:lstStyle/>
          <a:p>
            <a:r>
              <a:rPr lang="en-GB" dirty="0"/>
              <a:t>MESI Local Read </a:t>
            </a:r>
            <a:r>
              <a:rPr lang="en-GB" dirty="0" smtClean="0"/>
              <a:t>Miss</a:t>
            </a:r>
            <a:endParaRPr lang="en-GB" dirty="0"/>
          </a:p>
        </p:txBody>
      </p:sp>
      <p:sp>
        <p:nvSpPr>
          <p:cNvPr id="123907" name="Rectangle 3"/>
          <p:cNvSpPr>
            <a:spLocks noGrp="1" noChangeArrowheads="1"/>
          </p:cNvSpPr>
          <p:nvPr>
            <p:ph type="body" idx="1"/>
          </p:nvPr>
        </p:nvSpPr>
        <p:spPr/>
        <p:txBody>
          <a:bodyPr/>
          <a:lstStyle/>
          <a:p>
            <a:r>
              <a:rPr lang="en-GB" dirty="0"/>
              <a:t>Several caches have S copy</a:t>
            </a:r>
          </a:p>
          <a:p>
            <a:pPr lvl="1"/>
            <a:r>
              <a:rPr lang="en-GB" dirty="0"/>
              <a:t>Processor makes bus request to memory</a:t>
            </a:r>
          </a:p>
          <a:p>
            <a:pPr lvl="1"/>
            <a:r>
              <a:rPr lang="en-GB" dirty="0"/>
              <a:t>One cache puts copy value on the bus (arbitrated)</a:t>
            </a:r>
          </a:p>
          <a:p>
            <a:pPr lvl="1"/>
            <a:r>
              <a:rPr lang="en-GB" dirty="0"/>
              <a:t>Memory access is abandoned</a:t>
            </a:r>
          </a:p>
          <a:p>
            <a:pPr lvl="1"/>
            <a:r>
              <a:rPr lang="en-GB" dirty="0"/>
              <a:t>Local processor caches value</a:t>
            </a:r>
          </a:p>
          <a:p>
            <a:pPr lvl="1"/>
            <a:r>
              <a:rPr lang="en-GB" dirty="0"/>
              <a:t>Local copy set to S</a:t>
            </a:r>
          </a:p>
          <a:p>
            <a:pPr lvl="1"/>
            <a:r>
              <a:rPr lang="en-GB" dirty="0"/>
              <a:t>Other copies remain 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F3A872-CAFE-4DF6-8FE2-3F613ED23832}" type="slidenum">
              <a:rPr lang="en-GB"/>
              <a:pPr/>
              <a:t>87</a:t>
            </a:fld>
            <a:endParaRPr lang="en-GB"/>
          </a:p>
        </p:txBody>
      </p:sp>
      <p:sp>
        <p:nvSpPr>
          <p:cNvPr id="124930" name="Rectangle 2"/>
          <p:cNvSpPr>
            <a:spLocks noGrp="1" noChangeArrowheads="1"/>
          </p:cNvSpPr>
          <p:nvPr>
            <p:ph type="title"/>
          </p:nvPr>
        </p:nvSpPr>
        <p:spPr/>
        <p:txBody>
          <a:bodyPr/>
          <a:lstStyle/>
          <a:p>
            <a:r>
              <a:rPr lang="en-GB" dirty="0"/>
              <a:t>MESI Local Read </a:t>
            </a:r>
            <a:r>
              <a:rPr lang="en-GB" dirty="0" smtClean="0"/>
              <a:t>Miss</a:t>
            </a:r>
            <a:endParaRPr lang="en-GB" dirty="0"/>
          </a:p>
        </p:txBody>
      </p:sp>
      <p:sp>
        <p:nvSpPr>
          <p:cNvPr id="124931" name="Rectangle 3"/>
          <p:cNvSpPr>
            <a:spLocks noGrp="1" noChangeArrowheads="1"/>
          </p:cNvSpPr>
          <p:nvPr>
            <p:ph type="body" idx="1"/>
          </p:nvPr>
        </p:nvSpPr>
        <p:spPr/>
        <p:txBody>
          <a:bodyPr/>
          <a:lstStyle/>
          <a:p>
            <a:pPr>
              <a:lnSpc>
                <a:spcPct val="90000"/>
              </a:lnSpc>
            </a:pPr>
            <a:r>
              <a:rPr lang="en-GB"/>
              <a:t>One cache has M copy</a:t>
            </a:r>
          </a:p>
          <a:p>
            <a:pPr lvl="1">
              <a:lnSpc>
                <a:spcPct val="90000"/>
              </a:lnSpc>
            </a:pPr>
            <a:r>
              <a:rPr lang="en-GB"/>
              <a:t>Processor makes bus request to memory</a:t>
            </a:r>
          </a:p>
          <a:p>
            <a:pPr lvl="1">
              <a:lnSpc>
                <a:spcPct val="90000"/>
              </a:lnSpc>
            </a:pPr>
            <a:r>
              <a:rPr lang="en-GB"/>
              <a:t>Snooping cache puts copy value on the bus</a:t>
            </a:r>
          </a:p>
          <a:p>
            <a:pPr lvl="1">
              <a:lnSpc>
                <a:spcPct val="90000"/>
              </a:lnSpc>
            </a:pPr>
            <a:r>
              <a:rPr lang="en-GB"/>
              <a:t>Memory access is abandoned</a:t>
            </a:r>
          </a:p>
          <a:p>
            <a:pPr lvl="1">
              <a:lnSpc>
                <a:spcPct val="90000"/>
              </a:lnSpc>
            </a:pPr>
            <a:r>
              <a:rPr lang="en-GB"/>
              <a:t>Local processor caches value</a:t>
            </a:r>
          </a:p>
          <a:p>
            <a:pPr lvl="1">
              <a:lnSpc>
                <a:spcPct val="90000"/>
              </a:lnSpc>
            </a:pPr>
            <a:r>
              <a:rPr lang="en-GB"/>
              <a:t>Local copy tagged S</a:t>
            </a:r>
          </a:p>
          <a:p>
            <a:pPr lvl="1">
              <a:lnSpc>
                <a:spcPct val="90000"/>
              </a:lnSpc>
            </a:pPr>
            <a:r>
              <a:rPr lang="en-GB" b="1"/>
              <a:t>Source (M) value copied back to memory</a:t>
            </a:r>
          </a:p>
          <a:p>
            <a:pPr lvl="1">
              <a:lnSpc>
                <a:spcPct val="90000"/>
              </a:lnSpc>
            </a:pPr>
            <a:r>
              <a:rPr lang="en-GB"/>
              <a:t>Source value M -&gt; S</a:t>
            </a:r>
            <a:endParaRPr lang="en-GB"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AC10B24-E42C-4158-ADBB-C31A5EDB06B5}" type="slidenum">
              <a:rPr lang="en-GB"/>
              <a:pPr/>
              <a:t>88</a:t>
            </a:fld>
            <a:endParaRPr lang="en-GB"/>
          </a:p>
        </p:txBody>
      </p:sp>
      <p:sp>
        <p:nvSpPr>
          <p:cNvPr id="131074" name="Rectangle 2"/>
          <p:cNvSpPr>
            <a:spLocks noGrp="1" noChangeArrowheads="1"/>
          </p:cNvSpPr>
          <p:nvPr>
            <p:ph type="title"/>
          </p:nvPr>
        </p:nvSpPr>
        <p:spPr/>
        <p:txBody>
          <a:bodyPr/>
          <a:lstStyle/>
          <a:p>
            <a:r>
              <a:rPr lang="en-GB" dirty="0"/>
              <a:t>MESI Local Write Hit </a:t>
            </a:r>
          </a:p>
        </p:txBody>
      </p:sp>
      <p:sp>
        <p:nvSpPr>
          <p:cNvPr id="131075" name="Rectangle 3"/>
          <p:cNvSpPr>
            <a:spLocks noGrp="1" noChangeArrowheads="1"/>
          </p:cNvSpPr>
          <p:nvPr>
            <p:ph type="body" idx="1"/>
          </p:nvPr>
        </p:nvSpPr>
        <p:spPr/>
        <p:txBody>
          <a:bodyPr/>
          <a:lstStyle/>
          <a:p>
            <a:pPr>
              <a:lnSpc>
                <a:spcPct val="90000"/>
              </a:lnSpc>
              <a:buFontTx/>
              <a:buNone/>
            </a:pPr>
            <a:r>
              <a:rPr lang="en-GB" dirty="0"/>
              <a:t>Line must be one of MES</a:t>
            </a:r>
          </a:p>
          <a:p>
            <a:pPr>
              <a:lnSpc>
                <a:spcPct val="90000"/>
              </a:lnSpc>
            </a:pPr>
            <a:r>
              <a:rPr lang="en-GB" dirty="0"/>
              <a:t>M</a:t>
            </a:r>
          </a:p>
          <a:p>
            <a:pPr lvl="1">
              <a:lnSpc>
                <a:spcPct val="90000"/>
              </a:lnSpc>
            </a:pPr>
            <a:r>
              <a:rPr lang="en-GB" dirty="0"/>
              <a:t>line is exclusive and already ‘dirty’</a:t>
            </a:r>
          </a:p>
          <a:p>
            <a:pPr lvl="1">
              <a:lnSpc>
                <a:spcPct val="90000"/>
              </a:lnSpc>
            </a:pPr>
            <a:r>
              <a:rPr lang="en-GB" dirty="0"/>
              <a:t>Update local cache value</a:t>
            </a:r>
          </a:p>
          <a:p>
            <a:pPr lvl="1">
              <a:lnSpc>
                <a:spcPct val="90000"/>
              </a:lnSpc>
            </a:pPr>
            <a:r>
              <a:rPr lang="en-GB" dirty="0"/>
              <a:t>no state change</a:t>
            </a:r>
          </a:p>
          <a:p>
            <a:pPr>
              <a:lnSpc>
                <a:spcPct val="90000"/>
              </a:lnSpc>
            </a:pPr>
            <a:r>
              <a:rPr lang="en-GB" dirty="0"/>
              <a:t>E</a:t>
            </a:r>
          </a:p>
          <a:p>
            <a:pPr lvl="1">
              <a:lnSpc>
                <a:spcPct val="90000"/>
              </a:lnSpc>
            </a:pPr>
            <a:r>
              <a:rPr lang="en-GB" dirty="0"/>
              <a:t>Update local cache value</a:t>
            </a:r>
          </a:p>
          <a:p>
            <a:pPr lvl="1">
              <a:lnSpc>
                <a:spcPct val="90000"/>
              </a:lnSpc>
            </a:pPr>
            <a:r>
              <a:rPr lang="en-GB" dirty="0"/>
              <a:t>State E -&gt; M</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38E1635-0726-49B4-B475-74E7E6A91B29}" type="slidenum">
              <a:rPr lang="en-GB"/>
              <a:pPr/>
              <a:t>89</a:t>
            </a:fld>
            <a:endParaRPr lang="en-GB"/>
          </a:p>
        </p:txBody>
      </p:sp>
      <p:sp>
        <p:nvSpPr>
          <p:cNvPr id="132098" name="Rectangle 2"/>
          <p:cNvSpPr>
            <a:spLocks noGrp="1" noChangeArrowheads="1"/>
          </p:cNvSpPr>
          <p:nvPr>
            <p:ph type="title"/>
          </p:nvPr>
        </p:nvSpPr>
        <p:spPr/>
        <p:txBody>
          <a:bodyPr/>
          <a:lstStyle/>
          <a:p>
            <a:r>
              <a:rPr lang="en-GB" dirty="0"/>
              <a:t>MESI Local Write Hit </a:t>
            </a:r>
          </a:p>
        </p:txBody>
      </p:sp>
      <p:sp>
        <p:nvSpPr>
          <p:cNvPr id="132099" name="Rectangle 3"/>
          <p:cNvSpPr>
            <a:spLocks noGrp="1" noChangeArrowheads="1"/>
          </p:cNvSpPr>
          <p:nvPr>
            <p:ph type="body" idx="1"/>
          </p:nvPr>
        </p:nvSpPr>
        <p:spPr/>
        <p:txBody>
          <a:bodyPr/>
          <a:lstStyle/>
          <a:p>
            <a:r>
              <a:rPr lang="en-GB"/>
              <a:t>S</a:t>
            </a:r>
          </a:p>
          <a:p>
            <a:pPr lvl="1"/>
            <a:r>
              <a:rPr lang="en-GB"/>
              <a:t>Processor broadcasts an invalidate on bus</a:t>
            </a:r>
          </a:p>
          <a:p>
            <a:pPr lvl="1"/>
            <a:r>
              <a:rPr lang="en-GB"/>
              <a:t>Snooping processors with S copy change S-&gt;I</a:t>
            </a:r>
          </a:p>
          <a:p>
            <a:pPr lvl="1"/>
            <a:r>
              <a:rPr lang="en-GB"/>
              <a:t>Local cache value is updated</a:t>
            </a:r>
          </a:p>
          <a:p>
            <a:pPr lvl="1"/>
            <a:r>
              <a:rPr lang="en-GB"/>
              <a:t>Local state change S-&gt;M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124744"/>
            <a:ext cx="8229600" cy="5544616"/>
          </a:xfrm>
        </p:spPr>
        <p:txBody>
          <a:bodyPr>
            <a:normAutofit fontScale="92500" lnSpcReduction="10000"/>
          </a:bodyPr>
          <a:lstStyle/>
          <a:p>
            <a:endParaRPr lang="en-US" dirty="0"/>
          </a:p>
          <a:p>
            <a:pPr marL="0" indent="0">
              <a:buNone/>
            </a:pPr>
            <a:r>
              <a:rPr lang="en-US" dirty="0" smtClean="0"/>
              <a:t>Example:</a:t>
            </a:r>
          </a:p>
          <a:p>
            <a:pPr marL="0" indent="0">
              <a:buNone/>
            </a:pPr>
            <a:r>
              <a:rPr lang="en-US" dirty="0" smtClean="0"/>
              <a:t>	A=L1*L2+L3*L4</a:t>
            </a:r>
          </a:p>
          <a:p>
            <a:pPr marL="0" indent="0">
              <a:buNone/>
            </a:pPr>
            <a:r>
              <a:rPr lang="en-US" dirty="0" smtClean="0"/>
              <a:t>	B=L1*L2-L3*L4</a:t>
            </a:r>
          </a:p>
          <a:p>
            <a:pPr marL="0" indent="0">
              <a:buNone/>
            </a:pPr>
            <a:r>
              <a:rPr lang="en-US" dirty="0" smtClean="0"/>
              <a:t>Software Parallelism:</a:t>
            </a:r>
          </a:p>
          <a:p>
            <a:pPr marL="0" indent="0">
              <a:buNone/>
            </a:pPr>
            <a:r>
              <a:rPr lang="en-US" dirty="0" smtClean="0"/>
              <a:t>	There are 8 instructions</a:t>
            </a:r>
          </a:p>
          <a:p>
            <a:pPr marL="0" indent="0">
              <a:buNone/>
            </a:pPr>
            <a:r>
              <a:rPr lang="en-US" dirty="0" smtClean="0"/>
              <a:t>	FOUR  Load instructions(L1,L2,L3&amp;L4).</a:t>
            </a:r>
          </a:p>
          <a:p>
            <a:pPr marL="0" indent="0">
              <a:buNone/>
            </a:pPr>
            <a:r>
              <a:rPr lang="en-US" dirty="0" smtClean="0"/>
              <a:t>	TWO Multiply instructions(X1&amp;X2)</a:t>
            </a:r>
          </a:p>
          <a:p>
            <a:pPr marL="0" indent="0">
              <a:buNone/>
            </a:pPr>
            <a:r>
              <a:rPr lang="en-US" dirty="0" smtClean="0"/>
              <a:t>	ONE Add instruction(+)</a:t>
            </a:r>
          </a:p>
          <a:p>
            <a:pPr marL="0" indent="0">
              <a:buNone/>
            </a:pPr>
            <a:r>
              <a:rPr lang="en-US" dirty="0" smtClean="0"/>
              <a:t>	ONE Subtract instruction()•</a:t>
            </a:r>
          </a:p>
          <a:p>
            <a:pPr marL="0" indent="0">
              <a:buNone/>
            </a:pPr>
            <a:r>
              <a:rPr lang="en-US" dirty="0" smtClean="0"/>
              <a:t>The parallelism varies from 4 to 2 in three cycles.</a:t>
            </a:r>
          </a:p>
          <a:p>
            <a:endParaRPr lang="en-US" dirty="0"/>
          </a:p>
        </p:txBody>
      </p:sp>
    </p:spTree>
    <p:extLst>
      <p:ext uri="{BB962C8B-B14F-4D97-AF65-F5344CB8AC3E}">
        <p14:creationId xmlns:p14="http://schemas.microsoft.com/office/powerpoint/2010/main" val="36531185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43A6ED9-98E5-4581-A478-89ACB2FB0C09}" type="slidenum">
              <a:rPr lang="en-GB"/>
              <a:pPr/>
              <a:t>90</a:t>
            </a:fld>
            <a:endParaRPr lang="en-GB"/>
          </a:p>
        </p:txBody>
      </p:sp>
      <p:sp>
        <p:nvSpPr>
          <p:cNvPr id="133122" name="Rectangle 2"/>
          <p:cNvSpPr>
            <a:spLocks noGrp="1" noChangeArrowheads="1"/>
          </p:cNvSpPr>
          <p:nvPr>
            <p:ph type="title"/>
          </p:nvPr>
        </p:nvSpPr>
        <p:spPr/>
        <p:txBody>
          <a:bodyPr/>
          <a:lstStyle/>
          <a:p>
            <a:r>
              <a:rPr lang="en-GB" dirty="0"/>
              <a:t>MESI Local Write Miss </a:t>
            </a:r>
          </a:p>
        </p:txBody>
      </p:sp>
      <p:sp>
        <p:nvSpPr>
          <p:cNvPr id="133123" name="Rectangle 3"/>
          <p:cNvSpPr>
            <a:spLocks noGrp="1" noChangeArrowheads="1"/>
          </p:cNvSpPr>
          <p:nvPr>
            <p:ph type="body" idx="1"/>
          </p:nvPr>
        </p:nvSpPr>
        <p:spPr/>
        <p:txBody>
          <a:bodyPr/>
          <a:lstStyle/>
          <a:p>
            <a:pPr>
              <a:buFontTx/>
              <a:buNone/>
            </a:pPr>
            <a:r>
              <a:rPr lang="en-GB" dirty="0"/>
              <a:t>Detailed action depends on copies in other processors</a:t>
            </a:r>
          </a:p>
          <a:p>
            <a:pPr>
              <a:buFontTx/>
              <a:buNone/>
            </a:pPr>
            <a:endParaRPr lang="en-GB" dirty="0"/>
          </a:p>
          <a:p>
            <a:r>
              <a:rPr lang="en-GB" dirty="0"/>
              <a:t>No other copies</a:t>
            </a:r>
          </a:p>
          <a:p>
            <a:pPr lvl="1"/>
            <a:r>
              <a:rPr lang="en-GB" dirty="0"/>
              <a:t>Value read from memory to local cache </a:t>
            </a:r>
          </a:p>
          <a:p>
            <a:pPr lvl="1"/>
            <a:r>
              <a:rPr lang="en-GB" dirty="0"/>
              <a:t>Value updated</a:t>
            </a:r>
          </a:p>
          <a:p>
            <a:pPr lvl="1"/>
            <a:r>
              <a:rPr lang="en-GB" dirty="0"/>
              <a:t>Local copy state set to M</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2B0DA64-CCA2-4C1C-8778-C0A8933A70CC}" type="slidenum">
              <a:rPr lang="en-GB"/>
              <a:pPr/>
              <a:t>91</a:t>
            </a:fld>
            <a:endParaRPr lang="en-GB"/>
          </a:p>
        </p:txBody>
      </p:sp>
      <p:sp>
        <p:nvSpPr>
          <p:cNvPr id="134146" name="Rectangle 2"/>
          <p:cNvSpPr>
            <a:spLocks noGrp="1" noChangeArrowheads="1"/>
          </p:cNvSpPr>
          <p:nvPr>
            <p:ph type="title"/>
          </p:nvPr>
        </p:nvSpPr>
        <p:spPr/>
        <p:txBody>
          <a:bodyPr/>
          <a:lstStyle/>
          <a:p>
            <a:r>
              <a:rPr lang="en-GB" dirty="0"/>
              <a:t>MESI Local Write Miss </a:t>
            </a:r>
          </a:p>
        </p:txBody>
      </p:sp>
      <p:sp>
        <p:nvSpPr>
          <p:cNvPr id="134147" name="Rectangle 3"/>
          <p:cNvSpPr>
            <a:spLocks noGrp="1" noChangeArrowheads="1"/>
          </p:cNvSpPr>
          <p:nvPr>
            <p:ph type="body" idx="1"/>
          </p:nvPr>
        </p:nvSpPr>
        <p:spPr/>
        <p:txBody>
          <a:bodyPr/>
          <a:lstStyle/>
          <a:p>
            <a:r>
              <a:rPr lang="en-GB" dirty="0"/>
              <a:t>Other copies, either one in state E or more in state S</a:t>
            </a:r>
          </a:p>
          <a:p>
            <a:pPr lvl="1"/>
            <a:r>
              <a:rPr lang="en-GB" dirty="0"/>
              <a:t>Value read from memory to local cache - bus transaction marked RWITM (read with intent to modify)</a:t>
            </a:r>
          </a:p>
          <a:p>
            <a:pPr lvl="1"/>
            <a:r>
              <a:rPr lang="en-GB" dirty="0"/>
              <a:t>Snooping processors see this and set their copy state to I</a:t>
            </a:r>
          </a:p>
          <a:p>
            <a:pPr lvl="1"/>
            <a:r>
              <a:rPr lang="en-GB" dirty="0"/>
              <a:t>Local copy updated &amp; state set to 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05827E2-5563-4BA0-880A-BEBBAF946555}" type="slidenum">
              <a:rPr lang="en-GB"/>
              <a:pPr/>
              <a:t>92</a:t>
            </a:fld>
            <a:endParaRPr lang="en-GB"/>
          </a:p>
        </p:txBody>
      </p:sp>
      <p:sp>
        <p:nvSpPr>
          <p:cNvPr id="135170" name="Rectangle 2"/>
          <p:cNvSpPr>
            <a:spLocks noGrp="1" noChangeArrowheads="1"/>
          </p:cNvSpPr>
          <p:nvPr>
            <p:ph type="title"/>
          </p:nvPr>
        </p:nvSpPr>
        <p:spPr/>
        <p:txBody>
          <a:bodyPr/>
          <a:lstStyle/>
          <a:p>
            <a:r>
              <a:rPr lang="en-GB" dirty="0"/>
              <a:t>MESI Local Write Miss </a:t>
            </a:r>
          </a:p>
        </p:txBody>
      </p:sp>
      <p:sp>
        <p:nvSpPr>
          <p:cNvPr id="135171" name="Rectangle 3"/>
          <p:cNvSpPr>
            <a:spLocks noGrp="1" noChangeArrowheads="1"/>
          </p:cNvSpPr>
          <p:nvPr>
            <p:ph type="body" idx="1"/>
          </p:nvPr>
        </p:nvSpPr>
        <p:spPr/>
        <p:txBody>
          <a:bodyPr/>
          <a:lstStyle/>
          <a:p>
            <a:pPr>
              <a:lnSpc>
                <a:spcPct val="90000"/>
              </a:lnSpc>
              <a:buFontTx/>
              <a:buNone/>
            </a:pPr>
            <a:r>
              <a:rPr lang="en-GB"/>
              <a:t>Another copy in state M</a:t>
            </a:r>
          </a:p>
          <a:p>
            <a:pPr>
              <a:lnSpc>
                <a:spcPct val="90000"/>
              </a:lnSpc>
            </a:pPr>
            <a:r>
              <a:rPr lang="en-GB"/>
              <a:t>Processor issues bus transaction marked RWITM</a:t>
            </a:r>
          </a:p>
          <a:p>
            <a:pPr>
              <a:lnSpc>
                <a:spcPct val="90000"/>
              </a:lnSpc>
            </a:pPr>
            <a:r>
              <a:rPr lang="en-GB"/>
              <a:t>Snooping processor sees this</a:t>
            </a:r>
          </a:p>
          <a:p>
            <a:pPr lvl="1">
              <a:lnSpc>
                <a:spcPct val="90000"/>
              </a:lnSpc>
            </a:pPr>
            <a:r>
              <a:rPr lang="en-GB"/>
              <a:t>Blocks RWITM request</a:t>
            </a:r>
          </a:p>
          <a:p>
            <a:pPr lvl="1">
              <a:lnSpc>
                <a:spcPct val="90000"/>
              </a:lnSpc>
            </a:pPr>
            <a:r>
              <a:rPr lang="en-GB"/>
              <a:t>Takes control of bus</a:t>
            </a:r>
          </a:p>
          <a:p>
            <a:pPr lvl="1">
              <a:lnSpc>
                <a:spcPct val="90000"/>
              </a:lnSpc>
            </a:pPr>
            <a:r>
              <a:rPr lang="en-GB"/>
              <a:t>Writes back its copy to memory</a:t>
            </a:r>
          </a:p>
          <a:p>
            <a:pPr lvl="1">
              <a:lnSpc>
                <a:spcPct val="90000"/>
              </a:lnSpc>
            </a:pPr>
            <a:r>
              <a:rPr lang="en-GB"/>
              <a:t>Sets its copy state to I</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874C95-8047-4B7C-BCCA-E86DA08FC936}" type="slidenum">
              <a:rPr lang="en-GB"/>
              <a:pPr/>
              <a:t>93</a:t>
            </a:fld>
            <a:endParaRPr lang="en-GB"/>
          </a:p>
        </p:txBody>
      </p:sp>
      <p:sp>
        <p:nvSpPr>
          <p:cNvPr id="136194" name="Rectangle 2"/>
          <p:cNvSpPr>
            <a:spLocks noGrp="1" noChangeArrowheads="1"/>
          </p:cNvSpPr>
          <p:nvPr>
            <p:ph type="title"/>
          </p:nvPr>
        </p:nvSpPr>
        <p:spPr/>
        <p:txBody>
          <a:bodyPr/>
          <a:lstStyle/>
          <a:p>
            <a:r>
              <a:rPr lang="en-GB" dirty="0"/>
              <a:t>MESI Local Write Miss </a:t>
            </a:r>
          </a:p>
        </p:txBody>
      </p:sp>
      <p:sp>
        <p:nvSpPr>
          <p:cNvPr id="136195" name="Rectangle 3"/>
          <p:cNvSpPr>
            <a:spLocks noGrp="1" noChangeArrowheads="1"/>
          </p:cNvSpPr>
          <p:nvPr>
            <p:ph type="body" idx="1"/>
          </p:nvPr>
        </p:nvSpPr>
        <p:spPr/>
        <p:txBody>
          <a:bodyPr/>
          <a:lstStyle/>
          <a:p>
            <a:pPr>
              <a:buFontTx/>
              <a:buNone/>
            </a:pPr>
            <a:r>
              <a:rPr lang="en-GB"/>
              <a:t>Another copy in state M (continued)</a:t>
            </a:r>
          </a:p>
          <a:p>
            <a:r>
              <a:rPr lang="en-GB"/>
              <a:t>Original local processor re-issues RWITM request</a:t>
            </a:r>
          </a:p>
          <a:p>
            <a:r>
              <a:rPr lang="en-GB"/>
              <a:t>Is now simple no-copy case</a:t>
            </a:r>
          </a:p>
          <a:p>
            <a:pPr lvl="1"/>
            <a:r>
              <a:rPr lang="en-GB"/>
              <a:t>Value read from memory to local cache</a:t>
            </a:r>
          </a:p>
          <a:p>
            <a:pPr lvl="1"/>
            <a:r>
              <a:rPr lang="en-GB"/>
              <a:t>Local copy value updated</a:t>
            </a:r>
          </a:p>
          <a:p>
            <a:pPr lvl="1"/>
            <a:r>
              <a:rPr lang="en-GB"/>
              <a:t>Local copy state set to 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699BD8-64FB-4CDA-916F-4627CF6C7388}" type="slidenum">
              <a:rPr lang="en-GB"/>
              <a:pPr/>
              <a:t>94</a:t>
            </a:fld>
            <a:endParaRPr lang="en-GB"/>
          </a:p>
        </p:txBody>
      </p:sp>
      <p:sp>
        <p:nvSpPr>
          <p:cNvPr id="158722" name="Rectangle 2"/>
          <p:cNvSpPr>
            <a:spLocks noGrp="1" noChangeArrowheads="1"/>
          </p:cNvSpPr>
          <p:nvPr>
            <p:ph type="title"/>
          </p:nvPr>
        </p:nvSpPr>
        <p:spPr/>
        <p:txBody>
          <a:bodyPr/>
          <a:lstStyle/>
          <a:p>
            <a:r>
              <a:rPr lang="en-US"/>
              <a:t>Putting it all together</a:t>
            </a:r>
          </a:p>
        </p:txBody>
      </p:sp>
      <p:sp>
        <p:nvSpPr>
          <p:cNvPr id="158723" name="Rectangle 3"/>
          <p:cNvSpPr>
            <a:spLocks noGrp="1" noChangeArrowheads="1"/>
          </p:cNvSpPr>
          <p:nvPr>
            <p:ph type="body" idx="1"/>
          </p:nvPr>
        </p:nvSpPr>
        <p:spPr/>
        <p:txBody>
          <a:bodyPr/>
          <a:lstStyle/>
          <a:p>
            <a:pPr>
              <a:lnSpc>
                <a:spcPct val="90000"/>
              </a:lnSpc>
            </a:pPr>
            <a:r>
              <a:rPr lang="en-US"/>
              <a:t>All of this information can be described compactly  using a state transition diagram</a:t>
            </a:r>
          </a:p>
          <a:p>
            <a:pPr>
              <a:lnSpc>
                <a:spcPct val="90000"/>
              </a:lnSpc>
            </a:pPr>
            <a:r>
              <a:rPr lang="en-US"/>
              <a:t>Diagram shows what happens to a cache line in a processor as a result of</a:t>
            </a:r>
          </a:p>
          <a:p>
            <a:pPr lvl="1">
              <a:lnSpc>
                <a:spcPct val="90000"/>
              </a:lnSpc>
            </a:pPr>
            <a:r>
              <a:rPr lang="en-US"/>
              <a:t>memory accesses made by that processor (read hit/miss, write hit/miss)</a:t>
            </a:r>
          </a:p>
          <a:p>
            <a:pPr lvl="1">
              <a:lnSpc>
                <a:spcPct val="90000"/>
              </a:lnSpc>
            </a:pPr>
            <a:r>
              <a:rPr lang="en-US"/>
              <a:t>memory accesses made by other processors that result in bus transactions observed by this snoopy cache (Mem read, RWITM,Invalidate)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1"/>
          </p:nvPr>
        </p:nvSpPr>
        <p:spPr/>
        <p:txBody>
          <a:bodyPr/>
          <a:lstStyle/>
          <a:p>
            <a:fld id="{7E270AAC-7565-4B39-9DB0-1F790AD9C953}" type="slidenum">
              <a:rPr lang="en-GB"/>
              <a:pPr/>
              <a:t>95</a:t>
            </a:fld>
            <a:endParaRPr lang="en-GB"/>
          </a:p>
        </p:txBody>
      </p:sp>
      <p:sp>
        <p:nvSpPr>
          <p:cNvPr id="154626" name="Rectangle 2"/>
          <p:cNvSpPr>
            <a:spLocks noGrp="1" noChangeArrowheads="1"/>
          </p:cNvSpPr>
          <p:nvPr>
            <p:ph type="title"/>
          </p:nvPr>
        </p:nvSpPr>
        <p:spPr/>
        <p:txBody>
          <a:bodyPr/>
          <a:lstStyle/>
          <a:p>
            <a:r>
              <a:rPr lang="en-GB"/>
              <a:t>MESI – locally initiated accesses</a:t>
            </a:r>
          </a:p>
        </p:txBody>
      </p:sp>
      <p:sp>
        <p:nvSpPr>
          <p:cNvPr id="154627" name="Oval 3"/>
          <p:cNvSpPr>
            <a:spLocks noChangeArrowheads="1"/>
          </p:cNvSpPr>
          <p:nvPr/>
        </p:nvSpPr>
        <p:spPr bwMode="auto">
          <a:xfrm>
            <a:off x="17526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Invalid</a:t>
            </a:r>
          </a:p>
        </p:txBody>
      </p:sp>
      <p:sp>
        <p:nvSpPr>
          <p:cNvPr id="154628" name="Oval 4"/>
          <p:cNvSpPr>
            <a:spLocks noChangeArrowheads="1"/>
          </p:cNvSpPr>
          <p:nvPr/>
        </p:nvSpPr>
        <p:spPr bwMode="auto">
          <a:xfrm>
            <a:off x="17526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Modified</a:t>
            </a:r>
          </a:p>
        </p:txBody>
      </p:sp>
      <p:sp>
        <p:nvSpPr>
          <p:cNvPr id="154629" name="Oval 5"/>
          <p:cNvSpPr>
            <a:spLocks noChangeArrowheads="1"/>
          </p:cNvSpPr>
          <p:nvPr/>
        </p:nvSpPr>
        <p:spPr bwMode="auto">
          <a:xfrm>
            <a:off x="62484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Exclusive</a:t>
            </a:r>
          </a:p>
        </p:txBody>
      </p:sp>
      <p:sp>
        <p:nvSpPr>
          <p:cNvPr id="154630" name="Oval 6"/>
          <p:cNvSpPr>
            <a:spLocks noChangeArrowheads="1"/>
          </p:cNvSpPr>
          <p:nvPr/>
        </p:nvSpPr>
        <p:spPr bwMode="auto">
          <a:xfrm>
            <a:off x="62484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Shared</a:t>
            </a:r>
          </a:p>
        </p:txBody>
      </p:sp>
      <p:sp>
        <p:nvSpPr>
          <p:cNvPr id="154631" name="Line 7"/>
          <p:cNvSpPr>
            <a:spLocks noChangeShapeType="1"/>
          </p:cNvSpPr>
          <p:nvPr/>
        </p:nvSpPr>
        <p:spPr bwMode="auto">
          <a:xfrm>
            <a:off x="2743200" y="2514600"/>
            <a:ext cx="3505200" cy="0"/>
          </a:xfrm>
          <a:prstGeom prst="line">
            <a:avLst/>
          </a:prstGeom>
          <a:noFill/>
          <a:ln w="57150">
            <a:solidFill>
              <a:schemeClr val="tx1"/>
            </a:solidFill>
            <a:round/>
            <a:headEnd/>
            <a:tailEnd type="triangle" w="med" len="med"/>
          </a:ln>
          <a:effectLst/>
        </p:spPr>
        <p:txBody>
          <a:bodyPr/>
          <a:lstStyle/>
          <a:p>
            <a:endParaRPr lang="en-US"/>
          </a:p>
        </p:txBody>
      </p:sp>
      <p:sp>
        <p:nvSpPr>
          <p:cNvPr id="154632" name="Line 8"/>
          <p:cNvSpPr>
            <a:spLocks noChangeShapeType="1"/>
          </p:cNvSpPr>
          <p:nvPr/>
        </p:nvSpPr>
        <p:spPr bwMode="auto">
          <a:xfrm>
            <a:off x="2286000" y="2971800"/>
            <a:ext cx="0" cy="1676400"/>
          </a:xfrm>
          <a:prstGeom prst="line">
            <a:avLst/>
          </a:prstGeom>
          <a:noFill/>
          <a:ln w="57150">
            <a:solidFill>
              <a:schemeClr val="tx1"/>
            </a:solidFill>
            <a:round/>
            <a:headEnd/>
            <a:tailEnd type="triangle" w="med" len="med"/>
          </a:ln>
          <a:effectLst/>
        </p:spPr>
        <p:txBody>
          <a:bodyPr/>
          <a:lstStyle/>
          <a:p>
            <a:endParaRPr lang="en-US"/>
          </a:p>
        </p:txBody>
      </p:sp>
      <p:sp>
        <p:nvSpPr>
          <p:cNvPr id="154633" name="Line 9"/>
          <p:cNvSpPr>
            <a:spLocks noChangeShapeType="1"/>
          </p:cNvSpPr>
          <p:nvPr/>
        </p:nvSpPr>
        <p:spPr bwMode="auto">
          <a:xfrm flipH="1">
            <a:off x="2743200" y="5181600"/>
            <a:ext cx="3505200" cy="0"/>
          </a:xfrm>
          <a:prstGeom prst="line">
            <a:avLst/>
          </a:prstGeom>
          <a:noFill/>
          <a:ln w="57150">
            <a:solidFill>
              <a:schemeClr val="tx1"/>
            </a:solidFill>
            <a:round/>
            <a:headEnd/>
            <a:tailEnd type="triangle" w="med" len="med"/>
          </a:ln>
          <a:effectLst/>
        </p:spPr>
        <p:txBody>
          <a:bodyPr/>
          <a:lstStyle/>
          <a:p>
            <a:endParaRPr lang="en-US"/>
          </a:p>
        </p:txBody>
      </p:sp>
      <p:sp>
        <p:nvSpPr>
          <p:cNvPr id="154634" name="Line 10"/>
          <p:cNvSpPr>
            <a:spLocks noChangeShapeType="1"/>
          </p:cNvSpPr>
          <p:nvPr/>
        </p:nvSpPr>
        <p:spPr bwMode="auto">
          <a:xfrm>
            <a:off x="2667000" y="2819400"/>
            <a:ext cx="3657600" cy="2057400"/>
          </a:xfrm>
          <a:prstGeom prst="line">
            <a:avLst/>
          </a:prstGeom>
          <a:noFill/>
          <a:ln w="57150">
            <a:solidFill>
              <a:schemeClr val="tx1"/>
            </a:solidFill>
            <a:round/>
            <a:headEnd/>
            <a:tailEnd type="triangle" w="med" len="med"/>
          </a:ln>
          <a:effectLst/>
        </p:spPr>
        <p:txBody>
          <a:bodyPr/>
          <a:lstStyle/>
          <a:p>
            <a:endParaRPr lang="en-US"/>
          </a:p>
        </p:txBody>
      </p:sp>
      <p:sp>
        <p:nvSpPr>
          <p:cNvPr id="154635" name="Line 11"/>
          <p:cNvSpPr>
            <a:spLocks noChangeShapeType="1"/>
          </p:cNvSpPr>
          <p:nvPr/>
        </p:nvSpPr>
        <p:spPr bwMode="auto">
          <a:xfrm flipH="1">
            <a:off x="2667000" y="2819400"/>
            <a:ext cx="3657600" cy="2057400"/>
          </a:xfrm>
          <a:prstGeom prst="line">
            <a:avLst/>
          </a:prstGeom>
          <a:noFill/>
          <a:ln w="57150">
            <a:solidFill>
              <a:schemeClr val="tx1"/>
            </a:solidFill>
            <a:round/>
            <a:headEnd/>
            <a:tailEnd type="triangle" w="med" len="med"/>
          </a:ln>
          <a:effectLst/>
        </p:spPr>
        <p:txBody>
          <a:bodyPr/>
          <a:lstStyle/>
          <a:p>
            <a:endParaRPr lang="en-US"/>
          </a:p>
        </p:txBody>
      </p:sp>
      <p:sp>
        <p:nvSpPr>
          <p:cNvPr id="154636" name="AutoShape 12"/>
          <p:cNvSpPr>
            <a:spLocks noChangeArrowheads="1"/>
          </p:cNvSpPr>
          <p:nvPr/>
        </p:nvSpPr>
        <p:spPr bwMode="auto">
          <a:xfrm>
            <a:off x="7239000" y="22098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37" name="AutoShape 13"/>
          <p:cNvSpPr>
            <a:spLocks noChangeArrowheads="1"/>
          </p:cNvSpPr>
          <p:nvPr/>
        </p:nvSpPr>
        <p:spPr bwMode="auto">
          <a:xfrm>
            <a:off x="7239000" y="4876800"/>
            <a:ext cx="304800" cy="533400"/>
          </a:xfrm>
          <a:prstGeom prst="curvedLeftArrow">
            <a:avLst>
              <a:gd name="adj1" fmla="val 35000"/>
              <a:gd name="adj2" fmla="val 7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38" name="AutoShape 14"/>
          <p:cNvSpPr>
            <a:spLocks noChangeArrowheads="1"/>
          </p:cNvSpPr>
          <p:nvPr/>
        </p:nvSpPr>
        <p:spPr bwMode="auto">
          <a:xfrm>
            <a:off x="1447800" y="4953000"/>
            <a:ext cx="304800" cy="457200"/>
          </a:xfrm>
          <a:prstGeom prst="curvedRightArrow">
            <a:avLst>
              <a:gd name="adj1" fmla="val 30000"/>
              <a:gd name="adj2" fmla="val 6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39" name="AutoShape 15"/>
          <p:cNvSpPr>
            <a:spLocks noChangeArrowheads="1"/>
          </p:cNvSpPr>
          <p:nvPr/>
        </p:nvSpPr>
        <p:spPr bwMode="auto">
          <a:xfrm>
            <a:off x="2057400" y="5638800"/>
            <a:ext cx="457200" cy="304800"/>
          </a:xfrm>
          <a:prstGeom prst="curvedUpArrow">
            <a:avLst>
              <a:gd name="adj1" fmla="val 30000"/>
              <a:gd name="adj2" fmla="val 60000"/>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4640" name="Text Box 16"/>
          <p:cNvSpPr txBox="1">
            <a:spLocks noChangeArrowheads="1"/>
          </p:cNvSpPr>
          <p:nvPr/>
        </p:nvSpPr>
        <p:spPr bwMode="auto">
          <a:xfrm>
            <a:off x="7543800" y="2095500"/>
            <a:ext cx="654050" cy="641350"/>
          </a:xfrm>
          <a:prstGeom prst="rect">
            <a:avLst/>
          </a:prstGeom>
          <a:noFill/>
          <a:ln w="9525">
            <a:noFill/>
            <a:miter lim="800000"/>
            <a:headEnd/>
            <a:tailEnd/>
          </a:ln>
          <a:effectLst/>
        </p:spPr>
        <p:txBody>
          <a:bodyPr wrap="none">
            <a:spAutoFit/>
          </a:bodyPr>
          <a:lstStyle/>
          <a:p>
            <a:r>
              <a:rPr lang="en-GB" sz="1800"/>
              <a:t>Read</a:t>
            </a:r>
          </a:p>
          <a:p>
            <a:r>
              <a:rPr lang="en-GB" sz="1800"/>
              <a:t>Hit</a:t>
            </a:r>
          </a:p>
        </p:txBody>
      </p:sp>
      <p:sp>
        <p:nvSpPr>
          <p:cNvPr id="154641" name="Text Box 17"/>
          <p:cNvSpPr txBox="1">
            <a:spLocks noChangeArrowheads="1"/>
          </p:cNvSpPr>
          <p:nvPr/>
        </p:nvSpPr>
        <p:spPr bwMode="auto">
          <a:xfrm>
            <a:off x="7543800" y="4768850"/>
            <a:ext cx="654050" cy="641350"/>
          </a:xfrm>
          <a:prstGeom prst="rect">
            <a:avLst/>
          </a:prstGeom>
          <a:noFill/>
          <a:ln w="9525">
            <a:noFill/>
            <a:miter lim="800000"/>
            <a:headEnd/>
            <a:tailEnd/>
          </a:ln>
          <a:effectLst/>
        </p:spPr>
        <p:txBody>
          <a:bodyPr>
            <a:spAutoFit/>
          </a:bodyPr>
          <a:lstStyle/>
          <a:p>
            <a:r>
              <a:rPr lang="en-GB" sz="1800"/>
              <a:t>Read</a:t>
            </a:r>
          </a:p>
          <a:p>
            <a:r>
              <a:rPr lang="en-GB" sz="1800"/>
              <a:t>Hit</a:t>
            </a:r>
          </a:p>
        </p:txBody>
      </p:sp>
      <p:sp>
        <p:nvSpPr>
          <p:cNvPr id="154642" name="Text Box 18"/>
          <p:cNvSpPr txBox="1">
            <a:spLocks noChangeArrowheads="1"/>
          </p:cNvSpPr>
          <p:nvPr/>
        </p:nvSpPr>
        <p:spPr bwMode="auto">
          <a:xfrm>
            <a:off x="793750" y="4845050"/>
            <a:ext cx="654050" cy="641350"/>
          </a:xfrm>
          <a:prstGeom prst="rect">
            <a:avLst/>
          </a:prstGeom>
          <a:noFill/>
          <a:ln w="9525">
            <a:noFill/>
            <a:miter lim="800000"/>
            <a:headEnd/>
            <a:tailEnd/>
          </a:ln>
          <a:effectLst/>
        </p:spPr>
        <p:txBody>
          <a:bodyPr wrap="none">
            <a:spAutoFit/>
          </a:bodyPr>
          <a:lstStyle/>
          <a:p>
            <a:r>
              <a:rPr lang="en-GB" sz="1800"/>
              <a:t>Read</a:t>
            </a:r>
          </a:p>
          <a:p>
            <a:r>
              <a:rPr lang="en-GB" sz="1800"/>
              <a:t>Hit</a:t>
            </a:r>
          </a:p>
        </p:txBody>
      </p:sp>
      <p:sp>
        <p:nvSpPr>
          <p:cNvPr id="154643" name="Text Box 19"/>
          <p:cNvSpPr txBox="1">
            <a:spLocks noChangeArrowheads="1"/>
          </p:cNvSpPr>
          <p:nvPr/>
        </p:nvSpPr>
        <p:spPr bwMode="auto">
          <a:xfrm>
            <a:off x="4098925" y="1828800"/>
            <a:ext cx="984250" cy="641350"/>
          </a:xfrm>
          <a:prstGeom prst="rect">
            <a:avLst/>
          </a:prstGeom>
          <a:noFill/>
          <a:ln w="9525">
            <a:noFill/>
            <a:miter lim="800000"/>
            <a:headEnd/>
            <a:tailEnd/>
          </a:ln>
          <a:effectLst/>
        </p:spPr>
        <p:txBody>
          <a:bodyPr wrap="none">
            <a:spAutoFit/>
          </a:bodyPr>
          <a:lstStyle/>
          <a:p>
            <a:r>
              <a:rPr lang="en-GB" sz="1800"/>
              <a:t>Read</a:t>
            </a:r>
          </a:p>
          <a:p>
            <a:r>
              <a:rPr lang="en-GB" sz="1800"/>
              <a:t>Miss(sh)</a:t>
            </a:r>
          </a:p>
        </p:txBody>
      </p:sp>
      <p:sp>
        <p:nvSpPr>
          <p:cNvPr id="154644" name="Text Box 20"/>
          <p:cNvSpPr txBox="1">
            <a:spLocks noChangeArrowheads="1"/>
          </p:cNvSpPr>
          <p:nvPr/>
        </p:nvSpPr>
        <p:spPr bwMode="auto">
          <a:xfrm>
            <a:off x="3765550" y="2895600"/>
            <a:ext cx="996950" cy="641350"/>
          </a:xfrm>
          <a:prstGeom prst="rect">
            <a:avLst/>
          </a:prstGeom>
          <a:noFill/>
          <a:ln w="9525">
            <a:noFill/>
            <a:miter lim="800000"/>
            <a:headEnd/>
            <a:tailEnd/>
          </a:ln>
          <a:effectLst/>
        </p:spPr>
        <p:txBody>
          <a:bodyPr wrap="none">
            <a:spAutoFit/>
          </a:bodyPr>
          <a:lstStyle/>
          <a:p>
            <a:r>
              <a:rPr lang="en-GB" sz="1800"/>
              <a:t>Read</a:t>
            </a:r>
          </a:p>
          <a:p>
            <a:r>
              <a:rPr lang="en-GB" sz="1800"/>
              <a:t>Miss(ex)</a:t>
            </a:r>
          </a:p>
        </p:txBody>
      </p:sp>
      <p:sp>
        <p:nvSpPr>
          <p:cNvPr id="154645" name="Text Box 21"/>
          <p:cNvSpPr txBox="1">
            <a:spLocks noChangeArrowheads="1"/>
          </p:cNvSpPr>
          <p:nvPr/>
        </p:nvSpPr>
        <p:spPr bwMode="auto">
          <a:xfrm>
            <a:off x="1965325" y="5911850"/>
            <a:ext cx="704850" cy="641350"/>
          </a:xfrm>
          <a:prstGeom prst="rect">
            <a:avLst/>
          </a:prstGeom>
          <a:noFill/>
          <a:ln w="9525">
            <a:noFill/>
            <a:miter lim="800000"/>
            <a:headEnd/>
            <a:tailEnd/>
          </a:ln>
          <a:effectLst/>
        </p:spPr>
        <p:txBody>
          <a:bodyPr wrap="none">
            <a:spAutoFit/>
          </a:bodyPr>
          <a:lstStyle/>
          <a:p>
            <a:r>
              <a:rPr lang="en-GB" sz="1800"/>
              <a:t>Write</a:t>
            </a:r>
          </a:p>
          <a:p>
            <a:r>
              <a:rPr lang="en-GB" sz="1800"/>
              <a:t>Hit</a:t>
            </a:r>
          </a:p>
        </p:txBody>
      </p:sp>
      <p:sp>
        <p:nvSpPr>
          <p:cNvPr id="154646" name="Text Box 22"/>
          <p:cNvSpPr txBox="1">
            <a:spLocks noChangeArrowheads="1"/>
          </p:cNvSpPr>
          <p:nvPr/>
        </p:nvSpPr>
        <p:spPr bwMode="auto">
          <a:xfrm>
            <a:off x="4095750" y="5181600"/>
            <a:ext cx="704850" cy="641350"/>
          </a:xfrm>
          <a:prstGeom prst="rect">
            <a:avLst/>
          </a:prstGeom>
          <a:noFill/>
          <a:ln w="9525">
            <a:noFill/>
            <a:miter lim="800000"/>
            <a:headEnd/>
            <a:tailEnd/>
          </a:ln>
          <a:effectLst/>
        </p:spPr>
        <p:txBody>
          <a:bodyPr wrap="none">
            <a:spAutoFit/>
          </a:bodyPr>
          <a:lstStyle/>
          <a:p>
            <a:r>
              <a:rPr lang="en-GB" sz="1800"/>
              <a:t>Write</a:t>
            </a:r>
          </a:p>
          <a:p>
            <a:r>
              <a:rPr lang="en-GB" sz="1800"/>
              <a:t>Hit</a:t>
            </a:r>
          </a:p>
        </p:txBody>
      </p:sp>
      <p:sp>
        <p:nvSpPr>
          <p:cNvPr id="154647" name="Text Box 23"/>
          <p:cNvSpPr txBox="1">
            <a:spLocks noChangeArrowheads="1"/>
          </p:cNvSpPr>
          <p:nvPr/>
        </p:nvSpPr>
        <p:spPr bwMode="auto">
          <a:xfrm>
            <a:off x="5543550" y="3200400"/>
            <a:ext cx="704850" cy="641350"/>
          </a:xfrm>
          <a:prstGeom prst="rect">
            <a:avLst/>
          </a:prstGeom>
          <a:noFill/>
          <a:ln w="9525">
            <a:noFill/>
            <a:miter lim="800000"/>
            <a:headEnd/>
            <a:tailEnd/>
          </a:ln>
          <a:effectLst/>
        </p:spPr>
        <p:txBody>
          <a:bodyPr wrap="none">
            <a:spAutoFit/>
          </a:bodyPr>
          <a:lstStyle/>
          <a:p>
            <a:r>
              <a:rPr lang="en-GB" sz="1800"/>
              <a:t>Write</a:t>
            </a:r>
          </a:p>
          <a:p>
            <a:r>
              <a:rPr lang="en-GB" sz="1800"/>
              <a:t>Hit</a:t>
            </a:r>
          </a:p>
        </p:txBody>
      </p:sp>
      <p:sp>
        <p:nvSpPr>
          <p:cNvPr id="154648" name="Text Box 24"/>
          <p:cNvSpPr txBox="1">
            <a:spLocks noChangeArrowheads="1"/>
          </p:cNvSpPr>
          <p:nvPr/>
        </p:nvSpPr>
        <p:spPr bwMode="auto">
          <a:xfrm>
            <a:off x="1581150" y="3397250"/>
            <a:ext cx="704850" cy="641350"/>
          </a:xfrm>
          <a:prstGeom prst="rect">
            <a:avLst/>
          </a:prstGeom>
          <a:noFill/>
          <a:ln w="9525">
            <a:noFill/>
            <a:miter lim="800000"/>
            <a:headEnd/>
            <a:tailEnd/>
          </a:ln>
          <a:effectLst/>
        </p:spPr>
        <p:txBody>
          <a:bodyPr wrap="none">
            <a:spAutoFit/>
          </a:bodyPr>
          <a:lstStyle/>
          <a:p>
            <a:r>
              <a:rPr lang="en-GB" sz="1800"/>
              <a:t>Write</a:t>
            </a:r>
          </a:p>
          <a:p>
            <a:r>
              <a:rPr lang="en-GB" sz="1800"/>
              <a:t>Miss</a:t>
            </a:r>
          </a:p>
        </p:txBody>
      </p:sp>
      <p:sp>
        <p:nvSpPr>
          <p:cNvPr id="154649" name="Rectangle 25"/>
          <p:cNvSpPr>
            <a:spLocks noChangeArrowheads="1"/>
          </p:cNvSpPr>
          <p:nvPr/>
        </p:nvSpPr>
        <p:spPr bwMode="auto">
          <a:xfrm>
            <a:off x="1905000" y="3124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RWITM</a:t>
            </a:r>
          </a:p>
        </p:txBody>
      </p:sp>
      <p:sp>
        <p:nvSpPr>
          <p:cNvPr id="154650" name="Rectangle 26"/>
          <p:cNvSpPr>
            <a:spLocks noChangeArrowheads="1"/>
          </p:cNvSpPr>
          <p:nvPr/>
        </p:nvSpPr>
        <p:spPr bwMode="auto">
          <a:xfrm>
            <a:off x="5410200" y="28956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Invalidate</a:t>
            </a:r>
          </a:p>
        </p:txBody>
      </p:sp>
      <p:sp>
        <p:nvSpPr>
          <p:cNvPr id="154651" name="Rectangle 27"/>
          <p:cNvSpPr>
            <a:spLocks noChangeArrowheads="1"/>
          </p:cNvSpPr>
          <p:nvPr/>
        </p:nvSpPr>
        <p:spPr bwMode="auto">
          <a:xfrm>
            <a:off x="3124200" y="2362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4652" name="Rectangle 28"/>
          <p:cNvSpPr>
            <a:spLocks noChangeArrowheads="1"/>
          </p:cNvSpPr>
          <p:nvPr/>
        </p:nvSpPr>
        <p:spPr bwMode="auto">
          <a:xfrm>
            <a:off x="2971800" y="30480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4653" name="Rectangle 29"/>
          <p:cNvSpPr>
            <a:spLocks noChangeArrowheads="1"/>
          </p:cNvSpPr>
          <p:nvPr/>
        </p:nvSpPr>
        <p:spPr bwMode="auto">
          <a:xfrm>
            <a:off x="5638800" y="59436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154654" name="Text Box 30"/>
          <p:cNvSpPr txBox="1">
            <a:spLocks noChangeArrowheads="1"/>
          </p:cNvSpPr>
          <p:nvPr/>
        </p:nvSpPr>
        <p:spPr bwMode="auto">
          <a:xfrm>
            <a:off x="6405563" y="5867400"/>
            <a:ext cx="1747837" cy="366713"/>
          </a:xfrm>
          <a:prstGeom prst="rect">
            <a:avLst/>
          </a:prstGeom>
          <a:noFill/>
          <a:ln w="9525">
            <a:noFill/>
            <a:miter lim="800000"/>
            <a:headEnd/>
            <a:tailEnd/>
          </a:ln>
          <a:effectLst/>
        </p:spPr>
        <p:txBody>
          <a:bodyPr wrap="none">
            <a:spAutoFit/>
          </a:bodyPr>
          <a:lstStyle/>
          <a:p>
            <a:r>
              <a:rPr lang="en-GB" sz="1800"/>
              <a:t>= bus transaction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p:txBody>
          <a:bodyPr/>
          <a:lstStyle/>
          <a:p>
            <a:fld id="{516DD766-4B65-48A4-A775-3145AE4C8486}" type="slidenum">
              <a:rPr lang="en-GB"/>
              <a:pPr/>
              <a:t>96</a:t>
            </a:fld>
            <a:endParaRPr lang="en-GB"/>
          </a:p>
        </p:txBody>
      </p:sp>
      <p:sp>
        <p:nvSpPr>
          <p:cNvPr id="156674" name="Rectangle 2"/>
          <p:cNvSpPr>
            <a:spLocks noGrp="1" noChangeArrowheads="1"/>
          </p:cNvSpPr>
          <p:nvPr>
            <p:ph type="title"/>
          </p:nvPr>
        </p:nvSpPr>
        <p:spPr/>
        <p:txBody>
          <a:bodyPr/>
          <a:lstStyle/>
          <a:p>
            <a:r>
              <a:rPr lang="en-GB" sz="4000"/>
              <a:t>MESI – remotely initiated accesses</a:t>
            </a:r>
          </a:p>
        </p:txBody>
      </p:sp>
      <p:sp>
        <p:nvSpPr>
          <p:cNvPr id="156675" name="Oval 3"/>
          <p:cNvSpPr>
            <a:spLocks noChangeArrowheads="1"/>
          </p:cNvSpPr>
          <p:nvPr/>
        </p:nvSpPr>
        <p:spPr bwMode="auto">
          <a:xfrm>
            <a:off x="18288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Invalid</a:t>
            </a:r>
          </a:p>
        </p:txBody>
      </p:sp>
      <p:sp>
        <p:nvSpPr>
          <p:cNvPr id="156676" name="Oval 4"/>
          <p:cNvSpPr>
            <a:spLocks noChangeArrowheads="1"/>
          </p:cNvSpPr>
          <p:nvPr/>
        </p:nvSpPr>
        <p:spPr bwMode="auto">
          <a:xfrm>
            <a:off x="18288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Modified</a:t>
            </a:r>
          </a:p>
        </p:txBody>
      </p:sp>
      <p:sp>
        <p:nvSpPr>
          <p:cNvPr id="156677" name="Oval 5"/>
          <p:cNvSpPr>
            <a:spLocks noChangeArrowheads="1"/>
          </p:cNvSpPr>
          <p:nvPr/>
        </p:nvSpPr>
        <p:spPr bwMode="auto">
          <a:xfrm>
            <a:off x="6248400" y="4648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Exclusive</a:t>
            </a:r>
          </a:p>
        </p:txBody>
      </p:sp>
      <p:sp>
        <p:nvSpPr>
          <p:cNvPr id="156678" name="Oval 6"/>
          <p:cNvSpPr>
            <a:spLocks noChangeArrowheads="1"/>
          </p:cNvSpPr>
          <p:nvPr/>
        </p:nvSpPr>
        <p:spPr bwMode="auto">
          <a:xfrm>
            <a:off x="6248400" y="1981200"/>
            <a:ext cx="990600" cy="990600"/>
          </a:xfrm>
          <a:prstGeom prst="ellipse">
            <a:avLst/>
          </a:prstGeom>
          <a:solidFill>
            <a:schemeClr val="accent1"/>
          </a:solidFill>
          <a:ln w="9525">
            <a:solidFill>
              <a:schemeClr val="tx1"/>
            </a:solidFill>
            <a:round/>
            <a:headEnd/>
            <a:tailEnd/>
          </a:ln>
          <a:effectLst/>
        </p:spPr>
        <p:txBody>
          <a:bodyPr wrap="none" anchor="ctr"/>
          <a:lstStyle/>
          <a:p>
            <a:pPr algn="ctr"/>
            <a:r>
              <a:rPr lang="en-GB" sz="1800"/>
              <a:t>Shared</a:t>
            </a:r>
          </a:p>
        </p:txBody>
      </p:sp>
      <p:sp>
        <p:nvSpPr>
          <p:cNvPr id="156679" name="Line 7"/>
          <p:cNvSpPr>
            <a:spLocks noChangeShapeType="1"/>
          </p:cNvSpPr>
          <p:nvPr/>
        </p:nvSpPr>
        <p:spPr bwMode="auto">
          <a:xfrm flipV="1">
            <a:off x="2286000" y="2971800"/>
            <a:ext cx="0" cy="1676400"/>
          </a:xfrm>
          <a:prstGeom prst="line">
            <a:avLst/>
          </a:prstGeom>
          <a:noFill/>
          <a:ln w="57150">
            <a:solidFill>
              <a:schemeClr val="tx1"/>
            </a:solidFill>
            <a:round/>
            <a:headEnd/>
            <a:tailEnd type="triangle" w="med" len="med"/>
          </a:ln>
          <a:effectLst/>
        </p:spPr>
        <p:txBody>
          <a:bodyPr/>
          <a:lstStyle/>
          <a:p>
            <a:endParaRPr lang="en-US"/>
          </a:p>
        </p:txBody>
      </p:sp>
      <p:sp>
        <p:nvSpPr>
          <p:cNvPr id="156680" name="Line 8"/>
          <p:cNvSpPr>
            <a:spLocks noChangeShapeType="1"/>
          </p:cNvSpPr>
          <p:nvPr/>
        </p:nvSpPr>
        <p:spPr bwMode="auto">
          <a:xfrm flipH="1">
            <a:off x="2819400" y="2438400"/>
            <a:ext cx="3429000" cy="0"/>
          </a:xfrm>
          <a:prstGeom prst="line">
            <a:avLst/>
          </a:prstGeom>
          <a:noFill/>
          <a:ln w="57150">
            <a:solidFill>
              <a:schemeClr val="tx1"/>
            </a:solidFill>
            <a:round/>
            <a:headEnd/>
            <a:tailEnd type="triangle" w="med" len="med"/>
          </a:ln>
          <a:effectLst/>
        </p:spPr>
        <p:txBody>
          <a:bodyPr/>
          <a:lstStyle/>
          <a:p>
            <a:endParaRPr lang="en-US"/>
          </a:p>
        </p:txBody>
      </p:sp>
      <p:sp>
        <p:nvSpPr>
          <p:cNvPr id="156681" name="Line 9"/>
          <p:cNvSpPr>
            <a:spLocks noChangeShapeType="1"/>
          </p:cNvSpPr>
          <p:nvPr/>
        </p:nvSpPr>
        <p:spPr bwMode="auto">
          <a:xfrm flipV="1">
            <a:off x="6705600" y="2971800"/>
            <a:ext cx="0" cy="1676400"/>
          </a:xfrm>
          <a:prstGeom prst="line">
            <a:avLst/>
          </a:prstGeom>
          <a:noFill/>
          <a:ln w="57150">
            <a:solidFill>
              <a:schemeClr val="tx1"/>
            </a:solidFill>
            <a:round/>
            <a:headEnd/>
            <a:tailEnd type="triangle" w="med" len="med"/>
          </a:ln>
          <a:effectLst/>
        </p:spPr>
        <p:txBody>
          <a:bodyPr/>
          <a:lstStyle/>
          <a:p>
            <a:endParaRPr lang="en-US"/>
          </a:p>
        </p:txBody>
      </p:sp>
      <p:sp>
        <p:nvSpPr>
          <p:cNvPr id="156682" name="Line 10"/>
          <p:cNvSpPr>
            <a:spLocks noChangeShapeType="1"/>
          </p:cNvSpPr>
          <p:nvPr/>
        </p:nvSpPr>
        <p:spPr bwMode="auto">
          <a:xfrm flipV="1">
            <a:off x="2819400" y="2743200"/>
            <a:ext cx="3505200" cy="2209800"/>
          </a:xfrm>
          <a:prstGeom prst="line">
            <a:avLst/>
          </a:prstGeom>
          <a:noFill/>
          <a:ln w="57150">
            <a:solidFill>
              <a:schemeClr val="tx1"/>
            </a:solidFill>
            <a:round/>
            <a:headEnd/>
            <a:tailEnd type="triangle" w="med" len="med"/>
          </a:ln>
          <a:effectLst/>
        </p:spPr>
        <p:txBody>
          <a:bodyPr/>
          <a:lstStyle/>
          <a:p>
            <a:endParaRPr lang="en-US"/>
          </a:p>
        </p:txBody>
      </p:sp>
      <p:sp>
        <p:nvSpPr>
          <p:cNvPr id="156683" name="Line 11"/>
          <p:cNvSpPr>
            <a:spLocks noChangeShapeType="1"/>
          </p:cNvSpPr>
          <p:nvPr/>
        </p:nvSpPr>
        <p:spPr bwMode="auto">
          <a:xfrm flipH="1" flipV="1">
            <a:off x="2667000" y="2743200"/>
            <a:ext cx="3581400" cy="2133600"/>
          </a:xfrm>
          <a:prstGeom prst="line">
            <a:avLst/>
          </a:prstGeom>
          <a:noFill/>
          <a:ln w="57150">
            <a:solidFill>
              <a:schemeClr val="tx1"/>
            </a:solidFill>
            <a:round/>
            <a:headEnd/>
            <a:tailEnd type="triangle" w="med" len="med"/>
          </a:ln>
          <a:effectLst/>
        </p:spPr>
        <p:txBody>
          <a:bodyPr/>
          <a:lstStyle/>
          <a:p>
            <a:endParaRPr lang="en-US"/>
          </a:p>
        </p:txBody>
      </p:sp>
      <p:sp>
        <p:nvSpPr>
          <p:cNvPr id="156684" name="AutoShape 12"/>
          <p:cNvSpPr>
            <a:spLocks noChangeArrowheads="1"/>
          </p:cNvSpPr>
          <p:nvPr/>
        </p:nvSpPr>
        <p:spPr bwMode="auto">
          <a:xfrm>
            <a:off x="6477000" y="1752600"/>
            <a:ext cx="533400" cy="228600"/>
          </a:xfrm>
          <a:prstGeom prst="curvedDownArrow">
            <a:avLst>
              <a:gd name="adj1" fmla="val 46667"/>
              <a:gd name="adj2" fmla="val 93333"/>
              <a:gd name="adj3" fmla="val 33333"/>
            </a:avLst>
          </a:prstGeom>
          <a:solidFill>
            <a:schemeClr val="tx1"/>
          </a:solidFill>
          <a:ln w="9525">
            <a:solidFill>
              <a:schemeClr val="tx1"/>
            </a:solidFill>
            <a:miter lim="800000"/>
            <a:headEnd/>
            <a:tailEnd/>
          </a:ln>
          <a:effectLst/>
        </p:spPr>
        <p:txBody>
          <a:bodyPr wrap="none" anchor="ctr"/>
          <a:lstStyle/>
          <a:p>
            <a:endParaRPr lang="en-US"/>
          </a:p>
        </p:txBody>
      </p:sp>
      <p:sp>
        <p:nvSpPr>
          <p:cNvPr id="156685" name="Rectangle 13"/>
          <p:cNvSpPr>
            <a:spLocks noChangeArrowheads="1"/>
          </p:cNvSpPr>
          <p:nvPr/>
        </p:nvSpPr>
        <p:spPr bwMode="auto">
          <a:xfrm>
            <a:off x="7086600" y="1600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6686" name="Rectangle 14"/>
          <p:cNvSpPr>
            <a:spLocks noChangeArrowheads="1"/>
          </p:cNvSpPr>
          <p:nvPr/>
        </p:nvSpPr>
        <p:spPr bwMode="auto">
          <a:xfrm>
            <a:off x="6858000" y="36576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6687" name="Rectangle 15"/>
          <p:cNvSpPr>
            <a:spLocks noChangeArrowheads="1"/>
          </p:cNvSpPr>
          <p:nvPr/>
        </p:nvSpPr>
        <p:spPr bwMode="auto">
          <a:xfrm>
            <a:off x="3048000" y="3886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Mem Read</a:t>
            </a:r>
          </a:p>
        </p:txBody>
      </p:sp>
      <p:sp>
        <p:nvSpPr>
          <p:cNvPr id="156688" name="Rectangle 16"/>
          <p:cNvSpPr>
            <a:spLocks noChangeArrowheads="1"/>
          </p:cNvSpPr>
          <p:nvPr/>
        </p:nvSpPr>
        <p:spPr bwMode="auto">
          <a:xfrm>
            <a:off x="4114800" y="1981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Invalidate</a:t>
            </a:r>
          </a:p>
        </p:txBody>
      </p:sp>
      <p:sp>
        <p:nvSpPr>
          <p:cNvPr id="156689" name="Rectangle 17"/>
          <p:cNvSpPr>
            <a:spLocks noChangeArrowheads="1"/>
          </p:cNvSpPr>
          <p:nvPr/>
        </p:nvSpPr>
        <p:spPr bwMode="auto">
          <a:xfrm>
            <a:off x="5334000" y="39624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RWITM</a:t>
            </a:r>
          </a:p>
        </p:txBody>
      </p:sp>
      <p:sp>
        <p:nvSpPr>
          <p:cNvPr id="156690" name="Rectangle 18"/>
          <p:cNvSpPr>
            <a:spLocks noChangeArrowheads="1"/>
          </p:cNvSpPr>
          <p:nvPr/>
        </p:nvSpPr>
        <p:spPr bwMode="auto">
          <a:xfrm>
            <a:off x="1371600" y="3886200"/>
            <a:ext cx="762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GB" sz="1400"/>
              <a:t>RWITM</a:t>
            </a:r>
          </a:p>
        </p:txBody>
      </p:sp>
      <p:sp>
        <p:nvSpPr>
          <p:cNvPr id="156691" name="Oval 19"/>
          <p:cNvSpPr>
            <a:spLocks noChangeArrowheads="1"/>
          </p:cNvSpPr>
          <p:nvPr/>
        </p:nvSpPr>
        <p:spPr bwMode="auto">
          <a:xfrm>
            <a:off x="2133600" y="3352800"/>
            <a:ext cx="304800" cy="304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6692" name="Oval 20"/>
          <p:cNvSpPr>
            <a:spLocks noChangeArrowheads="1"/>
          </p:cNvSpPr>
          <p:nvPr/>
        </p:nvSpPr>
        <p:spPr bwMode="auto">
          <a:xfrm>
            <a:off x="5105400" y="3276600"/>
            <a:ext cx="304800" cy="304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6693" name="Oval 21"/>
          <p:cNvSpPr>
            <a:spLocks noChangeArrowheads="1"/>
          </p:cNvSpPr>
          <p:nvPr/>
        </p:nvSpPr>
        <p:spPr bwMode="auto">
          <a:xfrm>
            <a:off x="5867400" y="5943600"/>
            <a:ext cx="304800" cy="304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6694" name="Text Box 22"/>
          <p:cNvSpPr txBox="1">
            <a:spLocks noChangeArrowheads="1"/>
          </p:cNvSpPr>
          <p:nvPr/>
        </p:nvSpPr>
        <p:spPr bwMode="auto">
          <a:xfrm>
            <a:off x="6172200" y="5905500"/>
            <a:ext cx="1303338" cy="366713"/>
          </a:xfrm>
          <a:prstGeom prst="rect">
            <a:avLst/>
          </a:prstGeom>
          <a:noFill/>
          <a:ln w="9525">
            <a:noFill/>
            <a:miter lim="800000"/>
            <a:headEnd/>
            <a:tailEnd/>
          </a:ln>
          <a:effectLst/>
        </p:spPr>
        <p:txBody>
          <a:bodyPr wrap="none">
            <a:spAutoFit/>
          </a:bodyPr>
          <a:lstStyle/>
          <a:p>
            <a:r>
              <a:rPr lang="en-GB" sz="1800"/>
              <a:t>= copy 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TotalTime>
  <Words>4745</Words>
  <Application>Microsoft Office PowerPoint</Application>
  <PresentationFormat>On-screen Show (4:3)</PresentationFormat>
  <Paragraphs>786</Paragraphs>
  <Slides>96</Slides>
  <Notes>16</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UNIT IV Parallelism </vt:lpstr>
      <vt:lpstr>Contents</vt:lpstr>
      <vt:lpstr>Parallelism</vt:lpstr>
      <vt:lpstr>Goals of parallelism </vt:lpstr>
      <vt:lpstr>Applications of Parallelism</vt:lpstr>
      <vt:lpstr> </vt:lpstr>
      <vt:lpstr>Types of parallelism</vt:lpstr>
      <vt:lpstr>Software Parallelism</vt:lpstr>
      <vt:lpstr>Example </vt:lpstr>
      <vt:lpstr>PowerPoint Presentation</vt:lpstr>
      <vt:lpstr>Hardware Parallelism - example  </vt:lpstr>
      <vt:lpstr>PowerPoint Presentation</vt:lpstr>
      <vt:lpstr>Parallelism vs pipelining</vt:lpstr>
      <vt:lpstr>Software Parallelism - types</vt:lpstr>
      <vt:lpstr>Instruction level parallelism (ILP)</vt:lpstr>
      <vt:lpstr>MULTIPLE ISSUE PROCESSOR</vt:lpstr>
      <vt:lpstr>Eg. Instruction level parallelism</vt:lpstr>
      <vt:lpstr>PowerPoint Presentation</vt:lpstr>
      <vt:lpstr>Data-level parallelism (DLP) </vt:lpstr>
      <vt:lpstr>DLP - example</vt:lpstr>
      <vt:lpstr>DLP in Adding elements of array</vt:lpstr>
      <vt:lpstr>Locality of Reference</vt:lpstr>
      <vt:lpstr>CHALLENGES IN PARALLEL PROCESSING</vt:lpstr>
      <vt:lpstr> ARCHITECTURE OF PARALLEL SYSTEMS: Flynn’s Classification </vt:lpstr>
      <vt:lpstr> Flynn’s Classification </vt:lpstr>
      <vt:lpstr>Flynn’s Classification </vt:lpstr>
      <vt:lpstr>SISD</vt:lpstr>
      <vt:lpstr>SIMD</vt:lpstr>
      <vt:lpstr>MISD</vt:lpstr>
      <vt:lpstr>MIMD</vt:lpstr>
      <vt:lpstr>Thread</vt:lpstr>
      <vt:lpstr>Example for Multithread</vt:lpstr>
      <vt:lpstr>Multithreading</vt:lpstr>
      <vt:lpstr>Hardware Multithreading</vt:lpstr>
      <vt:lpstr>HARDWARE VS SOFTWARE MULTITHREADING</vt:lpstr>
      <vt:lpstr>Fine grained multi threading</vt:lpstr>
      <vt:lpstr>Fine grained multi threading</vt:lpstr>
      <vt:lpstr>Coarse grained multi threading</vt:lpstr>
      <vt:lpstr>Comparison</vt:lpstr>
      <vt:lpstr>Single-core computer</vt:lpstr>
      <vt:lpstr>MULTICORE PROCESSOR</vt:lpstr>
      <vt:lpstr>PowerPoint Presentation</vt:lpstr>
      <vt:lpstr>Multi-core architectures</vt:lpstr>
      <vt:lpstr>Multi-core CPU chip</vt:lpstr>
      <vt:lpstr>The cores run in parallel</vt:lpstr>
      <vt:lpstr>Within each core, threads are time-sliced  (just like on a uniprocessor)</vt:lpstr>
      <vt:lpstr>Challenges in multicore processors </vt:lpstr>
      <vt:lpstr>Disadvantages of multicore processors </vt:lpstr>
      <vt:lpstr>Multicore vs Multiprocessor</vt:lpstr>
      <vt:lpstr>Multi core vs multiproessor</vt:lpstr>
      <vt:lpstr>Memory in Multiprocessor System</vt:lpstr>
      <vt:lpstr>Shared memory multiprocessors  </vt:lpstr>
      <vt:lpstr> Uniform Memory Access (UMA)   </vt:lpstr>
      <vt:lpstr>UMA</vt:lpstr>
      <vt:lpstr>Non-Uniform Memory Access (NUMA)</vt:lpstr>
      <vt:lpstr>NUMA</vt:lpstr>
      <vt:lpstr>Non-Caching NUMA (NC-NUMA) </vt:lpstr>
      <vt:lpstr>Cache-Coherent NUMA (CC-NUMA)</vt:lpstr>
      <vt:lpstr>Cache Only Memory Access (COMA)</vt:lpstr>
      <vt:lpstr>Shared Memory</vt:lpstr>
      <vt:lpstr>Distributed memory systems</vt:lpstr>
      <vt:lpstr>DISTRIBUTED MEMORY</vt:lpstr>
      <vt:lpstr>Private vs shared caches</vt:lpstr>
      <vt:lpstr>The cache coherence problem</vt:lpstr>
      <vt:lpstr>The cache coherence problem</vt:lpstr>
      <vt:lpstr>The cache coherence problem</vt:lpstr>
      <vt:lpstr>The cache coherence problem</vt:lpstr>
      <vt:lpstr>The cache coherence problem</vt:lpstr>
      <vt:lpstr>The cache coherence problem</vt:lpstr>
      <vt:lpstr>Solutions for cache coherence</vt:lpstr>
      <vt:lpstr>Inter-core bus</vt:lpstr>
      <vt:lpstr>Invalidation protocol with snooping</vt:lpstr>
      <vt:lpstr>The cache coherence problem</vt:lpstr>
      <vt:lpstr>The cache coherence problem</vt:lpstr>
      <vt:lpstr>The cache coherence problem</vt:lpstr>
      <vt:lpstr>The cache coherence problem</vt:lpstr>
      <vt:lpstr>Alternative to invalidate protocol:  update protocol Core 1 writes x=21660:</vt:lpstr>
      <vt:lpstr>Invalidation vs update</vt:lpstr>
      <vt:lpstr>Invalidation protocols</vt:lpstr>
      <vt:lpstr>Modified Exclusive Shared Invalid (MESI) Protocol</vt:lpstr>
      <vt:lpstr>MESI Protocol</vt:lpstr>
      <vt:lpstr>MESI Protocol </vt:lpstr>
      <vt:lpstr>MESI Protocol</vt:lpstr>
      <vt:lpstr>MESI Local Read Hit</vt:lpstr>
      <vt:lpstr>MESI Local Read Miss </vt:lpstr>
      <vt:lpstr>MESI Local Read Miss</vt:lpstr>
      <vt:lpstr>MESI Local Read Miss</vt:lpstr>
      <vt:lpstr>MESI Local Write Hit </vt:lpstr>
      <vt:lpstr>MESI Local Write Hit </vt:lpstr>
      <vt:lpstr>MESI Local Write Miss </vt:lpstr>
      <vt:lpstr>MESI Local Write Miss </vt:lpstr>
      <vt:lpstr>MESI Local Write Miss </vt:lpstr>
      <vt:lpstr>MESI Local Write Miss </vt:lpstr>
      <vt:lpstr>Putting it all together</vt:lpstr>
      <vt:lpstr>MESI – locally initiated accesses</vt:lpstr>
      <vt:lpstr>MESI – remotely initiated accesses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srividhya</dc:creator>
  <cp:lastModifiedBy>Admin</cp:lastModifiedBy>
  <cp:revision>171</cp:revision>
  <dcterms:created xsi:type="dcterms:W3CDTF">2019-09-02T06:38:12Z</dcterms:created>
  <dcterms:modified xsi:type="dcterms:W3CDTF">2020-10-29T06:20:08Z</dcterms:modified>
</cp:coreProperties>
</file>