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9" r:id="rId2"/>
    <p:sldId id="256" r:id="rId3"/>
    <p:sldId id="266" r:id="rId4"/>
    <p:sldId id="267" r:id="rId5"/>
    <p:sldId id="25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6" r:id="rId14"/>
    <p:sldId id="275" r:id="rId15"/>
    <p:sldId id="277" r:id="rId16"/>
    <p:sldId id="278" r:id="rId1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11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88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1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1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4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9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2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5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86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42913" y="4194617"/>
            <a:ext cx="9588058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smtClean="0">
                <a:solidFill>
                  <a:schemeClr val="accent2"/>
                </a:solidFill>
                <a:latin typeface="Impact" panose="020B0806030902050204" pitchFamily="34" charset="0"/>
                <a:ea typeface="Inconsolata" pitchFamily="34" charset="-122"/>
                <a:cs typeface="Inconsolata" pitchFamily="34" charset="-120"/>
              </a:rPr>
              <a:t>COMUNICAÇÃO </a:t>
            </a:r>
            <a:r>
              <a:rPr lang="en-US" sz="5249" b="1" smtClean="0">
                <a:solidFill>
                  <a:schemeClr val="accent2"/>
                </a:solidFill>
                <a:latin typeface="Impact" panose="020B0806030902050204" pitchFamily="34" charset="0"/>
                <a:ea typeface="Inconsolata" pitchFamily="34" charset="-122"/>
                <a:cs typeface="Inconsolata" pitchFamily="34" charset="-120"/>
              </a:rPr>
              <a:t>ENTRE </a:t>
            </a:r>
            <a:r>
              <a:rPr lang="en-US" sz="5249" b="1" dirty="0" smtClean="0">
                <a:solidFill>
                  <a:schemeClr val="accent2"/>
                </a:solidFill>
                <a:latin typeface="Impact" panose="020B0806030902050204" pitchFamily="34" charset="0"/>
                <a:ea typeface="Inconsolata" pitchFamily="34" charset="-122"/>
                <a:cs typeface="Inconsolata" pitchFamily="34" charset="-120"/>
              </a:rPr>
              <a:t>PROCESSOS</a:t>
            </a:r>
            <a:endParaRPr lang="en-US" sz="5249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542913" y="5038671"/>
            <a:ext cx="7477601" cy="9121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800" dirty="0" err="1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Profa</a:t>
            </a:r>
            <a:r>
              <a:rPr lang="en-US" sz="2800" dirty="0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 </a:t>
            </a:r>
            <a:r>
              <a:rPr lang="en-US" sz="2800" dirty="0" err="1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Msc</a:t>
            </a:r>
            <a:r>
              <a:rPr lang="en-US" sz="2800" dirty="0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</a:t>
            </a:r>
            <a:r>
              <a:rPr lang="en-US" sz="2800" dirty="0" err="1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Maiara</a:t>
            </a:r>
            <a:r>
              <a:rPr lang="en-US" sz="2800" dirty="0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de Castro Santos</a:t>
            </a:r>
          </a:p>
          <a:p>
            <a:pPr marL="0" indent="0" algn="just">
              <a:lnSpc>
                <a:spcPts val="2799"/>
              </a:lnSpc>
              <a:buNone/>
            </a:pPr>
            <a:r>
              <a:rPr lang="en-US" sz="2800" dirty="0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</a:rPr>
              <a:t>UC </a:t>
            </a:r>
            <a:r>
              <a:rPr lang="en-US" sz="2800" dirty="0" err="1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</a:rPr>
              <a:t>Sistemas</a:t>
            </a:r>
            <a:r>
              <a:rPr lang="en-US" sz="2800" dirty="0" smtClean="0">
                <a:solidFill>
                  <a:srgbClr val="DAD1E6"/>
                </a:solidFill>
                <a:latin typeface="Fira Sans" pitchFamily="34" charset="0"/>
                <a:ea typeface="Fira Sans" pitchFamily="34" charset="-122"/>
              </a:rPr>
              <a:t> Distribuídos e Mobile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015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UDP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3600" dirty="0" smtClean="0">
                <a:solidFill>
                  <a:srgbClr val="FF0000"/>
                </a:solidFill>
              </a:rPr>
              <a:t>Que desafios podem surgir nessa situação?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Perda de </a:t>
            </a:r>
            <a:r>
              <a:rPr lang="pt-BR" sz="3200" b="1" dirty="0" smtClean="0">
                <a:solidFill>
                  <a:schemeClr val="bg1"/>
                </a:solidFill>
              </a:rPr>
              <a:t>pacotes</a:t>
            </a:r>
            <a:r>
              <a:rPr lang="pt-BR" sz="3200" dirty="0" smtClean="0">
                <a:solidFill>
                  <a:schemeClr val="bg1"/>
                </a:solidFill>
              </a:rPr>
              <a:t>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Entrega fora de </a:t>
            </a:r>
            <a:r>
              <a:rPr lang="pt-BR" sz="3200" b="1" dirty="0" smtClean="0">
                <a:solidFill>
                  <a:schemeClr val="bg1"/>
                </a:solidFill>
              </a:rPr>
              <a:t>ordem;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Duplicação de </a:t>
            </a:r>
            <a:r>
              <a:rPr lang="pt-BR" sz="3200" b="1" dirty="0" smtClean="0">
                <a:solidFill>
                  <a:schemeClr val="bg1"/>
                </a:solidFill>
              </a:rPr>
              <a:t>pacotes;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Latência </a:t>
            </a:r>
            <a:r>
              <a:rPr lang="pt-BR" sz="3200" b="1" dirty="0" smtClean="0">
                <a:solidFill>
                  <a:schemeClr val="bg1"/>
                </a:solidFill>
              </a:rPr>
              <a:t>variável</a:t>
            </a:r>
            <a:r>
              <a:rPr lang="pt-BR" sz="3200" dirty="0" smtClean="0">
                <a:solidFill>
                  <a:schemeClr val="bg1"/>
                </a:solidFill>
              </a:rPr>
              <a:t>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Limitações de tamanho de </a:t>
            </a:r>
            <a:r>
              <a:rPr lang="pt-BR" sz="3200" b="1" dirty="0" smtClean="0">
                <a:solidFill>
                  <a:schemeClr val="bg1"/>
                </a:solidFill>
              </a:rPr>
              <a:t>pacote;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</a:rPr>
              <a:t>Sem </a:t>
            </a:r>
            <a:r>
              <a:rPr lang="pt-BR" sz="3200" b="1" dirty="0">
                <a:solidFill>
                  <a:schemeClr val="bg1"/>
                </a:solidFill>
              </a:rPr>
              <a:t>confirmação de </a:t>
            </a:r>
            <a:r>
              <a:rPr lang="pt-BR" sz="3200" b="1" dirty="0" smtClean="0">
                <a:solidFill>
                  <a:schemeClr val="bg1"/>
                </a:solidFill>
              </a:rPr>
              <a:t>entrega;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</a:rPr>
              <a:t>Sobrecarga </a:t>
            </a:r>
            <a:r>
              <a:rPr lang="pt-BR" sz="3200" b="1" dirty="0">
                <a:solidFill>
                  <a:schemeClr val="bg1"/>
                </a:solidFill>
              </a:rPr>
              <a:t>de </a:t>
            </a:r>
            <a:r>
              <a:rPr lang="pt-BR" sz="3200" b="1" dirty="0" smtClean="0">
                <a:solidFill>
                  <a:schemeClr val="bg1"/>
                </a:solidFill>
              </a:rPr>
              <a:t>processamento;</a:t>
            </a:r>
            <a:endParaRPr lang="pt-BR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90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UDP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3600" dirty="0" smtClean="0">
                <a:solidFill>
                  <a:srgbClr val="FF0000"/>
                </a:solidFill>
              </a:rPr>
              <a:t>Que desafios podem surgir nessa situação?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Perda de </a:t>
            </a:r>
            <a:r>
              <a:rPr lang="pt-BR" sz="3200" b="1" dirty="0" smtClean="0">
                <a:solidFill>
                  <a:schemeClr val="bg1"/>
                </a:solidFill>
              </a:rPr>
              <a:t>pacotes</a:t>
            </a:r>
            <a:r>
              <a:rPr lang="pt-BR" sz="3200" dirty="0" smtClean="0">
                <a:solidFill>
                  <a:schemeClr val="bg1"/>
                </a:solidFill>
              </a:rPr>
              <a:t>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Entrega fora de </a:t>
            </a:r>
            <a:r>
              <a:rPr lang="pt-BR" sz="3200" b="1" dirty="0" smtClean="0">
                <a:solidFill>
                  <a:schemeClr val="bg1"/>
                </a:solidFill>
              </a:rPr>
              <a:t>ordem;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Duplicação de </a:t>
            </a:r>
            <a:r>
              <a:rPr lang="pt-BR" sz="3200" b="1" dirty="0" smtClean="0">
                <a:solidFill>
                  <a:schemeClr val="bg1"/>
                </a:solidFill>
              </a:rPr>
              <a:t>pacotes;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Latência </a:t>
            </a:r>
            <a:r>
              <a:rPr lang="pt-BR" sz="3200" b="1" dirty="0" smtClean="0">
                <a:solidFill>
                  <a:schemeClr val="bg1"/>
                </a:solidFill>
              </a:rPr>
              <a:t>variável</a:t>
            </a:r>
            <a:r>
              <a:rPr lang="pt-BR" sz="3200" dirty="0" smtClean="0">
                <a:solidFill>
                  <a:schemeClr val="bg1"/>
                </a:solidFill>
              </a:rPr>
              <a:t>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Limitações de tamanho de </a:t>
            </a:r>
            <a:r>
              <a:rPr lang="pt-BR" sz="3200" b="1" dirty="0" smtClean="0">
                <a:solidFill>
                  <a:schemeClr val="bg1"/>
                </a:solidFill>
              </a:rPr>
              <a:t>pacote;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</a:rPr>
              <a:t>Sem </a:t>
            </a:r>
            <a:r>
              <a:rPr lang="pt-BR" sz="3200" b="1" dirty="0">
                <a:solidFill>
                  <a:schemeClr val="bg1"/>
                </a:solidFill>
              </a:rPr>
              <a:t>confirmação de </a:t>
            </a:r>
            <a:r>
              <a:rPr lang="pt-BR" sz="3200" b="1" dirty="0" smtClean="0">
                <a:solidFill>
                  <a:schemeClr val="bg1"/>
                </a:solidFill>
              </a:rPr>
              <a:t>entrega;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</a:rPr>
              <a:t>Sobrecarga </a:t>
            </a:r>
            <a:r>
              <a:rPr lang="pt-BR" sz="3200" b="1" dirty="0">
                <a:solidFill>
                  <a:schemeClr val="bg1"/>
                </a:solidFill>
              </a:rPr>
              <a:t>de </a:t>
            </a:r>
            <a:r>
              <a:rPr lang="pt-BR" sz="3200" b="1" dirty="0" smtClean="0">
                <a:solidFill>
                  <a:schemeClr val="bg1"/>
                </a:solidFill>
              </a:rPr>
              <a:t>processamento;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b="1" dirty="0">
              <a:solidFill>
                <a:schemeClr val="bg1"/>
              </a:solidFill>
            </a:endParaRPr>
          </a:p>
          <a:p>
            <a:r>
              <a:rPr lang="pt-BR" sz="3200" b="1" dirty="0" smtClean="0">
                <a:solidFill>
                  <a:schemeClr val="accent4"/>
                </a:solidFill>
              </a:rPr>
              <a:t>Em que tipo de sistemas o UDP pode ser usado?</a:t>
            </a:r>
            <a:endParaRPr lang="pt-BR" sz="32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1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UDP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rgbClr val="92D050"/>
                </a:solidFill>
              </a:rPr>
              <a:t>Em que tipo de sistemas o UDP pode ser usado?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Streaming de mídia ao </a:t>
            </a:r>
            <a:r>
              <a:rPr lang="pt-BR" sz="2800" b="1" dirty="0" smtClean="0">
                <a:solidFill>
                  <a:schemeClr val="bg1"/>
                </a:solidFill>
              </a:rPr>
              <a:t>vivo;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Jogos </a:t>
            </a:r>
            <a:r>
              <a:rPr lang="pt-BR" sz="2800" b="1" dirty="0" smtClean="0">
                <a:solidFill>
                  <a:schemeClr val="bg1"/>
                </a:solidFill>
              </a:rPr>
              <a:t>online</a:t>
            </a:r>
            <a:r>
              <a:rPr lang="pt-BR" sz="2800" b="1" dirty="0">
                <a:solidFill>
                  <a:schemeClr val="bg1"/>
                </a:solidFill>
              </a:rPr>
              <a:t>;</a:t>
            </a:r>
            <a:endParaRPr lang="pt-BR" sz="2800" b="1" dirty="0" smtClean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Aplicações de monitoramento de </a:t>
            </a:r>
            <a:r>
              <a:rPr lang="pt-BR" sz="2800" b="1" dirty="0" smtClean="0">
                <a:solidFill>
                  <a:schemeClr val="bg1"/>
                </a:solidFill>
              </a:rPr>
              <a:t>rede;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DNS </a:t>
            </a:r>
            <a:r>
              <a:rPr lang="pt-BR" sz="2800" b="1" dirty="0">
                <a:solidFill>
                  <a:schemeClr val="bg1"/>
                </a:solidFill>
              </a:rPr>
              <a:t>(Domain </a:t>
            </a:r>
            <a:r>
              <a:rPr lang="pt-BR" sz="2800" b="1" dirty="0" err="1">
                <a:solidFill>
                  <a:schemeClr val="bg1"/>
                </a:solidFill>
              </a:rPr>
              <a:t>Name</a:t>
            </a:r>
            <a:r>
              <a:rPr lang="pt-BR" sz="2800" b="1" dirty="0">
                <a:solidFill>
                  <a:schemeClr val="bg1"/>
                </a:solidFill>
              </a:rPr>
              <a:t> System</a:t>
            </a:r>
            <a:r>
              <a:rPr lang="pt-BR" sz="2800" b="1" dirty="0" smtClean="0">
                <a:solidFill>
                  <a:schemeClr val="bg1"/>
                </a:solidFill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</a:rPr>
              <a:t>Broadcasting de </a:t>
            </a:r>
            <a:r>
              <a:rPr lang="pt-BR" sz="2800" b="1" dirty="0" smtClean="0">
                <a:solidFill>
                  <a:schemeClr val="bg1"/>
                </a:solidFill>
              </a:rPr>
              <a:t>informações.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2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TCP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Primitivas </a:t>
            </a:r>
          </a:p>
          <a:p>
            <a:r>
              <a:rPr lang="pt-BR" sz="2800" b="1" i="1" dirty="0" err="1" smtClean="0">
                <a:solidFill>
                  <a:schemeClr val="bg1"/>
                </a:solidFill>
              </a:rPr>
              <a:t>Accept</a:t>
            </a:r>
            <a:r>
              <a:rPr lang="pt-BR" sz="2800" b="1" i="1" dirty="0" smtClean="0">
                <a:solidFill>
                  <a:schemeClr val="bg1"/>
                </a:solidFill>
              </a:rPr>
              <a:t>() </a:t>
            </a:r>
            <a:r>
              <a:rPr lang="pt-BR" sz="2800" b="1" dirty="0" smtClean="0">
                <a:solidFill>
                  <a:schemeClr val="bg1"/>
                </a:solidFill>
              </a:rPr>
              <a:t>e </a:t>
            </a:r>
            <a:r>
              <a:rPr lang="pt-BR" sz="2800" b="1" i="1" dirty="0" err="1" smtClean="0">
                <a:solidFill>
                  <a:schemeClr val="bg1"/>
                </a:solidFill>
              </a:rPr>
              <a:t>connect</a:t>
            </a:r>
            <a:r>
              <a:rPr lang="pt-BR" sz="2800" b="1" i="1" dirty="0" smtClean="0">
                <a:solidFill>
                  <a:schemeClr val="bg1"/>
                </a:solidFill>
              </a:rPr>
              <a:t>() </a:t>
            </a:r>
            <a:r>
              <a:rPr lang="pt-BR" sz="2800" b="1" dirty="0" smtClean="0">
                <a:solidFill>
                  <a:schemeClr val="bg1"/>
                </a:solidFill>
              </a:rPr>
              <a:t>estabelecem uma conexão;</a:t>
            </a:r>
          </a:p>
          <a:p>
            <a:r>
              <a:rPr lang="pt-BR" sz="2800" b="1" i="1" dirty="0" err="1" smtClean="0">
                <a:solidFill>
                  <a:schemeClr val="bg1"/>
                </a:solidFill>
              </a:rPr>
              <a:t>Send</a:t>
            </a:r>
            <a:r>
              <a:rPr lang="pt-BR" sz="2800" b="1" i="1" dirty="0" smtClean="0">
                <a:solidFill>
                  <a:schemeClr val="bg1"/>
                </a:solidFill>
              </a:rPr>
              <a:t>() </a:t>
            </a:r>
            <a:r>
              <a:rPr lang="pt-BR" sz="2800" b="1" dirty="0" smtClean="0">
                <a:solidFill>
                  <a:schemeClr val="bg1"/>
                </a:solidFill>
              </a:rPr>
              <a:t>e </a:t>
            </a:r>
            <a:r>
              <a:rPr lang="pt-BR" sz="2800" b="1" i="1" dirty="0" err="1" smtClean="0">
                <a:solidFill>
                  <a:schemeClr val="bg1"/>
                </a:solidFill>
              </a:rPr>
              <a:t>receive</a:t>
            </a:r>
            <a:r>
              <a:rPr lang="pt-BR" sz="2800" b="1" i="1" dirty="0" smtClean="0">
                <a:solidFill>
                  <a:schemeClr val="bg1"/>
                </a:solidFill>
              </a:rPr>
              <a:t> () </a:t>
            </a:r>
            <a:r>
              <a:rPr lang="pt-BR" sz="2800" b="1" dirty="0" smtClean="0">
                <a:solidFill>
                  <a:schemeClr val="bg1"/>
                </a:solidFill>
              </a:rPr>
              <a:t>enviam / recebem bytes, não datagramas.</a:t>
            </a:r>
          </a:p>
          <a:p>
            <a:endParaRPr lang="pt-BR" sz="2800" b="1" dirty="0" smtClean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Abstraem: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Tamanhos de mensagem; 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Perda de mensagens;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Diferenças na velocidade de envio e recebimento (fluxo);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Duplicação e ordenação de mensagens;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Destino das mensagens. </a:t>
            </a:r>
            <a:endParaRPr lang="pt-BR" sz="2800" b="1" dirty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32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TCP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Confiabilidade;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Fluxo de dados;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Garantia com retransmissões;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Controle de fluxo;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err="1" smtClean="0">
                <a:solidFill>
                  <a:schemeClr val="bg1"/>
                </a:solidFill>
              </a:rPr>
              <a:t>Buffering</a:t>
            </a:r>
            <a:r>
              <a:rPr lang="pt-BR" sz="2800" b="1" dirty="0" smtClean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3600" b="1" dirty="0" smtClean="0">
                <a:solidFill>
                  <a:srgbClr val="FF0000"/>
                </a:solidFill>
              </a:rPr>
              <a:t>Qual o custo disso?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578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TCP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000" b="1" dirty="0">
              <a:solidFill>
                <a:schemeClr val="bg1"/>
              </a:solidFill>
            </a:endParaRPr>
          </a:p>
          <a:p>
            <a:r>
              <a:rPr lang="pt-BR" sz="4400" b="1" dirty="0" smtClean="0">
                <a:solidFill>
                  <a:srgbClr val="FF0000"/>
                </a:solidFill>
              </a:rPr>
              <a:t>O que pode dar errado?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Não há uma desordem;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 smtClean="0">
                <a:solidFill>
                  <a:schemeClr val="bg1"/>
                </a:solidFill>
              </a:rPr>
              <a:t>Falhas são notificadas;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Mas não são detectadas imediatamente;</a:t>
            </a:r>
          </a:p>
          <a:p>
            <a:r>
              <a:rPr lang="pt-BR" sz="2800" b="1" dirty="0" smtClean="0">
                <a:solidFill>
                  <a:schemeClr val="bg1"/>
                </a:solidFill>
              </a:rPr>
              <a:t>Difícil distinguir se foi falha do processo ou da conexão.</a:t>
            </a:r>
          </a:p>
          <a:p>
            <a:endParaRPr lang="pt-BR" sz="2800" b="1" dirty="0">
              <a:solidFill>
                <a:schemeClr val="bg1"/>
              </a:solidFill>
            </a:endParaRPr>
          </a:p>
          <a:p>
            <a:r>
              <a:rPr lang="pt-BR" sz="2800" b="1" dirty="0" smtClean="0">
                <a:solidFill>
                  <a:schemeClr val="bg1"/>
                </a:solidFill>
              </a:rPr>
              <a:t>Conexão é mais lenta comparada ao UDP; </a:t>
            </a:r>
          </a:p>
          <a:p>
            <a:endParaRPr lang="pt-BR" sz="2800" b="1" dirty="0" smtClean="0">
              <a:solidFill>
                <a:schemeClr val="bg1"/>
              </a:solidFill>
            </a:endParaRPr>
          </a:p>
          <a:p>
            <a:endParaRPr lang="pt-BR" sz="2800" b="1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1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Resumindo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272" y="1504585"/>
            <a:ext cx="953585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46279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 ENTRE PROCESSOS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422400" y="1988457"/>
            <a:ext cx="1215505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Toda comunicação em sistemas distribuídos é baseada em troca de mensagens (de baixo nível).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Processos não compartilham memória;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endParaRPr lang="pt-BR" sz="2800" dirty="0" smtClean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rgbClr val="FFFF00"/>
                </a:solidFill>
              </a:rPr>
              <a:t>Comunicação orientada a mensagens </a:t>
            </a:r>
          </a:p>
          <a:p>
            <a:endParaRPr lang="pt-BR" sz="2800" dirty="0">
              <a:solidFill>
                <a:srgbClr val="FFFF00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Interage diretamente com as primitivas fornecidas pela camada de transporte, como TCP ou UDP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pt-BR" sz="2800" dirty="0">
                <a:solidFill>
                  <a:schemeClr val="bg1"/>
                </a:solidFill>
              </a:rPr>
              <a:t>Recursos avançados incluem MPI, enfileiramento e </a:t>
            </a:r>
            <a:r>
              <a:rPr lang="pt-BR" sz="2800" dirty="0" err="1" smtClean="0">
                <a:solidFill>
                  <a:schemeClr val="bg1"/>
                </a:solidFill>
              </a:rPr>
              <a:t>multicast</a:t>
            </a:r>
            <a:r>
              <a:rPr lang="pt-BR" sz="2800" dirty="0" smtClean="0">
                <a:solidFill>
                  <a:schemeClr val="bg1"/>
                </a:solidFill>
              </a:rPr>
              <a:t>, etc.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rgbClr val="FFFF00"/>
                </a:solidFill>
              </a:rPr>
              <a:t>Chamada remota de procedimentos (RPC)</a:t>
            </a:r>
          </a:p>
          <a:p>
            <a:r>
              <a:rPr lang="pt-BR" sz="2800" dirty="0" smtClean="0">
                <a:solidFill>
                  <a:schemeClr val="bg1"/>
                </a:solidFill>
              </a:rPr>
              <a:t>Abstrai a troca de mensagens de baixo nível. 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833199" y="46279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Protocolos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de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l="11493" t="16927" r="28331" b="1042"/>
          <a:stretch/>
        </p:blipFill>
        <p:spPr>
          <a:xfrm>
            <a:off x="2343151" y="1421004"/>
            <a:ext cx="8310336" cy="636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0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46279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Mensagem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no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Protocolo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TCP/ IP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8" y="2009889"/>
            <a:ext cx="10063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hamada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rede (ou chamada IP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comunicação </a:t>
            </a:r>
            <a:r>
              <a:rPr lang="pt-BR" sz="2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best-effort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Dados brutos sem garantia de recebimento.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Chamada de transporte (TCP / UDP)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entre processos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comunicação IP é multiplexada por portas.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Programadores lidam mais com essa camada.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Ambas podem adicionam mais garantia.  </a:t>
            </a: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12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419101" y="496133"/>
            <a:ext cx="1337810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kern="0" spc="-131" dirty="0" err="1" smtClean="0">
                <a:solidFill>
                  <a:schemeClr val="accent2"/>
                </a:solidFill>
                <a:latin typeface="Agency FB" panose="020B0503020202020204" pitchFamily="34" charset="0"/>
                <a:ea typeface="Overpass" pitchFamily="34" charset="-122"/>
                <a:cs typeface="Overpass" pitchFamily="34" charset="-120"/>
              </a:rPr>
              <a:t>Comunicação</a:t>
            </a:r>
            <a:r>
              <a:rPr lang="en-US" sz="6600" b="1" kern="0" spc="-131" dirty="0" smtClean="0">
                <a:solidFill>
                  <a:schemeClr val="accent2"/>
                </a:solidFill>
                <a:latin typeface="Agency FB" panose="020B0503020202020204" pitchFamily="34" charset="0"/>
                <a:ea typeface="Overpass" pitchFamily="34" charset="-122"/>
                <a:cs typeface="Overpass" pitchFamily="34" charset="-120"/>
              </a:rPr>
              <a:t> entre </a:t>
            </a:r>
            <a:r>
              <a:rPr lang="en-US" sz="6600" b="1" kern="0" spc="-131" dirty="0">
                <a:solidFill>
                  <a:schemeClr val="accent2"/>
                </a:solidFill>
                <a:latin typeface="Agency FB" panose="020B0503020202020204" pitchFamily="34" charset="0"/>
                <a:ea typeface="Overpass" pitchFamily="34" charset="-122"/>
                <a:cs typeface="Overpass" pitchFamily="34" charset="-120"/>
              </a:rPr>
              <a:t>processos</a:t>
            </a:r>
            <a:endParaRPr lang="en-US" sz="66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571501" y="1905476"/>
            <a:ext cx="12730400" cy="2476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600" dirty="0" err="1" smtClean="0">
                <a:latin typeface="Overpass" pitchFamily="34" charset="0"/>
                <a:ea typeface="Overpass" pitchFamily="34" charset="-122"/>
                <a:cs typeface="Overpass" pitchFamily="34" charset="-120"/>
              </a:rPr>
              <a:t>Operações</a:t>
            </a:r>
            <a:r>
              <a:rPr lang="en-US" sz="3600" dirty="0" smtClean="0">
                <a:latin typeface="Overpass" pitchFamily="34" charset="0"/>
                <a:ea typeface="Overpass" pitchFamily="34" charset="-122"/>
                <a:cs typeface="Overpass" pitchFamily="34" charset="-120"/>
              </a:rPr>
              <a:t> </a:t>
            </a:r>
            <a:r>
              <a:rPr lang="en-US" sz="3600" dirty="0" err="1" smtClean="0">
                <a:latin typeface="Overpass" pitchFamily="34" charset="0"/>
                <a:ea typeface="Overpass" pitchFamily="34" charset="-122"/>
                <a:cs typeface="Overpass" pitchFamily="34" charset="-120"/>
              </a:rPr>
              <a:t>Fundamentais</a:t>
            </a:r>
            <a:r>
              <a:rPr lang="en-US" sz="3600" dirty="0" smtClean="0">
                <a:latin typeface="Overpass" pitchFamily="34" charset="0"/>
                <a:ea typeface="Overpass" pitchFamily="34" charset="-122"/>
                <a:cs typeface="Overpass" pitchFamily="34" charset="-120"/>
              </a:rPr>
              <a:t>:</a:t>
            </a:r>
          </a:p>
          <a:p>
            <a:pPr marL="0" indent="0">
              <a:lnSpc>
                <a:spcPts val="2799"/>
              </a:lnSpc>
              <a:buNone/>
            </a:pPr>
            <a:endParaRPr lang="en-US" sz="3200" dirty="0" smtClean="0">
              <a:latin typeface="Overpass" pitchFamily="34" charset="0"/>
              <a:ea typeface="Overpass" pitchFamily="34" charset="-122"/>
              <a:cs typeface="Overpas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3200" b="1" i="1" dirty="0" smtClean="0">
                <a:latin typeface="Overpass" pitchFamily="34" charset="0"/>
                <a:ea typeface="Overpass" pitchFamily="34" charset="-122"/>
              </a:rPr>
              <a:t>Send(): </a:t>
            </a:r>
            <a:r>
              <a:rPr lang="en-US" sz="3200" dirty="0" err="1" smtClean="0">
                <a:latin typeface="Overpass" pitchFamily="34" charset="0"/>
                <a:ea typeface="Overpass" pitchFamily="34" charset="-122"/>
              </a:rPr>
              <a:t>envia</a:t>
            </a:r>
            <a:r>
              <a:rPr lang="en-US" sz="3200" dirty="0" smtClean="0">
                <a:latin typeface="Overpass" pitchFamily="34" charset="0"/>
                <a:ea typeface="Overpass" pitchFamily="34" charset="-122"/>
              </a:rPr>
              <a:t> </a:t>
            </a:r>
            <a:r>
              <a:rPr lang="en-US" sz="3200" dirty="0" err="1" smtClean="0">
                <a:latin typeface="Overpass" pitchFamily="34" charset="0"/>
                <a:ea typeface="Overpass" pitchFamily="34" charset="-122"/>
              </a:rPr>
              <a:t>mensagem</a:t>
            </a:r>
            <a:r>
              <a:rPr lang="en-US" sz="3200" dirty="0" smtClean="0">
                <a:latin typeface="Overpass" pitchFamily="34" charset="0"/>
                <a:ea typeface="Overpass" pitchFamily="34" charset="-122"/>
              </a:rPr>
              <a:t>;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3200" b="1" i="1" dirty="0" smtClean="0">
                <a:latin typeface="Overpass" pitchFamily="34" charset="0"/>
                <a:ea typeface="Overpass" pitchFamily="34" charset="-122"/>
              </a:rPr>
              <a:t>Receive: </a:t>
            </a:r>
            <a:r>
              <a:rPr lang="en-US" sz="3200" dirty="0" err="1" smtClean="0">
                <a:latin typeface="Overpass" pitchFamily="34" charset="0"/>
                <a:ea typeface="Overpass" pitchFamily="34" charset="-122"/>
              </a:rPr>
              <a:t>recebe</a:t>
            </a:r>
            <a:r>
              <a:rPr lang="en-US" sz="3200" dirty="0" smtClean="0">
                <a:latin typeface="Overpass" pitchFamily="34" charset="0"/>
                <a:ea typeface="Overpass" pitchFamily="34" charset="-122"/>
              </a:rPr>
              <a:t> a </a:t>
            </a:r>
            <a:r>
              <a:rPr lang="en-US" sz="3200" dirty="0" err="1" smtClean="0">
                <a:latin typeface="Overpass" pitchFamily="34" charset="0"/>
                <a:ea typeface="Overpass" pitchFamily="34" charset="-122"/>
              </a:rPr>
              <a:t>mensagem</a:t>
            </a:r>
            <a:r>
              <a:rPr lang="en-US" sz="3200" dirty="0" smtClean="0">
                <a:latin typeface="Overpass" pitchFamily="34" charset="0"/>
                <a:ea typeface="Overpass" pitchFamily="34" charset="-122"/>
              </a:rPr>
              <a:t>;</a:t>
            </a:r>
            <a:endParaRPr lang="en-US" sz="3200" dirty="0" smtClean="0"/>
          </a:p>
          <a:p>
            <a:pPr marL="0" indent="0">
              <a:lnSpc>
                <a:spcPts val="2799"/>
              </a:lnSpc>
              <a:buNone/>
            </a:pPr>
            <a:endParaRPr lang="en-US" sz="3600" dirty="0" smtClean="0">
              <a:latin typeface="Overpass" pitchFamily="34" charset="0"/>
              <a:ea typeface="Overpass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3600" dirty="0">
              <a:latin typeface="Overpass" pitchFamily="34" charset="0"/>
              <a:ea typeface="Overpass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3600" dirty="0" err="1" smtClean="0">
                <a:latin typeface="Overpass" pitchFamily="34" charset="0"/>
                <a:ea typeface="Overpass" pitchFamily="34" charset="-122"/>
              </a:rPr>
              <a:t>Abstração</a:t>
            </a:r>
            <a:r>
              <a:rPr lang="en-US" sz="3600" dirty="0" smtClean="0">
                <a:latin typeface="Overpass" pitchFamily="34" charset="0"/>
                <a:ea typeface="Overpass" pitchFamily="34" charset="-122"/>
              </a:rPr>
              <a:t> de socket</a:t>
            </a:r>
            <a:r>
              <a:rPr lang="en-US" sz="3600" dirty="0" smtClean="0">
                <a:solidFill>
                  <a:schemeClr val="bg1"/>
                </a:solidFill>
                <a:latin typeface="Overpass" pitchFamily="34" charset="0"/>
                <a:ea typeface="Overpass" pitchFamily="34" charset="-122"/>
              </a:rPr>
              <a:t>: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l="2269" t="54949" r="22621" b="2604"/>
          <a:stretch/>
        </p:blipFill>
        <p:spPr>
          <a:xfrm>
            <a:off x="2952749" y="4381500"/>
            <a:ext cx="9772651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Tipos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de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>
                <a:solidFill>
                  <a:srgbClr val="92D050"/>
                </a:solidFill>
              </a:rPr>
              <a:t>Comunicação Síncrona</a:t>
            </a:r>
            <a:r>
              <a:rPr lang="pt-BR" sz="2400" dirty="0">
                <a:solidFill>
                  <a:srgbClr val="92D050"/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Nesse tipo de comunicação, os processos interagem em </a:t>
            </a:r>
            <a:r>
              <a:rPr lang="pt-BR" sz="2400" b="1" dirty="0">
                <a:solidFill>
                  <a:schemeClr val="bg1"/>
                </a:solidFill>
              </a:rPr>
              <a:t>tempo real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remetente envia uma mensagem e </a:t>
            </a:r>
            <a:r>
              <a:rPr lang="pt-BR" sz="2400" b="1" dirty="0">
                <a:solidFill>
                  <a:schemeClr val="bg1"/>
                </a:solidFill>
              </a:rPr>
              <a:t>espera</a:t>
            </a:r>
            <a:r>
              <a:rPr lang="pt-BR" sz="2400" dirty="0">
                <a:solidFill>
                  <a:schemeClr val="bg1"/>
                </a:solidFill>
              </a:rPr>
              <a:t> até receber uma confirmação de que a requisição foi aceita.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Exemplos incluem chamadas de procedimento remoto (RPC) e troca de mensagens em sistemas de chat em tempo real.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 sincronização é crucial para garantir a </a:t>
            </a:r>
            <a:r>
              <a:rPr lang="pt-BR" sz="2400" dirty="0" err="1">
                <a:solidFill>
                  <a:schemeClr val="bg1"/>
                </a:solidFill>
              </a:rPr>
              <a:t>corretude</a:t>
            </a:r>
            <a:r>
              <a:rPr lang="pt-BR" sz="2400" dirty="0">
                <a:solidFill>
                  <a:schemeClr val="bg1"/>
                </a:solidFill>
              </a:rPr>
              <a:t> e a consistência dos dados entre os </a:t>
            </a:r>
            <a:r>
              <a:rPr lang="pt-BR" sz="2400" dirty="0" smtClean="0">
                <a:solidFill>
                  <a:schemeClr val="bg1"/>
                </a:solidFill>
              </a:rPr>
              <a:t>processos.</a:t>
            </a:r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b="1" dirty="0">
                <a:solidFill>
                  <a:srgbClr val="FFC000"/>
                </a:solidFill>
              </a:rPr>
              <a:t>Comunicação Assíncrona</a:t>
            </a:r>
            <a:r>
              <a:rPr lang="pt-BR" sz="2400" dirty="0">
                <a:solidFill>
                  <a:srgbClr val="FFC000"/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Aqui, as respostas </a:t>
            </a:r>
            <a:r>
              <a:rPr lang="pt-BR" sz="2400" b="1" dirty="0">
                <a:solidFill>
                  <a:schemeClr val="bg1"/>
                </a:solidFill>
              </a:rPr>
              <a:t>não são imediatas</a:t>
            </a:r>
            <a:r>
              <a:rPr lang="pt-BR" sz="2400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remetente envia a mensagem e </a:t>
            </a:r>
            <a:r>
              <a:rPr lang="pt-BR" sz="2400" b="1" dirty="0">
                <a:solidFill>
                  <a:schemeClr val="bg1"/>
                </a:solidFill>
              </a:rPr>
              <a:t>continua sua execução</a:t>
            </a:r>
            <a:r>
              <a:rPr lang="pt-BR" sz="2400" dirty="0">
                <a:solidFill>
                  <a:schemeClr val="bg1"/>
                </a:solidFill>
              </a:rPr>
              <a:t> imediatamente, sem esperar pela resposta.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O receptor tem tempo para processar a mensagem e responder em um momento mais conveniente.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</a:rPr>
              <a:t>Exemplos incluem troca de e-mails, mensagens em fóruns e sistemas de fila </a:t>
            </a:r>
            <a:r>
              <a:rPr lang="pt-BR" sz="2400" dirty="0" smtClean="0">
                <a:solidFill>
                  <a:schemeClr val="bg1"/>
                </a:solidFill>
              </a:rPr>
              <a:t>assíncrona</a:t>
            </a:r>
            <a:endParaRPr lang="pt-BR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FF66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8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UDP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O </a:t>
            </a:r>
            <a:r>
              <a:rPr lang="pt-BR" sz="2800" dirty="0">
                <a:solidFill>
                  <a:schemeClr val="bg1"/>
                </a:solidFill>
              </a:rPr>
              <a:t>UDP é um </a:t>
            </a:r>
            <a:r>
              <a:rPr lang="pt-BR" sz="2800" b="1" dirty="0">
                <a:solidFill>
                  <a:schemeClr val="bg1"/>
                </a:solidFill>
              </a:rPr>
              <a:t>protocolo de transporte</a:t>
            </a:r>
            <a:r>
              <a:rPr lang="pt-BR" sz="2800" dirty="0">
                <a:solidFill>
                  <a:schemeClr val="bg1"/>
                </a:solidFill>
              </a:rPr>
              <a:t> que permite a comunicação entre processos em sistemas distribuídos.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Ele é </a:t>
            </a:r>
            <a:r>
              <a:rPr lang="pt-BR" sz="2800" b="1" dirty="0">
                <a:solidFill>
                  <a:schemeClr val="bg1"/>
                </a:solidFill>
              </a:rPr>
              <a:t>não orientado a conexão</a:t>
            </a:r>
            <a:r>
              <a:rPr lang="pt-BR" sz="2800" dirty="0">
                <a:solidFill>
                  <a:schemeClr val="bg1"/>
                </a:solidFill>
              </a:rPr>
              <a:t>, o que significa que não há estabelecimento prévio de conexão antes da troca de dados</a:t>
            </a:r>
            <a:r>
              <a:rPr lang="pt-BR" sz="28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chemeClr val="bg1"/>
              </a:solidFill>
            </a:endParaRPr>
          </a:p>
          <a:p>
            <a:r>
              <a:rPr lang="pt-BR" sz="3200" dirty="0" smtClean="0">
                <a:solidFill>
                  <a:srgbClr val="FFC000"/>
                </a:solidFill>
              </a:rPr>
              <a:t>Principais características do UDP: </a:t>
            </a:r>
            <a:endParaRPr lang="pt-BR" sz="32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</a:rPr>
              <a:t>Simplicidade</a:t>
            </a:r>
            <a:r>
              <a:rPr lang="pt-BR" sz="3200" dirty="0" smtClean="0">
                <a:solidFill>
                  <a:schemeClr val="bg1"/>
                </a:solidFill>
              </a:rPr>
              <a:t>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Baixa </a:t>
            </a:r>
            <a:r>
              <a:rPr lang="pt-BR" sz="3200" b="1" dirty="0" smtClean="0">
                <a:solidFill>
                  <a:schemeClr val="bg1"/>
                </a:solidFill>
              </a:rPr>
              <a:t>sobrecarga</a:t>
            </a:r>
            <a:r>
              <a:rPr lang="pt-BR" sz="3200" dirty="0" smtClean="0">
                <a:solidFill>
                  <a:schemeClr val="bg1"/>
                </a:solidFill>
              </a:rPr>
              <a:t>;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chemeClr val="bg1"/>
                </a:solidFill>
              </a:rPr>
              <a:t>Rápido e </a:t>
            </a:r>
            <a:r>
              <a:rPr lang="pt-BR" sz="3200" b="1" dirty="0" smtClean="0">
                <a:solidFill>
                  <a:schemeClr val="bg1"/>
                </a:solidFill>
              </a:rPr>
              <a:t>eficiente;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 smtClean="0">
                <a:solidFill>
                  <a:schemeClr val="bg1"/>
                </a:solidFill>
              </a:rPr>
              <a:t>Sem </a:t>
            </a:r>
            <a:r>
              <a:rPr lang="pt-BR" sz="3200" b="1" dirty="0">
                <a:solidFill>
                  <a:schemeClr val="bg1"/>
                </a:solidFill>
              </a:rPr>
              <a:t>garantia de </a:t>
            </a:r>
            <a:r>
              <a:rPr lang="pt-BR" sz="3200" b="1" dirty="0" smtClean="0">
                <a:solidFill>
                  <a:schemeClr val="bg1"/>
                </a:solidFill>
              </a:rPr>
              <a:t>entrega</a:t>
            </a:r>
            <a:r>
              <a:rPr lang="pt-BR" sz="3200" dirty="0" smtClean="0">
                <a:solidFill>
                  <a:schemeClr val="bg1"/>
                </a:solidFill>
              </a:rPr>
              <a:t>.</a:t>
            </a:r>
            <a:endParaRPr lang="pt-BR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0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UDP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Primitivas de comunicação:</a:t>
            </a:r>
          </a:p>
          <a:p>
            <a:r>
              <a:rPr lang="pt-BR" sz="3200" b="1" i="1" dirty="0" err="1" smtClean="0">
                <a:solidFill>
                  <a:schemeClr val="bg1"/>
                </a:solidFill>
              </a:rPr>
              <a:t>Send</a:t>
            </a:r>
            <a:r>
              <a:rPr lang="pt-BR" sz="3200" b="1" i="1" dirty="0" smtClean="0">
                <a:solidFill>
                  <a:schemeClr val="bg1"/>
                </a:solidFill>
              </a:rPr>
              <a:t>() : </a:t>
            </a:r>
            <a:r>
              <a:rPr lang="pt-BR" sz="3200" dirty="0" smtClean="0">
                <a:solidFill>
                  <a:schemeClr val="bg1"/>
                </a:solidFill>
              </a:rPr>
              <a:t>envia datagramas, pode ser não bloqueante; </a:t>
            </a:r>
          </a:p>
          <a:p>
            <a:r>
              <a:rPr lang="pt-BR" sz="3200" b="1" i="1" dirty="0" err="1" smtClean="0">
                <a:solidFill>
                  <a:schemeClr val="bg1"/>
                </a:solidFill>
              </a:rPr>
              <a:t>Receive</a:t>
            </a:r>
            <a:r>
              <a:rPr lang="pt-BR" sz="3200" b="1" i="1" dirty="0" smtClean="0">
                <a:solidFill>
                  <a:schemeClr val="bg1"/>
                </a:solidFill>
              </a:rPr>
              <a:t>(): </a:t>
            </a:r>
            <a:r>
              <a:rPr lang="pt-BR" sz="3200" dirty="0" smtClean="0">
                <a:solidFill>
                  <a:schemeClr val="bg1"/>
                </a:solidFill>
              </a:rPr>
              <a:t>recebe datagramas, é bloqueante.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Recebe de qualquer origem;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Oferece </a:t>
            </a:r>
            <a:r>
              <a:rPr lang="pt-BR" sz="3200" dirty="0" smtClean="0">
                <a:solidFill>
                  <a:schemeClr val="bg1"/>
                </a:solidFill>
              </a:rPr>
              <a:t>tempo de espera limite (timeout);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Os pacotes são transmitidos ao IP e armazenados em um buffer de recebimento até que sejam processados pela função </a:t>
            </a:r>
            <a:r>
              <a:rPr lang="pt-BR" sz="3200" dirty="0" err="1">
                <a:solidFill>
                  <a:schemeClr val="bg1"/>
                </a:solidFill>
              </a:rPr>
              <a:t>receive</a:t>
            </a:r>
            <a:r>
              <a:rPr lang="pt-BR" sz="3200" dirty="0">
                <a:solidFill>
                  <a:schemeClr val="bg1"/>
                </a:solidFill>
              </a:rPr>
              <a:t>().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8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5" name="Text 1"/>
          <p:cNvSpPr/>
          <p:nvPr/>
        </p:nvSpPr>
        <p:spPr>
          <a:xfrm>
            <a:off x="833199" y="228600"/>
            <a:ext cx="9820287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6036" dirty="0" err="1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Comunicação</a:t>
            </a:r>
            <a:r>
              <a:rPr lang="en-US" sz="6036" dirty="0" smtClean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UDP </a:t>
            </a:r>
            <a:endParaRPr lang="en-US" sz="6036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avançados incluem MPI, enfileiramento e multicast.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0"/>
            <a:ext cx="4637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  <a:t/>
            </a:r>
            <a:br>
              <a:rPr kumimoji="0" lang="pt-BR" altLang="pt-B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pt-BR" alt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33199" y="1563256"/>
            <a:ext cx="133209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chemeClr val="bg1"/>
                </a:solidFill>
              </a:rPr>
              <a:t>Primitivas de comunicação:</a:t>
            </a:r>
          </a:p>
          <a:p>
            <a:r>
              <a:rPr lang="pt-BR" sz="3200" b="1" i="1" dirty="0" err="1" smtClean="0">
                <a:solidFill>
                  <a:schemeClr val="bg1"/>
                </a:solidFill>
              </a:rPr>
              <a:t>Send</a:t>
            </a:r>
            <a:r>
              <a:rPr lang="pt-BR" sz="3200" b="1" i="1" dirty="0" smtClean="0">
                <a:solidFill>
                  <a:schemeClr val="bg1"/>
                </a:solidFill>
              </a:rPr>
              <a:t>() : </a:t>
            </a:r>
            <a:r>
              <a:rPr lang="pt-BR" sz="3200" dirty="0" smtClean="0">
                <a:solidFill>
                  <a:schemeClr val="bg1"/>
                </a:solidFill>
              </a:rPr>
              <a:t>envia datagramas, pode ser não bloqueante; </a:t>
            </a:r>
          </a:p>
          <a:p>
            <a:r>
              <a:rPr lang="pt-BR" sz="3200" b="1" i="1" dirty="0" err="1" smtClean="0">
                <a:solidFill>
                  <a:schemeClr val="bg1"/>
                </a:solidFill>
              </a:rPr>
              <a:t>Receive</a:t>
            </a:r>
            <a:r>
              <a:rPr lang="pt-BR" sz="3200" b="1" i="1" dirty="0" smtClean="0">
                <a:solidFill>
                  <a:schemeClr val="bg1"/>
                </a:solidFill>
              </a:rPr>
              <a:t>(): </a:t>
            </a:r>
            <a:r>
              <a:rPr lang="pt-BR" sz="3200" dirty="0" smtClean="0">
                <a:solidFill>
                  <a:schemeClr val="bg1"/>
                </a:solidFill>
              </a:rPr>
              <a:t>recebe datagramas, é bloqueante.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Recebe de qualquer origem;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schemeClr val="bg1"/>
                </a:solidFill>
              </a:rPr>
              <a:t>Oferece </a:t>
            </a:r>
            <a:r>
              <a:rPr lang="pt-BR" sz="3200" dirty="0" smtClean="0">
                <a:solidFill>
                  <a:schemeClr val="bg1"/>
                </a:solidFill>
              </a:rPr>
              <a:t>tempo de espera limite (timeout);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  <a:p>
            <a:r>
              <a:rPr lang="pt-BR" sz="3200" dirty="0">
                <a:solidFill>
                  <a:schemeClr val="bg1"/>
                </a:solidFill>
              </a:rPr>
              <a:t>Os pacotes são transmitidos ao IP e armazenados em um buffer de recebimento até que sejam processados pela função </a:t>
            </a:r>
            <a:r>
              <a:rPr lang="pt-BR" sz="3200" dirty="0" err="1">
                <a:solidFill>
                  <a:schemeClr val="bg1"/>
                </a:solidFill>
              </a:rPr>
              <a:t>receive</a:t>
            </a:r>
            <a:r>
              <a:rPr lang="pt-BR" sz="3200" dirty="0">
                <a:solidFill>
                  <a:schemeClr val="bg1"/>
                </a:solidFill>
              </a:rPr>
              <a:t>().</a:t>
            </a: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 smtClean="0">
                <a:solidFill>
                  <a:srgbClr val="FF0000"/>
                </a:solidFill>
              </a:rPr>
              <a:t>Que desafios podem surgir nessa situação?</a:t>
            </a:r>
          </a:p>
        </p:txBody>
      </p:sp>
    </p:spTree>
    <p:extLst>
      <p:ext uri="{BB962C8B-B14F-4D97-AF65-F5344CB8AC3E}">
        <p14:creationId xmlns:p14="http://schemas.microsoft.com/office/powerpoint/2010/main" val="164503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908</Words>
  <Application>Microsoft Office PowerPoint</Application>
  <PresentationFormat>Personalizar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7" baseType="lpstr">
      <vt:lpstr>Agency FB</vt:lpstr>
      <vt:lpstr>Arial</vt:lpstr>
      <vt:lpstr>Calibri</vt:lpstr>
      <vt:lpstr>Courier New</vt:lpstr>
      <vt:lpstr>Fira Sans</vt:lpstr>
      <vt:lpstr>Impact</vt:lpstr>
      <vt:lpstr>Inconsolata</vt:lpstr>
      <vt:lpstr>Overpass</vt:lpstr>
      <vt:lpstr>Söhne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MY</cp:lastModifiedBy>
  <cp:revision>23</cp:revision>
  <dcterms:created xsi:type="dcterms:W3CDTF">2024-04-18T16:31:44Z</dcterms:created>
  <dcterms:modified xsi:type="dcterms:W3CDTF">2024-04-21T15:40:18Z</dcterms:modified>
</cp:coreProperties>
</file>