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2e6d0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2e6d0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a9b4159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a9b4159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attes.cnpq.br/4111795897515753" TargetMode="External"/><Relationship Id="rId4" Type="http://schemas.openxmlformats.org/officeDocument/2006/relationships/hyperlink" Target="http://lattes.cnpq.br/1207202817257723" TargetMode="External"/><Relationship Id="rId5" Type="http://schemas.openxmlformats.org/officeDocument/2006/relationships/hyperlink" Target="http://lattes.cnpq.br/4919443884503279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87750"/>
            <a:ext cx="2040600" cy="1713600"/>
          </a:xfrm>
          <a:prstGeom prst="rect">
            <a:avLst/>
          </a:prstGeom>
          <a:solidFill>
            <a:srgbClr val="EE7C94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Quais os pontos do processo serão otimizados</a:t>
            </a:r>
            <a:r>
              <a:rPr b="1" lang="pt-BR" sz="1100">
                <a:solidFill>
                  <a:schemeClr val="dk1"/>
                </a:solidFill>
              </a:rPr>
              <a:t>?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040600" y="1901350"/>
            <a:ext cx="1617300" cy="1587300"/>
          </a:xfrm>
          <a:prstGeom prst="rect">
            <a:avLst/>
          </a:prstGeom>
          <a:solidFill>
            <a:srgbClr val="EE7C94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Contribuições esperadas: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909400" y="187750"/>
            <a:ext cx="1617300" cy="983700"/>
          </a:xfrm>
          <a:prstGeom prst="rect">
            <a:avLst/>
          </a:prstGeom>
          <a:solidFill>
            <a:srgbClr val="DF75B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Desafios e </a:t>
            </a:r>
            <a:r>
              <a:rPr b="1" lang="pt-BR" sz="1100">
                <a:solidFill>
                  <a:schemeClr val="dk1"/>
                </a:solidFill>
              </a:rPr>
              <a:t>Riscos do modelo de simulação: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526700" y="187750"/>
            <a:ext cx="1617300" cy="3300900"/>
          </a:xfrm>
          <a:prstGeom prst="rect">
            <a:avLst/>
          </a:prstGeom>
          <a:solidFill>
            <a:srgbClr val="DF75B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Quais análises estatísticas podem ser feitas?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657900" y="187750"/>
            <a:ext cx="2234100" cy="3300900"/>
          </a:xfrm>
          <a:prstGeom prst="rect">
            <a:avLst/>
          </a:prstGeom>
          <a:solidFill>
            <a:srgbClr val="FFB28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Objetivo Geral da Otimização do Processo: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909400" y="1171450"/>
            <a:ext cx="1617300" cy="1150200"/>
          </a:xfrm>
          <a:prstGeom prst="rect">
            <a:avLst/>
          </a:prstGeom>
          <a:solidFill>
            <a:srgbClr val="DF75B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Desafios e </a:t>
            </a:r>
            <a:r>
              <a:rPr b="1" lang="pt-BR" sz="1100">
                <a:solidFill>
                  <a:schemeClr val="dk1"/>
                </a:solidFill>
              </a:rPr>
              <a:t>Riscos da análise: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909400" y="2338450"/>
            <a:ext cx="1617300" cy="1150200"/>
          </a:xfrm>
          <a:prstGeom prst="rect">
            <a:avLst/>
          </a:prstGeom>
          <a:solidFill>
            <a:srgbClr val="DF75B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Desafios e </a:t>
            </a:r>
            <a:r>
              <a:rPr b="1" lang="pt-BR" sz="1100">
                <a:solidFill>
                  <a:schemeClr val="dk1"/>
                </a:solidFill>
              </a:rPr>
              <a:t>Riscos da(s) Ferramenta(s):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17400" y="3488650"/>
            <a:ext cx="3675300" cy="1654800"/>
          </a:xfrm>
          <a:prstGeom prst="rect">
            <a:avLst/>
          </a:prstGeom>
          <a:solidFill>
            <a:srgbClr val="EB9B96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Quais os trabalhos relacionados a esta proposta?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909400" y="3488650"/>
            <a:ext cx="3234600" cy="1654800"/>
          </a:xfrm>
          <a:prstGeom prst="rect">
            <a:avLst/>
          </a:prstGeom>
          <a:solidFill>
            <a:srgbClr val="EB9B96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Referências Científicas para a(s) Ferramenta(s):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657900" y="3488650"/>
            <a:ext cx="2251500" cy="1654800"/>
          </a:xfrm>
          <a:prstGeom prst="rect">
            <a:avLst/>
          </a:prstGeom>
          <a:solidFill>
            <a:srgbClr val="EB9B96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Referências Científicas para o problema: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25100" y="4547700"/>
            <a:ext cx="30189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666666"/>
                </a:solidFill>
              </a:rPr>
              <a:t>Template desenvolvido por</a:t>
            </a:r>
            <a:endParaRPr sz="600">
              <a:solidFill>
                <a:srgbClr val="666666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</a:rPr>
              <a:t>Prof.  Dr. Flávio Souza </a:t>
            </a:r>
            <a:r>
              <a:rPr b="1" lang="pt-BR" sz="600">
                <a:solidFill>
                  <a:srgbClr val="666666"/>
                </a:solidFill>
              </a:rPr>
              <a:t>Lattes:</a:t>
            </a:r>
            <a:r>
              <a:rPr lang="pt-BR" sz="600">
                <a:solidFill>
                  <a:srgbClr val="666666"/>
                </a:solidFill>
              </a:rPr>
              <a:t> </a:t>
            </a:r>
            <a:r>
              <a:rPr lang="pt-BR" sz="600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http://lattes.cnpq.br/4111795897515753</a:t>
            </a:r>
            <a:r>
              <a:rPr lang="pt-BR" sz="600">
                <a:solidFill>
                  <a:srgbClr val="666666"/>
                </a:solidFill>
              </a:rPr>
              <a:t>  </a:t>
            </a:r>
            <a:endParaRPr sz="600">
              <a:solidFill>
                <a:srgbClr val="666666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</a:rPr>
              <a:t>Profa. Msc Rafaela Moreira </a:t>
            </a:r>
            <a:r>
              <a:rPr b="1" lang="pt-BR" sz="600">
                <a:solidFill>
                  <a:srgbClr val="666666"/>
                </a:solidFill>
              </a:rPr>
              <a:t>Lattes:</a:t>
            </a:r>
            <a:r>
              <a:rPr lang="pt-BR" sz="600">
                <a:solidFill>
                  <a:srgbClr val="666666"/>
                </a:solidFill>
              </a:rPr>
              <a:t> </a:t>
            </a:r>
            <a:r>
              <a:rPr lang="pt-BR" sz="600">
                <a:solidFill>
                  <a:srgbClr val="66666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http://lattes.cnpq.br/1207202817257723</a:t>
            </a:r>
            <a:endParaRPr sz="600">
              <a:solidFill>
                <a:srgbClr val="666666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</a:rPr>
              <a:t>Profa. Dra Samara Leal </a:t>
            </a:r>
            <a:r>
              <a:rPr b="1" lang="pt-BR" sz="600">
                <a:solidFill>
                  <a:srgbClr val="666666"/>
                </a:solidFill>
              </a:rPr>
              <a:t>Lattes:</a:t>
            </a:r>
            <a:r>
              <a:rPr lang="pt-BR" sz="600">
                <a:solidFill>
                  <a:srgbClr val="666666"/>
                </a:solidFill>
              </a:rPr>
              <a:t> </a:t>
            </a:r>
            <a:r>
              <a:rPr lang="pt-BR" sz="600">
                <a:solidFill>
                  <a:srgbClr val="66666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http://lattes.cnpq.br/4919443884503279</a:t>
            </a:r>
            <a:endParaRPr sz="600"/>
          </a:p>
        </p:txBody>
      </p:sp>
      <p:sp>
        <p:nvSpPr>
          <p:cNvPr id="65" name="Google Shape;65;p13"/>
          <p:cNvSpPr/>
          <p:nvPr/>
        </p:nvSpPr>
        <p:spPr>
          <a:xfrm>
            <a:off x="-17400" y="1901350"/>
            <a:ext cx="2040600" cy="1587300"/>
          </a:xfrm>
          <a:prstGeom prst="rect">
            <a:avLst/>
          </a:prstGeom>
          <a:solidFill>
            <a:srgbClr val="EE7C94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Quais os pontos do processo serão impactados com a mudança?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40600" y="187750"/>
            <a:ext cx="1617300" cy="1713600"/>
          </a:xfrm>
          <a:prstGeom prst="rect">
            <a:avLst/>
          </a:prstGeom>
          <a:solidFill>
            <a:srgbClr val="EE7C94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Pode ser modelado e simulado?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3401" y="4050384"/>
            <a:ext cx="1360598" cy="53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B9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28050" y="223000"/>
            <a:ext cx="90879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No modelo Canvas do Ânima Hub você terá de preencher 12 blocos, sendo eles: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Objetivo Geral da Otimização do Processo: </a:t>
            </a:r>
            <a:r>
              <a:rPr lang="pt-BR" sz="1100">
                <a:solidFill>
                  <a:schemeClr val="lt1"/>
                </a:solidFill>
              </a:rPr>
              <a:t>A modelagem e simulação visa melhorar o quê e em qual processo?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Quais os pontos do processo serão otimizados? </a:t>
            </a:r>
            <a:r>
              <a:rPr lang="pt-BR" sz="1100">
                <a:solidFill>
                  <a:schemeClr val="lt1"/>
                </a:solidFill>
              </a:rPr>
              <a:t>Qual parte específica do processo será otimizado? a montagem? o processo de compra? o processo de venda? de manutanção?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Pode ser modelado e simulado? </a:t>
            </a:r>
            <a:r>
              <a:rPr lang="pt-BR" sz="1100">
                <a:solidFill>
                  <a:schemeClr val="lt1"/>
                </a:solidFill>
              </a:rPr>
              <a:t>Será simulada uma peça? um produto? um processo?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Quais os pontos do processo serão impactados com a mudança? </a:t>
            </a:r>
            <a:r>
              <a:rPr lang="pt-BR" sz="1100">
                <a:solidFill>
                  <a:schemeClr val="lt1"/>
                </a:solidFill>
              </a:rPr>
              <a:t>Que processos irão mudar? Quais setores de trabalho podem necessitar de adequação?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Contribuições esperadas: </a:t>
            </a:r>
            <a:r>
              <a:rPr lang="pt-BR" sz="1100">
                <a:solidFill>
                  <a:schemeClr val="lt1"/>
                </a:solidFill>
              </a:rPr>
              <a:t>O que vai ser economizado? o que vai ser obtido de redução ou melhoria?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12121"/>
                </a:solidFill>
              </a:rPr>
              <a:t>Desafios e Riscos do modelo de Simulação:</a:t>
            </a:r>
            <a:r>
              <a:rPr lang="pt-BR" sz="1100">
                <a:solidFill>
                  <a:srgbClr val="FFFFFF"/>
                </a:solidFill>
              </a:rPr>
              <a:t> A simulação exigiu alguma abstração? quais os elementos que não poderão ser simulados à risca? qual o motivo?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Desafios e Riscos das análises de dados:</a:t>
            </a:r>
            <a:r>
              <a:rPr b="1" lang="pt-BR" sz="1100">
                <a:solidFill>
                  <a:srgbClr val="212121"/>
                </a:solidFill>
              </a:rPr>
              <a:t> </a:t>
            </a:r>
            <a:r>
              <a:rPr lang="pt-BR" sz="1100">
                <a:solidFill>
                  <a:srgbClr val="FFFFFF"/>
                </a:solidFill>
              </a:rPr>
              <a:t>Ao utilizar sua ferramenta, muitos dados serão coletados armazenados, possibilitando relatórios e análises. Quais as dificuldades que esses relatórios podem gerar? Necessidade de uma autorização especial? atualização do INMETRO, ANVISA? Há alguma questão técnica específica? Alguma ferramenta paga?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12121"/>
                </a:solidFill>
              </a:rPr>
              <a:t>Desafios e Riscos da(s) Ferramenta(s):</a:t>
            </a:r>
            <a:r>
              <a:rPr lang="pt-BR" sz="1100">
                <a:solidFill>
                  <a:srgbClr val="FFFFFF"/>
                </a:solidFill>
              </a:rPr>
              <a:t> Há alguma necessidade de uma ferramenta de desenvolvimento paga? algum recurso na nuvem? falta de conhecimento ou acesso a uma funcionalidade específica?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12121"/>
                </a:solidFill>
              </a:rPr>
              <a:t>Quais análises estatísticas e estratégicas podem ser feitas?</a:t>
            </a:r>
            <a:r>
              <a:rPr lang="pt-BR" sz="1100">
                <a:solidFill>
                  <a:srgbClr val="FFFFFF"/>
                </a:solidFill>
              </a:rPr>
              <a:t> À medida que os dados e simulações se consolidam na sua base, quais análises estatísticas seriam interessantes? Média de gasto do consumidor? produto mais vendido? Maior Gargalo do processo? Melhor estrura a ser impressa em 3D?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12121"/>
                </a:solidFill>
              </a:rPr>
              <a:t>Quais os trabalhos relacionados a esta proposta?:</a:t>
            </a:r>
            <a:r>
              <a:rPr lang="pt-BR" sz="1100">
                <a:solidFill>
                  <a:srgbClr val="FFFFFF"/>
                </a:solidFill>
              </a:rPr>
              <a:t>  Pessoas escreveram artigos científicos sobre ferramentas iguais ou parecidas com a sua, busque em bases científicas (como scholar.google.com.br) sobre isso e coloque aqui a citação do artigo (basta clicar na aspas duplas e pedir padrão NBR 6023)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12121"/>
                </a:solidFill>
              </a:rPr>
              <a:t>Referências Científicas para o problema:</a:t>
            </a:r>
            <a:r>
              <a:rPr lang="pt-BR" sz="1100">
                <a:solidFill>
                  <a:srgbClr val="FFFFFF"/>
                </a:solidFill>
              </a:rPr>
              <a:t>Busque minimamente 2 a 3 literaturas (artigos e livros) sobre seu problema, por exemplo, artigos sobre gestão hospitalar (se seu trabalho é uma otimização para gestão de estoque de uma clínica por exemplo).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12121"/>
                </a:solidFill>
              </a:rPr>
              <a:t>Referências Científicas para a(s) Ferramenta(s):</a:t>
            </a:r>
            <a:r>
              <a:rPr lang="pt-BR" sz="1100">
                <a:solidFill>
                  <a:srgbClr val="FFFFFF"/>
                </a:solidFill>
              </a:rPr>
              <a:t> Para usar um simulador baseado em CAD ou Processos, você precisa de saber o que é CAD  ou Processo,  e como utilizar, por exemplo em AutoCAD. Então seria necessário um livro ou artigo sobre CAD ou Processos e outro sobre AutoCAD para servir de referências.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97600" y="-196875"/>
            <a:ext cx="854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</a:rPr>
              <a:t>LEGENDA</a:t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325" y="4704326"/>
            <a:ext cx="1124675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