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Poppins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82" autoAdjust="0"/>
  </p:normalViewPr>
  <p:slideViewPr>
    <p:cSldViewPr snapToGrid="0">
      <p:cViewPr>
        <p:scale>
          <a:sx n="110" d="100"/>
          <a:sy n="110" d="100"/>
        </p:scale>
        <p:origin x="282" y="-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8821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2e6d0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2e6d0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b0c616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b0c6161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lattes.cnpq.br/1207202817257723" TargetMode="External"/><Relationship Id="rId3" Type="http://schemas.openxmlformats.org/officeDocument/2006/relationships/hyperlink" Target="https://www.researchgate.net/publication/362578730" TargetMode="External"/><Relationship Id="rId7" Type="http://schemas.openxmlformats.org/officeDocument/2006/relationships/hyperlink" Target="http://lattes.cnpq.br/411179589751575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vistas.unijui.edu.br/index.php/contextoesaude/article/view/13209" TargetMode="External"/><Relationship Id="rId5" Type="http://schemas.openxmlformats.org/officeDocument/2006/relationships/hyperlink" Target="https://www.professores.uff.br/screspo/wp-content/uploads/sites/127/2017/09/ia_intro.pdf?utm_source=chatgpt.com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professores.uff.br/screspo/wp-content/uploads/sites/127/2017/09/ia_intro.pdf" TargetMode="External"/><Relationship Id="rId9" Type="http://schemas.openxmlformats.org/officeDocument/2006/relationships/hyperlink" Target="http://lattes.cnpq.br/491944388450327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87750"/>
            <a:ext cx="2040600" cy="3300900"/>
          </a:xfrm>
          <a:prstGeom prst="rect">
            <a:avLst/>
          </a:prstGeom>
          <a:solidFill>
            <a:srgbClr val="EE7C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100" b="1" dirty="0">
                <a:solidFill>
                  <a:schemeClr val="dk1"/>
                </a:solidFill>
              </a:rPr>
              <a:t>Qual </a:t>
            </a:r>
            <a:r>
              <a:rPr lang="pt-BR" sz="1100" b="1" dirty="0" err="1">
                <a:solidFill>
                  <a:schemeClr val="dk1"/>
                </a:solidFill>
              </a:rPr>
              <a:t>feature</a:t>
            </a:r>
            <a:r>
              <a:rPr lang="pt-BR" sz="1100" b="1" dirty="0">
                <a:solidFill>
                  <a:schemeClr val="dk1"/>
                </a:solidFill>
              </a:rPr>
              <a:t> será a variável resposta (rótulo</a:t>
            </a:r>
            <a:r>
              <a:rPr lang="pt-BR" sz="1100" b="1" dirty="0" smtClean="0">
                <a:solidFill>
                  <a:schemeClr val="dk1"/>
                </a:solidFill>
              </a:rPr>
              <a:t>)?</a:t>
            </a:r>
          </a:p>
          <a:p>
            <a:pPr lvl="0" algn="just"/>
            <a:r>
              <a:rPr lang="pt-BR" sz="1100" b="1" dirty="0" smtClean="0">
                <a:solidFill>
                  <a:schemeClr val="dk1"/>
                </a:solidFill>
              </a:rPr>
              <a:t/>
            </a:r>
            <a:br>
              <a:rPr lang="pt-BR" sz="1100" b="1" dirty="0" smtClean="0">
                <a:solidFill>
                  <a:schemeClr val="dk1"/>
                </a:solidFill>
              </a:rPr>
            </a:br>
            <a:r>
              <a:rPr lang="pt-BR" sz="1100" b="1" dirty="0" smtClean="0">
                <a:solidFill>
                  <a:schemeClr val="dk1"/>
                </a:solidFill>
              </a:rPr>
              <a:t/>
            </a:r>
            <a:br>
              <a:rPr lang="pt-BR" sz="1100" b="1" dirty="0" smtClean="0">
                <a:solidFill>
                  <a:schemeClr val="dk1"/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Efetividade da interação com o </a:t>
            </a:r>
            <a:r>
              <a:rPr lang="pt-BR" sz="1100" dirty="0" err="1">
                <a:solidFill>
                  <a:schemeClr val="tx1"/>
                </a:solidFill>
              </a:rPr>
              <a:t>C</a:t>
            </a:r>
            <a:r>
              <a:rPr lang="pt-BR" sz="1100" dirty="0" err="1" smtClean="0">
                <a:solidFill>
                  <a:schemeClr val="tx1"/>
                </a:solidFill>
              </a:rPr>
              <a:t>hatbot</a:t>
            </a:r>
            <a:r>
              <a:rPr lang="pt-BR" sz="1100" dirty="0" smtClean="0">
                <a:solidFill>
                  <a:schemeClr val="tx1"/>
                </a:solidFill>
              </a:rPr>
              <a:t> para </a:t>
            </a:r>
            <a:r>
              <a:rPr lang="pt-BR" sz="1100" dirty="0">
                <a:solidFill>
                  <a:schemeClr val="tx1"/>
                </a:solidFill>
              </a:rPr>
              <a:t>medir se ele realmente resolve as dúvidas ou ajuda a tomar decisões</a:t>
            </a:r>
            <a:r>
              <a:rPr lang="pt-BR" sz="1100" dirty="0" smtClean="0">
                <a:solidFill>
                  <a:schemeClr val="tx1"/>
                </a:solidFill>
              </a:rPr>
              <a:t>.</a:t>
            </a:r>
          </a:p>
          <a:p>
            <a:pPr lvl="0" algn="ctr"/>
            <a:endParaRPr lang="pt-BR" sz="1100" dirty="0">
              <a:solidFill>
                <a:schemeClr val="tx1"/>
              </a:solidFill>
            </a:endParaRPr>
          </a:p>
          <a:p>
            <a:pPr lvl="0" algn="ctr"/>
            <a:endParaRPr lang="pt-BR" sz="1100" dirty="0" smtClean="0">
              <a:solidFill>
                <a:schemeClr val="tx1"/>
              </a:solidFill>
            </a:endParaRPr>
          </a:p>
          <a:p>
            <a:pPr lvl="0" algn="ctr"/>
            <a:r>
              <a:rPr lang="pt-BR" sz="1100" dirty="0" smtClean="0">
                <a:solidFill>
                  <a:schemeClr val="tx1"/>
                </a:solidFill>
              </a:rPr>
              <a:t>Tipo: escala de 1 a 5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040600" y="187750"/>
            <a:ext cx="1617300" cy="3300900"/>
          </a:xfrm>
          <a:prstGeom prst="rect">
            <a:avLst/>
          </a:prstGeom>
          <a:solidFill>
            <a:srgbClr val="EE7C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Contribuições esperadas</a:t>
            </a:r>
            <a:r>
              <a:rPr lang="pt-BR" sz="1100" b="1" dirty="0" smtClean="0">
                <a:solidFill>
                  <a:schemeClr val="dk1"/>
                </a:solidFill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1" dirty="0" smtClean="0">
              <a:solidFill>
                <a:schemeClr val="dk1"/>
              </a:solidFill>
            </a:endParaRPr>
          </a:p>
          <a:p>
            <a:pPr lvl="0" algn="ctr"/>
            <a:r>
              <a:rPr lang="pt-BR" sz="1100" dirty="0"/>
              <a:t>Ajudar os </a:t>
            </a:r>
            <a:r>
              <a:rPr lang="pt-BR" sz="1100" dirty="0" smtClean="0"/>
              <a:t>jovens e adultos com TEA </a:t>
            </a:r>
            <a:r>
              <a:rPr lang="pt-BR" sz="1100" dirty="0"/>
              <a:t>a se desenvolverem melhor com apoio da IA. </a:t>
            </a:r>
            <a:endParaRPr lang="pt-BR" sz="1100" dirty="0" smtClean="0"/>
          </a:p>
          <a:p>
            <a:pPr lvl="0" algn="ctr"/>
            <a:endParaRPr lang="pt-BR" sz="1100" dirty="0"/>
          </a:p>
          <a:p>
            <a:pPr lvl="0" algn="ctr"/>
            <a:r>
              <a:rPr lang="pt-BR" sz="1100" dirty="0" smtClean="0"/>
              <a:t>Alertar </a:t>
            </a:r>
            <a:r>
              <a:rPr lang="pt-BR" sz="1100" dirty="0"/>
              <a:t>pais ou educadores quando algo estiver fora do padrão.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909400" y="187749"/>
            <a:ext cx="1617300" cy="1123465"/>
          </a:xfrm>
          <a:prstGeom prst="rect">
            <a:avLst/>
          </a:prstGeom>
          <a:solidFill>
            <a:srgbClr val="DF75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Desafios e Riscos do </a:t>
            </a:r>
            <a:r>
              <a:rPr lang="pt-BR" sz="1100" b="1" dirty="0" err="1">
                <a:solidFill>
                  <a:schemeClr val="dk1"/>
                </a:solidFill>
              </a:rPr>
              <a:t>dataset</a:t>
            </a:r>
            <a:r>
              <a:rPr lang="pt-BR" sz="1100" b="1" dirty="0" smtClean="0">
                <a:solidFill>
                  <a:schemeClr val="dk1"/>
                </a:solidFill>
              </a:rPr>
              <a:t>:</a:t>
            </a:r>
          </a:p>
          <a:p>
            <a:pPr lvl="0" algn="ctr"/>
            <a:r>
              <a:rPr lang="pt-BR" sz="1100" dirty="0"/>
              <a:t>Dados sensíveis exigem </a:t>
            </a:r>
            <a:r>
              <a:rPr lang="pt-BR" sz="1100" dirty="0" err="1"/>
              <a:t>anonimização</a:t>
            </a:r>
            <a:r>
              <a:rPr lang="pt-BR" sz="1100" dirty="0"/>
              <a:t> e </a:t>
            </a:r>
            <a:r>
              <a:rPr lang="pt-BR" sz="1100" dirty="0" err="1"/>
              <a:t>compliance</a:t>
            </a:r>
            <a:r>
              <a:rPr lang="pt-BR" sz="1100" dirty="0"/>
              <a:t> com LGPD/GDPR.</a:t>
            </a:r>
            <a:endParaRPr lang="pt-BR" sz="1100" dirty="0" smtClean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526700" y="187750"/>
            <a:ext cx="1617300" cy="3300900"/>
          </a:xfrm>
          <a:prstGeom prst="rect">
            <a:avLst/>
          </a:prstGeom>
          <a:solidFill>
            <a:srgbClr val="DF75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Quais análises estatísticas podem ser feitas</a:t>
            </a:r>
            <a:r>
              <a:rPr lang="pt-BR" sz="1100" b="1" dirty="0" smtClean="0">
                <a:solidFill>
                  <a:schemeClr val="dk1"/>
                </a:solidFill>
              </a:rPr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1" dirty="0">
              <a:solidFill>
                <a:schemeClr val="dk1"/>
              </a:solidFill>
            </a:endParaRPr>
          </a:p>
          <a:p>
            <a:pPr lvl="0" algn="ctr"/>
            <a:r>
              <a:rPr lang="pt-BR" sz="1100" dirty="0"/>
              <a:t>Ver padrões de uso e comportamento com o tempo</a:t>
            </a:r>
            <a:r>
              <a:rPr lang="pt-BR" sz="1100" dirty="0" smtClean="0"/>
              <a:t>.</a:t>
            </a:r>
          </a:p>
          <a:p>
            <a:pPr lvl="0" algn="ctr"/>
            <a:endParaRPr lang="pt-BR" sz="1100" b="1" dirty="0">
              <a:solidFill>
                <a:schemeClr val="dk1"/>
              </a:solidFill>
            </a:endParaRPr>
          </a:p>
          <a:p>
            <a:pPr lvl="0" algn="ctr"/>
            <a:r>
              <a:rPr lang="pt-BR" sz="1100" dirty="0"/>
              <a:t>Comparar o que ajuda mais: atividade X ou Y</a:t>
            </a:r>
            <a:r>
              <a:rPr lang="pt-BR" sz="1100" dirty="0" smtClean="0"/>
              <a:t>.</a:t>
            </a:r>
          </a:p>
          <a:p>
            <a:pPr lvl="0" algn="ctr"/>
            <a:endParaRPr lang="pt-BR" sz="1100" b="1" dirty="0">
              <a:solidFill>
                <a:schemeClr val="dk1"/>
              </a:solidFill>
            </a:endParaRPr>
          </a:p>
          <a:p>
            <a:pPr lvl="0" algn="ctr"/>
            <a:r>
              <a:rPr lang="pt-BR" sz="1100" dirty="0"/>
              <a:t>Ver o perfil geral dos usuários (idade, sintomas, </a:t>
            </a:r>
            <a:r>
              <a:rPr lang="pt-BR" sz="1100" dirty="0" smtClean="0"/>
              <a:t>etc...)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657900" y="187750"/>
            <a:ext cx="2251500" cy="3300900"/>
          </a:xfrm>
          <a:prstGeom prst="rect">
            <a:avLst/>
          </a:prstGeom>
          <a:solidFill>
            <a:srgbClr val="FFB28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Objetivo Geral da Análise</a:t>
            </a:r>
            <a:r>
              <a:rPr lang="pt-BR" sz="1100" b="1" dirty="0" smtClean="0">
                <a:solidFill>
                  <a:schemeClr val="dk1"/>
                </a:solidFill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1" dirty="0" smtClean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1" dirty="0" smtClean="0">
              <a:solidFill>
                <a:schemeClr val="dk1"/>
              </a:solidFill>
            </a:endParaRPr>
          </a:p>
          <a:p>
            <a:pPr lvl="0" algn="ctr"/>
            <a:r>
              <a:rPr lang="pt-BR" sz="1100" dirty="0" smtClean="0">
                <a:solidFill>
                  <a:schemeClr val="tx1"/>
                </a:solidFill>
              </a:rPr>
              <a:t>Desenvolver um </a:t>
            </a:r>
            <a:r>
              <a:rPr lang="pt-BR" sz="1100" dirty="0">
                <a:solidFill>
                  <a:schemeClr val="tx1"/>
                </a:solidFill>
              </a:rPr>
              <a:t>sistema </a:t>
            </a:r>
            <a:r>
              <a:rPr lang="pt-BR" sz="1100" dirty="0" smtClean="0">
                <a:solidFill>
                  <a:schemeClr val="tx1"/>
                </a:solidFill>
              </a:rPr>
              <a:t>para jovens e adultos </a:t>
            </a:r>
            <a:r>
              <a:rPr lang="pt-BR" sz="1100" dirty="0">
                <a:solidFill>
                  <a:schemeClr val="tx1"/>
                </a:solidFill>
              </a:rPr>
              <a:t>com TEA </a:t>
            </a:r>
            <a:r>
              <a:rPr lang="pt-BR" sz="1100" dirty="0" smtClean="0">
                <a:solidFill>
                  <a:schemeClr val="tx1"/>
                </a:solidFill>
              </a:rPr>
              <a:t>que </a:t>
            </a:r>
            <a:r>
              <a:rPr lang="pt-BR" sz="1100" dirty="0" smtClean="0">
                <a:solidFill>
                  <a:schemeClr val="tx1"/>
                </a:solidFill>
              </a:rPr>
              <a:t>identifique padrões comportamentais, recomende intervenções personalizadas para crises e seletividade alimentar e orientar e sanar dúvidas sobre temas relacionados ao autismo por meio do </a:t>
            </a:r>
            <a:r>
              <a:rPr lang="pt-BR" sz="1100" dirty="0" err="1" smtClean="0">
                <a:solidFill>
                  <a:schemeClr val="tx1"/>
                </a:solidFill>
              </a:rPr>
              <a:t>Chatbot</a:t>
            </a:r>
            <a:r>
              <a:rPr lang="pt-BR" sz="1100" dirty="0" smtClean="0">
                <a:solidFill>
                  <a:schemeClr val="tx1"/>
                </a:solidFill>
              </a:rPr>
              <a:t>.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909400" y="1311214"/>
            <a:ext cx="1617300" cy="1181819"/>
          </a:xfrm>
          <a:prstGeom prst="rect">
            <a:avLst/>
          </a:prstGeom>
          <a:solidFill>
            <a:srgbClr val="DF75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Desafios e Riscos da análise</a:t>
            </a:r>
            <a:r>
              <a:rPr lang="pt-BR" sz="1100" b="1" dirty="0" smtClean="0">
                <a:solidFill>
                  <a:schemeClr val="dk1"/>
                </a:solidFill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>
                <a:solidFill>
                  <a:schemeClr val="dk1"/>
                </a:solidFill>
              </a:rPr>
              <a:t>Quanto menos interação do usuário, menos precisos serão os resultados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909400" y="2493034"/>
            <a:ext cx="1617300" cy="995616"/>
          </a:xfrm>
          <a:prstGeom prst="rect">
            <a:avLst/>
          </a:prstGeom>
          <a:solidFill>
            <a:srgbClr val="DF75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Desafios e Riscos da(s) Ferramenta(s</a:t>
            </a:r>
            <a:r>
              <a:rPr lang="pt-BR" sz="1100" b="1" dirty="0" smtClean="0">
                <a:solidFill>
                  <a:schemeClr val="dk1"/>
                </a:solidFill>
              </a:rPr>
              <a:t>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>
                <a:solidFill>
                  <a:schemeClr val="dk1"/>
                </a:solidFill>
              </a:rPr>
              <a:t>Depende do acesso à internet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17400" y="3488650"/>
            <a:ext cx="3675300" cy="1332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Quais os trabalhos relacionados a esta proposta</a:t>
            </a:r>
            <a:r>
              <a:rPr lang="pt-BR" sz="1100" b="1" dirty="0" smtClean="0">
                <a:solidFill>
                  <a:schemeClr val="dk1"/>
                </a:solidFill>
              </a:rPr>
              <a:t>?</a:t>
            </a:r>
          </a:p>
          <a:p>
            <a:pPr lvl="0"/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CORRÊA, Vanessa R.; ALMEIDA, Renata F.; PEREIRA, Luciana T. </a:t>
            </a:r>
            <a:r>
              <a:rPr lang="pt-BR" sz="1000" i="1" dirty="0">
                <a:latin typeface="Times New Roman" pitchFamily="18" charset="0"/>
                <a:cs typeface="Times New Roman" pitchFamily="18" charset="0"/>
              </a:rPr>
              <a:t>O uso de tecnologia digital como ferramenta para o desenvolvimento da educação de pessoas com o Transtorno do Espectro Autista</a:t>
            </a:r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. 2022. Disponível em: </a:t>
            </a:r>
            <a:r>
              <a:rPr lang="pt-BR" sz="1000" dirty="0">
                <a:latin typeface="Times New Roman" pitchFamily="18" charset="0"/>
                <a:cs typeface="Times New Roman" pitchFamily="18" charset="0"/>
                <a:hlinkClick r:id="rId3"/>
              </a:rPr>
              <a:t>https://www.researchgate.net/publication/362578730</a:t>
            </a:r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. Acesso em: 13 abr. 2025</a:t>
            </a:r>
            <a:r>
              <a:rPr lang="pt-BR" sz="1000" dirty="0"/>
              <a:t>.</a:t>
            </a:r>
            <a:endParaRPr lang="pt-BR" sz="1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1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1" dirty="0" smtClean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909400" y="3488650"/>
            <a:ext cx="3234600" cy="1332725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Referências Científicas para a(s) Ferramenta(s</a:t>
            </a:r>
            <a:r>
              <a:rPr lang="pt-BR" sz="1100" b="1" dirty="0" smtClean="0">
                <a:solidFill>
                  <a:schemeClr val="dk1"/>
                </a:solidFill>
              </a:rPr>
              <a:t>):</a:t>
            </a:r>
          </a:p>
          <a:p>
            <a:pPr lvl="0"/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GOMES, Dennis dos Santos. </a:t>
            </a:r>
            <a:r>
              <a:rPr lang="pt-BR" sz="1000" i="1" dirty="0">
                <a:latin typeface="Times New Roman" pitchFamily="18" charset="0"/>
                <a:cs typeface="Times New Roman" pitchFamily="18" charset="0"/>
              </a:rPr>
              <a:t>Inteligência Artificial: conceitos e aplicações</a:t>
            </a:r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. Revista Olhar Científico, Ariquemes, v. 1, n. 2, p. 234–245, ago./dez. 2010. Disponível em: </a:t>
            </a:r>
            <a:r>
              <a:rPr lang="pt-BR" sz="1000" dirty="0">
                <a:latin typeface="Times New Roman" pitchFamily="18" charset="0"/>
                <a:cs typeface="Times New Roman" pitchFamily="18" charset="0"/>
                <a:hlinkClick r:id="rId4"/>
              </a:rPr>
              <a:t>https://www.professores.uff.br/screspo/wp-content/uploads/sites/127/2017/09/ia_intro.pdf</a:t>
            </a:r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​. Acesso em: 13 abr. 2025.​</a:t>
            </a:r>
            <a:r>
              <a:rPr lang="pt-BR" sz="1000" dirty="0">
                <a:latin typeface="Times New Roman" pitchFamily="18" charset="0"/>
                <a:cs typeface="Times New Roman" pitchFamily="18" charset="0"/>
                <a:hlinkClick r:id="rId5"/>
              </a:rPr>
              <a:t>Professores UFF</a:t>
            </a:r>
            <a:endParaRPr sz="1000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657900" y="3488650"/>
            <a:ext cx="2251500" cy="1332725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Referências Científicas para o problema</a:t>
            </a:r>
            <a:r>
              <a:rPr lang="pt-BR" sz="1100" b="1" dirty="0" smtClean="0">
                <a:solidFill>
                  <a:schemeClr val="dk1"/>
                </a:solidFill>
              </a:rPr>
              <a:t>:</a:t>
            </a:r>
          </a:p>
          <a:p>
            <a:pPr lvl="0"/>
            <a:r>
              <a:rPr lang="pt-BR" sz="750" dirty="0" smtClean="0">
                <a:latin typeface="Times New Roman" pitchFamily="18" charset="0"/>
                <a:cs typeface="Times New Roman" pitchFamily="18" charset="0"/>
              </a:rPr>
              <a:t>GAIATO, M. H. B. et al. Transtorno do espectro autista: diagnóstico e compreensão da temática pelos responsáveis. </a:t>
            </a:r>
            <a:r>
              <a:rPr lang="pt-BR" sz="750" i="1" dirty="0" smtClean="0">
                <a:latin typeface="Times New Roman" pitchFamily="18" charset="0"/>
                <a:cs typeface="Times New Roman" pitchFamily="18" charset="0"/>
              </a:rPr>
              <a:t>Revista Contexto &amp; Saúde</a:t>
            </a:r>
            <a:r>
              <a:rPr lang="pt-BR" sz="750" dirty="0" smtClean="0">
                <a:latin typeface="Times New Roman" pitchFamily="18" charset="0"/>
                <a:cs typeface="Times New Roman" pitchFamily="18" charset="0"/>
              </a:rPr>
              <a:t>, Ijuí, v. 22, n. 46, p. e13209, 2022. DOI: 10.21527/2176-7114.2022.46.13209. Disponível em: </a:t>
            </a:r>
            <a:r>
              <a:rPr lang="pt-BR" sz="75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https://www.revistas.unijui.edu.br/index.php/contextoesaude/article/view/13209</a:t>
            </a:r>
            <a:r>
              <a:rPr lang="pt-BR" sz="750" dirty="0" smtClean="0">
                <a:latin typeface="Times New Roman" pitchFamily="18" charset="0"/>
                <a:cs typeface="Times New Roman" pitchFamily="18" charset="0"/>
              </a:rPr>
              <a:t>​. Acesso em: 13 abr. 2025.</a:t>
            </a:r>
            <a:endParaRPr sz="75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0" y="4821375"/>
            <a:ext cx="9144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666666"/>
                </a:solidFill>
              </a:rPr>
              <a:t>Template desenvolvido por Prof.  Dr. Flávio Souza </a:t>
            </a:r>
            <a:r>
              <a:rPr lang="pt-BR" sz="600" b="1">
                <a:solidFill>
                  <a:srgbClr val="666666"/>
                </a:solidFill>
              </a:rPr>
              <a:t>Lattes:</a:t>
            </a:r>
            <a:r>
              <a:rPr lang="pt-BR" sz="600">
                <a:solidFill>
                  <a:srgbClr val="666666"/>
                </a:solidFill>
              </a:rPr>
              <a:t> </a:t>
            </a:r>
            <a:r>
              <a:rPr lang="pt-BR" sz="600">
                <a:solidFill>
                  <a:srgbClr val="666666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http://lattes.cnpq.br/4111795897515753</a:t>
            </a:r>
            <a:r>
              <a:rPr lang="pt-BR" sz="600">
                <a:solidFill>
                  <a:srgbClr val="666666"/>
                </a:solidFill>
              </a:rPr>
              <a:t>  Profa. Msc Rafaela Moreira </a:t>
            </a:r>
            <a:r>
              <a:rPr lang="pt-BR" sz="600" b="1">
                <a:solidFill>
                  <a:srgbClr val="666666"/>
                </a:solidFill>
              </a:rPr>
              <a:t>Lattes:</a:t>
            </a:r>
            <a:r>
              <a:rPr lang="pt-BR" sz="600">
                <a:solidFill>
                  <a:srgbClr val="666666"/>
                </a:solidFill>
              </a:rPr>
              <a:t> </a:t>
            </a:r>
            <a:r>
              <a:rPr lang="pt-BR" sz="600">
                <a:solidFill>
                  <a:srgbClr val="666666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http://lattes.cnpq.br/1207202817257723</a:t>
            </a:r>
            <a:r>
              <a:rPr lang="pt-BR" sz="600">
                <a:solidFill>
                  <a:srgbClr val="666666"/>
                </a:solidFill>
              </a:rPr>
              <a:t>Profa. Dra Samara Leal </a:t>
            </a:r>
            <a:r>
              <a:rPr lang="pt-BR" sz="600" b="1">
                <a:solidFill>
                  <a:srgbClr val="666666"/>
                </a:solidFill>
              </a:rPr>
              <a:t>Lattes:</a:t>
            </a:r>
            <a:r>
              <a:rPr lang="pt-BR" sz="600">
                <a:solidFill>
                  <a:srgbClr val="666666"/>
                </a:solidFill>
              </a:rPr>
              <a:t> </a:t>
            </a:r>
            <a:r>
              <a:rPr lang="pt-BR" sz="600">
                <a:solidFill>
                  <a:srgbClr val="666666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http://lattes.cnpq.br/4919443884503279</a:t>
            </a:r>
            <a:r>
              <a:rPr lang="pt-BR" sz="600"/>
              <a:t>Prof. Dr. Felipe Leandro</a:t>
            </a:r>
            <a:r>
              <a:rPr lang="pt-BR" sz="600" b="1">
                <a:solidFill>
                  <a:srgbClr val="666666"/>
                </a:solidFill>
              </a:rPr>
              <a:t> Lattes  http://lattes.cnpq.br/1358275083432388</a:t>
            </a:r>
            <a:endParaRPr sz="5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83401" y="4334021"/>
            <a:ext cx="1360598" cy="53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9B9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97600" y="48700"/>
            <a:ext cx="854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FFFFFF"/>
                </a:solidFill>
              </a:rPr>
              <a:t>LEGENDA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6100" y="464100"/>
            <a:ext cx="9087900" cy="45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No modelo Canvas do Ânima Hub você terá de preencher 12 blocos, sendo eles: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Objetivo Geral da Análise: </a:t>
            </a:r>
            <a:r>
              <a:rPr lang="pt-BR" sz="1100">
                <a:solidFill>
                  <a:schemeClr val="lt1"/>
                </a:solidFill>
              </a:rPr>
              <a:t>Qual o objetivo de seu experimento com IA e os dados utilizados? Classificação de… Predição de…? Uma IA capaz de recomendar um tratamento? Capaz de avaliar se, com os dados “entrantes”, ele pode classificar se o cliente e vai comprar ou não?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Contribuições esperadas: </a:t>
            </a:r>
            <a:r>
              <a:rPr lang="pt-BR" sz="1100">
                <a:solidFill>
                  <a:schemeClr val="lt1"/>
                </a:solidFill>
              </a:rPr>
              <a:t>O que sua proposta experimental de ferramenta com IA visa trazer como contribuição para o processo ou situação que ele trabalha? agilidade? otimizção de processos? auxiliar alguma decisão? subistituir alguma análise?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solidFill>
                  <a:schemeClr val="dk1"/>
                </a:solidFill>
              </a:rPr>
              <a:t>Qual feature será a variável resposta (rótulo)? </a:t>
            </a:r>
            <a:r>
              <a:rPr lang="pt-BR" sz="1100">
                <a:solidFill>
                  <a:srgbClr val="FFFFFF"/>
                </a:solidFill>
              </a:rPr>
              <a:t>Em IA, há um rótulo que é a resposta desejada, como: Variável: Veredicto (posssibilidades de resposta Legal-0 ou Ilegal-1), Variável Tipo de Email (Possibilidades de sposta 0-Spam ou 1-Não Spam). 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212121"/>
                </a:solidFill>
              </a:rPr>
              <a:t>Desafios e Riscos do dataset:</a:t>
            </a:r>
            <a:r>
              <a:rPr lang="pt-BR" sz="1100">
                <a:solidFill>
                  <a:srgbClr val="FFFFFF"/>
                </a:solidFill>
              </a:rPr>
              <a:t> Os desafios que são inerentes à base de dados, como questões de leis, como LGPD, necessidade de uma limpeza de dados, dados ruidosos, registros “quebrados”, codificação não padronizada de alguma variável …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Desafios e Riscos das análises:</a:t>
            </a:r>
            <a:r>
              <a:rPr lang="pt-BR" sz="1100" b="1">
                <a:solidFill>
                  <a:srgbClr val="212121"/>
                </a:solidFill>
              </a:rPr>
              <a:t> </a:t>
            </a:r>
            <a:r>
              <a:rPr lang="pt-BR" sz="1100">
                <a:solidFill>
                  <a:srgbClr val="FFFFFF"/>
                </a:solidFill>
              </a:rPr>
              <a:t>Ao utilizar sua ferramenta, muitos dados serão coletados armazenados, possibilitando relatórios e análises. Quais as dificuldades que esses relatórios podem gerar? Necessidade de uma autorização especial? atualização do INMETRO, ANVISA? Há alguma questão técnica específica? Alguma ferramenta paga?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212121"/>
                </a:solidFill>
              </a:rPr>
              <a:t>Desafios e Riscos da(s) Ferramenta(s):</a:t>
            </a:r>
            <a:r>
              <a:rPr lang="pt-BR" sz="1100">
                <a:solidFill>
                  <a:srgbClr val="FFFFFF"/>
                </a:solidFill>
              </a:rPr>
              <a:t> Há alguma necessidade de uma ferramenta de desenvolvimento paga? algum recurso na nuvem? falta de conhecimento ou acesso a uma funcionalidade específica?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212121"/>
                </a:solidFill>
              </a:rPr>
              <a:t>Quais análises estatísticas e estratégicas podem ser feitas?</a:t>
            </a:r>
            <a:r>
              <a:rPr lang="pt-BR" sz="1100">
                <a:solidFill>
                  <a:srgbClr val="FFFFFF"/>
                </a:solidFill>
              </a:rPr>
              <a:t> À medida que os dados se consolidam na sua base, quais análises estatísticas seriam interessantes? Média de gasto do consumidor? produto mais vendido? Predição de compras? Classificação de Pefil?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212121"/>
                </a:solidFill>
              </a:rPr>
              <a:t>Quais os trabalhos relacionados a esta proposta?:</a:t>
            </a:r>
            <a:r>
              <a:rPr lang="pt-BR" sz="1100">
                <a:solidFill>
                  <a:srgbClr val="FFFFFF"/>
                </a:solidFill>
              </a:rPr>
              <a:t>  Pessoas escreveram artigos científicos sobre ferramentas iguais ou parecidas com a sua, busque em bases científicas (como scholar.google.com.br) sobre isso e coloque aqui a citação do artigo (basta clicar na aspas duplas e pedir padrão NBR 6023)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212121"/>
                </a:solidFill>
              </a:rPr>
              <a:t>Referências Científicas para o problema:</a:t>
            </a:r>
            <a:r>
              <a:rPr lang="pt-BR" sz="1100">
                <a:solidFill>
                  <a:srgbClr val="FFFFFF"/>
                </a:solidFill>
              </a:rPr>
              <a:t>Busque minimamente 2 a 3 literaturas (artigos e livros) sobre seu problema, por exemplo, artigos sobre gestão hospitalar (se seu trabalho é uma contribuição para gestão de estoque de uma clínica por exemplo).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212121"/>
                </a:solidFill>
              </a:rPr>
              <a:t>Referências Científicas para a(s) Ferramenta(s):</a:t>
            </a:r>
            <a:r>
              <a:rPr lang="pt-BR" sz="1100">
                <a:solidFill>
                  <a:srgbClr val="FFFFFF"/>
                </a:solidFill>
              </a:rPr>
              <a:t> Para usar uma IA (inteligência Artificial) você precisa de saber o que é IA e como programar, por exemplo em Python. Então seria necessário um livro ou artigo sobre IA e outro sobre Python para servir de referências.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878</Words>
  <Application>Microsoft Office PowerPoint</Application>
  <PresentationFormat>Apresentação na tela (16:9)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Poppins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Paolla Vitória</dc:creator>
  <cp:lastModifiedBy>Paolla Vitória</cp:lastModifiedBy>
  <cp:revision>9</cp:revision>
  <dcterms:modified xsi:type="dcterms:W3CDTF">2025-04-13T17:45:48Z</dcterms:modified>
</cp:coreProperties>
</file>