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9" r:id="rId3"/>
    <p:sldId id="29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9753600" cy="7315200"/>
  <p:notesSz cx="9753600" cy="7315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69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2267712"/>
            <a:ext cx="829056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66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66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66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1463" y="323789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463" y="648571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463" y="973828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463" y="1299086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-1463" y="1623867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-1463" y="1949125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-1463" y="227438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-1463" y="2599164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-1463" y="2924422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1463" y="3249679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-1463" y="3574461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-1463" y="3899718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-1463" y="4224976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-1463" y="4549757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-1463" y="4875015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-1463" y="520027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-1463" y="5525054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-1463" y="5850312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-1463" y="6175569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-1463" y="6500351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-1463" y="6825608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-1463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7152334"/>
                </a:moveTo>
                <a:lnTo>
                  <a:pt x="9753114" y="7152334"/>
                </a:lnTo>
              </a:path>
              <a:path w="9753600" h="7315200">
                <a:moveTo>
                  <a:pt x="325262" y="0"/>
                </a:moveTo>
                <a:lnTo>
                  <a:pt x="325262" y="7314725"/>
                </a:lnTo>
              </a:path>
              <a:path w="9753600" h="7315200">
                <a:moveTo>
                  <a:pt x="650048" y="0"/>
                </a:moveTo>
                <a:lnTo>
                  <a:pt x="650048" y="7314725"/>
                </a:lnTo>
              </a:path>
              <a:path w="9753600" h="7315200">
                <a:moveTo>
                  <a:pt x="975311" y="0"/>
                </a:moveTo>
                <a:lnTo>
                  <a:pt x="975311" y="7314725"/>
                </a:lnTo>
              </a:path>
              <a:path w="9753600" h="7315200">
                <a:moveTo>
                  <a:pt x="1300574" y="0"/>
                </a:moveTo>
                <a:lnTo>
                  <a:pt x="1300574" y="7314725"/>
                </a:lnTo>
              </a:path>
              <a:path w="9753600" h="7315200">
                <a:moveTo>
                  <a:pt x="1625360" y="0"/>
                </a:moveTo>
                <a:lnTo>
                  <a:pt x="1625360" y="7314725"/>
                </a:lnTo>
              </a:path>
              <a:path w="9753600" h="7315200">
                <a:moveTo>
                  <a:pt x="1950622" y="0"/>
                </a:moveTo>
                <a:lnTo>
                  <a:pt x="1950622" y="7314725"/>
                </a:lnTo>
              </a:path>
              <a:path w="9753600" h="7315200">
                <a:moveTo>
                  <a:pt x="2275885" y="0"/>
                </a:moveTo>
                <a:lnTo>
                  <a:pt x="2275885" y="7314725"/>
                </a:lnTo>
              </a:path>
              <a:path w="9753600" h="7315200">
                <a:moveTo>
                  <a:pt x="2600671" y="0"/>
                </a:moveTo>
                <a:lnTo>
                  <a:pt x="2600671" y="7314725"/>
                </a:lnTo>
              </a:path>
              <a:path w="9753600" h="7315200">
                <a:moveTo>
                  <a:pt x="2925934" y="0"/>
                </a:moveTo>
                <a:lnTo>
                  <a:pt x="2925934" y="7314725"/>
                </a:lnTo>
              </a:path>
              <a:path w="9753600" h="7315200">
                <a:moveTo>
                  <a:pt x="3251196" y="0"/>
                </a:moveTo>
                <a:lnTo>
                  <a:pt x="3251196" y="7314725"/>
                </a:lnTo>
              </a:path>
              <a:path w="9753600" h="7315200">
                <a:moveTo>
                  <a:pt x="3575983" y="0"/>
                </a:moveTo>
                <a:lnTo>
                  <a:pt x="3575983" y="7314725"/>
                </a:lnTo>
              </a:path>
              <a:path w="9753600" h="7315200">
                <a:moveTo>
                  <a:pt x="3901245" y="0"/>
                </a:moveTo>
                <a:lnTo>
                  <a:pt x="3901245" y="7314725"/>
                </a:lnTo>
              </a:path>
              <a:path w="9753600" h="7315200">
                <a:moveTo>
                  <a:pt x="4226508" y="0"/>
                </a:moveTo>
                <a:lnTo>
                  <a:pt x="4226508" y="7314725"/>
                </a:lnTo>
              </a:path>
              <a:path w="9753600" h="7315200">
                <a:moveTo>
                  <a:pt x="4551294" y="0"/>
                </a:moveTo>
                <a:lnTo>
                  <a:pt x="4551294" y="7314725"/>
                </a:lnTo>
              </a:path>
              <a:path w="9753600" h="7315200">
                <a:moveTo>
                  <a:pt x="4876557" y="0"/>
                </a:moveTo>
                <a:lnTo>
                  <a:pt x="4876557" y="7314725"/>
                </a:lnTo>
              </a:path>
              <a:path w="9753600" h="7315200">
                <a:moveTo>
                  <a:pt x="5201820" y="0"/>
                </a:moveTo>
                <a:lnTo>
                  <a:pt x="5201820" y="7314725"/>
                </a:lnTo>
              </a:path>
              <a:path w="9753600" h="7315200">
                <a:moveTo>
                  <a:pt x="5526606" y="0"/>
                </a:moveTo>
                <a:lnTo>
                  <a:pt x="5526606" y="7314725"/>
                </a:lnTo>
              </a:path>
              <a:path w="9753600" h="7315200">
                <a:moveTo>
                  <a:pt x="5851869" y="0"/>
                </a:moveTo>
                <a:lnTo>
                  <a:pt x="5851869" y="7314725"/>
                </a:lnTo>
              </a:path>
              <a:path w="9753600" h="7315200">
                <a:moveTo>
                  <a:pt x="6177131" y="0"/>
                </a:moveTo>
                <a:lnTo>
                  <a:pt x="6177131" y="7314725"/>
                </a:lnTo>
              </a:path>
              <a:path w="9753600" h="7315200">
                <a:moveTo>
                  <a:pt x="6501917" y="0"/>
                </a:moveTo>
                <a:lnTo>
                  <a:pt x="6501917" y="7314725"/>
                </a:lnTo>
              </a:path>
              <a:path w="9753600" h="7315200">
                <a:moveTo>
                  <a:pt x="6827180" y="0"/>
                </a:moveTo>
                <a:lnTo>
                  <a:pt x="6827180" y="7314725"/>
                </a:lnTo>
              </a:path>
              <a:path w="9753600" h="7315200">
                <a:moveTo>
                  <a:pt x="7152442" y="0"/>
                </a:moveTo>
                <a:lnTo>
                  <a:pt x="7152442" y="7314725"/>
                </a:lnTo>
              </a:path>
              <a:path w="9753600" h="7315200">
                <a:moveTo>
                  <a:pt x="7477229" y="0"/>
                </a:moveTo>
                <a:lnTo>
                  <a:pt x="7477229" y="7314725"/>
                </a:lnTo>
              </a:path>
              <a:path w="9753600" h="7315200">
                <a:moveTo>
                  <a:pt x="7802491" y="0"/>
                </a:moveTo>
                <a:lnTo>
                  <a:pt x="7802491" y="7314725"/>
                </a:lnTo>
              </a:path>
              <a:path w="9753600" h="7315200">
                <a:moveTo>
                  <a:pt x="8127754" y="0"/>
                </a:moveTo>
                <a:lnTo>
                  <a:pt x="8127754" y="7314725"/>
                </a:lnTo>
              </a:path>
              <a:path w="9753600" h="7315200">
                <a:moveTo>
                  <a:pt x="8452540" y="0"/>
                </a:moveTo>
                <a:lnTo>
                  <a:pt x="8452540" y="7314725"/>
                </a:lnTo>
              </a:path>
              <a:path w="9753600" h="7315200">
                <a:moveTo>
                  <a:pt x="8777802" y="0"/>
                </a:moveTo>
                <a:lnTo>
                  <a:pt x="8777802" y="7314725"/>
                </a:lnTo>
              </a:path>
              <a:path w="9753600" h="7315200">
                <a:moveTo>
                  <a:pt x="9103065" y="0"/>
                </a:moveTo>
                <a:lnTo>
                  <a:pt x="9103065" y="7314725"/>
                </a:lnTo>
              </a:path>
              <a:path w="9753600" h="7315200">
                <a:moveTo>
                  <a:pt x="9427851" y="0"/>
                </a:moveTo>
                <a:lnTo>
                  <a:pt x="9427851" y="7314725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76191" y="0"/>
            <a:ext cx="6177407" cy="162401"/>
          </a:xfrm>
          <a:prstGeom prst="rect">
            <a:avLst/>
          </a:prstGeom>
        </p:spPr>
      </p:pic>
      <p:sp>
        <p:nvSpPr>
          <p:cNvPr id="39" name="bg object 39"/>
          <p:cNvSpPr/>
          <p:nvPr/>
        </p:nvSpPr>
        <p:spPr>
          <a:xfrm>
            <a:off x="9423359" y="0"/>
            <a:ext cx="10160" cy="2520315"/>
          </a:xfrm>
          <a:custGeom>
            <a:avLst/>
            <a:gdLst/>
            <a:ahLst/>
            <a:cxnLst/>
            <a:rect l="l" t="t" r="r" b="b"/>
            <a:pathLst>
              <a:path w="10159" h="2520315">
                <a:moveTo>
                  <a:pt x="0" y="0"/>
                </a:moveTo>
                <a:lnTo>
                  <a:pt x="9983" y="0"/>
                </a:lnTo>
                <a:lnTo>
                  <a:pt x="9983" y="2519799"/>
                </a:lnTo>
                <a:lnTo>
                  <a:pt x="0" y="2519799"/>
                </a:lnTo>
                <a:lnTo>
                  <a:pt x="0" y="0"/>
                </a:lnTo>
                <a:close/>
              </a:path>
            </a:pathLst>
          </a:custGeom>
          <a:solidFill>
            <a:srgbClr val="6F89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440518" y="1512227"/>
            <a:ext cx="1905000" cy="2472690"/>
          </a:xfrm>
          <a:custGeom>
            <a:avLst/>
            <a:gdLst/>
            <a:ahLst/>
            <a:cxnLst/>
            <a:rect l="l" t="t" r="r" b="b"/>
            <a:pathLst>
              <a:path w="1905000" h="2472690">
                <a:moveTo>
                  <a:pt x="1904516" y="101221"/>
                </a:moveTo>
                <a:lnTo>
                  <a:pt x="0" y="101221"/>
                </a:lnTo>
              </a:path>
              <a:path w="1905000" h="2472690">
                <a:moveTo>
                  <a:pt x="207132" y="0"/>
                </a:moveTo>
                <a:lnTo>
                  <a:pt x="207132" y="2472605"/>
                </a:lnTo>
              </a:path>
            </a:pathLst>
          </a:custGeom>
          <a:ln w="9522">
            <a:solidFill>
              <a:srgbClr val="6F89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0610" y="1504041"/>
            <a:ext cx="214749" cy="2162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46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6600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288" y="1677344"/>
            <a:ext cx="8209023" cy="1748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40458B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iara.castro@ulife.com.b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ngular.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76044" y="0"/>
            <a:ext cx="6177280" cy="162560"/>
          </a:xfrm>
          <a:custGeom>
            <a:avLst/>
            <a:gdLst/>
            <a:ahLst/>
            <a:cxnLst/>
            <a:rect l="l" t="t" r="r" b="b"/>
            <a:pathLst>
              <a:path w="6177280" h="162560">
                <a:moveTo>
                  <a:pt x="6177131" y="162485"/>
                </a:moveTo>
                <a:lnTo>
                  <a:pt x="0" y="162485"/>
                </a:lnTo>
                <a:lnTo>
                  <a:pt x="0" y="0"/>
                </a:lnTo>
                <a:lnTo>
                  <a:pt x="6177131" y="0"/>
                </a:lnTo>
                <a:lnTo>
                  <a:pt x="6177131" y="162485"/>
                </a:lnTo>
                <a:close/>
              </a:path>
            </a:pathLst>
          </a:custGeom>
          <a:solidFill>
            <a:srgbClr val="CFD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463" y="323789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463" y="648571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463" y="973828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463" y="1299086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463" y="1623867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463" y="1949125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463" y="227438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463" y="2599164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463" y="2924422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463" y="3249679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1463" y="3574461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-1463" y="3899718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-1463" y="4224976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-1463" y="4549757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7936" y="4812582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463" y="5200273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-1463" y="5525054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-1463" y="5850312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-1463" y="6175569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-1463" y="6500351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-1463" y="6825608"/>
            <a:ext cx="9753600" cy="0"/>
          </a:xfrm>
          <a:custGeom>
            <a:avLst/>
            <a:gdLst/>
            <a:ahLst/>
            <a:cxnLst/>
            <a:rect l="l" t="t" r="r" b="b"/>
            <a:pathLst>
              <a:path w="9753600">
                <a:moveTo>
                  <a:pt x="0" y="0"/>
                </a:moveTo>
                <a:lnTo>
                  <a:pt x="9753114" y="0"/>
                </a:lnTo>
              </a:path>
            </a:pathLst>
          </a:custGeom>
          <a:ln w="9524">
            <a:solidFill>
              <a:srgbClr val="CFDA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-1463" y="0"/>
            <a:ext cx="9753600" cy="7315200"/>
            <a:chOff x="-1463" y="0"/>
            <a:chExt cx="9753600" cy="7315200"/>
          </a:xfrm>
        </p:grpSpPr>
        <p:sp>
          <p:nvSpPr>
            <p:cNvPr id="25" name="object 25"/>
            <p:cNvSpPr/>
            <p:nvPr/>
          </p:nvSpPr>
          <p:spPr>
            <a:xfrm>
              <a:off x="-1463" y="0"/>
              <a:ext cx="9753600" cy="7315200"/>
            </a:xfrm>
            <a:custGeom>
              <a:avLst/>
              <a:gdLst/>
              <a:ahLst/>
              <a:cxnLst/>
              <a:rect l="l" t="t" r="r" b="b"/>
              <a:pathLst>
                <a:path w="9753600" h="7315200">
                  <a:moveTo>
                    <a:pt x="0" y="7152334"/>
                  </a:moveTo>
                  <a:lnTo>
                    <a:pt x="9753114" y="7152334"/>
                  </a:lnTo>
                </a:path>
                <a:path w="9753600" h="7315200">
                  <a:moveTo>
                    <a:pt x="325262" y="0"/>
                  </a:moveTo>
                  <a:lnTo>
                    <a:pt x="325262" y="7314725"/>
                  </a:lnTo>
                </a:path>
                <a:path w="9753600" h="7315200">
                  <a:moveTo>
                    <a:pt x="650048" y="0"/>
                  </a:moveTo>
                  <a:lnTo>
                    <a:pt x="650048" y="7314725"/>
                  </a:lnTo>
                </a:path>
                <a:path w="9753600" h="7315200">
                  <a:moveTo>
                    <a:pt x="975311" y="0"/>
                  </a:moveTo>
                  <a:lnTo>
                    <a:pt x="975311" y="7314725"/>
                  </a:lnTo>
                </a:path>
                <a:path w="9753600" h="7315200">
                  <a:moveTo>
                    <a:pt x="1300574" y="0"/>
                  </a:moveTo>
                  <a:lnTo>
                    <a:pt x="1300574" y="7314725"/>
                  </a:lnTo>
                </a:path>
                <a:path w="9753600" h="7315200">
                  <a:moveTo>
                    <a:pt x="1625360" y="0"/>
                  </a:moveTo>
                  <a:lnTo>
                    <a:pt x="1625360" y="7314725"/>
                  </a:lnTo>
                </a:path>
                <a:path w="9753600" h="7315200">
                  <a:moveTo>
                    <a:pt x="1950622" y="0"/>
                  </a:moveTo>
                  <a:lnTo>
                    <a:pt x="1950622" y="7314725"/>
                  </a:lnTo>
                </a:path>
                <a:path w="9753600" h="7315200">
                  <a:moveTo>
                    <a:pt x="2275885" y="0"/>
                  </a:moveTo>
                  <a:lnTo>
                    <a:pt x="2275885" y="7314725"/>
                  </a:lnTo>
                </a:path>
                <a:path w="9753600" h="7315200">
                  <a:moveTo>
                    <a:pt x="2600671" y="0"/>
                  </a:moveTo>
                  <a:lnTo>
                    <a:pt x="2600671" y="7314725"/>
                  </a:lnTo>
                </a:path>
                <a:path w="9753600" h="7315200">
                  <a:moveTo>
                    <a:pt x="2925934" y="0"/>
                  </a:moveTo>
                  <a:lnTo>
                    <a:pt x="2925934" y="7314725"/>
                  </a:lnTo>
                </a:path>
                <a:path w="9753600" h="7315200">
                  <a:moveTo>
                    <a:pt x="3251196" y="0"/>
                  </a:moveTo>
                  <a:lnTo>
                    <a:pt x="3251196" y="7314725"/>
                  </a:lnTo>
                </a:path>
                <a:path w="9753600" h="7315200">
                  <a:moveTo>
                    <a:pt x="3575983" y="0"/>
                  </a:moveTo>
                  <a:lnTo>
                    <a:pt x="3575983" y="7314725"/>
                  </a:lnTo>
                </a:path>
                <a:path w="9753600" h="7315200">
                  <a:moveTo>
                    <a:pt x="3901245" y="0"/>
                  </a:moveTo>
                  <a:lnTo>
                    <a:pt x="3901245" y="7314725"/>
                  </a:lnTo>
                </a:path>
                <a:path w="9753600" h="7315200">
                  <a:moveTo>
                    <a:pt x="4226508" y="0"/>
                  </a:moveTo>
                  <a:lnTo>
                    <a:pt x="4226508" y="7314725"/>
                  </a:lnTo>
                </a:path>
                <a:path w="9753600" h="7315200">
                  <a:moveTo>
                    <a:pt x="4551294" y="0"/>
                  </a:moveTo>
                  <a:lnTo>
                    <a:pt x="4551294" y="7314725"/>
                  </a:lnTo>
                </a:path>
                <a:path w="9753600" h="7315200">
                  <a:moveTo>
                    <a:pt x="4876557" y="0"/>
                  </a:moveTo>
                  <a:lnTo>
                    <a:pt x="4876557" y="7314725"/>
                  </a:lnTo>
                </a:path>
                <a:path w="9753600" h="7315200">
                  <a:moveTo>
                    <a:pt x="5201820" y="0"/>
                  </a:moveTo>
                  <a:lnTo>
                    <a:pt x="5201820" y="7314725"/>
                  </a:lnTo>
                </a:path>
                <a:path w="9753600" h="7315200">
                  <a:moveTo>
                    <a:pt x="5526606" y="0"/>
                  </a:moveTo>
                  <a:lnTo>
                    <a:pt x="5526606" y="7314725"/>
                  </a:lnTo>
                </a:path>
                <a:path w="9753600" h="7315200">
                  <a:moveTo>
                    <a:pt x="5851869" y="0"/>
                  </a:moveTo>
                  <a:lnTo>
                    <a:pt x="5851869" y="7314725"/>
                  </a:lnTo>
                </a:path>
                <a:path w="9753600" h="7315200">
                  <a:moveTo>
                    <a:pt x="6177131" y="0"/>
                  </a:moveTo>
                  <a:lnTo>
                    <a:pt x="6177131" y="7314725"/>
                  </a:lnTo>
                </a:path>
                <a:path w="9753600" h="7315200">
                  <a:moveTo>
                    <a:pt x="6501917" y="0"/>
                  </a:moveTo>
                  <a:lnTo>
                    <a:pt x="6501917" y="7314725"/>
                  </a:lnTo>
                </a:path>
                <a:path w="9753600" h="7315200">
                  <a:moveTo>
                    <a:pt x="6827180" y="0"/>
                  </a:moveTo>
                  <a:lnTo>
                    <a:pt x="6827180" y="7314725"/>
                  </a:lnTo>
                </a:path>
                <a:path w="9753600" h="7315200">
                  <a:moveTo>
                    <a:pt x="7152442" y="0"/>
                  </a:moveTo>
                  <a:lnTo>
                    <a:pt x="7152442" y="7314725"/>
                  </a:lnTo>
                </a:path>
                <a:path w="9753600" h="7315200">
                  <a:moveTo>
                    <a:pt x="7477229" y="0"/>
                  </a:moveTo>
                  <a:lnTo>
                    <a:pt x="7477229" y="7314725"/>
                  </a:lnTo>
                </a:path>
                <a:path w="9753600" h="7315200">
                  <a:moveTo>
                    <a:pt x="7802491" y="0"/>
                  </a:moveTo>
                  <a:lnTo>
                    <a:pt x="7802491" y="7314725"/>
                  </a:lnTo>
                </a:path>
                <a:path w="9753600" h="7315200">
                  <a:moveTo>
                    <a:pt x="8127754" y="0"/>
                  </a:moveTo>
                  <a:lnTo>
                    <a:pt x="8127754" y="7314725"/>
                  </a:lnTo>
                </a:path>
                <a:path w="9753600" h="7315200">
                  <a:moveTo>
                    <a:pt x="8452540" y="0"/>
                  </a:moveTo>
                  <a:lnTo>
                    <a:pt x="8452540" y="7314725"/>
                  </a:lnTo>
                </a:path>
                <a:path w="9753600" h="7315200">
                  <a:moveTo>
                    <a:pt x="8777802" y="0"/>
                  </a:moveTo>
                  <a:lnTo>
                    <a:pt x="8777802" y="7314725"/>
                  </a:lnTo>
                </a:path>
                <a:path w="9753600" h="7315200">
                  <a:moveTo>
                    <a:pt x="9103065" y="0"/>
                  </a:moveTo>
                  <a:lnTo>
                    <a:pt x="9103065" y="7314725"/>
                  </a:lnTo>
                </a:path>
                <a:path w="9753600" h="7315200">
                  <a:moveTo>
                    <a:pt x="9427851" y="0"/>
                  </a:moveTo>
                  <a:lnTo>
                    <a:pt x="9427851" y="7314725"/>
                  </a:lnTo>
                </a:path>
              </a:pathLst>
            </a:custGeom>
            <a:ln w="9524">
              <a:solidFill>
                <a:srgbClr val="CFDA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9" y="0"/>
              <a:ext cx="9423400" cy="6373495"/>
            </a:xfrm>
            <a:custGeom>
              <a:avLst/>
              <a:gdLst/>
              <a:ahLst/>
              <a:cxnLst/>
              <a:rect l="l" t="t" r="r" b="b"/>
              <a:pathLst>
                <a:path w="9423400" h="6373495">
                  <a:moveTo>
                    <a:pt x="9422899" y="0"/>
                  </a:moveTo>
                  <a:lnTo>
                    <a:pt x="9422899" y="2519675"/>
                  </a:lnTo>
                </a:path>
                <a:path w="9423400" h="6373495">
                  <a:moveTo>
                    <a:pt x="851683" y="946437"/>
                  </a:moveTo>
                  <a:lnTo>
                    <a:pt x="851683" y="3987572"/>
                  </a:lnTo>
                </a:path>
                <a:path w="9423400" h="6373495">
                  <a:moveTo>
                    <a:pt x="5437170" y="3259148"/>
                  </a:moveTo>
                  <a:lnTo>
                    <a:pt x="0" y="3257243"/>
                  </a:lnTo>
                </a:path>
                <a:path w="9423400" h="6373495">
                  <a:moveTo>
                    <a:pt x="7098248" y="1589619"/>
                  </a:moveTo>
                  <a:lnTo>
                    <a:pt x="645096" y="1587714"/>
                  </a:lnTo>
                </a:path>
                <a:path w="9423400" h="6373495">
                  <a:moveTo>
                    <a:pt x="714625" y="1590000"/>
                  </a:moveTo>
                  <a:lnTo>
                    <a:pt x="714625" y="1590952"/>
                  </a:lnTo>
                  <a:lnTo>
                    <a:pt x="714625" y="1592000"/>
                  </a:lnTo>
                  <a:lnTo>
                    <a:pt x="714625" y="1592952"/>
                  </a:lnTo>
                  <a:lnTo>
                    <a:pt x="721393" y="1634706"/>
                  </a:lnTo>
                  <a:lnTo>
                    <a:pt x="740245" y="1670970"/>
                  </a:lnTo>
                  <a:lnTo>
                    <a:pt x="768999" y="1699567"/>
                  </a:lnTo>
                  <a:lnTo>
                    <a:pt x="805475" y="1718321"/>
                  </a:lnTo>
                  <a:lnTo>
                    <a:pt x="847492" y="1725055"/>
                  </a:lnTo>
                  <a:lnTo>
                    <a:pt x="889509" y="1718321"/>
                  </a:lnTo>
                  <a:lnTo>
                    <a:pt x="925985" y="1699567"/>
                  </a:lnTo>
                  <a:lnTo>
                    <a:pt x="954739" y="1670970"/>
                  </a:lnTo>
                  <a:lnTo>
                    <a:pt x="973590" y="1634706"/>
                  </a:lnTo>
                  <a:lnTo>
                    <a:pt x="980359" y="1592952"/>
                  </a:lnTo>
                  <a:lnTo>
                    <a:pt x="970197" y="1542189"/>
                  </a:lnTo>
                  <a:lnTo>
                    <a:pt x="942427" y="1500506"/>
                  </a:lnTo>
                  <a:lnTo>
                    <a:pt x="901121" y="1472021"/>
                  </a:lnTo>
                  <a:lnTo>
                    <a:pt x="850349" y="1460849"/>
                  </a:lnTo>
                </a:path>
                <a:path w="9423400" h="6373495">
                  <a:moveTo>
                    <a:pt x="714625" y="1590000"/>
                  </a:moveTo>
                  <a:lnTo>
                    <a:pt x="714625" y="1590952"/>
                  </a:lnTo>
                  <a:lnTo>
                    <a:pt x="714625" y="1592000"/>
                  </a:lnTo>
                  <a:lnTo>
                    <a:pt x="714625" y="1592952"/>
                  </a:lnTo>
                  <a:lnTo>
                    <a:pt x="721393" y="1634706"/>
                  </a:lnTo>
                  <a:lnTo>
                    <a:pt x="740245" y="1670970"/>
                  </a:lnTo>
                  <a:lnTo>
                    <a:pt x="768999" y="1699567"/>
                  </a:lnTo>
                  <a:lnTo>
                    <a:pt x="805475" y="1718321"/>
                  </a:lnTo>
                  <a:lnTo>
                    <a:pt x="847492" y="1725055"/>
                  </a:lnTo>
                  <a:lnTo>
                    <a:pt x="889509" y="1718321"/>
                  </a:lnTo>
                  <a:lnTo>
                    <a:pt x="925985" y="1699567"/>
                  </a:lnTo>
                  <a:lnTo>
                    <a:pt x="954739" y="1670970"/>
                  </a:lnTo>
                  <a:lnTo>
                    <a:pt x="973590" y="1634706"/>
                  </a:lnTo>
                  <a:lnTo>
                    <a:pt x="980359" y="1592952"/>
                  </a:lnTo>
                  <a:lnTo>
                    <a:pt x="970197" y="1542189"/>
                  </a:lnTo>
                  <a:lnTo>
                    <a:pt x="942427" y="1500506"/>
                  </a:lnTo>
                  <a:lnTo>
                    <a:pt x="901121" y="1472021"/>
                  </a:lnTo>
                  <a:lnTo>
                    <a:pt x="850349" y="1460849"/>
                  </a:lnTo>
                  <a:lnTo>
                    <a:pt x="847587" y="1592952"/>
                  </a:lnTo>
                  <a:lnTo>
                    <a:pt x="714720" y="1590000"/>
                  </a:lnTo>
                  <a:close/>
                </a:path>
                <a:path w="9423400" h="6373495">
                  <a:moveTo>
                    <a:pt x="2500854" y="5827969"/>
                  </a:moveTo>
                  <a:lnTo>
                    <a:pt x="8949053" y="5827969"/>
                  </a:lnTo>
                </a:path>
                <a:path w="9423400" h="6373495">
                  <a:moveTo>
                    <a:pt x="8752468" y="3305246"/>
                  </a:moveTo>
                  <a:lnTo>
                    <a:pt x="8752468" y="6373240"/>
                  </a:lnTo>
                </a:path>
                <a:path w="9423400" h="6373495">
                  <a:moveTo>
                    <a:pt x="8892478" y="5798157"/>
                  </a:moveTo>
                  <a:lnTo>
                    <a:pt x="8892478" y="5799110"/>
                  </a:lnTo>
                  <a:lnTo>
                    <a:pt x="8892478" y="5800158"/>
                  </a:lnTo>
                  <a:lnTo>
                    <a:pt x="8892478" y="5801110"/>
                  </a:lnTo>
                  <a:lnTo>
                    <a:pt x="8885710" y="5842864"/>
                  </a:lnTo>
                  <a:lnTo>
                    <a:pt x="8866858" y="5879127"/>
                  </a:lnTo>
                  <a:lnTo>
                    <a:pt x="8838104" y="5907724"/>
                  </a:lnTo>
                  <a:lnTo>
                    <a:pt x="8801628" y="5926478"/>
                  </a:lnTo>
                  <a:lnTo>
                    <a:pt x="8759611" y="5933213"/>
                  </a:lnTo>
                  <a:lnTo>
                    <a:pt x="8717594" y="5926478"/>
                  </a:lnTo>
                  <a:lnTo>
                    <a:pt x="8681118" y="5907724"/>
                  </a:lnTo>
                  <a:lnTo>
                    <a:pt x="8652364" y="5879127"/>
                  </a:lnTo>
                  <a:lnTo>
                    <a:pt x="8633512" y="5842864"/>
                  </a:lnTo>
                  <a:lnTo>
                    <a:pt x="8626744" y="5801110"/>
                  </a:lnTo>
                  <a:lnTo>
                    <a:pt x="8636905" y="5750346"/>
                  </a:lnTo>
                  <a:lnTo>
                    <a:pt x="8664675" y="5708664"/>
                  </a:lnTo>
                  <a:lnTo>
                    <a:pt x="8705982" y="5680179"/>
                  </a:lnTo>
                  <a:lnTo>
                    <a:pt x="8756754" y="5669007"/>
                  </a:lnTo>
                </a:path>
                <a:path w="9423400" h="6373495">
                  <a:moveTo>
                    <a:pt x="8892478" y="5798157"/>
                  </a:moveTo>
                  <a:lnTo>
                    <a:pt x="8892478" y="5799110"/>
                  </a:lnTo>
                  <a:lnTo>
                    <a:pt x="8892478" y="5800158"/>
                  </a:lnTo>
                  <a:lnTo>
                    <a:pt x="8892478" y="5801110"/>
                  </a:lnTo>
                  <a:lnTo>
                    <a:pt x="8885710" y="5842864"/>
                  </a:lnTo>
                  <a:lnTo>
                    <a:pt x="8866858" y="5879127"/>
                  </a:lnTo>
                  <a:lnTo>
                    <a:pt x="8838104" y="5907724"/>
                  </a:lnTo>
                  <a:lnTo>
                    <a:pt x="8801628" y="5926478"/>
                  </a:lnTo>
                  <a:lnTo>
                    <a:pt x="8759611" y="5933213"/>
                  </a:lnTo>
                  <a:lnTo>
                    <a:pt x="8717594" y="5926478"/>
                  </a:lnTo>
                  <a:lnTo>
                    <a:pt x="8681118" y="5907724"/>
                  </a:lnTo>
                  <a:lnTo>
                    <a:pt x="8652364" y="5879127"/>
                  </a:lnTo>
                  <a:lnTo>
                    <a:pt x="8633512" y="5842864"/>
                  </a:lnTo>
                  <a:lnTo>
                    <a:pt x="8626744" y="5801110"/>
                  </a:lnTo>
                  <a:lnTo>
                    <a:pt x="8636905" y="5750346"/>
                  </a:lnTo>
                  <a:lnTo>
                    <a:pt x="8664675" y="5708664"/>
                  </a:lnTo>
                  <a:lnTo>
                    <a:pt x="8705982" y="5680179"/>
                  </a:lnTo>
                  <a:lnTo>
                    <a:pt x="8756754" y="5669007"/>
                  </a:lnTo>
                  <a:lnTo>
                    <a:pt x="8759516" y="5801110"/>
                  </a:lnTo>
                  <a:lnTo>
                    <a:pt x="8892383" y="5798157"/>
                  </a:lnTo>
                  <a:close/>
                </a:path>
              </a:pathLst>
            </a:custGeom>
            <a:ln w="9524">
              <a:solidFill>
                <a:srgbClr val="6F89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02163" y="4850628"/>
            <a:ext cx="4206809" cy="285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1700" spc="-5" dirty="0">
                <a:solidFill>
                  <a:srgbClr val="40458B"/>
                </a:solidFill>
                <a:latin typeface="Tahoma"/>
                <a:cs typeface="Tahoma"/>
              </a:rPr>
              <a:t>UC: Desenvolvimento web, mobile e jogos </a:t>
            </a:r>
            <a:endParaRPr sz="17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225421" y="3214850"/>
            <a:ext cx="7299832" cy="1060547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pt-BR" b="1" dirty="0">
                <a:solidFill>
                  <a:srgbClr val="000000"/>
                </a:solidFill>
                <a:latin typeface="Tahoma"/>
                <a:cs typeface="Tahoma"/>
              </a:rPr>
              <a:t>Renderização no Lado do Cliente (</a:t>
            </a:r>
            <a:r>
              <a:rPr lang="pt-BR" b="1" dirty="0" err="1">
                <a:solidFill>
                  <a:srgbClr val="000000"/>
                </a:solidFill>
                <a:latin typeface="Tahoma"/>
                <a:cs typeface="Tahoma"/>
              </a:rPr>
              <a:t>Client-Side</a:t>
            </a:r>
            <a:r>
              <a:rPr lang="pt-BR" b="1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Tahoma"/>
                <a:cs typeface="Tahoma"/>
              </a:rPr>
              <a:t>Rendering</a:t>
            </a:r>
            <a:r>
              <a:rPr lang="pt-BR" b="1" dirty="0">
                <a:solidFill>
                  <a:srgbClr val="000000"/>
                </a:solidFill>
                <a:latin typeface="Tahoma"/>
                <a:cs typeface="Tahoma"/>
              </a:rPr>
              <a:t>)</a:t>
            </a:r>
            <a:endParaRPr b="1" dirty="0">
              <a:solidFill>
                <a:srgbClr val="000000"/>
              </a:solidFill>
              <a:latin typeface="Tahoma"/>
              <a:cs typeface="Tahoma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12A37A92-877A-E4B3-9DC5-2C0BAB1848FA}"/>
              </a:ext>
            </a:extLst>
          </p:cNvPr>
          <p:cNvSpPr txBox="1"/>
          <p:nvPr/>
        </p:nvSpPr>
        <p:spPr>
          <a:xfrm>
            <a:off x="1964552" y="5240336"/>
            <a:ext cx="60820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40458B"/>
                </a:solidFill>
                <a:latin typeface="Tahoma"/>
                <a:cs typeface="Tahoma"/>
              </a:rPr>
              <a:t>Profª:</a:t>
            </a:r>
            <a:r>
              <a:rPr sz="17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B"/>
                </a:solidFill>
                <a:latin typeface="Tahoma"/>
                <a:cs typeface="Tahoma"/>
              </a:rPr>
              <a:t>M</a:t>
            </a:r>
            <a:r>
              <a:rPr lang="pt-BR" sz="1700" dirty="0">
                <a:solidFill>
                  <a:srgbClr val="40458B"/>
                </a:solidFill>
                <a:latin typeface="Tahoma"/>
                <a:cs typeface="Tahoma"/>
              </a:rPr>
              <a:t>e</a:t>
            </a:r>
            <a:r>
              <a:rPr sz="1700" dirty="0">
                <a:solidFill>
                  <a:srgbClr val="40458B"/>
                </a:solidFill>
                <a:latin typeface="Tahoma"/>
                <a:cs typeface="Tahoma"/>
              </a:rPr>
              <a:t>.</a:t>
            </a:r>
            <a:r>
              <a:rPr sz="17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0458B"/>
                </a:solidFill>
                <a:latin typeface="Tahoma"/>
                <a:cs typeface="Tahoma"/>
              </a:rPr>
              <a:t>Maiara</a:t>
            </a:r>
            <a:r>
              <a:rPr sz="17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40458B"/>
                </a:solidFill>
                <a:latin typeface="Tahoma"/>
                <a:cs typeface="Tahoma"/>
              </a:rPr>
              <a:t>de</a:t>
            </a:r>
            <a:r>
              <a:rPr sz="17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0458B"/>
                </a:solidFill>
                <a:latin typeface="Tahoma"/>
                <a:cs typeface="Tahoma"/>
              </a:rPr>
              <a:t>Castro</a:t>
            </a:r>
            <a:r>
              <a:rPr sz="1700" spc="10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0458B"/>
                </a:solidFill>
                <a:latin typeface="Tahoma"/>
                <a:cs typeface="Tahoma"/>
              </a:rPr>
              <a:t>Santos</a:t>
            </a:r>
            <a:r>
              <a:rPr sz="1700" spc="5" dirty="0">
                <a:solidFill>
                  <a:srgbClr val="40458B"/>
                </a:solidFill>
                <a:latin typeface="Tahoma"/>
                <a:cs typeface="Tahoma"/>
              </a:rPr>
              <a:t> </a:t>
            </a:r>
            <a:r>
              <a:rPr sz="1700" spc="-5" dirty="0">
                <a:solidFill>
                  <a:srgbClr val="40458B"/>
                </a:solidFill>
                <a:latin typeface="Tahoma"/>
                <a:cs typeface="Tahoma"/>
                <a:hlinkClick r:id="rId2"/>
              </a:rPr>
              <a:t>maiara.castro@ulife.com.br</a:t>
            </a:r>
            <a:endParaRPr sz="17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Leitura Recomendada: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DD2FEE-41DC-AD21-1810-A2E8B6A03D9E}"/>
              </a:ext>
            </a:extLst>
          </p:cNvPr>
          <p:cNvSpPr txBox="1"/>
          <p:nvPr/>
        </p:nvSpPr>
        <p:spPr>
          <a:xfrm>
            <a:off x="562855" y="1335101"/>
            <a:ext cx="86278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
MDN: </a:t>
            </a:r>
            <a:r>
              <a:rPr lang="pt-BR" dirty="0" err="1"/>
              <a:t>Client-side</a:t>
            </a:r>
            <a:r>
              <a:rPr lang="pt-BR" dirty="0"/>
              <a:t> </a:t>
            </a:r>
            <a:r>
              <a:rPr lang="pt-BR" dirty="0" err="1"/>
              <a:t>rendering</a:t>
            </a:r>
            <a:r>
              <a:rPr lang="pt-BR" dirty="0"/>
              <a:t>
 https://developer.mozilla.org/en-US/docs/Glossary/Client-side
 Artigo: CSR </a:t>
            </a:r>
            <a:r>
              <a:rPr lang="pt-BR" dirty="0" err="1"/>
              <a:t>vs</a:t>
            </a:r>
            <a:r>
              <a:rPr lang="pt-BR" dirty="0"/>
              <a:t> SSR
 https://www.freecodecamp.org/news/client-side-vs-server-side-rendering/
Frameworks:</a:t>
            </a:r>
          </a:p>
          <a:p>
            <a:pPr algn="l"/>
            <a:r>
              <a:rPr lang="pt-BR" dirty="0"/>
              <a:t>https://reactjs.org
https://vuejs.org
</a:t>
            </a:r>
            <a:r>
              <a:rPr lang="pt-BR" dirty="0">
                <a:hlinkClick r:id="rId2"/>
              </a:rPr>
              <a:t>https://angular.io</a:t>
            </a:r>
            <a:endParaRPr lang="pt-BR" dirty="0"/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05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0010" y="832361"/>
            <a:ext cx="8150184" cy="40421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160" marR="4064">
              <a:spcBef>
                <a:spcPts val="80"/>
              </a:spcBef>
            </a:pPr>
            <a:r>
              <a:rPr lang="pt-BR" sz="2560" dirty="0">
                <a:latin typeface="Trebuchet MS"/>
                <a:cs typeface="Trebuchet MS"/>
              </a:rPr>
              <a:t>O que é renderização?</a:t>
            </a:r>
            <a:endParaRPr sz="2560" dirty="0">
              <a:latin typeface="Trebuchet MS"/>
              <a:cs typeface="Trebuchet M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688CB4B-982F-5090-E5A3-BBC707EE0AD4}"/>
              </a:ext>
            </a:extLst>
          </p:cNvPr>
          <p:cNvSpPr txBox="1"/>
          <p:nvPr/>
        </p:nvSpPr>
        <p:spPr>
          <a:xfrm>
            <a:off x="600010" y="1702973"/>
            <a:ext cx="7962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Processo de transformar código em conteúdo visual
 Envolve HTML, CSS 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
 Pode acontecer no servidor ou no cliente</a:t>
            </a:r>
          </a:p>
          <a:p>
            <a:pPr algn="l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62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Lado Servidor vs. Lado Cliente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43D18D-5DF5-6BC3-6DB5-FEF6B6511186}"/>
              </a:ext>
            </a:extLst>
          </p:cNvPr>
          <p:cNvSpPr txBox="1"/>
          <p:nvPr/>
        </p:nvSpPr>
        <p:spPr>
          <a:xfrm>
            <a:off x="794656" y="2016148"/>
            <a:ext cx="8164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 Comparando:
 Server-</a:t>
            </a:r>
            <a:r>
              <a:rPr lang="pt-BR" dirty="0" err="1"/>
              <a:t>Side</a:t>
            </a:r>
            <a:r>
              <a:rPr lang="pt-BR" dirty="0"/>
              <a:t> </a:t>
            </a:r>
            <a:r>
              <a:rPr lang="pt-BR" dirty="0" err="1"/>
              <a:t>Rendering</a:t>
            </a:r>
            <a:r>
              <a:rPr lang="pt-BR" dirty="0"/>
              <a:t> (SSR)
 HTML gerado no servidor
 Bom para SEO
 Recarrega toda a página
 </a:t>
            </a:r>
            <a:r>
              <a:rPr lang="pt-BR" dirty="0" err="1"/>
              <a:t>Client-Side</a:t>
            </a:r>
            <a:r>
              <a:rPr lang="pt-BR" dirty="0"/>
              <a:t> </a:t>
            </a:r>
            <a:r>
              <a:rPr lang="pt-BR" dirty="0" err="1"/>
              <a:t>Rendering</a:t>
            </a:r>
            <a:r>
              <a:rPr lang="pt-BR" dirty="0"/>
              <a:t> (CSR)
 HTML + JS enviados ao cliente
 Dinâmico e interativo
 SEO mais difícil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227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Como funciona o CSR?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43D18D-5DF5-6BC3-6DB5-FEF6B6511186}"/>
              </a:ext>
            </a:extLst>
          </p:cNvPr>
          <p:cNvSpPr txBox="1"/>
          <p:nvPr/>
        </p:nvSpPr>
        <p:spPr>
          <a:xfrm>
            <a:off x="794656" y="2016148"/>
            <a:ext cx="81642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  Funcionamento do CSR</a:t>
            </a:r>
          </a:p>
          <a:p>
            <a:pPr algn="l"/>
            <a:r>
              <a:rPr lang="pt-BR" dirty="0"/>
              <a:t>  Requisição do navegador</a:t>
            </a:r>
          </a:p>
          <a:p>
            <a:pPr algn="l"/>
            <a:r>
              <a:rPr lang="pt-BR" dirty="0"/>
              <a:t>  Servidor envia HTML básico + JS</a:t>
            </a:r>
          </a:p>
          <a:p>
            <a:pPr algn="l"/>
            <a:r>
              <a:rPr lang="pt-BR" dirty="0"/>
              <a:t>  JS é executado no navegador</a:t>
            </a:r>
          </a:p>
          <a:p>
            <a:pPr algn="l"/>
            <a:r>
              <a:rPr lang="pt-BR" dirty="0"/>
              <a:t> Conteúdo é montado dinamicamente</a:t>
            </a:r>
          </a:p>
        </p:txBody>
      </p:sp>
    </p:spTree>
    <p:extLst>
      <p:ext uri="{BB962C8B-B14F-4D97-AF65-F5344CB8AC3E}">
        <p14:creationId xmlns:p14="http://schemas.microsoft.com/office/powerpoint/2010/main" val="47190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Tecnologias usadas no CSR?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43D18D-5DF5-6BC3-6DB5-FEF6B6511186}"/>
              </a:ext>
            </a:extLst>
          </p:cNvPr>
          <p:cNvSpPr txBox="1"/>
          <p:nvPr/>
        </p:nvSpPr>
        <p:spPr>
          <a:xfrm>
            <a:off x="786062" y="2016148"/>
            <a:ext cx="816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A9E552-ED4F-E224-BEFB-A633C6675FB8}"/>
              </a:ext>
            </a:extLst>
          </p:cNvPr>
          <p:cNvSpPr txBox="1"/>
          <p:nvPr/>
        </p:nvSpPr>
        <p:spPr>
          <a:xfrm>
            <a:off x="996903" y="2016148"/>
            <a:ext cx="7253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Tecnologias comuns no </a:t>
            </a:r>
            <a:r>
              <a:rPr lang="pt-BR" dirty="0" err="1"/>
              <a:t>Client-Side</a:t>
            </a:r>
            <a:r>
              <a:rPr lang="pt-BR" dirty="0"/>
              <a:t> </a:t>
            </a:r>
            <a:r>
              <a:rPr lang="pt-BR" dirty="0" err="1"/>
              <a:t>Rendering</a:t>
            </a:r>
            <a:endParaRPr lang="pt-BR" dirty="0"/>
          </a:p>
          <a:p>
            <a:r>
              <a:rPr lang="pt-BR" dirty="0"/>
              <a:t> HTML, CSS e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 Frameworks modernos:   - </a:t>
            </a:r>
            <a:r>
              <a:rPr lang="pt-BR" dirty="0" err="1"/>
              <a:t>React.js</a:t>
            </a:r>
            <a:r>
              <a:rPr lang="pt-BR" dirty="0"/>
              <a:t>   - </a:t>
            </a:r>
            <a:r>
              <a:rPr lang="pt-BR" dirty="0" err="1"/>
              <a:t>Vue.js</a:t>
            </a:r>
            <a:r>
              <a:rPr lang="pt-BR" dirty="0"/>
              <a:t>   - Angular</a:t>
            </a:r>
          </a:p>
        </p:txBody>
      </p:sp>
    </p:spTree>
    <p:extLst>
      <p:ext uri="{BB962C8B-B14F-4D97-AF65-F5344CB8AC3E}">
        <p14:creationId xmlns:p14="http://schemas.microsoft.com/office/powerpoint/2010/main" val="3624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Vantagens do CSR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43D18D-5DF5-6BC3-6DB5-FEF6B6511186}"/>
              </a:ext>
            </a:extLst>
          </p:cNvPr>
          <p:cNvSpPr txBox="1"/>
          <p:nvPr/>
        </p:nvSpPr>
        <p:spPr>
          <a:xfrm>
            <a:off x="786062" y="2016148"/>
            <a:ext cx="816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A9E552-ED4F-E224-BEFB-A633C6675FB8}"/>
              </a:ext>
            </a:extLst>
          </p:cNvPr>
          <p:cNvSpPr txBox="1"/>
          <p:nvPr/>
        </p:nvSpPr>
        <p:spPr>
          <a:xfrm>
            <a:off x="996903" y="2007554"/>
            <a:ext cx="72533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</a:t>
            </a:r>
          </a:p>
          <a:p>
            <a:r>
              <a:rPr lang="pt-BR" dirty="0" smtClean="0"/>
              <a:t>Vantagens </a:t>
            </a:r>
            <a:r>
              <a:rPr lang="pt-BR" dirty="0"/>
              <a:t>do CSR</a:t>
            </a:r>
          </a:p>
          <a:p>
            <a:r>
              <a:rPr lang="pt-BR" dirty="0" smtClean="0"/>
              <a:t> </a:t>
            </a:r>
            <a:r>
              <a:rPr lang="pt-BR" dirty="0"/>
              <a:t>Interface mais rápida e fluida</a:t>
            </a:r>
          </a:p>
          <a:p>
            <a:r>
              <a:rPr lang="pt-BR" dirty="0" smtClean="0"/>
              <a:t> </a:t>
            </a:r>
            <a:r>
              <a:rPr lang="pt-BR" dirty="0"/>
              <a:t>Experiência rica para o usuário</a:t>
            </a:r>
          </a:p>
          <a:p>
            <a:r>
              <a:rPr lang="pt-BR" dirty="0" smtClean="0"/>
              <a:t> </a:t>
            </a:r>
            <a:r>
              <a:rPr lang="pt-BR" dirty="0"/>
              <a:t>Menor carga no servidor</a:t>
            </a:r>
          </a:p>
          <a:p>
            <a:r>
              <a:rPr lang="pt-BR" dirty="0" smtClean="0"/>
              <a:t> </a:t>
            </a:r>
            <a:r>
              <a:rPr lang="pt-BR" dirty="0"/>
              <a:t>Ideal para </a:t>
            </a:r>
            <a:r>
              <a:rPr lang="pt-BR" dirty="0" err="1"/>
              <a:t>SPAs</a:t>
            </a:r>
            <a:r>
              <a:rPr lang="pt-BR" dirty="0"/>
              <a:t> (Single Page </a:t>
            </a:r>
            <a:r>
              <a:rPr lang="pt-BR" dirty="0" err="1"/>
              <a:t>Applications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682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Desvantagens do CSR?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43D18D-5DF5-6BC3-6DB5-FEF6B6511186}"/>
              </a:ext>
            </a:extLst>
          </p:cNvPr>
          <p:cNvSpPr txBox="1"/>
          <p:nvPr/>
        </p:nvSpPr>
        <p:spPr>
          <a:xfrm>
            <a:off x="786062" y="2016148"/>
            <a:ext cx="816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A9E552-ED4F-E224-BEFB-A633C6675FB8}"/>
              </a:ext>
            </a:extLst>
          </p:cNvPr>
          <p:cNvSpPr txBox="1"/>
          <p:nvPr/>
        </p:nvSpPr>
        <p:spPr>
          <a:xfrm>
            <a:off x="996903" y="2016148"/>
            <a:ext cx="7253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 </a:t>
            </a:r>
            <a:r>
              <a:rPr lang="pt-BR" dirty="0"/>
              <a:t>Desvantagens do CSR</a:t>
            </a:r>
          </a:p>
          <a:p>
            <a:r>
              <a:rPr lang="pt-BR" dirty="0" smtClean="0"/>
              <a:t> </a:t>
            </a:r>
            <a:r>
              <a:rPr lang="pt-BR" dirty="0"/>
              <a:t>Tempo inicial de carregamento maior</a:t>
            </a:r>
          </a:p>
          <a:p>
            <a:r>
              <a:rPr lang="pt-BR" dirty="0" smtClean="0"/>
              <a:t> </a:t>
            </a:r>
            <a:r>
              <a:rPr lang="pt-BR" dirty="0"/>
              <a:t>SEO mais complexo</a:t>
            </a:r>
          </a:p>
          <a:p>
            <a:r>
              <a:rPr lang="pt-BR" dirty="0" smtClean="0"/>
              <a:t> </a:t>
            </a:r>
            <a:r>
              <a:rPr lang="pt-BR" dirty="0"/>
              <a:t>JS precisa estar ativado</a:t>
            </a:r>
          </a:p>
          <a:p>
            <a:r>
              <a:rPr lang="pt-BR" dirty="0" smtClean="0"/>
              <a:t> </a:t>
            </a:r>
            <a:r>
              <a:rPr lang="pt-BR" dirty="0"/>
              <a:t>Pode ser difícil de </a:t>
            </a:r>
            <a:r>
              <a:rPr lang="pt-BR" dirty="0" err="1"/>
              <a:t>debugar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871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Exemplo prático com JS puro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32BD1EB-6B4D-2A80-A8B9-227F05DB7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16" y="1131593"/>
            <a:ext cx="8881367" cy="570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8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114F1490-8B7F-209F-CCD3-D18C6C7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51" y="343501"/>
            <a:ext cx="8295896" cy="523220"/>
          </a:xfrm>
        </p:spPr>
        <p:txBody>
          <a:bodyPr/>
          <a:lstStyle/>
          <a:p>
            <a:r>
              <a:rPr lang="pt-BR" dirty="0"/>
              <a:t>Exercícios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DD2FEE-41DC-AD21-1810-A2E8B6A03D9E}"/>
              </a:ext>
            </a:extLst>
          </p:cNvPr>
          <p:cNvSpPr txBox="1"/>
          <p:nvPr/>
        </p:nvSpPr>
        <p:spPr>
          <a:xfrm>
            <a:off x="602555" y="1921008"/>
            <a:ext cx="86278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dirty="0"/>
              <a:t>Pesquisa:</a:t>
            </a:r>
          </a:p>
          <a:p>
            <a:pPr algn="l"/>
            <a:r>
              <a:rPr lang="pt-BR" dirty="0"/>
              <a:t>Quando usar CSR?</a:t>
            </a:r>
          </a:p>
          <a:p>
            <a:pPr algn="l"/>
            <a:endParaRPr lang="pt-BR" dirty="0"/>
          </a:p>
          <a:p>
            <a:pPr algn="l"/>
            <a:endParaRPr lang="pt-BR" dirty="0"/>
          </a:p>
          <a:p>
            <a:pPr algn="l"/>
            <a:r>
              <a:rPr lang="pt-BR" dirty="0"/>
              <a:t>Exercício Prático: Criar uma lista de tarefas (</a:t>
            </a:r>
            <a:r>
              <a:rPr lang="pt-BR" dirty="0" err="1"/>
              <a:t>To-do</a:t>
            </a:r>
            <a:r>
              <a:rPr lang="pt-BR" dirty="0"/>
              <a:t>)
Crie uma página com um campo de texto e um botão. Quando o usuário digitar uma tarefa e clicar no botão, a tarefa deve aparecer em uma lista abaixo.
Dica : Use </a:t>
            </a:r>
            <a:r>
              <a:rPr lang="pt-BR" dirty="0" err="1"/>
              <a:t>document.getElementById</a:t>
            </a:r>
            <a:r>
              <a:rPr lang="pt-BR" dirty="0"/>
              <a:t>, </a:t>
            </a:r>
            <a:r>
              <a:rPr lang="pt-BR" dirty="0" err="1"/>
              <a:t>createElement</a:t>
            </a:r>
            <a:r>
              <a:rPr lang="pt-BR" dirty="0"/>
              <a:t>, </a:t>
            </a:r>
            <a:r>
              <a:rPr lang="pt-BR" dirty="0" err="1"/>
              <a:t>appendChild</a:t>
            </a:r>
            <a:r>
              <a:rPr lang="pt-BR" dirty="0"/>
              <a:t> e manipulação de eventos (</a:t>
            </a:r>
            <a:r>
              <a:rPr lang="pt-BR" dirty="0" err="1"/>
              <a:t>addEventListener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6072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190</Words>
  <Application>Microsoft Office PowerPoint</Application>
  <PresentationFormat>Personalizar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Tahoma</vt:lpstr>
      <vt:lpstr>Times New Roman</vt:lpstr>
      <vt:lpstr>Trebuchet MS</vt:lpstr>
      <vt:lpstr>Office Theme</vt:lpstr>
      <vt:lpstr>Renderização no Lado do Cliente (Client-Side Rendering)</vt:lpstr>
      <vt:lpstr>O que é renderização?</vt:lpstr>
      <vt:lpstr>Lado Servidor vs. Lado Cliente</vt:lpstr>
      <vt:lpstr>Como funciona o CSR?</vt:lpstr>
      <vt:lpstr>Tecnologias usadas no CSR?</vt:lpstr>
      <vt:lpstr>Vantagens do CSR</vt:lpstr>
      <vt:lpstr>Desvantagens do CSR?</vt:lpstr>
      <vt:lpstr>Exemplo prático com JS puro</vt:lpstr>
      <vt:lpstr>Exercícios </vt:lpstr>
      <vt:lpstr>Leitura Recomendada: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Mod01_Qualidade de Software.ppt</dc:title>
  <dc:creator>Maiara de Castro Santos</dc:creator>
  <cp:keywords>DAGNvDwEiv0,BAFnbjNFzQU</cp:keywords>
  <cp:lastModifiedBy>teste1</cp:lastModifiedBy>
  <cp:revision>8</cp:revision>
  <dcterms:created xsi:type="dcterms:W3CDTF">2024-08-13T13:41:54Z</dcterms:created>
  <dcterms:modified xsi:type="dcterms:W3CDTF">2025-04-14T23:21:16Z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2024-08-13T00:00:00Z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2024-08-13T00:00:00Z</vt:filetime>
  </property>
</Properties>
</file>