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jpeg"/>
  <Override PartName="/ppt/media/image8.jpg" ContentType="image/jpeg"/>
  <Override PartName="/ppt/media/image1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1" r:id="rId5"/>
    <p:sldId id="260" r:id="rId6"/>
    <p:sldId id="263"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9" d="100"/>
          <a:sy n="89" d="100"/>
        </p:scale>
        <p:origin x="558"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683C-92C8-4F1D-97B6-765505858F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D0D245-CAB8-4E68-ADC5-E71B3D8703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483424-40B1-4498-8E71-6330EF2BB822}"/>
              </a:ext>
            </a:extLst>
          </p:cNvPr>
          <p:cNvSpPr>
            <a:spLocks noGrp="1"/>
          </p:cNvSpPr>
          <p:nvPr>
            <p:ph type="dt" sz="half" idx="10"/>
          </p:nvPr>
        </p:nvSpPr>
        <p:spPr/>
        <p:txBody>
          <a:bodyPr/>
          <a:lstStyle/>
          <a:p>
            <a:fld id="{817478E3-C0E8-4916-90C7-32393B715361}" type="datetimeFigureOut">
              <a:rPr lang="en-US" smtClean="0"/>
              <a:t>10/25/2020</a:t>
            </a:fld>
            <a:endParaRPr lang="en-US"/>
          </a:p>
        </p:txBody>
      </p:sp>
      <p:sp>
        <p:nvSpPr>
          <p:cNvPr id="5" name="Footer Placeholder 4">
            <a:extLst>
              <a:ext uri="{FF2B5EF4-FFF2-40B4-BE49-F238E27FC236}">
                <a16:creationId xmlns:a16="http://schemas.microsoft.com/office/drawing/2014/main" id="{E4D4D5DE-6485-45AE-B828-8C299E25C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FBDCD-BD5B-45EE-8FC8-9854CD5624B3}"/>
              </a:ext>
            </a:extLst>
          </p:cNvPr>
          <p:cNvSpPr>
            <a:spLocks noGrp="1"/>
          </p:cNvSpPr>
          <p:nvPr>
            <p:ph type="sldNum" sz="quarter" idx="12"/>
          </p:nvPr>
        </p:nvSpPr>
        <p:spPr/>
        <p:txBody>
          <a:bodyPr/>
          <a:lstStyle/>
          <a:p>
            <a:fld id="{ED913CE5-9128-432B-8ACE-0FD97E93BFDC}" type="slidenum">
              <a:rPr lang="en-US" smtClean="0"/>
              <a:t>‹#›</a:t>
            </a:fld>
            <a:endParaRPr lang="en-US"/>
          </a:p>
        </p:txBody>
      </p:sp>
    </p:spTree>
    <p:extLst>
      <p:ext uri="{BB962C8B-B14F-4D97-AF65-F5344CB8AC3E}">
        <p14:creationId xmlns:p14="http://schemas.microsoft.com/office/powerpoint/2010/main" val="231734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7FA8-E10D-40AE-85E1-C28CFED72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F8BDED-CC79-48B5-A0A4-0B0956456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67892-0129-4849-AC7D-AB8A5AD8B1EE}"/>
              </a:ext>
            </a:extLst>
          </p:cNvPr>
          <p:cNvSpPr>
            <a:spLocks noGrp="1"/>
          </p:cNvSpPr>
          <p:nvPr>
            <p:ph type="dt" sz="half" idx="10"/>
          </p:nvPr>
        </p:nvSpPr>
        <p:spPr/>
        <p:txBody>
          <a:bodyPr/>
          <a:lstStyle/>
          <a:p>
            <a:fld id="{817478E3-C0E8-4916-90C7-32393B715361}" type="datetimeFigureOut">
              <a:rPr lang="en-US" smtClean="0"/>
              <a:t>10/25/2020</a:t>
            </a:fld>
            <a:endParaRPr lang="en-US"/>
          </a:p>
        </p:txBody>
      </p:sp>
      <p:sp>
        <p:nvSpPr>
          <p:cNvPr id="5" name="Footer Placeholder 4">
            <a:extLst>
              <a:ext uri="{FF2B5EF4-FFF2-40B4-BE49-F238E27FC236}">
                <a16:creationId xmlns:a16="http://schemas.microsoft.com/office/drawing/2014/main" id="{B62DBB20-28B3-45C5-94E8-623EA1ABA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FEEC9-3AE4-411C-8D6E-89F5CF919E4F}"/>
              </a:ext>
            </a:extLst>
          </p:cNvPr>
          <p:cNvSpPr>
            <a:spLocks noGrp="1"/>
          </p:cNvSpPr>
          <p:nvPr>
            <p:ph type="sldNum" sz="quarter" idx="12"/>
          </p:nvPr>
        </p:nvSpPr>
        <p:spPr/>
        <p:txBody>
          <a:bodyPr/>
          <a:lstStyle/>
          <a:p>
            <a:fld id="{ED913CE5-9128-432B-8ACE-0FD97E93BFDC}" type="slidenum">
              <a:rPr lang="en-US" smtClean="0"/>
              <a:t>‹#›</a:t>
            </a:fld>
            <a:endParaRPr lang="en-US"/>
          </a:p>
        </p:txBody>
      </p:sp>
    </p:spTree>
    <p:extLst>
      <p:ext uri="{BB962C8B-B14F-4D97-AF65-F5344CB8AC3E}">
        <p14:creationId xmlns:p14="http://schemas.microsoft.com/office/powerpoint/2010/main" val="114466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8CF15-93B4-4B92-A3BC-A1C0C837BE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C2C8FB-D2EB-4639-B8D3-F900FF9D0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6C9A0-7178-4AED-AA3B-20796F98FC86}"/>
              </a:ext>
            </a:extLst>
          </p:cNvPr>
          <p:cNvSpPr>
            <a:spLocks noGrp="1"/>
          </p:cNvSpPr>
          <p:nvPr>
            <p:ph type="dt" sz="half" idx="10"/>
          </p:nvPr>
        </p:nvSpPr>
        <p:spPr/>
        <p:txBody>
          <a:bodyPr/>
          <a:lstStyle/>
          <a:p>
            <a:fld id="{817478E3-C0E8-4916-90C7-32393B715361}" type="datetimeFigureOut">
              <a:rPr lang="en-US" smtClean="0"/>
              <a:t>10/25/2020</a:t>
            </a:fld>
            <a:endParaRPr lang="en-US"/>
          </a:p>
        </p:txBody>
      </p:sp>
      <p:sp>
        <p:nvSpPr>
          <p:cNvPr id="5" name="Footer Placeholder 4">
            <a:extLst>
              <a:ext uri="{FF2B5EF4-FFF2-40B4-BE49-F238E27FC236}">
                <a16:creationId xmlns:a16="http://schemas.microsoft.com/office/drawing/2014/main" id="{9207FF79-3890-4BAE-89DA-7CDDC74E2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4ECFF-7629-4D8E-A57C-8987A49AFB04}"/>
              </a:ext>
            </a:extLst>
          </p:cNvPr>
          <p:cNvSpPr>
            <a:spLocks noGrp="1"/>
          </p:cNvSpPr>
          <p:nvPr>
            <p:ph type="sldNum" sz="quarter" idx="12"/>
          </p:nvPr>
        </p:nvSpPr>
        <p:spPr/>
        <p:txBody>
          <a:bodyPr/>
          <a:lstStyle/>
          <a:p>
            <a:fld id="{ED913CE5-9128-432B-8ACE-0FD97E93BFDC}" type="slidenum">
              <a:rPr lang="en-US" smtClean="0"/>
              <a:t>‹#›</a:t>
            </a:fld>
            <a:endParaRPr lang="en-US"/>
          </a:p>
        </p:txBody>
      </p:sp>
    </p:spTree>
    <p:extLst>
      <p:ext uri="{BB962C8B-B14F-4D97-AF65-F5344CB8AC3E}">
        <p14:creationId xmlns:p14="http://schemas.microsoft.com/office/powerpoint/2010/main" val="44044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D80B-73A9-4F93-938B-0200C1AEBD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0BB5BC-7E1F-4C34-918D-AF35F82A6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1A06A-04FD-4BE8-844E-DBE7B0CD90AA}"/>
              </a:ext>
            </a:extLst>
          </p:cNvPr>
          <p:cNvSpPr>
            <a:spLocks noGrp="1"/>
          </p:cNvSpPr>
          <p:nvPr>
            <p:ph type="dt" sz="half" idx="10"/>
          </p:nvPr>
        </p:nvSpPr>
        <p:spPr/>
        <p:txBody>
          <a:bodyPr/>
          <a:lstStyle/>
          <a:p>
            <a:fld id="{817478E3-C0E8-4916-90C7-32393B715361}" type="datetimeFigureOut">
              <a:rPr lang="en-US" smtClean="0"/>
              <a:t>10/25/2020</a:t>
            </a:fld>
            <a:endParaRPr lang="en-US"/>
          </a:p>
        </p:txBody>
      </p:sp>
      <p:sp>
        <p:nvSpPr>
          <p:cNvPr id="5" name="Footer Placeholder 4">
            <a:extLst>
              <a:ext uri="{FF2B5EF4-FFF2-40B4-BE49-F238E27FC236}">
                <a16:creationId xmlns:a16="http://schemas.microsoft.com/office/drawing/2014/main" id="{C9DFA9D2-2A0F-4C35-AD91-8B9B56431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A58E7-7AD9-4E4B-BA86-46CAF4A75864}"/>
              </a:ext>
            </a:extLst>
          </p:cNvPr>
          <p:cNvSpPr>
            <a:spLocks noGrp="1"/>
          </p:cNvSpPr>
          <p:nvPr>
            <p:ph type="sldNum" sz="quarter" idx="12"/>
          </p:nvPr>
        </p:nvSpPr>
        <p:spPr/>
        <p:txBody>
          <a:bodyPr/>
          <a:lstStyle/>
          <a:p>
            <a:fld id="{ED913CE5-9128-432B-8ACE-0FD97E93BFDC}" type="slidenum">
              <a:rPr lang="en-US" smtClean="0"/>
              <a:t>‹#›</a:t>
            </a:fld>
            <a:endParaRPr lang="en-US"/>
          </a:p>
        </p:txBody>
      </p:sp>
    </p:spTree>
    <p:extLst>
      <p:ext uri="{BB962C8B-B14F-4D97-AF65-F5344CB8AC3E}">
        <p14:creationId xmlns:p14="http://schemas.microsoft.com/office/powerpoint/2010/main" val="215325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0CBE-EA7C-46D1-A2E7-08FF4DF7E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84C128-0A87-4E45-A4D5-F74211BF39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19E23C-CB45-48D1-9628-1704533A4067}"/>
              </a:ext>
            </a:extLst>
          </p:cNvPr>
          <p:cNvSpPr>
            <a:spLocks noGrp="1"/>
          </p:cNvSpPr>
          <p:nvPr>
            <p:ph type="dt" sz="half" idx="10"/>
          </p:nvPr>
        </p:nvSpPr>
        <p:spPr/>
        <p:txBody>
          <a:bodyPr/>
          <a:lstStyle/>
          <a:p>
            <a:fld id="{817478E3-C0E8-4916-90C7-32393B715361}" type="datetimeFigureOut">
              <a:rPr lang="en-US" smtClean="0"/>
              <a:t>10/25/2020</a:t>
            </a:fld>
            <a:endParaRPr lang="en-US"/>
          </a:p>
        </p:txBody>
      </p:sp>
      <p:sp>
        <p:nvSpPr>
          <p:cNvPr id="5" name="Footer Placeholder 4">
            <a:extLst>
              <a:ext uri="{FF2B5EF4-FFF2-40B4-BE49-F238E27FC236}">
                <a16:creationId xmlns:a16="http://schemas.microsoft.com/office/drawing/2014/main" id="{799F2EA7-437C-4F96-9C14-258B821E3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A8848-6563-4024-B4EE-438723C5CC34}"/>
              </a:ext>
            </a:extLst>
          </p:cNvPr>
          <p:cNvSpPr>
            <a:spLocks noGrp="1"/>
          </p:cNvSpPr>
          <p:nvPr>
            <p:ph type="sldNum" sz="quarter" idx="12"/>
          </p:nvPr>
        </p:nvSpPr>
        <p:spPr/>
        <p:txBody>
          <a:bodyPr/>
          <a:lstStyle/>
          <a:p>
            <a:fld id="{ED913CE5-9128-432B-8ACE-0FD97E93BFDC}" type="slidenum">
              <a:rPr lang="en-US" smtClean="0"/>
              <a:t>‹#›</a:t>
            </a:fld>
            <a:endParaRPr lang="en-US"/>
          </a:p>
        </p:txBody>
      </p:sp>
    </p:spTree>
    <p:extLst>
      <p:ext uri="{BB962C8B-B14F-4D97-AF65-F5344CB8AC3E}">
        <p14:creationId xmlns:p14="http://schemas.microsoft.com/office/powerpoint/2010/main" val="359722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246A-4A93-4320-ADB5-69E806B11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8CCD7-54E7-47C8-80BD-CF25EF75D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996B1-B285-412A-97E7-CAF05AF2D5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3C638-9691-4838-B2E1-EF52EBF68F6C}"/>
              </a:ext>
            </a:extLst>
          </p:cNvPr>
          <p:cNvSpPr>
            <a:spLocks noGrp="1"/>
          </p:cNvSpPr>
          <p:nvPr>
            <p:ph type="dt" sz="half" idx="10"/>
          </p:nvPr>
        </p:nvSpPr>
        <p:spPr/>
        <p:txBody>
          <a:bodyPr/>
          <a:lstStyle/>
          <a:p>
            <a:fld id="{817478E3-C0E8-4916-90C7-32393B715361}" type="datetimeFigureOut">
              <a:rPr lang="en-US" smtClean="0"/>
              <a:t>10/25/2020</a:t>
            </a:fld>
            <a:endParaRPr lang="en-US"/>
          </a:p>
        </p:txBody>
      </p:sp>
      <p:sp>
        <p:nvSpPr>
          <p:cNvPr id="6" name="Footer Placeholder 5">
            <a:extLst>
              <a:ext uri="{FF2B5EF4-FFF2-40B4-BE49-F238E27FC236}">
                <a16:creationId xmlns:a16="http://schemas.microsoft.com/office/drawing/2014/main" id="{F73885AF-BB38-4AAA-8134-FB05F7B69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9CABA-9D84-4D0E-9795-9456DB766288}"/>
              </a:ext>
            </a:extLst>
          </p:cNvPr>
          <p:cNvSpPr>
            <a:spLocks noGrp="1"/>
          </p:cNvSpPr>
          <p:nvPr>
            <p:ph type="sldNum" sz="quarter" idx="12"/>
          </p:nvPr>
        </p:nvSpPr>
        <p:spPr/>
        <p:txBody>
          <a:bodyPr/>
          <a:lstStyle/>
          <a:p>
            <a:fld id="{ED913CE5-9128-432B-8ACE-0FD97E93BFDC}" type="slidenum">
              <a:rPr lang="en-US" smtClean="0"/>
              <a:t>‹#›</a:t>
            </a:fld>
            <a:endParaRPr lang="en-US"/>
          </a:p>
        </p:txBody>
      </p:sp>
    </p:spTree>
    <p:extLst>
      <p:ext uri="{BB962C8B-B14F-4D97-AF65-F5344CB8AC3E}">
        <p14:creationId xmlns:p14="http://schemas.microsoft.com/office/powerpoint/2010/main" val="62830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B9AA-F50D-4F5F-8C97-260EF617D0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1C5F90-2917-4889-968D-4E2344BF2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463C0A-31DF-4E91-B5EB-830C67E21C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AB5D9B-DF4A-44A8-B1C4-30936029C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5324FB-15DB-440D-9914-E12DE88A9E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D1542D-3371-471F-9D91-A98A30FA2568}"/>
              </a:ext>
            </a:extLst>
          </p:cNvPr>
          <p:cNvSpPr>
            <a:spLocks noGrp="1"/>
          </p:cNvSpPr>
          <p:nvPr>
            <p:ph type="dt" sz="half" idx="10"/>
          </p:nvPr>
        </p:nvSpPr>
        <p:spPr/>
        <p:txBody>
          <a:bodyPr/>
          <a:lstStyle/>
          <a:p>
            <a:fld id="{817478E3-C0E8-4916-90C7-32393B715361}" type="datetimeFigureOut">
              <a:rPr lang="en-US" smtClean="0"/>
              <a:t>10/25/2020</a:t>
            </a:fld>
            <a:endParaRPr lang="en-US"/>
          </a:p>
        </p:txBody>
      </p:sp>
      <p:sp>
        <p:nvSpPr>
          <p:cNvPr id="8" name="Footer Placeholder 7">
            <a:extLst>
              <a:ext uri="{FF2B5EF4-FFF2-40B4-BE49-F238E27FC236}">
                <a16:creationId xmlns:a16="http://schemas.microsoft.com/office/drawing/2014/main" id="{1C4848EA-A6C4-4AB7-AEAE-ED0D149F18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F9E40E-4866-4EA4-AEB1-4380939E54F8}"/>
              </a:ext>
            </a:extLst>
          </p:cNvPr>
          <p:cNvSpPr>
            <a:spLocks noGrp="1"/>
          </p:cNvSpPr>
          <p:nvPr>
            <p:ph type="sldNum" sz="quarter" idx="12"/>
          </p:nvPr>
        </p:nvSpPr>
        <p:spPr/>
        <p:txBody>
          <a:bodyPr/>
          <a:lstStyle/>
          <a:p>
            <a:fld id="{ED913CE5-9128-432B-8ACE-0FD97E93BFDC}" type="slidenum">
              <a:rPr lang="en-US" smtClean="0"/>
              <a:t>‹#›</a:t>
            </a:fld>
            <a:endParaRPr lang="en-US"/>
          </a:p>
        </p:txBody>
      </p:sp>
    </p:spTree>
    <p:extLst>
      <p:ext uri="{BB962C8B-B14F-4D97-AF65-F5344CB8AC3E}">
        <p14:creationId xmlns:p14="http://schemas.microsoft.com/office/powerpoint/2010/main" val="58809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C5D3-3B5E-428D-99CB-67F5B31347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995BD0-DB5C-4962-90F9-AEDD332631BE}"/>
              </a:ext>
            </a:extLst>
          </p:cNvPr>
          <p:cNvSpPr>
            <a:spLocks noGrp="1"/>
          </p:cNvSpPr>
          <p:nvPr>
            <p:ph type="dt" sz="half" idx="10"/>
          </p:nvPr>
        </p:nvSpPr>
        <p:spPr/>
        <p:txBody>
          <a:bodyPr/>
          <a:lstStyle/>
          <a:p>
            <a:fld id="{817478E3-C0E8-4916-90C7-32393B715361}" type="datetimeFigureOut">
              <a:rPr lang="en-US" smtClean="0"/>
              <a:t>10/25/2020</a:t>
            </a:fld>
            <a:endParaRPr lang="en-US"/>
          </a:p>
        </p:txBody>
      </p:sp>
      <p:sp>
        <p:nvSpPr>
          <p:cNvPr id="4" name="Footer Placeholder 3">
            <a:extLst>
              <a:ext uri="{FF2B5EF4-FFF2-40B4-BE49-F238E27FC236}">
                <a16:creationId xmlns:a16="http://schemas.microsoft.com/office/drawing/2014/main" id="{CC6713B8-876C-4727-9171-DBC0249A7F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BEE7DE-3E2E-4777-B573-751E0DCD9FB6}"/>
              </a:ext>
            </a:extLst>
          </p:cNvPr>
          <p:cNvSpPr>
            <a:spLocks noGrp="1"/>
          </p:cNvSpPr>
          <p:nvPr>
            <p:ph type="sldNum" sz="quarter" idx="12"/>
          </p:nvPr>
        </p:nvSpPr>
        <p:spPr/>
        <p:txBody>
          <a:bodyPr/>
          <a:lstStyle/>
          <a:p>
            <a:fld id="{ED913CE5-9128-432B-8ACE-0FD97E93BFDC}" type="slidenum">
              <a:rPr lang="en-US" smtClean="0"/>
              <a:t>‹#›</a:t>
            </a:fld>
            <a:endParaRPr lang="en-US"/>
          </a:p>
        </p:txBody>
      </p:sp>
    </p:spTree>
    <p:extLst>
      <p:ext uri="{BB962C8B-B14F-4D97-AF65-F5344CB8AC3E}">
        <p14:creationId xmlns:p14="http://schemas.microsoft.com/office/powerpoint/2010/main" val="394868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E63C2-1A7F-43E7-828A-460CC35A35C2}"/>
              </a:ext>
            </a:extLst>
          </p:cNvPr>
          <p:cNvSpPr>
            <a:spLocks noGrp="1"/>
          </p:cNvSpPr>
          <p:nvPr>
            <p:ph type="dt" sz="half" idx="10"/>
          </p:nvPr>
        </p:nvSpPr>
        <p:spPr/>
        <p:txBody>
          <a:bodyPr/>
          <a:lstStyle/>
          <a:p>
            <a:fld id="{817478E3-C0E8-4916-90C7-32393B715361}" type="datetimeFigureOut">
              <a:rPr lang="en-US" smtClean="0"/>
              <a:t>10/25/2020</a:t>
            </a:fld>
            <a:endParaRPr lang="en-US"/>
          </a:p>
        </p:txBody>
      </p:sp>
      <p:sp>
        <p:nvSpPr>
          <p:cNvPr id="3" name="Footer Placeholder 2">
            <a:extLst>
              <a:ext uri="{FF2B5EF4-FFF2-40B4-BE49-F238E27FC236}">
                <a16:creationId xmlns:a16="http://schemas.microsoft.com/office/drawing/2014/main" id="{44FE86E7-9DB6-4749-9F66-DBF77426D9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00E837-2D39-44AC-8E75-D4893A156AD5}"/>
              </a:ext>
            </a:extLst>
          </p:cNvPr>
          <p:cNvSpPr>
            <a:spLocks noGrp="1"/>
          </p:cNvSpPr>
          <p:nvPr>
            <p:ph type="sldNum" sz="quarter" idx="12"/>
          </p:nvPr>
        </p:nvSpPr>
        <p:spPr/>
        <p:txBody>
          <a:bodyPr/>
          <a:lstStyle/>
          <a:p>
            <a:fld id="{ED913CE5-9128-432B-8ACE-0FD97E93BFDC}" type="slidenum">
              <a:rPr lang="en-US" smtClean="0"/>
              <a:t>‹#›</a:t>
            </a:fld>
            <a:endParaRPr lang="en-US"/>
          </a:p>
        </p:txBody>
      </p:sp>
    </p:spTree>
    <p:extLst>
      <p:ext uri="{BB962C8B-B14F-4D97-AF65-F5344CB8AC3E}">
        <p14:creationId xmlns:p14="http://schemas.microsoft.com/office/powerpoint/2010/main" val="411125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A8B7-95D2-4C6A-9491-F2CEFD3CC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770C9D-6A32-43E1-803C-6D210F7AA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62A4F6-51F5-4455-9BD2-EF1D57198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14934-4ECD-473B-B042-1A080A746125}"/>
              </a:ext>
            </a:extLst>
          </p:cNvPr>
          <p:cNvSpPr>
            <a:spLocks noGrp="1"/>
          </p:cNvSpPr>
          <p:nvPr>
            <p:ph type="dt" sz="half" idx="10"/>
          </p:nvPr>
        </p:nvSpPr>
        <p:spPr/>
        <p:txBody>
          <a:bodyPr/>
          <a:lstStyle/>
          <a:p>
            <a:fld id="{817478E3-C0E8-4916-90C7-32393B715361}" type="datetimeFigureOut">
              <a:rPr lang="en-US" smtClean="0"/>
              <a:t>10/25/2020</a:t>
            </a:fld>
            <a:endParaRPr lang="en-US"/>
          </a:p>
        </p:txBody>
      </p:sp>
      <p:sp>
        <p:nvSpPr>
          <p:cNvPr id="6" name="Footer Placeholder 5">
            <a:extLst>
              <a:ext uri="{FF2B5EF4-FFF2-40B4-BE49-F238E27FC236}">
                <a16:creationId xmlns:a16="http://schemas.microsoft.com/office/drawing/2014/main" id="{24197DAF-D8F2-4FC6-BAE9-7C3BC6D57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7C6ED-42B6-474A-AF68-1A53324D4008}"/>
              </a:ext>
            </a:extLst>
          </p:cNvPr>
          <p:cNvSpPr>
            <a:spLocks noGrp="1"/>
          </p:cNvSpPr>
          <p:nvPr>
            <p:ph type="sldNum" sz="quarter" idx="12"/>
          </p:nvPr>
        </p:nvSpPr>
        <p:spPr/>
        <p:txBody>
          <a:bodyPr/>
          <a:lstStyle/>
          <a:p>
            <a:fld id="{ED913CE5-9128-432B-8ACE-0FD97E93BFDC}" type="slidenum">
              <a:rPr lang="en-US" smtClean="0"/>
              <a:t>‹#›</a:t>
            </a:fld>
            <a:endParaRPr lang="en-US"/>
          </a:p>
        </p:txBody>
      </p:sp>
    </p:spTree>
    <p:extLst>
      <p:ext uri="{BB962C8B-B14F-4D97-AF65-F5344CB8AC3E}">
        <p14:creationId xmlns:p14="http://schemas.microsoft.com/office/powerpoint/2010/main" val="136398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94A8-C5FB-407F-B9E3-75C074891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757C1E-2126-4FD4-86B7-F924F319FD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0AE4CA-06CB-4426-93E0-5BE2F0632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1E931-47A7-4B9C-85DF-79E87EB77675}"/>
              </a:ext>
            </a:extLst>
          </p:cNvPr>
          <p:cNvSpPr>
            <a:spLocks noGrp="1"/>
          </p:cNvSpPr>
          <p:nvPr>
            <p:ph type="dt" sz="half" idx="10"/>
          </p:nvPr>
        </p:nvSpPr>
        <p:spPr/>
        <p:txBody>
          <a:bodyPr/>
          <a:lstStyle/>
          <a:p>
            <a:fld id="{817478E3-C0E8-4916-90C7-32393B715361}" type="datetimeFigureOut">
              <a:rPr lang="en-US" smtClean="0"/>
              <a:t>10/25/2020</a:t>
            </a:fld>
            <a:endParaRPr lang="en-US"/>
          </a:p>
        </p:txBody>
      </p:sp>
      <p:sp>
        <p:nvSpPr>
          <p:cNvPr id="6" name="Footer Placeholder 5">
            <a:extLst>
              <a:ext uri="{FF2B5EF4-FFF2-40B4-BE49-F238E27FC236}">
                <a16:creationId xmlns:a16="http://schemas.microsoft.com/office/drawing/2014/main" id="{FFC6DA35-6436-4A39-BD93-9629178A0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BCB2D-006D-47F6-8C95-F22FE1E19AA6}"/>
              </a:ext>
            </a:extLst>
          </p:cNvPr>
          <p:cNvSpPr>
            <a:spLocks noGrp="1"/>
          </p:cNvSpPr>
          <p:nvPr>
            <p:ph type="sldNum" sz="quarter" idx="12"/>
          </p:nvPr>
        </p:nvSpPr>
        <p:spPr/>
        <p:txBody>
          <a:bodyPr/>
          <a:lstStyle/>
          <a:p>
            <a:fld id="{ED913CE5-9128-432B-8ACE-0FD97E93BFDC}" type="slidenum">
              <a:rPr lang="en-US" smtClean="0"/>
              <a:t>‹#›</a:t>
            </a:fld>
            <a:endParaRPr lang="en-US"/>
          </a:p>
        </p:txBody>
      </p:sp>
    </p:spTree>
    <p:extLst>
      <p:ext uri="{BB962C8B-B14F-4D97-AF65-F5344CB8AC3E}">
        <p14:creationId xmlns:p14="http://schemas.microsoft.com/office/powerpoint/2010/main" val="248443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E4FEC8-90A4-4C2B-9671-DB80EBC13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F0D89C-D35C-40C1-AA2D-EA9DFBF6F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8C3C9-68D1-4E55-8F57-19FFC5FD3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478E3-C0E8-4916-90C7-32393B715361}" type="datetimeFigureOut">
              <a:rPr lang="en-US" smtClean="0"/>
              <a:t>10/25/2020</a:t>
            </a:fld>
            <a:endParaRPr lang="en-US"/>
          </a:p>
        </p:txBody>
      </p:sp>
      <p:sp>
        <p:nvSpPr>
          <p:cNvPr id="5" name="Footer Placeholder 4">
            <a:extLst>
              <a:ext uri="{FF2B5EF4-FFF2-40B4-BE49-F238E27FC236}">
                <a16:creationId xmlns:a16="http://schemas.microsoft.com/office/drawing/2014/main" id="{A9F0C5F8-1CE4-47E8-B480-94B90D4013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C52688-F06E-4914-A297-693DF0DEE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13CE5-9128-432B-8ACE-0FD97E93BFDC}" type="slidenum">
              <a:rPr lang="en-US" smtClean="0"/>
              <a:t>‹#›</a:t>
            </a:fld>
            <a:endParaRPr lang="en-US"/>
          </a:p>
        </p:txBody>
      </p:sp>
    </p:spTree>
    <p:extLst>
      <p:ext uri="{BB962C8B-B14F-4D97-AF65-F5344CB8AC3E}">
        <p14:creationId xmlns:p14="http://schemas.microsoft.com/office/powerpoint/2010/main" val="3238141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46EA-EB28-46CB-85BA-FB1006694FCA}"/>
              </a:ext>
            </a:extLst>
          </p:cNvPr>
          <p:cNvSpPr>
            <a:spLocks noGrp="1"/>
          </p:cNvSpPr>
          <p:nvPr>
            <p:ph type="ctrTitle"/>
          </p:nvPr>
        </p:nvSpPr>
        <p:spPr/>
        <p:txBody>
          <a:bodyPr/>
          <a:lstStyle/>
          <a:p>
            <a:r>
              <a:rPr lang="en-US" dirty="0"/>
              <a:t>HYFIX Website</a:t>
            </a:r>
          </a:p>
        </p:txBody>
      </p:sp>
      <p:sp>
        <p:nvSpPr>
          <p:cNvPr id="3" name="Subtitle 2">
            <a:extLst>
              <a:ext uri="{FF2B5EF4-FFF2-40B4-BE49-F238E27FC236}">
                <a16:creationId xmlns:a16="http://schemas.microsoft.com/office/drawing/2014/main" id="{CFE1B9A6-C66B-4063-8AC9-3E10BA22EF4C}"/>
              </a:ext>
            </a:extLst>
          </p:cNvPr>
          <p:cNvSpPr>
            <a:spLocks noGrp="1"/>
          </p:cNvSpPr>
          <p:nvPr>
            <p:ph type="subTitle" idx="1"/>
          </p:nvPr>
        </p:nvSpPr>
        <p:spPr/>
        <p:txBody>
          <a:bodyPr/>
          <a:lstStyle/>
          <a:p>
            <a:r>
              <a:rPr lang="en-US" dirty="0"/>
              <a:t>October 2020</a:t>
            </a:r>
          </a:p>
        </p:txBody>
      </p:sp>
    </p:spTree>
    <p:extLst>
      <p:ext uri="{BB962C8B-B14F-4D97-AF65-F5344CB8AC3E}">
        <p14:creationId xmlns:p14="http://schemas.microsoft.com/office/powerpoint/2010/main" val="244901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3FC6-5BDA-4C45-BF0F-0333B0B22BC7}"/>
              </a:ext>
            </a:extLst>
          </p:cNvPr>
          <p:cNvSpPr>
            <a:spLocks noGrp="1"/>
          </p:cNvSpPr>
          <p:nvPr>
            <p:ph type="title"/>
          </p:nvPr>
        </p:nvSpPr>
        <p:spPr/>
        <p:txBody>
          <a:bodyPr/>
          <a:lstStyle/>
          <a:p>
            <a:r>
              <a:rPr lang="en-US" dirty="0"/>
              <a:t>Outline - Pages</a:t>
            </a:r>
          </a:p>
        </p:txBody>
      </p:sp>
      <p:sp>
        <p:nvSpPr>
          <p:cNvPr id="3" name="Content Placeholder 2">
            <a:extLst>
              <a:ext uri="{FF2B5EF4-FFF2-40B4-BE49-F238E27FC236}">
                <a16:creationId xmlns:a16="http://schemas.microsoft.com/office/drawing/2014/main" id="{B77EE837-D5E0-4973-96A5-FD7033B7DB72}"/>
              </a:ext>
            </a:extLst>
          </p:cNvPr>
          <p:cNvSpPr>
            <a:spLocks noGrp="1"/>
          </p:cNvSpPr>
          <p:nvPr>
            <p:ph idx="1"/>
          </p:nvPr>
        </p:nvSpPr>
        <p:spPr/>
        <p:txBody>
          <a:bodyPr/>
          <a:lstStyle/>
          <a:p>
            <a:r>
              <a:rPr lang="en-US" dirty="0"/>
              <a:t>About/Who Are We?</a:t>
            </a:r>
          </a:p>
          <a:p>
            <a:r>
              <a:rPr lang="en-US" dirty="0"/>
              <a:t>Global Network</a:t>
            </a:r>
          </a:p>
          <a:p>
            <a:r>
              <a:rPr lang="en-US" dirty="0"/>
              <a:t>Applications</a:t>
            </a:r>
          </a:p>
          <a:p>
            <a:r>
              <a:rPr lang="en-US" dirty="0"/>
              <a:t>Core Technologies</a:t>
            </a:r>
          </a:p>
          <a:p>
            <a:r>
              <a:rPr lang="en-US" dirty="0"/>
              <a:t>PAS/Blockchain</a:t>
            </a:r>
          </a:p>
          <a:p>
            <a:r>
              <a:rPr lang="en-US" dirty="0"/>
              <a:t>Get In Touch/Connect With Us</a:t>
            </a:r>
          </a:p>
        </p:txBody>
      </p:sp>
    </p:spTree>
    <p:extLst>
      <p:ext uri="{BB962C8B-B14F-4D97-AF65-F5344CB8AC3E}">
        <p14:creationId xmlns:p14="http://schemas.microsoft.com/office/powerpoint/2010/main" val="301691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801A-A45C-49A9-8579-DDDBE352533C}"/>
              </a:ext>
            </a:extLst>
          </p:cNvPr>
          <p:cNvSpPr>
            <a:spLocks noGrp="1"/>
          </p:cNvSpPr>
          <p:nvPr>
            <p:ph type="title"/>
          </p:nvPr>
        </p:nvSpPr>
        <p:spPr/>
        <p:txBody>
          <a:bodyPr/>
          <a:lstStyle/>
          <a:p>
            <a:r>
              <a:rPr lang="en-US" dirty="0"/>
              <a:t>About</a:t>
            </a:r>
          </a:p>
        </p:txBody>
      </p:sp>
      <p:sp>
        <p:nvSpPr>
          <p:cNvPr id="3" name="Content Placeholder 2">
            <a:extLst>
              <a:ext uri="{FF2B5EF4-FFF2-40B4-BE49-F238E27FC236}">
                <a16:creationId xmlns:a16="http://schemas.microsoft.com/office/drawing/2014/main" id="{FF613825-3A47-42ED-A724-37F6E2B09399}"/>
              </a:ext>
            </a:extLst>
          </p:cNvPr>
          <p:cNvSpPr>
            <a:spLocks noGrp="1"/>
          </p:cNvSpPr>
          <p:nvPr>
            <p:ph idx="1"/>
          </p:nvPr>
        </p:nvSpPr>
        <p:spPr/>
        <p:txBody>
          <a:bodyPr/>
          <a:lstStyle/>
          <a:p>
            <a:pPr marL="0" indent="0">
              <a:buNone/>
            </a:pPr>
            <a:r>
              <a:rPr lang="en-US" dirty="0"/>
              <a:t>HYFIX is embarking on a mission to democratize the sensor data by making it globally available, accessible, and affordable. As a first step towards this journey, we are building a global network of RTK reference stations to provide a hardware agnostic, fully modernized, multi-constellation, open-standard based, high precision data and correction services to users in IoT and other markets. Founded by the pioneers in IoT, Sensor Fusion, Inertial Navigation and GNSS networking, we are headquartered in the heart of the Silicon Valley.</a:t>
            </a:r>
          </a:p>
        </p:txBody>
      </p:sp>
    </p:spTree>
    <p:extLst>
      <p:ext uri="{BB962C8B-B14F-4D97-AF65-F5344CB8AC3E}">
        <p14:creationId xmlns:p14="http://schemas.microsoft.com/office/powerpoint/2010/main" val="238456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F710-F1A5-47CF-A26D-847116730182}"/>
              </a:ext>
            </a:extLst>
          </p:cNvPr>
          <p:cNvSpPr>
            <a:spLocks noGrp="1"/>
          </p:cNvSpPr>
          <p:nvPr>
            <p:ph type="title"/>
          </p:nvPr>
        </p:nvSpPr>
        <p:spPr/>
        <p:txBody>
          <a:bodyPr/>
          <a:lstStyle/>
          <a:p>
            <a:r>
              <a:rPr lang="en-US" dirty="0"/>
              <a:t>Global Network</a:t>
            </a:r>
          </a:p>
        </p:txBody>
      </p:sp>
      <p:sp>
        <p:nvSpPr>
          <p:cNvPr id="3" name="Content Placeholder 2">
            <a:extLst>
              <a:ext uri="{FF2B5EF4-FFF2-40B4-BE49-F238E27FC236}">
                <a16:creationId xmlns:a16="http://schemas.microsoft.com/office/drawing/2014/main" id="{F8FB739A-F900-4723-8E62-2FDAE058ADC3}"/>
              </a:ext>
            </a:extLst>
          </p:cNvPr>
          <p:cNvSpPr>
            <a:spLocks noGrp="1"/>
          </p:cNvSpPr>
          <p:nvPr>
            <p:ph idx="1"/>
          </p:nvPr>
        </p:nvSpPr>
        <p:spPr>
          <a:xfrm>
            <a:off x="838200" y="1825625"/>
            <a:ext cx="10515600" cy="2824912"/>
          </a:xfrm>
        </p:spPr>
        <p:txBody>
          <a:bodyPr>
            <a:normAutofit/>
          </a:bodyPr>
          <a:lstStyle/>
          <a:p>
            <a:pPr marL="0" indent="0">
              <a:buNone/>
            </a:pPr>
            <a:r>
              <a:rPr lang="en-US" sz="2400" dirty="0"/>
              <a:t>HYFIX aspires to build the largest global RTK network with fully modernized receivers to provide hardware-agnostic and open-standards based correction services. We plan to realize this goal is by establishing close partnerships with hardware providers to deploy new base stations, supplementing with existing open networks , forming alliances with regional public network services and collaborating with local independent. By deploying a global network of base stations, HYFIX will provide cost-effective, high precision data and correction services to users globally.</a:t>
            </a:r>
          </a:p>
        </p:txBody>
      </p:sp>
      <p:pic>
        <p:nvPicPr>
          <p:cNvPr id="5" name="Picture 4" descr="A close up of a logo&#10;&#10;Description automatically generated">
            <a:extLst>
              <a:ext uri="{FF2B5EF4-FFF2-40B4-BE49-F238E27FC236}">
                <a16:creationId xmlns:a16="http://schemas.microsoft.com/office/drawing/2014/main" id="{D32558B8-9FCA-41EA-AD7E-0F0DA2067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759" y="4785474"/>
            <a:ext cx="1582359" cy="1110311"/>
          </a:xfrm>
          <a:prstGeom prst="rect">
            <a:avLst/>
          </a:prstGeom>
        </p:spPr>
      </p:pic>
      <p:pic>
        <p:nvPicPr>
          <p:cNvPr id="7" name="Picture 6" descr="Icon&#10;&#10;Description automatically generated">
            <a:extLst>
              <a:ext uri="{FF2B5EF4-FFF2-40B4-BE49-F238E27FC236}">
                <a16:creationId xmlns:a16="http://schemas.microsoft.com/office/drawing/2014/main" id="{39CA9D5C-5BCE-47A6-971F-562457B51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482" y="4814656"/>
            <a:ext cx="1081129" cy="1081129"/>
          </a:xfrm>
          <a:prstGeom prst="rect">
            <a:avLst/>
          </a:prstGeom>
        </p:spPr>
      </p:pic>
      <p:pic>
        <p:nvPicPr>
          <p:cNvPr id="9" name="Picture 8" descr="Icon&#10;&#10;Description automatically generated">
            <a:extLst>
              <a:ext uri="{FF2B5EF4-FFF2-40B4-BE49-F238E27FC236}">
                <a16:creationId xmlns:a16="http://schemas.microsoft.com/office/drawing/2014/main" id="{B8631A17-655A-4A60-AA36-557648C3B9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2132" y="4785474"/>
            <a:ext cx="1164551" cy="1164551"/>
          </a:xfrm>
          <a:prstGeom prst="rect">
            <a:avLst/>
          </a:prstGeom>
        </p:spPr>
      </p:pic>
      <p:pic>
        <p:nvPicPr>
          <p:cNvPr id="11" name="Picture 10" descr="Icon&#10;&#10;Description automatically generated">
            <a:extLst>
              <a:ext uri="{FF2B5EF4-FFF2-40B4-BE49-F238E27FC236}">
                <a16:creationId xmlns:a16="http://schemas.microsoft.com/office/drawing/2014/main" id="{29577E89-4D5B-42EB-B42F-D94671508C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6460" y="4785474"/>
            <a:ext cx="1164551" cy="1164551"/>
          </a:xfrm>
          <a:prstGeom prst="rect">
            <a:avLst/>
          </a:prstGeom>
        </p:spPr>
      </p:pic>
      <p:sp>
        <p:nvSpPr>
          <p:cNvPr id="12" name="TextBox 11">
            <a:extLst>
              <a:ext uri="{FF2B5EF4-FFF2-40B4-BE49-F238E27FC236}">
                <a16:creationId xmlns:a16="http://schemas.microsoft.com/office/drawing/2014/main" id="{98C028BE-9B22-41C4-AEA6-D6B471E7F4D4}"/>
              </a:ext>
            </a:extLst>
          </p:cNvPr>
          <p:cNvSpPr txBox="1"/>
          <p:nvPr/>
        </p:nvSpPr>
        <p:spPr>
          <a:xfrm>
            <a:off x="1223222" y="6243690"/>
            <a:ext cx="790601" cy="369332"/>
          </a:xfrm>
          <a:prstGeom prst="rect">
            <a:avLst/>
          </a:prstGeom>
          <a:noFill/>
        </p:spPr>
        <p:txBody>
          <a:bodyPr wrap="none" rtlCol="0">
            <a:spAutoFit/>
          </a:bodyPr>
          <a:lstStyle/>
          <a:p>
            <a:r>
              <a:rPr lang="en-US" dirty="0"/>
              <a:t>Global</a:t>
            </a:r>
          </a:p>
        </p:txBody>
      </p:sp>
      <p:sp>
        <p:nvSpPr>
          <p:cNvPr id="13" name="TextBox 12">
            <a:extLst>
              <a:ext uri="{FF2B5EF4-FFF2-40B4-BE49-F238E27FC236}">
                <a16:creationId xmlns:a16="http://schemas.microsoft.com/office/drawing/2014/main" id="{36A751A7-212F-4278-8784-F25E8ECFC055}"/>
              </a:ext>
            </a:extLst>
          </p:cNvPr>
          <p:cNvSpPr txBox="1"/>
          <p:nvPr/>
        </p:nvSpPr>
        <p:spPr>
          <a:xfrm>
            <a:off x="3341804" y="6170762"/>
            <a:ext cx="985206" cy="369332"/>
          </a:xfrm>
          <a:prstGeom prst="rect">
            <a:avLst/>
          </a:prstGeom>
          <a:noFill/>
        </p:spPr>
        <p:txBody>
          <a:bodyPr wrap="none" rtlCol="0">
            <a:spAutoFit/>
          </a:bodyPr>
          <a:lstStyle/>
          <a:p>
            <a:r>
              <a:rPr lang="en-US" dirty="0"/>
              <a:t>Agnostic</a:t>
            </a:r>
          </a:p>
        </p:txBody>
      </p:sp>
      <p:sp>
        <p:nvSpPr>
          <p:cNvPr id="15" name="TextBox 14">
            <a:extLst>
              <a:ext uri="{FF2B5EF4-FFF2-40B4-BE49-F238E27FC236}">
                <a16:creationId xmlns:a16="http://schemas.microsoft.com/office/drawing/2014/main" id="{705C6EC0-57F5-45F8-8C33-FDF1D1C02837}"/>
              </a:ext>
            </a:extLst>
          </p:cNvPr>
          <p:cNvSpPr txBox="1"/>
          <p:nvPr/>
        </p:nvSpPr>
        <p:spPr>
          <a:xfrm>
            <a:off x="9400399" y="6170762"/>
            <a:ext cx="1173078" cy="369332"/>
          </a:xfrm>
          <a:prstGeom prst="rect">
            <a:avLst/>
          </a:prstGeom>
          <a:noFill/>
        </p:spPr>
        <p:txBody>
          <a:bodyPr wrap="none" rtlCol="0">
            <a:spAutoFit/>
          </a:bodyPr>
          <a:lstStyle/>
          <a:p>
            <a:r>
              <a:rPr lang="en-US" dirty="0"/>
              <a:t>Affordable</a:t>
            </a:r>
          </a:p>
        </p:txBody>
      </p:sp>
      <p:sp>
        <p:nvSpPr>
          <p:cNvPr id="16" name="TextBox 15">
            <a:extLst>
              <a:ext uri="{FF2B5EF4-FFF2-40B4-BE49-F238E27FC236}">
                <a16:creationId xmlns:a16="http://schemas.microsoft.com/office/drawing/2014/main" id="{86F9C163-8BF9-44A1-8E7F-0EF50AAC6F42}"/>
              </a:ext>
            </a:extLst>
          </p:cNvPr>
          <p:cNvSpPr txBox="1"/>
          <p:nvPr/>
        </p:nvSpPr>
        <p:spPr>
          <a:xfrm>
            <a:off x="5286460" y="6170762"/>
            <a:ext cx="1463606" cy="369332"/>
          </a:xfrm>
          <a:prstGeom prst="rect">
            <a:avLst/>
          </a:prstGeom>
          <a:noFill/>
        </p:spPr>
        <p:txBody>
          <a:bodyPr wrap="none" rtlCol="0">
            <a:spAutoFit/>
          </a:bodyPr>
          <a:lstStyle/>
          <a:p>
            <a:r>
              <a:rPr lang="en-US" dirty="0"/>
              <a:t>Interoperable</a:t>
            </a:r>
          </a:p>
        </p:txBody>
      </p:sp>
      <p:pic>
        <p:nvPicPr>
          <p:cNvPr id="18" name="Picture 17" descr="Icon&#10;&#10;Description automatically generated">
            <a:extLst>
              <a:ext uri="{FF2B5EF4-FFF2-40B4-BE49-F238E27FC236}">
                <a16:creationId xmlns:a16="http://schemas.microsoft.com/office/drawing/2014/main" id="{53B8E87E-1D55-4EA5-966D-92237ECC9064}"/>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449751" y="4745535"/>
            <a:ext cx="1219370" cy="1219370"/>
          </a:xfrm>
          <a:prstGeom prst="rect">
            <a:avLst/>
          </a:prstGeom>
        </p:spPr>
      </p:pic>
      <p:sp>
        <p:nvSpPr>
          <p:cNvPr id="19" name="TextBox 18">
            <a:extLst>
              <a:ext uri="{FF2B5EF4-FFF2-40B4-BE49-F238E27FC236}">
                <a16:creationId xmlns:a16="http://schemas.microsoft.com/office/drawing/2014/main" id="{D2D4A254-9514-442A-8353-FD0A5ABE06A9}"/>
              </a:ext>
            </a:extLst>
          </p:cNvPr>
          <p:cNvSpPr txBox="1"/>
          <p:nvPr/>
        </p:nvSpPr>
        <p:spPr>
          <a:xfrm>
            <a:off x="7581956" y="6170762"/>
            <a:ext cx="696024" cy="369332"/>
          </a:xfrm>
          <a:prstGeom prst="rect">
            <a:avLst/>
          </a:prstGeom>
          <a:noFill/>
        </p:spPr>
        <p:txBody>
          <a:bodyPr wrap="none" rtlCol="0">
            <a:spAutoFit/>
          </a:bodyPr>
          <a:lstStyle/>
          <a:p>
            <a:r>
              <a:rPr lang="en-US" dirty="0"/>
              <a:t>Open</a:t>
            </a:r>
          </a:p>
        </p:txBody>
      </p:sp>
    </p:spTree>
    <p:extLst>
      <p:ext uri="{BB962C8B-B14F-4D97-AF65-F5344CB8AC3E}">
        <p14:creationId xmlns:p14="http://schemas.microsoft.com/office/powerpoint/2010/main" val="14213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9A89-F807-49B0-A8CD-0CE7643F3E1A}"/>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26E8A8DE-E6A1-49EC-8B97-2B3A81DBC74C}"/>
              </a:ext>
            </a:extLst>
          </p:cNvPr>
          <p:cNvSpPr>
            <a:spLocks noGrp="1"/>
          </p:cNvSpPr>
          <p:nvPr>
            <p:ph idx="1"/>
          </p:nvPr>
        </p:nvSpPr>
        <p:spPr>
          <a:xfrm>
            <a:off x="838200" y="1825625"/>
            <a:ext cx="10515600" cy="2819303"/>
          </a:xfrm>
        </p:spPr>
        <p:txBody>
          <a:bodyPr>
            <a:normAutofit/>
          </a:bodyPr>
          <a:lstStyle/>
          <a:p>
            <a:pPr marL="0" indent="0">
              <a:buNone/>
            </a:pPr>
            <a:r>
              <a:rPr lang="en-US" sz="2400" dirty="0"/>
              <a:t>The trend in many industries to embrace IoT, Autonomy and Augmented Reality Visualization is creating a large high-accuracy positioning market for lower-cost devices and services. Significant challenges remain in obtaining high-accuracy position data using low-cost GNSS receivers due to their tendency to obtain poor quality measurements especially under challenging environments. HYFIX’s software and services help solve these challenges and unlock new applications that benefit from high accuracy positioning.</a:t>
            </a:r>
          </a:p>
        </p:txBody>
      </p:sp>
      <p:pic>
        <p:nvPicPr>
          <p:cNvPr id="5" name="Picture 4" descr="Icon&#10;&#10;Description automatically generated">
            <a:extLst>
              <a:ext uri="{FF2B5EF4-FFF2-40B4-BE49-F238E27FC236}">
                <a16:creationId xmlns:a16="http://schemas.microsoft.com/office/drawing/2014/main" id="{38F3FA60-4A62-49FC-B9C2-F6AB9CC72D02}"/>
              </a:ext>
            </a:extLst>
          </p:cNvPr>
          <p:cNvPicPr>
            <a:picLocks noChangeAspect="1"/>
          </p:cNvPicPr>
          <p:nvPr/>
        </p:nvPicPr>
        <p:blipFill rotWithShape="1">
          <a:blip r:embed="rId2">
            <a:extLst>
              <a:ext uri="{28A0092B-C50C-407E-A947-70E740481C1C}">
                <a14:useLocalDpi xmlns:a14="http://schemas.microsoft.com/office/drawing/2010/main" val="0"/>
              </a:ext>
            </a:extLst>
          </a:blip>
          <a:srcRect t="26611" b="18061"/>
          <a:stretch/>
        </p:blipFill>
        <p:spPr>
          <a:xfrm>
            <a:off x="8657956" y="4644928"/>
            <a:ext cx="2518015" cy="1393169"/>
          </a:xfrm>
          <a:prstGeom prst="rect">
            <a:avLst/>
          </a:prstGeom>
        </p:spPr>
      </p:pic>
      <p:pic>
        <p:nvPicPr>
          <p:cNvPr id="7" name="Picture 6" descr="Icon&#10;&#10;Description automatically generated">
            <a:extLst>
              <a:ext uri="{FF2B5EF4-FFF2-40B4-BE49-F238E27FC236}">
                <a16:creationId xmlns:a16="http://schemas.microsoft.com/office/drawing/2014/main" id="{EA34DB51-CF80-4125-A0EC-D4BB420A4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064" y="4644928"/>
            <a:ext cx="1393169" cy="1393169"/>
          </a:xfrm>
          <a:prstGeom prst="rect">
            <a:avLst/>
          </a:prstGeom>
        </p:spPr>
      </p:pic>
      <p:pic>
        <p:nvPicPr>
          <p:cNvPr id="9" name="Picture 8" descr="Icon&#10;&#10;Description automatically generated">
            <a:extLst>
              <a:ext uri="{FF2B5EF4-FFF2-40B4-BE49-F238E27FC236}">
                <a16:creationId xmlns:a16="http://schemas.microsoft.com/office/drawing/2014/main" id="{CBE717CD-C4FC-4D84-98F6-FF4DE574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508" y="4644928"/>
            <a:ext cx="1393170" cy="1393170"/>
          </a:xfrm>
          <a:prstGeom prst="rect">
            <a:avLst/>
          </a:prstGeom>
        </p:spPr>
      </p:pic>
      <p:pic>
        <p:nvPicPr>
          <p:cNvPr id="11" name="Picture 10" descr="Icon&#10;&#10;Description automatically generated">
            <a:extLst>
              <a:ext uri="{FF2B5EF4-FFF2-40B4-BE49-F238E27FC236}">
                <a16:creationId xmlns:a16="http://schemas.microsoft.com/office/drawing/2014/main" id="{5676B29B-C7E9-40C7-A7F1-C47AE46C20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3786" y="4644927"/>
            <a:ext cx="1393170" cy="1393170"/>
          </a:xfrm>
          <a:prstGeom prst="rect">
            <a:avLst/>
          </a:prstGeom>
        </p:spPr>
      </p:pic>
      <p:sp>
        <p:nvSpPr>
          <p:cNvPr id="16" name="TextBox 15">
            <a:extLst>
              <a:ext uri="{FF2B5EF4-FFF2-40B4-BE49-F238E27FC236}">
                <a16:creationId xmlns:a16="http://schemas.microsoft.com/office/drawing/2014/main" id="{4056D13F-9979-4991-B35E-64762CC4CE73}"/>
              </a:ext>
            </a:extLst>
          </p:cNvPr>
          <p:cNvSpPr txBox="1"/>
          <p:nvPr/>
        </p:nvSpPr>
        <p:spPr>
          <a:xfrm>
            <a:off x="1658887" y="6123543"/>
            <a:ext cx="476412" cy="369332"/>
          </a:xfrm>
          <a:prstGeom prst="rect">
            <a:avLst/>
          </a:prstGeom>
          <a:noFill/>
        </p:spPr>
        <p:txBody>
          <a:bodyPr wrap="none" rtlCol="0">
            <a:spAutoFit/>
          </a:bodyPr>
          <a:lstStyle/>
          <a:p>
            <a:r>
              <a:rPr lang="en-US" dirty="0"/>
              <a:t>IoT</a:t>
            </a:r>
          </a:p>
        </p:txBody>
      </p:sp>
      <p:sp>
        <p:nvSpPr>
          <p:cNvPr id="17" name="TextBox 16">
            <a:extLst>
              <a:ext uri="{FF2B5EF4-FFF2-40B4-BE49-F238E27FC236}">
                <a16:creationId xmlns:a16="http://schemas.microsoft.com/office/drawing/2014/main" id="{F41A9BD0-9489-4063-849C-F52C25970FA5}"/>
              </a:ext>
            </a:extLst>
          </p:cNvPr>
          <p:cNvSpPr txBox="1"/>
          <p:nvPr/>
        </p:nvSpPr>
        <p:spPr>
          <a:xfrm>
            <a:off x="4145872" y="6123542"/>
            <a:ext cx="788999" cy="369332"/>
          </a:xfrm>
          <a:prstGeom prst="rect">
            <a:avLst/>
          </a:prstGeom>
          <a:noFill/>
        </p:spPr>
        <p:txBody>
          <a:bodyPr wrap="none" rtlCol="0">
            <a:spAutoFit/>
          </a:bodyPr>
          <a:lstStyle/>
          <a:p>
            <a:r>
              <a:rPr lang="en-US" dirty="0"/>
              <a:t>AR/VR</a:t>
            </a:r>
          </a:p>
        </p:txBody>
      </p:sp>
      <p:sp>
        <p:nvSpPr>
          <p:cNvPr id="18" name="TextBox 17">
            <a:extLst>
              <a:ext uri="{FF2B5EF4-FFF2-40B4-BE49-F238E27FC236}">
                <a16:creationId xmlns:a16="http://schemas.microsoft.com/office/drawing/2014/main" id="{82A02297-E1C3-4E22-8D68-406F2C36403A}"/>
              </a:ext>
            </a:extLst>
          </p:cNvPr>
          <p:cNvSpPr txBox="1"/>
          <p:nvPr/>
        </p:nvSpPr>
        <p:spPr>
          <a:xfrm>
            <a:off x="6624349" y="6123542"/>
            <a:ext cx="1166842" cy="369332"/>
          </a:xfrm>
          <a:prstGeom prst="rect">
            <a:avLst/>
          </a:prstGeom>
          <a:noFill/>
        </p:spPr>
        <p:txBody>
          <a:bodyPr wrap="square" rtlCol="0">
            <a:spAutoFit/>
          </a:bodyPr>
          <a:lstStyle/>
          <a:p>
            <a:r>
              <a:rPr lang="en-US" dirty="0" err="1"/>
              <a:t>eMobility</a:t>
            </a:r>
            <a:endParaRPr lang="en-US" dirty="0"/>
          </a:p>
        </p:txBody>
      </p:sp>
      <p:sp>
        <p:nvSpPr>
          <p:cNvPr id="19" name="TextBox 18">
            <a:extLst>
              <a:ext uri="{FF2B5EF4-FFF2-40B4-BE49-F238E27FC236}">
                <a16:creationId xmlns:a16="http://schemas.microsoft.com/office/drawing/2014/main" id="{3AF31710-E3C0-415C-B0E9-C7D1EB692AA1}"/>
              </a:ext>
            </a:extLst>
          </p:cNvPr>
          <p:cNvSpPr txBox="1"/>
          <p:nvPr/>
        </p:nvSpPr>
        <p:spPr>
          <a:xfrm>
            <a:off x="9245405" y="6123543"/>
            <a:ext cx="1166842" cy="369332"/>
          </a:xfrm>
          <a:prstGeom prst="rect">
            <a:avLst/>
          </a:prstGeom>
          <a:noFill/>
        </p:spPr>
        <p:txBody>
          <a:bodyPr wrap="square" rtlCol="0">
            <a:spAutoFit/>
          </a:bodyPr>
          <a:lstStyle/>
          <a:p>
            <a:r>
              <a:rPr lang="en-US" dirty="0"/>
              <a:t>Autonomy</a:t>
            </a:r>
          </a:p>
        </p:txBody>
      </p:sp>
    </p:spTree>
    <p:extLst>
      <p:ext uri="{BB962C8B-B14F-4D97-AF65-F5344CB8AC3E}">
        <p14:creationId xmlns:p14="http://schemas.microsoft.com/office/powerpoint/2010/main" val="339984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8F6D-23ED-4435-B62A-0D57CE0086F4}"/>
              </a:ext>
            </a:extLst>
          </p:cNvPr>
          <p:cNvSpPr>
            <a:spLocks noGrp="1"/>
          </p:cNvSpPr>
          <p:nvPr>
            <p:ph type="title"/>
          </p:nvPr>
        </p:nvSpPr>
        <p:spPr/>
        <p:txBody>
          <a:bodyPr/>
          <a:lstStyle/>
          <a:p>
            <a:r>
              <a:rPr lang="en-US" dirty="0"/>
              <a:t>Core Technologies</a:t>
            </a:r>
          </a:p>
        </p:txBody>
      </p:sp>
      <p:sp>
        <p:nvSpPr>
          <p:cNvPr id="3" name="Content Placeholder 2">
            <a:extLst>
              <a:ext uri="{FF2B5EF4-FFF2-40B4-BE49-F238E27FC236}">
                <a16:creationId xmlns:a16="http://schemas.microsoft.com/office/drawing/2014/main" id="{203BDCF0-A372-4CFA-9D03-EBBE06E67AD7}"/>
              </a:ext>
            </a:extLst>
          </p:cNvPr>
          <p:cNvSpPr>
            <a:spLocks noGrp="1"/>
          </p:cNvSpPr>
          <p:nvPr>
            <p:ph idx="1"/>
          </p:nvPr>
        </p:nvSpPr>
        <p:spPr>
          <a:xfrm>
            <a:off x="2760028" y="1825625"/>
            <a:ext cx="8593771" cy="4351338"/>
          </a:xfrm>
        </p:spPr>
        <p:txBody>
          <a:bodyPr>
            <a:normAutofit fontScale="92500" lnSpcReduction="20000"/>
          </a:bodyPr>
          <a:lstStyle/>
          <a:p>
            <a:pPr marL="0" indent="0">
              <a:buNone/>
            </a:pPr>
            <a:r>
              <a:rPr lang="en-US" dirty="0"/>
              <a:t>RTK GNSS: HYFIX positioning services provide cm level precision to enable mass market applications</a:t>
            </a:r>
          </a:p>
          <a:p>
            <a:endParaRPr lang="en-US" dirty="0"/>
          </a:p>
          <a:p>
            <a:pPr marL="0" indent="0">
              <a:buNone/>
            </a:pPr>
            <a:r>
              <a:rPr lang="en-US" dirty="0"/>
              <a:t>Dead Reckoning: Sensor fusion of IMU, GNSS and other sensor data, HYFIX algorithms can provide precise positioning during GPS outages</a:t>
            </a:r>
          </a:p>
          <a:p>
            <a:endParaRPr lang="en-US" dirty="0"/>
          </a:p>
          <a:p>
            <a:pPr marL="0" indent="0">
              <a:buNone/>
            </a:pPr>
            <a:r>
              <a:rPr lang="en-US" dirty="0" err="1"/>
              <a:t>LoRaWAN</a:t>
            </a:r>
            <a:r>
              <a:rPr lang="en-US" dirty="0"/>
              <a:t>: </a:t>
            </a:r>
            <a:r>
              <a:rPr lang="en-US" b="0" i="0" dirty="0" err="1">
                <a:solidFill>
                  <a:srgbClr val="111111"/>
                </a:solidFill>
                <a:effectLst/>
                <a:latin typeface="Averta W01 Light"/>
              </a:rPr>
              <a:t>LoRaWAN</a:t>
            </a:r>
            <a:r>
              <a:rPr lang="en-US" b="0" i="0" dirty="0">
                <a:solidFill>
                  <a:srgbClr val="111111"/>
                </a:solidFill>
                <a:effectLst/>
                <a:latin typeface="Averta W01 Light"/>
              </a:rPr>
              <a:t> wireless gateway allows any compatible </a:t>
            </a:r>
            <a:r>
              <a:rPr lang="en-US" b="0" i="0" dirty="0" err="1">
                <a:solidFill>
                  <a:srgbClr val="111111"/>
                </a:solidFill>
                <a:effectLst/>
                <a:latin typeface="Averta W01 Light"/>
              </a:rPr>
              <a:t>LoRa</a:t>
            </a:r>
            <a:r>
              <a:rPr lang="en-US" b="0" i="0" dirty="0">
                <a:solidFill>
                  <a:srgbClr val="111111"/>
                </a:solidFill>
                <a:effectLst/>
                <a:latin typeface="Averta W01 Light"/>
              </a:rPr>
              <a:t> IoT device to transfer data on PAS network</a:t>
            </a:r>
          </a:p>
          <a:p>
            <a:endParaRPr lang="en-US" dirty="0"/>
          </a:p>
          <a:p>
            <a:pPr marL="0" indent="0">
              <a:buNone/>
            </a:pPr>
            <a:r>
              <a:rPr lang="en-US" dirty="0"/>
              <a:t>Blockchain: </a:t>
            </a:r>
            <a:r>
              <a:rPr lang="en-US" b="0" i="0" dirty="0">
                <a:solidFill>
                  <a:srgbClr val="111111"/>
                </a:solidFill>
                <a:effectLst/>
                <a:latin typeface="Averta W01 Light"/>
              </a:rPr>
              <a:t>Blockchain powers the network and serves as the underlying technology for PAS cryptocurrency</a:t>
            </a:r>
            <a:endParaRPr lang="en-US" dirty="0"/>
          </a:p>
        </p:txBody>
      </p:sp>
      <p:pic>
        <p:nvPicPr>
          <p:cNvPr id="1026" name="Picture 2" descr="Polaris GNSS">
            <a:extLst>
              <a:ext uri="{FF2B5EF4-FFF2-40B4-BE49-F238E27FC236}">
                <a16:creationId xmlns:a16="http://schemas.microsoft.com/office/drawing/2014/main" id="{4B03C5EF-7B94-4BA3-BF5F-B0519160A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380345" y="1825625"/>
            <a:ext cx="954538" cy="9545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con&#10;&#10;Description automatically generated">
            <a:extLst>
              <a:ext uri="{FF2B5EF4-FFF2-40B4-BE49-F238E27FC236}">
                <a16:creationId xmlns:a16="http://schemas.microsoft.com/office/drawing/2014/main" id="{F932DAAE-FF49-4152-BE1C-B23E18ACF8FF}"/>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334337" y="5243781"/>
            <a:ext cx="1068119" cy="1068119"/>
          </a:xfrm>
          <a:prstGeom prst="rect">
            <a:avLst/>
          </a:prstGeom>
        </p:spPr>
      </p:pic>
      <p:pic>
        <p:nvPicPr>
          <p:cNvPr id="9" name="Picture 8">
            <a:extLst>
              <a:ext uri="{FF2B5EF4-FFF2-40B4-BE49-F238E27FC236}">
                <a16:creationId xmlns:a16="http://schemas.microsoft.com/office/drawing/2014/main" id="{47153747-40C0-4C6B-8C57-D9959349A8FF}"/>
              </a:ext>
            </a:extLst>
          </p:cNvPr>
          <p:cNvPicPr>
            <a:picLocks noChangeAspect="1"/>
          </p:cNvPicPr>
          <p:nvPr/>
        </p:nvPicPr>
        <p:blipFill>
          <a:blip r:embed="rId5"/>
          <a:stretch>
            <a:fillRect/>
          </a:stretch>
        </p:blipFill>
        <p:spPr>
          <a:xfrm>
            <a:off x="1334337" y="4001294"/>
            <a:ext cx="1112198" cy="1125721"/>
          </a:xfrm>
          <a:prstGeom prst="rect">
            <a:avLst/>
          </a:prstGeom>
        </p:spPr>
      </p:pic>
      <p:pic>
        <p:nvPicPr>
          <p:cNvPr id="11" name="Picture 10" descr="Icon&#10;&#10;Description automatically generated">
            <a:extLst>
              <a:ext uri="{FF2B5EF4-FFF2-40B4-BE49-F238E27FC236}">
                <a16:creationId xmlns:a16="http://schemas.microsoft.com/office/drawing/2014/main" id="{A2896BA1-319B-434A-9DC6-CB208E1170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4337" y="2878698"/>
            <a:ext cx="1117424" cy="1064213"/>
          </a:xfrm>
          <a:prstGeom prst="rect">
            <a:avLst/>
          </a:prstGeom>
        </p:spPr>
      </p:pic>
    </p:spTree>
    <p:extLst>
      <p:ext uri="{BB962C8B-B14F-4D97-AF65-F5344CB8AC3E}">
        <p14:creationId xmlns:p14="http://schemas.microsoft.com/office/powerpoint/2010/main" val="115552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59AE-CB4B-4BF4-8AA2-25F27F571D43}"/>
              </a:ext>
            </a:extLst>
          </p:cNvPr>
          <p:cNvSpPr>
            <a:spLocks noGrp="1"/>
          </p:cNvSpPr>
          <p:nvPr>
            <p:ph type="title"/>
          </p:nvPr>
        </p:nvSpPr>
        <p:spPr/>
        <p:txBody>
          <a:bodyPr/>
          <a:lstStyle/>
          <a:p>
            <a:r>
              <a:rPr lang="en-US" dirty="0"/>
              <a:t>PAS</a:t>
            </a:r>
          </a:p>
        </p:txBody>
      </p:sp>
      <p:sp>
        <p:nvSpPr>
          <p:cNvPr id="3" name="Content Placeholder 2">
            <a:extLst>
              <a:ext uri="{FF2B5EF4-FFF2-40B4-BE49-F238E27FC236}">
                <a16:creationId xmlns:a16="http://schemas.microsoft.com/office/drawing/2014/main" id="{CE01AEBC-EC54-4BB5-9574-FDFB56AF32E5}"/>
              </a:ext>
            </a:extLst>
          </p:cNvPr>
          <p:cNvSpPr>
            <a:spLocks noGrp="1"/>
          </p:cNvSpPr>
          <p:nvPr>
            <p:ph idx="1"/>
          </p:nvPr>
        </p:nvSpPr>
        <p:spPr>
          <a:xfrm>
            <a:off x="838200" y="1825625"/>
            <a:ext cx="10515600" cy="2651008"/>
          </a:xfrm>
        </p:spPr>
        <p:txBody>
          <a:bodyPr/>
          <a:lstStyle/>
          <a:p>
            <a:pPr marL="0" indent="0">
              <a:buNone/>
            </a:pPr>
            <a:r>
              <a:rPr lang="en-US" dirty="0"/>
              <a:t>Precision As a Service (PAS) is a blockchain based token that enables peer-to-peer networking for data aggregation and distribution. PAS blockchain allows GNSS base stations to mine PAS cryptocurrency. By connecting your base stations into this blockchain network, you can be part of the global network and get rewarded with PAS tokens. The users of the network will use these tokens to access the services.</a:t>
            </a:r>
          </a:p>
          <a:p>
            <a:endParaRPr lang="en-US" dirty="0"/>
          </a:p>
        </p:txBody>
      </p:sp>
      <p:sp>
        <p:nvSpPr>
          <p:cNvPr id="5" name="TextBox 4">
            <a:extLst>
              <a:ext uri="{FF2B5EF4-FFF2-40B4-BE49-F238E27FC236}">
                <a16:creationId xmlns:a16="http://schemas.microsoft.com/office/drawing/2014/main" id="{16464EBE-35A1-4BFF-806F-40BC87469D13}"/>
              </a:ext>
            </a:extLst>
          </p:cNvPr>
          <p:cNvSpPr txBox="1"/>
          <p:nvPr/>
        </p:nvSpPr>
        <p:spPr>
          <a:xfrm>
            <a:off x="5191093" y="6078664"/>
            <a:ext cx="1342803" cy="369332"/>
          </a:xfrm>
          <a:prstGeom prst="rect">
            <a:avLst/>
          </a:prstGeom>
          <a:noFill/>
        </p:spPr>
        <p:txBody>
          <a:bodyPr wrap="none" rtlCol="0">
            <a:spAutoFit/>
          </a:bodyPr>
          <a:lstStyle/>
          <a:p>
            <a:r>
              <a:rPr lang="en-US" dirty="0"/>
              <a:t>Redundancy</a:t>
            </a:r>
          </a:p>
        </p:txBody>
      </p:sp>
      <p:sp>
        <p:nvSpPr>
          <p:cNvPr id="6" name="TextBox 5">
            <a:extLst>
              <a:ext uri="{FF2B5EF4-FFF2-40B4-BE49-F238E27FC236}">
                <a16:creationId xmlns:a16="http://schemas.microsoft.com/office/drawing/2014/main" id="{61EB81E5-8FD5-4C59-9FEE-3DD8F5FD4450}"/>
              </a:ext>
            </a:extLst>
          </p:cNvPr>
          <p:cNvSpPr txBox="1"/>
          <p:nvPr/>
        </p:nvSpPr>
        <p:spPr>
          <a:xfrm>
            <a:off x="1544712" y="6078664"/>
            <a:ext cx="1108765" cy="369332"/>
          </a:xfrm>
          <a:prstGeom prst="rect">
            <a:avLst/>
          </a:prstGeom>
          <a:noFill/>
        </p:spPr>
        <p:txBody>
          <a:bodyPr wrap="none" rtlCol="0">
            <a:spAutoFit/>
          </a:bodyPr>
          <a:lstStyle/>
          <a:p>
            <a:r>
              <a:rPr lang="en-US" dirty="0"/>
              <a:t>Resiliency</a:t>
            </a:r>
          </a:p>
        </p:txBody>
      </p:sp>
      <p:sp>
        <p:nvSpPr>
          <p:cNvPr id="7" name="TextBox 6">
            <a:extLst>
              <a:ext uri="{FF2B5EF4-FFF2-40B4-BE49-F238E27FC236}">
                <a16:creationId xmlns:a16="http://schemas.microsoft.com/office/drawing/2014/main" id="{EB4F2CB2-AACF-4C83-82FA-1D7BBF9D8408}"/>
              </a:ext>
            </a:extLst>
          </p:cNvPr>
          <p:cNvSpPr txBox="1"/>
          <p:nvPr/>
        </p:nvSpPr>
        <p:spPr>
          <a:xfrm>
            <a:off x="8994549" y="6078664"/>
            <a:ext cx="1367875" cy="369332"/>
          </a:xfrm>
          <a:prstGeom prst="rect">
            <a:avLst/>
          </a:prstGeom>
          <a:noFill/>
        </p:spPr>
        <p:txBody>
          <a:bodyPr wrap="none" rtlCol="0">
            <a:spAutoFit/>
          </a:bodyPr>
          <a:lstStyle/>
          <a:p>
            <a:r>
              <a:rPr lang="en-US" dirty="0"/>
              <a:t>Concurrency</a:t>
            </a:r>
          </a:p>
        </p:txBody>
      </p:sp>
      <p:sp>
        <p:nvSpPr>
          <p:cNvPr id="8" name="TextBox 7">
            <a:extLst>
              <a:ext uri="{FF2B5EF4-FFF2-40B4-BE49-F238E27FC236}">
                <a16:creationId xmlns:a16="http://schemas.microsoft.com/office/drawing/2014/main" id="{F0909615-BE2F-428F-A0FA-EAF5F7A61905}"/>
              </a:ext>
            </a:extLst>
          </p:cNvPr>
          <p:cNvSpPr txBox="1"/>
          <p:nvPr/>
        </p:nvSpPr>
        <p:spPr>
          <a:xfrm>
            <a:off x="7182579" y="6126776"/>
            <a:ext cx="1122102" cy="369332"/>
          </a:xfrm>
          <a:prstGeom prst="rect">
            <a:avLst/>
          </a:prstGeom>
          <a:noFill/>
        </p:spPr>
        <p:txBody>
          <a:bodyPr wrap="none" rtlCol="0">
            <a:spAutoFit/>
          </a:bodyPr>
          <a:lstStyle/>
          <a:p>
            <a:r>
              <a:rPr lang="en-US" dirty="0"/>
              <a:t>Scalability</a:t>
            </a:r>
          </a:p>
        </p:txBody>
      </p:sp>
      <p:sp>
        <p:nvSpPr>
          <p:cNvPr id="9" name="TextBox 8">
            <a:extLst>
              <a:ext uri="{FF2B5EF4-FFF2-40B4-BE49-F238E27FC236}">
                <a16:creationId xmlns:a16="http://schemas.microsoft.com/office/drawing/2014/main" id="{A6F5858D-F952-4930-BF4F-710C5E30B883}"/>
              </a:ext>
            </a:extLst>
          </p:cNvPr>
          <p:cNvSpPr txBox="1"/>
          <p:nvPr/>
        </p:nvSpPr>
        <p:spPr>
          <a:xfrm>
            <a:off x="3513758" y="6078664"/>
            <a:ext cx="939681" cy="369332"/>
          </a:xfrm>
          <a:prstGeom prst="rect">
            <a:avLst/>
          </a:prstGeom>
          <a:noFill/>
        </p:spPr>
        <p:txBody>
          <a:bodyPr wrap="none" rtlCol="0">
            <a:spAutoFit/>
          </a:bodyPr>
          <a:lstStyle/>
          <a:p>
            <a:r>
              <a:rPr lang="en-US" dirty="0"/>
              <a:t>Security</a:t>
            </a:r>
          </a:p>
        </p:txBody>
      </p:sp>
      <p:pic>
        <p:nvPicPr>
          <p:cNvPr id="11" name="Picture 10" descr="Icon&#10;&#10;Description automatically generated">
            <a:extLst>
              <a:ext uri="{FF2B5EF4-FFF2-40B4-BE49-F238E27FC236}">
                <a16:creationId xmlns:a16="http://schemas.microsoft.com/office/drawing/2014/main" id="{3DAD1B5E-6640-4E68-8E85-E340FBA05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712" y="4751041"/>
            <a:ext cx="1053214" cy="1053214"/>
          </a:xfrm>
          <a:prstGeom prst="rect">
            <a:avLst/>
          </a:prstGeom>
        </p:spPr>
      </p:pic>
      <p:pic>
        <p:nvPicPr>
          <p:cNvPr id="13" name="Picture 12" descr="Icon&#10;&#10;Description automatically generated">
            <a:extLst>
              <a:ext uri="{FF2B5EF4-FFF2-40B4-BE49-F238E27FC236}">
                <a16:creationId xmlns:a16="http://schemas.microsoft.com/office/drawing/2014/main" id="{0A28DE04-5E23-48EB-A242-0C26F10EE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660" y="4704711"/>
            <a:ext cx="1145875" cy="1145875"/>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649082E7-7D6B-4F56-818C-68193147A2F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75112" y="4751041"/>
            <a:ext cx="1099545" cy="1099545"/>
          </a:xfrm>
          <a:prstGeom prst="rect">
            <a:avLst/>
          </a:prstGeom>
        </p:spPr>
      </p:pic>
      <p:pic>
        <p:nvPicPr>
          <p:cNvPr id="17" name="Picture 16" descr="Icon&#10;&#10;Description automatically generated">
            <a:extLst>
              <a:ext uri="{FF2B5EF4-FFF2-40B4-BE49-F238E27FC236}">
                <a16:creationId xmlns:a16="http://schemas.microsoft.com/office/drawing/2014/main" id="{55C13D2C-D8F4-45BC-A508-05B58829E0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5657" y="4704711"/>
            <a:ext cx="1719620" cy="1258980"/>
          </a:xfrm>
          <a:prstGeom prst="rect">
            <a:avLst/>
          </a:prstGeom>
        </p:spPr>
      </p:pic>
      <p:pic>
        <p:nvPicPr>
          <p:cNvPr id="19" name="Picture 18" descr="Icon&#10;&#10;Description automatically generated">
            <a:extLst>
              <a:ext uri="{FF2B5EF4-FFF2-40B4-BE49-F238E27FC236}">
                <a16:creationId xmlns:a16="http://schemas.microsoft.com/office/drawing/2014/main" id="{B992D0E8-B7C0-4609-824E-B564E04787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4549" y="4751041"/>
            <a:ext cx="1145876" cy="1145876"/>
          </a:xfrm>
          <a:prstGeom prst="rect">
            <a:avLst/>
          </a:prstGeom>
        </p:spPr>
      </p:pic>
    </p:spTree>
    <p:extLst>
      <p:ext uri="{BB962C8B-B14F-4D97-AF65-F5344CB8AC3E}">
        <p14:creationId xmlns:p14="http://schemas.microsoft.com/office/powerpoint/2010/main" val="371802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9B09-D2BF-4DE2-869D-C7186FBDA97E}"/>
              </a:ext>
            </a:extLst>
          </p:cNvPr>
          <p:cNvSpPr>
            <a:spLocks noGrp="1"/>
          </p:cNvSpPr>
          <p:nvPr>
            <p:ph type="title"/>
          </p:nvPr>
        </p:nvSpPr>
        <p:spPr/>
        <p:txBody>
          <a:bodyPr/>
          <a:lstStyle/>
          <a:p>
            <a:r>
              <a:rPr lang="en-US" dirty="0"/>
              <a:t>Get In Touch</a:t>
            </a:r>
          </a:p>
        </p:txBody>
      </p:sp>
      <p:sp>
        <p:nvSpPr>
          <p:cNvPr id="3" name="Content Placeholder 2">
            <a:extLst>
              <a:ext uri="{FF2B5EF4-FFF2-40B4-BE49-F238E27FC236}">
                <a16:creationId xmlns:a16="http://schemas.microsoft.com/office/drawing/2014/main" id="{167371E9-0940-41EA-BF71-BA7794A9A57D}"/>
              </a:ext>
            </a:extLst>
          </p:cNvPr>
          <p:cNvSpPr>
            <a:spLocks noGrp="1"/>
          </p:cNvSpPr>
          <p:nvPr>
            <p:ph idx="1"/>
          </p:nvPr>
        </p:nvSpPr>
        <p:spPr/>
        <p:txBody>
          <a:bodyPr/>
          <a:lstStyle/>
          <a:p>
            <a:pPr marL="0" indent="0">
              <a:buNone/>
            </a:pPr>
            <a:r>
              <a:rPr lang="en-US" dirty="0"/>
              <a:t>Lead Capture Form</a:t>
            </a:r>
          </a:p>
          <a:p>
            <a:r>
              <a:rPr lang="en-US" dirty="0"/>
              <a:t>Name</a:t>
            </a:r>
          </a:p>
          <a:p>
            <a:r>
              <a:rPr lang="en-US" dirty="0"/>
              <a:t>E-mail address</a:t>
            </a:r>
          </a:p>
          <a:p>
            <a:r>
              <a:rPr lang="en-US" dirty="0"/>
              <a:t>Phone Number</a:t>
            </a:r>
          </a:p>
          <a:p>
            <a:r>
              <a:rPr lang="en-US" dirty="0"/>
              <a:t>Your Location</a:t>
            </a:r>
          </a:p>
          <a:p>
            <a:r>
              <a:rPr lang="en-US" dirty="0"/>
              <a:t>Message/Comments</a:t>
            </a:r>
          </a:p>
          <a:p>
            <a:endParaRPr lang="en-US" dirty="0"/>
          </a:p>
        </p:txBody>
      </p:sp>
    </p:spTree>
    <p:extLst>
      <p:ext uri="{BB962C8B-B14F-4D97-AF65-F5344CB8AC3E}">
        <p14:creationId xmlns:p14="http://schemas.microsoft.com/office/powerpoint/2010/main" val="270270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461</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Averta W01 Light</vt:lpstr>
      <vt:lpstr>Calibri</vt:lpstr>
      <vt:lpstr>Calibri Light</vt:lpstr>
      <vt:lpstr>Office Theme</vt:lpstr>
      <vt:lpstr>HYFIX Website</vt:lpstr>
      <vt:lpstr>Outline - Pages</vt:lpstr>
      <vt:lpstr>About</vt:lpstr>
      <vt:lpstr>Global Network</vt:lpstr>
      <vt:lpstr>Applications</vt:lpstr>
      <vt:lpstr>Core Technologies</vt:lpstr>
      <vt:lpstr>PAS</vt:lpstr>
      <vt:lpstr>Get In Touch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HYFIX Website</dc:title>
  <dc:creator>Giri Baleri</dc:creator>
  <cp:lastModifiedBy>Giri Baleri</cp:lastModifiedBy>
  <cp:revision>21</cp:revision>
  <dcterms:created xsi:type="dcterms:W3CDTF">2020-10-23T18:10:38Z</dcterms:created>
  <dcterms:modified xsi:type="dcterms:W3CDTF">2020-10-26T01:15:05Z</dcterms:modified>
</cp:coreProperties>
</file>