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8" r:id="rId6"/>
    <p:sldId id="279" r:id="rId7"/>
    <p:sldId id="280" r:id="rId8"/>
    <p:sldId id="28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504"/>
    <a:srgbClr val="BB1D10"/>
    <a:srgbClr val="DD0030"/>
    <a:srgbClr val="041D41"/>
    <a:srgbClr val="C10043"/>
    <a:srgbClr val="00325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200" y="4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rpora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D5666F-78C4-C248-B33B-502B434B3B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799786"/>
            <a:ext cx="9144000" cy="1339786"/>
          </a:xfrm>
        </p:spPr>
        <p:txBody>
          <a:bodyPr anchor="b">
            <a:noAutofit/>
          </a:bodyPr>
          <a:lstStyle>
            <a:lvl1pPr algn="l">
              <a:defRPr sz="7200" b="1" i="0">
                <a:solidFill>
                  <a:schemeClr val="bg1"/>
                </a:solidFill>
                <a:latin typeface="Source Sans Pro Semibold" panose="020B0503030403020204" pitchFamily="34" charset="77"/>
                <a:cs typeface="Arial" panose="020B0604020202020204" pitchFamily="34" charset="0"/>
              </a:defRPr>
            </a:lvl1pPr>
          </a:lstStyle>
          <a:p>
            <a:r>
              <a:rPr lang="en-GB" dirty="0"/>
              <a:t>Edit master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91C4374-9396-9044-905B-2742A35CB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66371"/>
            <a:ext cx="9144000" cy="1965385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chemeClr val="bg1"/>
                </a:solidFill>
                <a:latin typeface="Source Sans Pro" panose="020B0503030403020204" pitchFamily="34" charset="77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21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Mixed content - corporate simpl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Source Sans Pro Semibold" panose="020B0503030403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16375"/>
          </a:xfrm>
        </p:spPr>
        <p:txBody>
          <a:bodyPr/>
          <a:lstStyle>
            <a:lvl1pPr>
              <a:defRPr>
                <a:latin typeface="Source Sans Pro" panose="020B0503030403020204" pitchFamily="34" charset="77"/>
              </a:defRPr>
            </a:lvl1pPr>
            <a:lvl2pPr>
              <a:defRPr>
                <a:latin typeface="Source Sans Pro" panose="020B0503030403020204" pitchFamily="34" charset="77"/>
              </a:defRPr>
            </a:lvl2pPr>
            <a:lvl3pPr>
              <a:defRPr>
                <a:latin typeface="Source Sans Pro" panose="020B0503030403020204" pitchFamily="34" charset="77"/>
              </a:defRPr>
            </a:lvl3pPr>
            <a:lvl4pPr>
              <a:defRPr>
                <a:latin typeface="Source Sans Pro" panose="020B0503030403020204" pitchFamily="34" charset="77"/>
              </a:defRPr>
            </a:lvl4pPr>
            <a:lvl5pPr>
              <a:defRPr>
                <a:latin typeface="Source Sans Pro" panose="020B0503030403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16375"/>
          </a:xfrm>
        </p:spPr>
        <p:txBody>
          <a:bodyPr/>
          <a:lstStyle>
            <a:lvl1pPr>
              <a:defRPr>
                <a:latin typeface="Source Sans Pro" panose="020B0503030403020204" pitchFamily="34" charset="77"/>
              </a:defRPr>
            </a:lvl1pPr>
            <a:lvl2pPr>
              <a:defRPr>
                <a:latin typeface="Source Sans Pro" panose="020B0503030403020204" pitchFamily="34" charset="77"/>
              </a:defRPr>
            </a:lvl2pPr>
            <a:lvl3pPr>
              <a:defRPr>
                <a:latin typeface="Source Sans Pro" panose="020B0503030403020204" pitchFamily="34" charset="77"/>
              </a:defRPr>
            </a:lvl3pPr>
            <a:lvl4pPr>
              <a:defRPr>
                <a:latin typeface="Source Sans Pro" panose="020B0503030403020204" pitchFamily="34" charset="77"/>
              </a:defRPr>
            </a:lvl4pPr>
            <a:lvl5pPr>
              <a:defRPr>
                <a:latin typeface="Source Sans Pro" panose="020B0503030403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97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Mixed content - corporate simpl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59084"/>
          </a:xfrm>
        </p:spPr>
        <p:txBody>
          <a:bodyPr anchor="b"/>
          <a:lstStyle>
            <a:lvl1pPr>
              <a:defRPr sz="3200" b="1" i="0">
                <a:latin typeface="Source Sans Pro Semibold" panose="020B0503030403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ource Sans Pro" panose="020B0503030403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47777"/>
            <a:ext cx="3932237" cy="4113273"/>
          </a:xfr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44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xed content - corporate simpl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Source Sans Pro Semibold" panose="020B0503030403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054474"/>
          </a:xfrm>
        </p:spPr>
        <p:txBody>
          <a:bodyPr/>
          <a:lstStyle>
            <a:lvl1pPr>
              <a:defRPr>
                <a:latin typeface="Source Sans Pro" panose="020B0503030403020204" pitchFamily="34" charset="77"/>
              </a:defRPr>
            </a:lvl1pPr>
            <a:lvl2pPr>
              <a:defRPr>
                <a:latin typeface="Source Sans Pro" panose="020B0503030403020204" pitchFamily="34" charset="77"/>
              </a:defRPr>
            </a:lvl2pPr>
            <a:lvl3pPr>
              <a:defRPr>
                <a:latin typeface="Source Sans Pro" panose="020B0503030403020204" pitchFamily="34" charset="77"/>
              </a:defRPr>
            </a:lvl3pPr>
            <a:lvl4pPr>
              <a:defRPr>
                <a:latin typeface="Source Sans Pro" panose="020B0503030403020204" pitchFamily="34" charset="77"/>
              </a:defRPr>
            </a:lvl4pPr>
            <a:lvl5pPr>
              <a:defRPr>
                <a:latin typeface="Source Sans Pro" panose="020B0503030403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43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xed content - corporate side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76360" cy="1325563"/>
          </a:xfrm>
        </p:spPr>
        <p:txBody>
          <a:bodyPr/>
          <a:lstStyle>
            <a:lvl1pPr>
              <a:defRPr b="1" i="0">
                <a:latin typeface="Source Sans Pro Semibold" panose="020B0503030403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DFB8-0127-4643-8216-B6593D74A76C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203960" cy="365125"/>
          </a:xfrm>
        </p:spPr>
        <p:txBody>
          <a:bodyPr/>
          <a:lstStyle/>
          <a:p>
            <a:fld id="{6CFC18F1-16E9-4069-A682-7E888F0DDC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71D3D4-66AA-8842-954C-FAB881C19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8976360" cy="405447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  <a:lvl2pPr>
              <a:defRPr>
                <a:solidFill>
                  <a:schemeClr val="bg1"/>
                </a:solidFill>
                <a:latin typeface="Source Sans Pro" panose="020B0503030403020204" pitchFamily="34" charset="77"/>
              </a:defRPr>
            </a:lvl2pPr>
            <a:lvl3pPr>
              <a:defRPr>
                <a:solidFill>
                  <a:schemeClr val="bg1"/>
                </a:solidFill>
                <a:latin typeface="Source Sans Pro" panose="020B0503030403020204" pitchFamily="34" charset="77"/>
              </a:defRPr>
            </a:lvl3pPr>
            <a:lvl4pPr>
              <a:defRPr>
                <a:solidFill>
                  <a:schemeClr val="bg1"/>
                </a:solidFill>
                <a:latin typeface="Source Sans Pro" panose="020B0503030403020204" pitchFamily="34" charset="77"/>
              </a:defRPr>
            </a:lvl4pPr>
            <a:lvl5pPr>
              <a:defRPr>
                <a:solidFill>
                  <a:schemeClr val="bg1"/>
                </a:solidFill>
                <a:latin typeface="Source Sans Pro" panose="020B0503030403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02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corpor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Source Sans Pro Semibold" panose="020B0503030403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05447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  <a:lvl2pPr>
              <a:defRPr>
                <a:solidFill>
                  <a:schemeClr val="bg1"/>
                </a:solidFill>
                <a:latin typeface="Source Sans Pro" panose="020B0503030403020204" pitchFamily="34" charset="77"/>
              </a:defRPr>
            </a:lvl2pPr>
            <a:lvl3pPr>
              <a:defRPr>
                <a:solidFill>
                  <a:schemeClr val="bg1"/>
                </a:solidFill>
                <a:latin typeface="Source Sans Pro" panose="020B0503030403020204" pitchFamily="34" charset="77"/>
              </a:defRPr>
            </a:lvl3pPr>
            <a:lvl4pPr>
              <a:defRPr>
                <a:solidFill>
                  <a:schemeClr val="bg1"/>
                </a:solidFill>
                <a:latin typeface="Source Sans Pro" panose="020B0503030403020204" pitchFamily="34" charset="77"/>
              </a:defRPr>
            </a:lvl4pPr>
            <a:lvl5pPr>
              <a:defRPr>
                <a:solidFill>
                  <a:schemeClr val="bg1"/>
                </a:solidFill>
                <a:latin typeface="Source Sans Pro" panose="020B0503030403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84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Mixed content - simple whi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Source Sans Pro Semibold" panose="020B0503030403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16375"/>
          </a:xfrm>
        </p:spPr>
        <p:txBody>
          <a:bodyPr/>
          <a:lstStyle>
            <a:lvl1pPr>
              <a:defRPr>
                <a:latin typeface="Source Sans Pro" panose="020B0503030403020204" pitchFamily="34" charset="77"/>
              </a:defRPr>
            </a:lvl1pPr>
            <a:lvl2pPr>
              <a:defRPr>
                <a:latin typeface="Source Sans Pro" panose="020B0503030403020204" pitchFamily="34" charset="77"/>
              </a:defRPr>
            </a:lvl2pPr>
            <a:lvl3pPr>
              <a:defRPr>
                <a:latin typeface="Source Sans Pro" panose="020B0503030403020204" pitchFamily="34" charset="77"/>
              </a:defRPr>
            </a:lvl3pPr>
            <a:lvl4pPr>
              <a:defRPr>
                <a:latin typeface="Source Sans Pro" panose="020B0503030403020204" pitchFamily="34" charset="77"/>
              </a:defRPr>
            </a:lvl4pPr>
            <a:lvl5pPr>
              <a:defRPr>
                <a:latin typeface="Source Sans Pro" panose="020B0503030403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16375"/>
          </a:xfrm>
        </p:spPr>
        <p:txBody>
          <a:bodyPr/>
          <a:lstStyle>
            <a:lvl1pPr>
              <a:defRPr>
                <a:latin typeface="Source Sans Pro" panose="020B0503030403020204" pitchFamily="34" charset="77"/>
              </a:defRPr>
            </a:lvl1pPr>
            <a:lvl2pPr>
              <a:defRPr>
                <a:latin typeface="Source Sans Pro" panose="020B0503030403020204" pitchFamily="34" charset="77"/>
              </a:defRPr>
            </a:lvl2pPr>
            <a:lvl3pPr>
              <a:defRPr>
                <a:latin typeface="Source Sans Pro" panose="020B0503030403020204" pitchFamily="34" charset="77"/>
              </a:defRPr>
            </a:lvl3pPr>
            <a:lvl4pPr>
              <a:defRPr>
                <a:latin typeface="Source Sans Pro" panose="020B0503030403020204" pitchFamily="34" charset="77"/>
              </a:defRPr>
            </a:lvl4pPr>
            <a:lvl5pPr>
              <a:defRPr>
                <a:latin typeface="Source Sans Pro" panose="020B0503030403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7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Mixed content - simple whit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59084"/>
          </a:xfrm>
        </p:spPr>
        <p:txBody>
          <a:bodyPr anchor="b"/>
          <a:lstStyle>
            <a:lvl1pPr>
              <a:defRPr sz="3200" b="1" i="0">
                <a:latin typeface="Source Sans Pro Semibold" panose="020B0503030403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Source Sans Pro" panose="020B0503030403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47777"/>
            <a:ext cx="3932237" cy="4113273"/>
          </a:xfr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062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xed content - simple whi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Source Sans Pro Semibold" panose="020B0503030403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12838"/>
          </a:xfrm>
        </p:spPr>
        <p:txBody>
          <a:bodyPr/>
          <a:lstStyle>
            <a:lvl1pPr>
              <a:defRPr>
                <a:latin typeface="Source Sans Pro" panose="020B0503030403020204" pitchFamily="34" charset="77"/>
              </a:defRPr>
            </a:lvl1pPr>
            <a:lvl2pPr>
              <a:defRPr>
                <a:latin typeface="Source Sans Pro" panose="020B0503030403020204" pitchFamily="34" charset="77"/>
              </a:defRPr>
            </a:lvl2pPr>
            <a:lvl3pPr>
              <a:defRPr>
                <a:latin typeface="Source Sans Pro" panose="020B0503030403020204" pitchFamily="34" charset="77"/>
              </a:defRPr>
            </a:lvl3pPr>
            <a:lvl4pPr>
              <a:defRPr>
                <a:latin typeface="Source Sans Pro" panose="020B0503030403020204" pitchFamily="34" charset="77"/>
              </a:defRPr>
            </a:lvl4pPr>
            <a:lvl5pPr>
              <a:defRPr>
                <a:latin typeface="Source Sans Pro" panose="020B0503030403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67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A323DFB8-0127-4643-8216-B6593D74A76C}" type="datetimeFigureOut">
              <a:rPr lang="en-GB" smtClean="0"/>
              <a:pPr/>
              <a:t>19/04/2023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6CFC18F1-16E9-4069-A682-7E888F0DDC5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83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4" r:id="rId3"/>
    <p:sldLayoutId id="2147483661" r:id="rId4"/>
    <p:sldLayoutId id="2147483662" r:id="rId5"/>
    <p:sldLayoutId id="2147483663" r:id="rId6"/>
    <p:sldLayoutId id="2147483652" r:id="rId7"/>
    <p:sldLayoutId id="2147483657" r:id="rId8"/>
    <p:sldLayoutId id="214748365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Source Sans Pro Semibold" panose="020B05030304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DC06-AB8C-467D-AE1A-3E56FBA9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Camp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59A7C-140D-4335-BF22-63592C830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Earth observation</a:t>
            </a:r>
          </a:p>
          <a:p>
            <a:r>
              <a:rPr lang="en-GB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396272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ap&#10;&#10;Description automatically generated">
            <a:extLst>
              <a:ext uri="{FF2B5EF4-FFF2-40B4-BE49-F238E27FC236}">
                <a16:creationId xmlns:a16="http://schemas.microsoft.com/office/drawing/2014/main" id="{FB5C9650-ED0E-A9EE-85BB-F47E98FD00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04" y="912568"/>
            <a:ext cx="7211325" cy="42012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B148A11-3323-1B31-ECD6-A6BA5C606889}"/>
              </a:ext>
            </a:extLst>
          </p:cNvPr>
          <p:cNvSpPr txBox="1"/>
          <p:nvPr/>
        </p:nvSpPr>
        <p:spPr>
          <a:xfrm>
            <a:off x="297825" y="154371"/>
            <a:ext cx="972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Data Pre-processing</a:t>
            </a:r>
            <a:endParaRPr kumimoji="1" lang="zh-CN" alt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5332D9-ED25-09CB-E9E6-6D5087DA892F}"/>
              </a:ext>
            </a:extLst>
          </p:cNvPr>
          <p:cNvSpPr txBox="1">
            <a:spLocks/>
          </p:cNvSpPr>
          <p:nvPr/>
        </p:nvSpPr>
        <p:spPr>
          <a:xfrm>
            <a:off x="325120" y="1013232"/>
            <a:ext cx="4560779" cy="4308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ource Sans Pro" panose="020B0503030403020204" pitchFamily="34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Row data: </a:t>
            </a:r>
          </a:p>
          <a:p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longitude, latitude, PH</a:t>
            </a:r>
          </a:p>
          <a:p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Two Sentinel-2 images (23 channels at regular grids) from 250m and 30m resolutions (4938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obs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For each observation, find the corresponding covariate values in 23 channels by looking for the closest grid, in terms of Euclidean distance.</a:t>
            </a:r>
          </a:p>
        </p:txBody>
      </p:sp>
    </p:spTree>
    <p:extLst>
      <p:ext uri="{BB962C8B-B14F-4D97-AF65-F5344CB8AC3E}">
        <p14:creationId xmlns:p14="http://schemas.microsoft.com/office/powerpoint/2010/main" val="291996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74742-C12E-7864-047C-12D9FADE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" y="162560"/>
            <a:ext cx="4423092" cy="105908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Ensemble machine learning – Random forests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14B95A-D807-44B7-551F-2E5D2626F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9238" y="1546447"/>
            <a:ext cx="4688522" cy="41132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Training data: 70%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Out-of-bag error for hyperparameter tunning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Variable importance: </a:t>
            </a:r>
          </a:p>
          <a:p>
            <a:r>
              <a:rPr kumimoji="1" lang="en-US" altLang="zh-CN" dirty="0"/>
              <a:t>B9 (Water vapor)</a:t>
            </a:r>
          </a:p>
          <a:p>
            <a:r>
              <a:rPr kumimoji="1" lang="en-US" altLang="zh-CN" dirty="0"/>
              <a:t>AOT (Aerosol optical thickness)</a:t>
            </a:r>
          </a:p>
          <a:p>
            <a:r>
              <a:rPr kumimoji="1" lang="en-US" altLang="zh-CN" dirty="0"/>
              <a:t>WVP (Water vapor pressure)</a:t>
            </a:r>
          </a:p>
          <a:p>
            <a:r>
              <a:rPr kumimoji="1" lang="en-US" altLang="zh-CN" dirty="0"/>
              <a:t>TCI_B (True color image, blue channel)</a:t>
            </a:r>
          </a:p>
          <a:p>
            <a:r>
              <a:rPr kumimoji="1" lang="en-US" altLang="zh-CN" dirty="0"/>
              <a:t>TCI_G (True color image, green channel)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Refit with top 5 variables and B4 (important in the main reference)</a:t>
            </a:r>
            <a:endParaRPr kumimoji="1" lang="zh-CN" altLang="en-US" dirty="0"/>
          </a:p>
        </p:txBody>
      </p:sp>
      <p:pic>
        <p:nvPicPr>
          <p:cNvPr id="10" name="图片 9" descr="图表, 直方图&#10;&#10;描述已自动生成">
            <a:extLst>
              <a:ext uri="{FF2B5EF4-FFF2-40B4-BE49-F238E27FC236}">
                <a16:creationId xmlns:a16="http://schemas.microsoft.com/office/drawing/2014/main" id="{DA062CD1-8810-6F5A-9594-F58A87FAF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80" y="162560"/>
            <a:ext cx="6675120" cy="528066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B605ECF6-BD81-7E1B-338E-3BE0FD11F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334963"/>
            <a:ext cx="650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Slack-Lat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8FBCF99-17C0-AB04-7F9D-2AD78F053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487363"/>
            <a:ext cx="650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Slack-Lat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4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散点图&#10;&#10;描述已自动生成">
            <a:extLst>
              <a:ext uri="{FF2B5EF4-FFF2-40B4-BE49-F238E27FC236}">
                <a16:creationId xmlns:a16="http://schemas.microsoft.com/office/drawing/2014/main" id="{E1A8B466-401D-4DEC-BE8D-432F14DB8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640"/>
            <a:ext cx="4871250" cy="37985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483EE22-6E78-3A42-C2BD-2487C62B4F42}"/>
              </a:ext>
            </a:extLst>
          </p:cNvPr>
          <p:cNvSpPr txBox="1"/>
          <p:nvPr/>
        </p:nvSpPr>
        <p:spPr>
          <a:xfrm>
            <a:off x="357642" y="941308"/>
            <a:ext cx="451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1D1C1D"/>
                </a:solidFill>
                <a:latin typeface="Slack-Lato"/>
              </a:rPr>
              <a:t>Mean squared error (MSE) for test data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: 0.334</a:t>
            </a:r>
            <a:endParaRPr kumimoji="1" lang="zh-CN" altLang="en-US" dirty="0"/>
          </a:p>
        </p:txBody>
      </p:sp>
      <p:pic>
        <p:nvPicPr>
          <p:cNvPr id="9" name="图片 8" descr="地图上有字&#10;&#10;描述已自动生成">
            <a:extLst>
              <a:ext uri="{FF2B5EF4-FFF2-40B4-BE49-F238E27FC236}">
                <a16:creationId xmlns:a16="http://schemas.microsoft.com/office/drawing/2014/main" id="{747484C2-BE3A-E9F5-6F0F-ECB8D66CB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99" y="1463040"/>
            <a:ext cx="7063091" cy="30856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23120BF-98A9-49CC-F7FC-B37CAD7A5E1F}"/>
              </a:ext>
            </a:extLst>
          </p:cNvPr>
          <p:cNvSpPr txBox="1"/>
          <p:nvPr/>
        </p:nvSpPr>
        <p:spPr>
          <a:xfrm>
            <a:off x="7123642" y="941308"/>
            <a:ext cx="318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1D1C1D"/>
                </a:solidFill>
                <a:latin typeface="Slack-Lato"/>
              </a:rPr>
              <a:t>Predicted PH for the whole data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59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74742-C12E-7864-047C-12D9FADE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" y="49309"/>
            <a:ext cx="4423092" cy="105908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Ensemble machine learning – GLM with lasso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14B95A-D807-44B7-551F-2E5D2626F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9238" y="1391920"/>
            <a:ext cx="4048442" cy="4043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Same training data as 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10-fold cross validation for hyperparameter tunning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Compared to RF, one more variable is included: MSK_SNWPRB (Snow probability 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MSE for test data: 0.532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605ECF6-BD81-7E1B-338E-3BE0FD11F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334963"/>
            <a:ext cx="650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Slack-Lat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8FBCF99-17C0-AB04-7F9D-2AD78F053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487363"/>
            <a:ext cx="650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Slack-Lat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EE384C-DE8E-5148-E571-F982A795D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4" r="8221"/>
          <a:stretch/>
        </p:blipFill>
        <p:spPr>
          <a:xfrm>
            <a:off x="4297680" y="121603"/>
            <a:ext cx="3824074" cy="3596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4105AB-CBCD-97F6-558A-E2917FC20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42" r="5457"/>
          <a:stretch/>
        </p:blipFill>
        <p:spPr>
          <a:xfrm>
            <a:off x="8121754" y="2387468"/>
            <a:ext cx="4048442" cy="33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8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9C2234-A2EB-ADC2-7054-16AF6F53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Future works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2A3608-5B31-33C9-FDBE-008F0BD2D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20048" cy="4016375"/>
          </a:xfrm>
        </p:spPr>
        <p:txBody>
          <a:bodyPr/>
          <a:lstStyle/>
          <a:p>
            <a:r>
              <a:rPr lang="en-GB" dirty="0" err="1"/>
              <a:t>XGboost</a:t>
            </a:r>
            <a:endParaRPr lang="en-GB" dirty="0"/>
          </a:p>
          <a:p>
            <a:r>
              <a:rPr lang="en-GB" dirty="0"/>
              <a:t>Combine the predictions from </a:t>
            </a:r>
            <a:r>
              <a:rPr lang="en-GB"/>
              <a:t>all the implemented </a:t>
            </a:r>
            <a:r>
              <a:rPr lang="en-GB" dirty="0"/>
              <a:t>models</a:t>
            </a:r>
          </a:p>
          <a:p>
            <a:r>
              <a:rPr lang="en-GB" dirty="0"/>
              <a:t>Convolutional neural network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22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e University of Edinburgh">
      <a:dk1>
        <a:srgbClr val="041D41"/>
      </a:dk1>
      <a:lt1>
        <a:srgbClr val="FFFFFF"/>
      </a:lt1>
      <a:dk2>
        <a:srgbClr val="5E5E5E"/>
      </a:dk2>
      <a:lt2>
        <a:srgbClr val="DDDDDD"/>
      </a:lt2>
      <a:accent1>
        <a:srgbClr val="DC0030"/>
      </a:accent1>
      <a:accent2>
        <a:srgbClr val="76BB1E"/>
      </a:accent2>
      <a:accent3>
        <a:srgbClr val="00C1DD"/>
      </a:accent3>
      <a:accent4>
        <a:srgbClr val="838383"/>
      </a:accent4>
      <a:accent5>
        <a:srgbClr val="F6A800"/>
      </a:accent5>
      <a:accent6>
        <a:srgbClr val="D6006C"/>
      </a:accent6>
      <a:hlink>
        <a:srgbClr val="0089AA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 Corporate" id="{211A8570-7D3F-F84C-9E20-F9F49A9A078F}" vid="{93277205-B6F8-FC4C-9455-695932AB1D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15892CFA0840439322379B1904F8E4" ma:contentTypeVersion="2" ma:contentTypeDescription="Create a new document." ma:contentTypeScope="" ma:versionID="fe507135fc8afe26765cc02718a4a161">
  <xsd:schema xmlns:xsd="http://www.w3.org/2001/XMLSchema" xmlns:xs="http://www.w3.org/2001/XMLSchema" xmlns:p="http://schemas.microsoft.com/office/2006/metadata/properties" xmlns:ns2="6e60b8b3-3f5a-4092-a13f-76dc830a9c5b" targetNamespace="http://schemas.microsoft.com/office/2006/metadata/properties" ma:root="true" ma:fieldsID="ceccf8a52513ac48183efa1a49171313" ns2:_="">
    <xsd:import namespace="6e60b8b3-3f5a-4092-a13f-76dc830a9c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0b8b3-3f5a-4092-a13f-76dc830a9c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3F3200-ED4A-44A3-9937-EF3976BF4B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60b8b3-3f5a-4092-a13f-76dc830a9c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61FD66-1BB9-4CE5-8630-A0526BB84F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FFA210-DCDE-412D-8A94-B04E8DDEAFB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 open to the world powerpoint template</Template>
  <TotalTime>273</TotalTime>
  <Words>209</Words>
  <Application>Microsoft Macintosh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Slack-Lato</vt:lpstr>
      <vt:lpstr>Arial</vt:lpstr>
      <vt:lpstr>Calibri</vt:lpstr>
      <vt:lpstr>Source Sans Pro</vt:lpstr>
      <vt:lpstr>Source Sans Pro Semibold</vt:lpstr>
      <vt:lpstr>Office Theme</vt:lpstr>
      <vt:lpstr>Modelling Camp</vt:lpstr>
      <vt:lpstr>PowerPoint 演示文稿</vt:lpstr>
      <vt:lpstr>Ensemble machine learning – Random forests</vt:lpstr>
      <vt:lpstr>PowerPoint 演示文稿</vt:lpstr>
      <vt:lpstr>Ensemble machine learning – GLM with lasso</vt:lpstr>
      <vt:lpstr>Future works</vt:lpstr>
    </vt:vector>
  </TitlesOfParts>
  <Manager/>
  <Company>The University of Edinburgh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ROSS Steven</dc:creator>
  <cp:keywords/>
  <dc:description/>
  <cp:lastModifiedBy>Huizi Zhang</cp:lastModifiedBy>
  <cp:revision>15</cp:revision>
  <dcterms:created xsi:type="dcterms:W3CDTF">2020-09-15T09:54:01Z</dcterms:created>
  <dcterms:modified xsi:type="dcterms:W3CDTF">2023-04-19T14:45:29Z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0x0101006015892CFA0840439322379B1904F8E4</vt:lpwstr>
  </property>
</Properties>
</file>