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8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71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91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4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27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1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0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4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5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9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7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8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8E00-22D0-4DFF-B94C-18DD878FC751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14B2F8-D9F5-4ADC-A0DA-BB3073E2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0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dirty="0" smtClean="0"/>
              <a:t>Фрактальное сжатие изображений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Группы М8О-102Б-19</a:t>
            </a:r>
          </a:p>
          <a:p>
            <a:r>
              <a:rPr lang="ru-RU" dirty="0" smtClean="0"/>
              <a:t>Меркулов М.А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97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Сравнение Детерминистического и Вероятностного алгоритмов</a:t>
            </a:r>
            <a:endParaRPr lang="ru-RU" sz="2400" dirty="0">
              <a:solidFill>
                <a:srgbClr val="92D05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26855"/>
              </p:ext>
            </p:extLst>
          </p:nvPr>
        </p:nvGraphicFramePr>
        <p:xfrm>
          <a:off x="217714" y="580329"/>
          <a:ext cx="9231084" cy="4411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15542"/>
                <a:gridCol w="4615542"/>
              </a:tblGrid>
              <a:tr h="4037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Детерминистический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Вероятностный</a:t>
                      </a:r>
                      <a:endParaRPr lang="ru-RU" dirty="0"/>
                    </a:p>
                  </a:txBody>
                  <a:tcPr/>
                </a:tc>
              </a:tr>
              <a:tr h="4037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Преимущество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03740"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Изображение будет воссоздано вне зависимости от исходного изображения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Быстрая скорость работы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37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Недостаток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3740"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Довольно медленная скорость работы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 начальном изображении присутствует хотя бы одна черная точка, то существует отличная от нуля вероятность того, что в результате работы вероятностного алгоритма получится чисто черное изображение, причем эта вероятность тем больше, чем больше количество черных точек в изображении.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4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Ситуация с патентами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33" y="461665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92D050"/>
                </a:solidFill>
              </a:rPr>
              <a:t>Специфическая проблема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с которой приходится сталкиваться при реализации алгоритма фрактальной компрессии</a:t>
            </a:r>
            <a:r>
              <a:rPr lang="en-US" sz="1600" dirty="0" smtClean="0">
                <a:solidFill>
                  <a:srgbClr val="92D050"/>
                </a:solidFill>
              </a:rPr>
              <a:t>, - </a:t>
            </a:r>
            <a:r>
              <a:rPr lang="ru-RU" sz="1600" dirty="0" smtClean="0">
                <a:solidFill>
                  <a:srgbClr val="92D050"/>
                </a:solidFill>
              </a:rPr>
              <a:t>проблема лицензирования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r>
              <a:rPr lang="ru-RU" sz="1600" dirty="0" smtClean="0">
                <a:solidFill>
                  <a:srgbClr val="92D050"/>
                </a:solidFill>
              </a:rPr>
              <a:t>На алгоритм в 1990 году Майкл Барнсли и Алан </a:t>
            </a:r>
            <a:r>
              <a:rPr lang="ru-RU" sz="1600" dirty="0" err="1" smtClean="0">
                <a:solidFill>
                  <a:srgbClr val="92D050"/>
                </a:solidFill>
              </a:rPr>
              <a:t>Слоан</a:t>
            </a:r>
            <a:r>
              <a:rPr lang="ru-RU" sz="1600" dirty="0" smtClean="0">
                <a:solidFill>
                  <a:srgbClr val="92D050"/>
                </a:solidFill>
              </a:rPr>
              <a:t> получили патент №4.941.193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а в 1991 году Барнсли получил второй патент №5.065447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в них рассматривается модифицированная схема представления изображения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названная Разделённая Система Итерируемых Функций</a:t>
            </a:r>
            <a:r>
              <a:rPr lang="en-US" sz="1600" dirty="0" smtClean="0">
                <a:solidFill>
                  <a:srgbClr val="92D050"/>
                </a:solidFill>
              </a:rPr>
              <a:t>(Partitioned IFS), </a:t>
            </a:r>
            <a:r>
              <a:rPr lang="ru-RU" sz="1600" dirty="0" smtClean="0">
                <a:solidFill>
                  <a:srgbClr val="92D050"/>
                </a:solidFill>
              </a:rPr>
              <a:t>и алгоритм автоматически переводит изображение в </a:t>
            </a:r>
            <a:r>
              <a:rPr lang="en-US" sz="1600" dirty="0" smtClean="0">
                <a:solidFill>
                  <a:srgbClr val="92D050"/>
                </a:solidFill>
              </a:rPr>
              <a:t>PIFS.</a:t>
            </a:r>
            <a:endParaRPr lang="ru-RU" sz="1600" dirty="0" smtClean="0">
              <a:solidFill>
                <a:srgbClr val="92D050"/>
              </a:solidFill>
            </a:endParaRPr>
          </a:p>
          <a:p>
            <a:r>
              <a:rPr lang="ru-RU" sz="1600" dirty="0" smtClean="0">
                <a:solidFill>
                  <a:srgbClr val="92D050"/>
                </a:solidFill>
              </a:rPr>
              <a:t>Сложно сказать как повлияет патентования на дальнейшую судьбу алгоритма. Например принадлежность девяти патентов на различные модификации арифметического кодирования компании </a:t>
            </a:r>
            <a:r>
              <a:rPr lang="en-US" sz="1600" dirty="0" smtClean="0">
                <a:solidFill>
                  <a:srgbClr val="92D050"/>
                </a:solidFill>
              </a:rPr>
              <a:t>IBM </a:t>
            </a:r>
            <a:r>
              <a:rPr lang="ru-RU" sz="1600" dirty="0" smtClean="0">
                <a:solidFill>
                  <a:srgbClr val="92D050"/>
                </a:solidFill>
              </a:rPr>
              <a:t>помешало в использовании его в алгоритме </a:t>
            </a:r>
            <a:r>
              <a:rPr lang="en-US" sz="1600" dirty="0" smtClean="0">
                <a:solidFill>
                  <a:srgbClr val="92D050"/>
                </a:solidFill>
              </a:rPr>
              <a:t>JPEG. </a:t>
            </a:r>
            <a:r>
              <a:rPr lang="ru-RU" sz="1600" dirty="0" smtClean="0">
                <a:solidFill>
                  <a:srgbClr val="92D050"/>
                </a:solidFill>
              </a:rPr>
              <a:t>В конце концов оно было изменено кодированием по Хаффману.</a:t>
            </a:r>
          </a:p>
          <a:p>
            <a:r>
              <a:rPr lang="ru-RU" sz="1600" dirty="0" smtClean="0">
                <a:solidFill>
                  <a:srgbClr val="92D050"/>
                </a:solidFill>
              </a:rPr>
              <a:t>В целом ситуация с патентованием алгоритмов компрессии весьма специфична</a:t>
            </a:r>
            <a:r>
              <a:rPr lang="en-US" sz="1600" dirty="0" smtClean="0">
                <a:solidFill>
                  <a:srgbClr val="92D050"/>
                </a:solidFill>
              </a:rPr>
              <a:t>: </a:t>
            </a:r>
            <a:r>
              <a:rPr lang="ru-RU" sz="1600" dirty="0" smtClean="0">
                <a:solidFill>
                  <a:srgbClr val="92D050"/>
                </a:solidFill>
              </a:rPr>
              <a:t>эти алгоритмы сложны в разработке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достаточно компактны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они требуются в коммерческих программах. Поскольку многие хотят их использовать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а механизм определения уникальности алгоритмов не совершенен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возникает масса казусов. </a:t>
            </a:r>
            <a:endParaRPr lang="ru-RU" sz="1600" dirty="0">
              <a:solidFill>
                <a:srgbClr val="92D050"/>
              </a:solidFill>
            </a:endParaRPr>
          </a:p>
        </p:txBody>
      </p:sp>
      <p:pic>
        <p:nvPicPr>
          <p:cNvPr id="2050" name="Picture 2" descr="В 2018 году изобретатели Китая получили рекордное количество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10" y="4001095"/>
            <a:ext cx="2735670" cy="27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80" y="4002061"/>
            <a:ext cx="3918858" cy="2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8" y="888274"/>
            <a:ext cx="751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92D050"/>
                </a:solidFill>
              </a:rPr>
              <a:t>Спасибо за внимание!</a:t>
            </a:r>
            <a:endParaRPr lang="ru-RU" sz="5400" dirty="0">
              <a:solidFill>
                <a:srgbClr val="92D050"/>
              </a:solidFill>
            </a:endParaRPr>
          </a:p>
        </p:txBody>
      </p:sp>
      <p:pic>
        <p:nvPicPr>
          <p:cNvPr id="1028" name="Picture 4" descr="Павлиний фрактал - Обои для рабочего стола, картинки, фоны, застав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1" y="1811604"/>
            <a:ext cx="6968037" cy="43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2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058" y="243841"/>
            <a:ext cx="8403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92D050"/>
                </a:solidFill>
              </a:rPr>
              <a:t>Фрактальное сжатие изображений – алгоритм сжатия с потерями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основанный на применении систем итерируемых функций(как правило являющихся аффинными преобразованиями) к изображениям. Данный алгоритм известен тем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что в некоторых случаях позволяет получить очень высокие коэффициенты сжатия при приемлемом визуальном качестве для реальных фотографий природных объектов. Ниже вы можете видеть примеры нескольких фракталов.</a:t>
            </a:r>
            <a:endParaRPr lang="ru-RU" sz="1600" dirty="0">
              <a:solidFill>
                <a:srgbClr val="92D050"/>
              </a:solidFill>
            </a:endParaRPr>
          </a:p>
        </p:txBody>
      </p:sp>
      <p:pic>
        <p:nvPicPr>
          <p:cNvPr id="1026" name="Picture 2" descr="Чудеса фрактала: masterok — Live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8" y="1918004"/>
            <a:ext cx="4267201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Фрактал Мандельброта – изучение и применение в торговле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Фрактал Мандельброта – изучение и применение в торговле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50" y="4230130"/>
            <a:ext cx="4040777" cy="194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ракталы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50" y="1918004"/>
            <a:ext cx="4040777" cy="231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5131"/>
            <a:ext cx="950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D050"/>
                </a:solidFill>
              </a:rPr>
              <a:t>П</a:t>
            </a:r>
            <a:r>
              <a:rPr lang="ru-RU" sz="2400" dirty="0" smtClean="0">
                <a:solidFill>
                  <a:srgbClr val="92D050"/>
                </a:solidFill>
              </a:rPr>
              <a:t>оявление алгоритма фрактального сжатия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" y="696796"/>
            <a:ext cx="9257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92D050"/>
                </a:solidFill>
              </a:rPr>
              <a:t>Идея фрактального сжатия изображений зародилась относительно недавно – в 70-х годах прошлого века. Считается, что наиболее активно эта область начала развиваться после выхода книги Бенуа Мандельброта “Фрактальная геометрия природы”. Точного определения фрактальных объектов не существует, но принято считать, что фракталы – это объекты, обладающее свойством </a:t>
            </a:r>
            <a:r>
              <a:rPr lang="ru-RU" sz="1600" dirty="0" err="1">
                <a:solidFill>
                  <a:srgbClr val="92D050"/>
                </a:solidFill>
              </a:rPr>
              <a:t>самоподобия</a:t>
            </a:r>
            <a:r>
              <a:rPr lang="ru-RU" sz="1600" dirty="0">
                <a:solidFill>
                  <a:srgbClr val="92D050"/>
                </a:solidFill>
              </a:rPr>
              <a:t>, т. е. такие, где часть объекта выглядит как целый объект. Классическим примером фрактала является лист папоротника – так называемый папоротник Барнсли.</a:t>
            </a:r>
          </a:p>
        </p:txBody>
      </p:sp>
      <p:pic>
        <p:nvPicPr>
          <p:cNvPr id="2050" name="Picture 2" descr="Фрактальное сжатие изображе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67" y="2728121"/>
            <a:ext cx="4060916" cy="396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7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642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Сложности воплощения алгоритма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136" y="757646"/>
            <a:ext cx="90133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92D050"/>
                </a:solidFill>
              </a:rPr>
              <a:t>Идея фрактального сжатия основывается именно на свойстве </a:t>
            </a:r>
            <a:r>
              <a:rPr lang="ru-RU" sz="1600" dirty="0" err="1">
                <a:solidFill>
                  <a:srgbClr val="92D050"/>
                </a:solidFill>
              </a:rPr>
              <a:t>самоподобия</a:t>
            </a:r>
            <a:r>
              <a:rPr lang="ru-RU" sz="1600" dirty="0">
                <a:solidFill>
                  <a:srgbClr val="92D050"/>
                </a:solidFill>
              </a:rPr>
              <a:t>. Но существуют две проблемы: во – первых, ничто не гарантирует наличие свойства </a:t>
            </a:r>
            <a:r>
              <a:rPr lang="ru-RU" sz="1600" dirty="0" err="1">
                <a:solidFill>
                  <a:srgbClr val="92D050"/>
                </a:solidFill>
              </a:rPr>
              <a:t>самоподобия</a:t>
            </a:r>
            <a:r>
              <a:rPr lang="ru-RU" sz="1600" dirty="0">
                <a:solidFill>
                  <a:srgbClr val="92D050"/>
                </a:solidFill>
              </a:rPr>
              <a:t> у произвольного изображения; во – вторых, если даже объект и является фрактальным, как выделить ту область (или области), на основе которых сроится изображение</a:t>
            </a:r>
            <a:r>
              <a:rPr lang="ru-RU" sz="1600" dirty="0" smtClean="0">
                <a:solidFill>
                  <a:srgbClr val="92D050"/>
                </a:solidFill>
              </a:rPr>
              <a:t>. Для того чтобы лучше понять решение этих проблем немного углубимся в математику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Метрика </a:t>
            </a:r>
            <a:r>
              <a:rPr lang="ru-RU" sz="1600" dirty="0" smtClean="0">
                <a:solidFill>
                  <a:srgbClr val="92D050"/>
                </a:solidFill>
              </a:rPr>
              <a:t>- </a:t>
            </a:r>
            <a:r>
              <a:rPr lang="ru-RU" sz="1600" dirty="0">
                <a:solidFill>
                  <a:srgbClr val="92D050"/>
                </a:solidFill>
              </a:rPr>
              <a:t>функция, заданная на пространстве, возвращающая расстояние между двумя точками этого пространства. Например, привычная нам Эвклидова метрика. Если на пространстве задана метрика, оно называется метрическим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Сжимающее отображение(преобразование) </a:t>
            </a:r>
            <a:r>
              <a:rPr lang="ru-RU" sz="1600" dirty="0" smtClean="0">
                <a:solidFill>
                  <a:srgbClr val="92D050"/>
                </a:solidFill>
              </a:rPr>
              <a:t>- </a:t>
            </a:r>
            <a:r>
              <a:rPr lang="ru-RU" sz="1600" dirty="0">
                <a:solidFill>
                  <a:srgbClr val="92D050"/>
                </a:solidFill>
              </a:rPr>
              <a:t>функция на метрическом пространстве, равномерно </a:t>
            </a:r>
            <a:r>
              <a:rPr lang="ru-RU" sz="1600" dirty="0" smtClean="0">
                <a:solidFill>
                  <a:srgbClr val="92D050"/>
                </a:solidFill>
              </a:rPr>
              <a:t>уменьшающая расстояние между </a:t>
            </a:r>
            <a:r>
              <a:rPr lang="ru-RU" sz="1600" dirty="0">
                <a:solidFill>
                  <a:srgbClr val="92D050"/>
                </a:solidFill>
              </a:rPr>
              <a:t>двумя точками пространства</a:t>
            </a:r>
            <a:r>
              <a:rPr lang="ru-RU" sz="1600" dirty="0" smtClean="0">
                <a:solidFill>
                  <a:srgbClr val="92D050"/>
                </a:solidFill>
              </a:rPr>
              <a:t>. </a:t>
            </a:r>
            <a:r>
              <a:rPr lang="ru-RU" sz="1600" dirty="0">
                <a:solidFill>
                  <a:srgbClr val="92D050"/>
                </a:solidFill>
              </a:rPr>
              <a:t>Сжимающие отображения обладают важным свойством. Если взять любую точку и начать итеративно применять к ней одно и то же сжимающее отображение: f(f(f...f(x))), то результатом будет всегда одна и та же точка. Чем больше раз применим, тем точнее найдем эту точку. Называется она </a:t>
            </a:r>
            <a:r>
              <a:rPr lang="ru-RU" sz="1600" i="1" dirty="0">
                <a:solidFill>
                  <a:srgbClr val="92D050"/>
                </a:solidFill>
              </a:rPr>
              <a:t>неподвижной точкой</a:t>
            </a:r>
            <a:r>
              <a:rPr lang="ru-RU" sz="1600" dirty="0">
                <a:solidFill>
                  <a:srgbClr val="92D050"/>
                </a:solidFill>
              </a:rPr>
              <a:t> и для каждого сжимающего отображения она существует, причем только одна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</a:p>
          <a:p>
            <a:r>
              <a:rPr lang="ru-RU" sz="1600" dirty="0">
                <a:solidFill>
                  <a:srgbClr val="92D050"/>
                </a:solidFill>
              </a:rPr>
              <a:t>Несколько аффинных сжимающих отображений образуют </a:t>
            </a:r>
            <a:r>
              <a:rPr lang="ru-RU" sz="1600" b="1" dirty="0">
                <a:solidFill>
                  <a:srgbClr val="92D050"/>
                </a:solidFill>
              </a:rPr>
              <a:t>систему итерированных функций (СИФ)</a:t>
            </a:r>
            <a:r>
              <a:rPr lang="ru-RU" sz="1600" dirty="0">
                <a:solidFill>
                  <a:srgbClr val="92D050"/>
                </a:solidFill>
              </a:rPr>
              <a:t>.</a:t>
            </a:r>
            <a:endParaRPr lang="ru-RU" sz="1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297"/>
            <a:ext cx="938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Построение изображения при помощи СИФ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" y="661962"/>
            <a:ext cx="89611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92D050"/>
                </a:solidFill>
              </a:rPr>
              <a:t>Как мы говорили ранее СИФ – это система итерированных функций. </a:t>
            </a:r>
            <a:r>
              <a:rPr lang="ru-RU" sz="1600" dirty="0">
                <a:solidFill>
                  <a:srgbClr val="92D050"/>
                </a:solidFill>
              </a:rPr>
              <a:t>По сути, СИФ — это множительная машина. Она принимает исходное изображение, искажает его, перемещает, и так несколько </a:t>
            </a:r>
            <a:r>
              <a:rPr lang="ru-RU" sz="1600" dirty="0" smtClean="0">
                <a:solidFill>
                  <a:srgbClr val="92D050"/>
                </a:solidFill>
              </a:rPr>
              <a:t>раз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примером построения фигуры </a:t>
            </a:r>
            <a:r>
              <a:rPr lang="ru-RU" sz="1600" dirty="0">
                <a:solidFill>
                  <a:srgbClr val="92D050"/>
                </a:solidFill>
              </a:rPr>
              <a:t>при помощи СИФ из трех </a:t>
            </a:r>
            <a:r>
              <a:rPr lang="ru-RU" sz="1600" dirty="0" smtClean="0">
                <a:solidFill>
                  <a:srgbClr val="92D050"/>
                </a:solidFill>
              </a:rPr>
              <a:t>функций служит </a:t>
            </a:r>
            <a:r>
              <a:rPr lang="ru-RU" sz="1600" dirty="0">
                <a:solidFill>
                  <a:srgbClr val="92D050"/>
                </a:solidFill>
              </a:rPr>
              <a:t>треугольник </a:t>
            </a:r>
            <a:r>
              <a:rPr lang="ru-RU" sz="1600" dirty="0" err="1" smtClean="0">
                <a:solidFill>
                  <a:srgbClr val="92D050"/>
                </a:solidFill>
              </a:rPr>
              <a:t>Серпинского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построение которого приведено ниже. </a:t>
            </a:r>
            <a:r>
              <a:rPr lang="ru-RU" sz="1600" dirty="0">
                <a:solidFill>
                  <a:srgbClr val="92D050"/>
                </a:solidFill>
              </a:rPr>
              <a:t>Если функции, входящие в СИФ,— сжимающие, то сама СИФ тоже имеет неподвижную точку. Вот только эта «точка» будет уже не привычной нам точкой в N-мерном пространстве, а множеством таких точек, то есть изображением. Оно называется </a:t>
            </a:r>
            <a:r>
              <a:rPr lang="ru-RU" sz="1600" b="1" i="1" dirty="0">
                <a:solidFill>
                  <a:srgbClr val="92D050"/>
                </a:solidFill>
              </a:rPr>
              <a:t>аттрактором</a:t>
            </a:r>
            <a:r>
              <a:rPr lang="ru-RU" sz="1600" dirty="0">
                <a:solidFill>
                  <a:srgbClr val="92D050"/>
                </a:solidFill>
              </a:rPr>
              <a:t> </a:t>
            </a:r>
            <a:r>
              <a:rPr lang="ru-RU" sz="1600" b="1" dirty="0">
                <a:solidFill>
                  <a:srgbClr val="92D050"/>
                </a:solidFill>
              </a:rPr>
              <a:t>СИФ</a:t>
            </a:r>
            <a:r>
              <a:rPr lang="ru-RU" sz="1600" dirty="0">
                <a:solidFill>
                  <a:srgbClr val="92D050"/>
                </a:solidFill>
              </a:rPr>
              <a:t>. Для СИФ, приведенной </a:t>
            </a:r>
            <a:r>
              <a:rPr lang="ru-RU" sz="1600" dirty="0" smtClean="0">
                <a:solidFill>
                  <a:srgbClr val="92D050"/>
                </a:solidFill>
              </a:rPr>
              <a:t>ниже, </a:t>
            </a:r>
            <a:r>
              <a:rPr lang="ru-RU" sz="1600" dirty="0">
                <a:solidFill>
                  <a:srgbClr val="92D050"/>
                </a:solidFill>
              </a:rPr>
              <a:t>аттрактором будет треугольник </a:t>
            </a:r>
            <a:r>
              <a:rPr lang="ru-RU" sz="1600" dirty="0" err="1">
                <a:solidFill>
                  <a:srgbClr val="92D050"/>
                </a:solidFill>
              </a:rPr>
              <a:t>Серпинского</a:t>
            </a:r>
            <a:r>
              <a:rPr lang="ru-RU" sz="1600" dirty="0">
                <a:solidFill>
                  <a:srgbClr val="92D05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352800"/>
            <a:ext cx="4048125" cy="3505200"/>
          </a:xfrm>
          <a:prstGeom prst="rect">
            <a:avLst/>
          </a:prstGeom>
        </p:spPr>
      </p:pic>
      <p:pic>
        <p:nvPicPr>
          <p:cNvPr id="3074" name="Picture 2" descr="Фрактальная графика - Информат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45" y="3455261"/>
            <a:ext cx="3771745" cy="33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079"/>
            <a:ext cx="928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Проблема восстановления СИФ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22" y="478744"/>
            <a:ext cx="931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92D050"/>
                </a:solidFill>
              </a:rPr>
              <a:t>Имея СИФ, найти аттрактор просто. Во всяком случае, имея под рукой компьютер. Можно взять абсолютно любое начальное изображение и начать применять к нему </a:t>
            </a:r>
            <a:r>
              <a:rPr lang="ru-RU" sz="1600" dirty="0" smtClean="0">
                <a:solidFill>
                  <a:srgbClr val="92D050"/>
                </a:solidFill>
              </a:rPr>
              <a:t>СИФ(Пример </a:t>
            </a:r>
            <a:r>
              <a:rPr lang="ru-RU" sz="1600" dirty="0">
                <a:solidFill>
                  <a:srgbClr val="92D050"/>
                </a:solidFill>
              </a:rPr>
              <a:t>с тем же треугольником, но уже построенным из </a:t>
            </a:r>
            <a:r>
              <a:rPr lang="ru-RU" sz="1600" dirty="0" smtClean="0">
                <a:solidFill>
                  <a:srgbClr val="92D050"/>
                </a:solidFill>
              </a:rPr>
              <a:t>квадрата приведён ниже). Получается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что для построения такой сложной фигуры </a:t>
            </a:r>
            <a:r>
              <a:rPr lang="ru-RU" sz="1600" dirty="0">
                <a:solidFill>
                  <a:srgbClr val="92D050"/>
                </a:solidFill>
              </a:rPr>
              <a:t>нам </a:t>
            </a:r>
            <a:r>
              <a:rPr lang="ru-RU" sz="1600" dirty="0" smtClean="0">
                <a:solidFill>
                  <a:srgbClr val="92D050"/>
                </a:solidFill>
              </a:rPr>
              <a:t>потребовалось всего </a:t>
            </a:r>
            <a:r>
              <a:rPr lang="ru-RU" sz="1600" dirty="0">
                <a:solidFill>
                  <a:srgbClr val="92D050"/>
                </a:solidFill>
              </a:rPr>
              <a:t>18 коэффициентов.</a:t>
            </a:r>
            <a:r>
              <a:rPr lang="ru-RU" sz="1600" dirty="0" smtClean="0">
                <a:solidFill>
                  <a:srgbClr val="92D050"/>
                </a:solidFill>
              </a:rPr>
              <a:t> Но возникает вопрос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можно ли получить СИФ имея аттрактор</a:t>
            </a:r>
            <a:r>
              <a:rPr lang="en-US" sz="1600" dirty="0" smtClean="0">
                <a:solidFill>
                  <a:srgbClr val="92D050"/>
                </a:solidFill>
              </a:rPr>
              <a:t>?</a:t>
            </a:r>
            <a:r>
              <a:rPr lang="ru-RU" sz="1600" dirty="0" smtClean="0">
                <a:solidFill>
                  <a:srgbClr val="92D050"/>
                </a:solidFill>
              </a:rPr>
              <a:t> Такая возможность дала бы нам способ выгодного кодирования любого изображения</a:t>
            </a:r>
            <a:r>
              <a:rPr lang="en-US" sz="1600" dirty="0" smtClean="0">
                <a:solidFill>
                  <a:srgbClr val="92D050"/>
                </a:solidFill>
              </a:rPr>
              <a:t>.</a:t>
            </a:r>
            <a:r>
              <a:rPr lang="ru-RU" sz="1600" dirty="0" smtClean="0">
                <a:solidFill>
                  <a:srgbClr val="92D050"/>
                </a:solidFill>
              </a:rPr>
              <a:t> </a:t>
            </a:r>
            <a:r>
              <a:rPr lang="ru-RU" sz="1600" dirty="0">
                <a:solidFill>
                  <a:srgbClr val="92D050"/>
                </a:solidFill>
              </a:rPr>
              <a:t>Вот здесь, собственно, начинаются проблемы. Произвольные изображения, в отличие от фракталов, не </a:t>
            </a:r>
            <a:r>
              <a:rPr lang="ru-RU" sz="1600" dirty="0" err="1">
                <a:solidFill>
                  <a:srgbClr val="92D050"/>
                </a:solidFill>
              </a:rPr>
              <a:t>самоподобны</a:t>
            </a:r>
            <a:r>
              <a:rPr lang="ru-RU" sz="1600" dirty="0">
                <a:solidFill>
                  <a:srgbClr val="92D050"/>
                </a:solidFill>
              </a:rPr>
              <a:t>, так что так просто эта задача не решается. Как это сделать придумал в 1992 году Арнольд </a:t>
            </a:r>
            <a:r>
              <a:rPr lang="ru-RU" sz="1600" dirty="0" err="1">
                <a:solidFill>
                  <a:srgbClr val="92D050"/>
                </a:solidFill>
              </a:rPr>
              <a:t>Жакин</a:t>
            </a:r>
            <a:r>
              <a:rPr lang="ru-RU" sz="1600" dirty="0">
                <a:solidFill>
                  <a:srgbClr val="92D050"/>
                </a:solidFill>
              </a:rPr>
              <a:t>, в то время — аспирант Майкла Барнсли, который считается отцом фрактального сжатия.</a:t>
            </a:r>
            <a:r>
              <a:rPr lang="ru-RU" sz="1600" dirty="0" smtClean="0">
                <a:solidFill>
                  <a:srgbClr val="92D050"/>
                </a:solidFill>
              </a:rPr>
              <a:t> </a:t>
            </a:r>
            <a:endParaRPr lang="ru-RU" sz="1600" dirty="0">
              <a:solidFill>
                <a:srgbClr val="92D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7" y="3618065"/>
            <a:ext cx="8593303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8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Кодирование изображений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171" y="390838"/>
            <a:ext cx="92136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rgbClr val="92D050"/>
                </a:solidFill>
              </a:rPr>
              <a:t>Самоподобие</a:t>
            </a:r>
            <a:r>
              <a:rPr lang="ru-RU" sz="1600" dirty="0">
                <a:solidFill>
                  <a:srgbClr val="92D050"/>
                </a:solidFill>
              </a:rPr>
              <a:t> нам нужно обязательно — иначе ограниченные в своих возможностях аффинные преобразования не смогут правдоподобно приблизить изображения. А если его нет между частью и целым, то можно поискать между частью и частью. Примерно так, видимо, рассуждал и </a:t>
            </a:r>
            <a:r>
              <a:rPr lang="ru-RU" sz="1600" dirty="0" err="1">
                <a:solidFill>
                  <a:srgbClr val="92D050"/>
                </a:solidFill>
              </a:rPr>
              <a:t>Жакин</a:t>
            </a:r>
            <a:r>
              <a:rPr lang="ru-RU" sz="1600" dirty="0" smtClean="0">
                <a:solidFill>
                  <a:srgbClr val="92D050"/>
                </a:solidFill>
              </a:rPr>
              <a:t>. Упрощённая схема кодирования выглядит следующим образом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rgbClr val="92D050"/>
                </a:solidFill>
              </a:rPr>
              <a:t>Изображение </a:t>
            </a:r>
            <a:r>
              <a:rPr lang="ru-RU" sz="1600" dirty="0">
                <a:solidFill>
                  <a:srgbClr val="92D050"/>
                </a:solidFill>
              </a:rPr>
              <a:t>делится на небольшие неперекрывающиеся квадратные области, называемые ранговыми блоками. По сути, разбивается на квадраты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  <a:endParaRPr lang="en-US" sz="16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Строится пул всех возможных перекрывающихся блоков в четыре раза больших ранговых — доменных блоков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  <a:endParaRPr lang="en-US" sz="16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Для каждого рангового блока по очереди «примеряем» доменные блоки и ищем такое преобразование, которое делает доменный блок наиболее похожим на текущий ранговый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  <a:endParaRPr lang="en-US" sz="16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Пара «преобразование-доменный блок», которая приблизилась к идеалу, ставится в соответствие ранговому блоку. В закодированное изображение сохраняются коэффициенты преобразования и координаты доменного блока</a:t>
            </a:r>
            <a:r>
              <a:rPr lang="ru-RU" sz="1600" dirty="0" smtClean="0">
                <a:solidFill>
                  <a:srgbClr val="92D050"/>
                </a:solidFill>
              </a:rPr>
              <a:t>.</a:t>
            </a:r>
            <a:endParaRPr lang="ru-RU" sz="1600" dirty="0"/>
          </a:p>
          <a:p>
            <a:r>
              <a:rPr lang="ru-RU" sz="1600" dirty="0">
                <a:solidFill>
                  <a:srgbClr val="92D050"/>
                </a:solidFill>
              </a:rPr>
              <a:t>На </a:t>
            </a:r>
            <a:r>
              <a:rPr lang="ru-RU" sz="1600" dirty="0" smtClean="0">
                <a:solidFill>
                  <a:srgbClr val="92D050"/>
                </a:solidFill>
              </a:rPr>
              <a:t>картинке мы можем видеть </a:t>
            </a:r>
            <a:r>
              <a:rPr lang="ru-RU" sz="1600" dirty="0">
                <a:solidFill>
                  <a:srgbClr val="92D050"/>
                </a:solidFill>
              </a:rPr>
              <a:t>ранговый </a:t>
            </a:r>
            <a:r>
              <a:rPr lang="ru-RU" sz="1600" dirty="0" smtClean="0">
                <a:solidFill>
                  <a:srgbClr val="92D050"/>
                </a:solidFill>
              </a:rPr>
              <a:t>блок — </a:t>
            </a:r>
            <a:r>
              <a:rPr lang="ru-RU" sz="1600" dirty="0">
                <a:solidFill>
                  <a:srgbClr val="92D050"/>
                </a:solidFill>
              </a:rPr>
              <a:t>обозначен жёлтым, соответствующий ему доменный — красным. Также показаны этапы преобразования и результат.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55" y="4167217"/>
            <a:ext cx="4575130" cy="26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Декодирование изображений. Детерминистический алгоритм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97361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92D050"/>
                </a:solidFill>
              </a:rPr>
              <a:t>Существует множество различных алгоритмов для восстановления изображений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но мы рассмотрим два основных алгоритма</a:t>
            </a:r>
            <a:r>
              <a:rPr lang="en-US" sz="1600" dirty="0" smtClean="0">
                <a:solidFill>
                  <a:srgbClr val="92D050"/>
                </a:solidFill>
              </a:rPr>
              <a:t>, </a:t>
            </a:r>
            <a:r>
              <a:rPr lang="ru-RU" sz="1600" dirty="0" smtClean="0">
                <a:solidFill>
                  <a:srgbClr val="92D050"/>
                </a:solidFill>
              </a:rPr>
              <a:t>а именно детерминистический и вероятностный. Детерминистический алгоритм работает следующим образом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rgbClr val="92D050"/>
                </a:solidFill>
              </a:rPr>
              <a:t>Берём любое изображение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rgbClr val="92D050"/>
                </a:solidFill>
              </a:rPr>
              <a:t>Делим его на ранговые области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rgbClr val="92D050"/>
                </a:solidFill>
              </a:rPr>
              <a:t>Последовательно заменяем </a:t>
            </a:r>
            <a:r>
              <a:rPr lang="ru-RU" sz="1600" dirty="0">
                <a:solidFill>
                  <a:srgbClr val="92D050"/>
                </a:solidFill>
              </a:rPr>
              <a:t>их результатом применения </a:t>
            </a:r>
            <a:r>
              <a:rPr lang="ru-RU" sz="1600" dirty="0" smtClean="0">
                <a:solidFill>
                  <a:srgbClr val="92D050"/>
                </a:solidFill>
              </a:rPr>
              <a:t>соответствующие преобразования СИФ </a:t>
            </a:r>
            <a:r>
              <a:rPr lang="ru-RU" sz="1600" dirty="0">
                <a:solidFill>
                  <a:srgbClr val="92D050"/>
                </a:solidFill>
              </a:rPr>
              <a:t>к </a:t>
            </a:r>
            <a:r>
              <a:rPr lang="ru-RU" sz="1600" dirty="0" smtClean="0">
                <a:solidFill>
                  <a:srgbClr val="92D050"/>
                </a:solidFill>
              </a:rPr>
              <a:t>соответствующей </a:t>
            </a:r>
            <a:r>
              <a:rPr lang="ru-RU" sz="1600" dirty="0">
                <a:solidFill>
                  <a:srgbClr val="92D050"/>
                </a:solidFill>
              </a:rPr>
              <a:t>доменной области </a:t>
            </a:r>
            <a:r>
              <a:rPr lang="ru-RU" sz="1600" dirty="0" smtClean="0">
                <a:solidFill>
                  <a:srgbClr val="92D050"/>
                </a:solidFill>
              </a:rPr>
              <a:t>(вне зависимости от содержимого). </a:t>
            </a:r>
            <a:endParaRPr lang="en-US" sz="1600" dirty="0" smtClean="0">
              <a:solidFill>
                <a:srgbClr val="92D050"/>
              </a:solidFill>
            </a:endParaRPr>
          </a:p>
          <a:p>
            <a:r>
              <a:rPr lang="ru-RU" sz="1600" dirty="0" smtClean="0">
                <a:solidFill>
                  <a:srgbClr val="92D050"/>
                </a:solidFill>
              </a:rPr>
              <a:t>После </a:t>
            </a:r>
            <a:r>
              <a:rPr lang="ru-RU" sz="1600" dirty="0">
                <a:solidFill>
                  <a:srgbClr val="92D050"/>
                </a:solidFill>
              </a:rPr>
              <a:t>нескольких итераций исходное изображение станет похоже на </a:t>
            </a:r>
            <a:r>
              <a:rPr lang="ru-RU" sz="1600" dirty="0" smtClean="0">
                <a:solidFill>
                  <a:srgbClr val="92D050"/>
                </a:solidFill>
              </a:rPr>
              <a:t>себя</a:t>
            </a:r>
            <a:r>
              <a:rPr lang="en-US" sz="1600" dirty="0" smtClean="0">
                <a:solidFill>
                  <a:srgbClr val="92D050"/>
                </a:solidFill>
              </a:rPr>
              <a:t>,</a:t>
            </a:r>
            <a:r>
              <a:rPr lang="ru-RU" sz="1600" dirty="0" smtClean="0">
                <a:solidFill>
                  <a:srgbClr val="92D050"/>
                </a:solidFill>
              </a:rPr>
              <a:t> что вы можете наблюдать на картинке ниже.</a:t>
            </a:r>
            <a:endParaRPr lang="ru-RU" sz="1600" dirty="0">
              <a:solidFill>
                <a:srgbClr val="92D050"/>
              </a:solidFill>
            </a:endParaRPr>
          </a:p>
        </p:txBody>
      </p:sp>
      <p:pic>
        <p:nvPicPr>
          <p:cNvPr id="4098" name="Picture 2" descr="Применение нелинейной динамики и теории Хаоса к задаче разработк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77" y="2831545"/>
            <a:ext cx="5583375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8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6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2D050"/>
                </a:solidFill>
              </a:rPr>
              <a:t>Вероятностный алгоритм декодирования сообщений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713" y="461665"/>
            <a:ext cx="92485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92D050"/>
                </a:solidFill>
              </a:rPr>
              <a:t>В то время как детерминистический алгоритм является прямым применением теоремы о сжимающих отображениях, позволяющим наблюдать, как он действует на практике, этот алгоритм оказывается слишком медленным и обычно не используется на практике для построения изображений – аттракторов</a:t>
            </a:r>
            <a:r>
              <a:rPr lang="ru-RU" sz="1600" dirty="0" smtClean="0">
                <a:solidFill>
                  <a:srgbClr val="92D050"/>
                </a:solidFill>
              </a:rPr>
              <a:t>. </a:t>
            </a:r>
            <a:r>
              <a:rPr lang="ru-RU" sz="1600" dirty="0">
                <a:solidFill>
                  <a:srgbClr val="92D050"/>
                </a:solidFill>
              </a:rPr>
              <a:t>Более предпочтительным является использование вероятностного алгоритма: Вероятностный алгоритм связывает с каждым </a:t>
            </a:r>
            <a:r>
              <a:rPr lang="ru-RU" sz="1600" dirty="0" smtClean="0">
                <a:solidFill>
                  <a:srgbClr val="92D050"/>
                </a:solidFill>
              </a:rPr>
              <a:t>преобразованием</a:t>
            </a:r>
            <a:r>
              <a:rPr lang="ru-RU" sz="1600" dirty="0">
                <a:solidFill>
                  <a:srgbClr val="92D050"/>
                </a:solidFill>
              </a:rPr>
              <a:t> из </a:t>
            </a:r>
            <a:r>
              <a:rPr lang="ru-RU" sz="1600" dirty="0" smtClean="0">
                <a:solidFill>
                  <a:srgbClr val="92D050"/>
                </a:solidFill>
              </a:rPr>
              <a:t>СИФ некоторую вероятность. </a:t>
            </a:r>
            <a:r>
              <a:rPr lang="ru-RU" sz="1600" dirty="0">
                <a:solidFill>
                  <a:srgbClr val="92D050"/>
                </a:solidFill>
              </a:rPr>
              <a:t>Эти вероятности определяют, насколько плотно каждая часть изображения – аттрактора покрыта </a:t>
            </a:r>
            <a:r>
              <a:rPr lang="ru-RU" sz="1600" dirty="0" smtClean="0">
                <a:solidFill>
                  <a:srgbClr val="92D050"/>
                </a:solidFill>
              </a:rPr>
              <a:t>точками. Алгоритм построения изображения можно описать следующим образом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</a:p>
          <a:p>
            <a:r>
              <a:rPr lang="ru-RU" sz="1600" dirty="0" smtClean="0">
                <a:solidFill>
                  <a:srgbClr val="92D050"/>
                </a:solidFill>
              </a:rPr>
              <a:t>1. Для каждой точки на картинке устанавливаются случайные координаты</a:t>
            </a:r>
            <a:r>
              <a:rPr lang="en-US" sz="1600" dirty="0" smtClean="0">
                <a:solidFill>
                  <a:srgbClr val="92D050"/>
                </a:solidFill>
              </a:rPr>
              <a:t>(x, y) </a:t>
            </a:r>
            <a:r>
              <a:rPr lang="ru-RU" sz="1600" dirty="0" smtClean="0">
                <a:solidFill>
                  <a:srgbClr val="92D050"/>
                </a:solidFill>
              </a:rPr>
              <a:t>в картинке.</a:t>
            </a:r>
          </a:p>
          <a:p>
            <a:r>
              <a:rPr lang="ru-RU" sz="1600" dirty="0" smtClean="0">
                <a:solidFill>
                  <a:srgbClr val="92D050"/>
                </a:solidFill>
              </a:rPr>
              <a:t>2. От </a:t>
            </a:r>
            <a:r>
              <a:rPr lang="en-US" sz="1600" dirty="0" smtClean="0">
                <a:solidFill>
                  <a:srgbClr val="92D050"/>
                </a:solidFill>
              </a:rPr>
              <a:t>n = 1</a:t>
            </a:r>
            <a:r>
              <a:rPr lang="ru-RU" sz="1600" dirty="0" smtClean="0">
                <a:solidFill>
                  <a:srgbClr val="92D050"/>
                </a:solidFill>
              </a:rPr>
              <a:t> до количества произведённых итераций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   1. p = </a:t>
            </a:r>
            <a:r>
              <a:rPr lang="ru-RU" sz="1600" dirty="0" smtClean="0">
                <a:solidFill>
                  <a:srgbClr val="92D050"/>
                </a:solidFill>
              </a:rPr>
              <a:t>случайное число в диапазоне(0</a:t>
            </a:r>
            <a:r>
              <a:rPr lang="en-US" sz="1600" dirty="0" smtClean="0">
                <a:solidFill>
                  <a:srgbClr val="92D050"/>
                </a:solidFill>
              </a:rPr>
              <a:t>, 1) //p </a:t>
            </a:r>
            <a:r>
              <a:rPr lang="ru-RU" sz="1600" dirty="0" smtClean="0">
                <a:solidFill>
                  <a:srgbClr val="92D050"/>
                </a:solidFill>
              </a:rPr>
              <a:t>– вероятность</a:t>
            </a:r>
          </a:p>
          <a:p>
            <a:r>
              <a:rPr lang="ru-RU" sz="1600" dirty="0" smtClean="0">
                <a:solidFill>
                  <a:srgbClr val="92D050"/>
                </a:solidFill>
              </a:rPr>
              <a:t>    2. </a:t>
            </a:r>
            <a:r>
              <a:rPr lang="en-US" sz="1600" dirty="0" smtClean="0">
                <a:solidFill>
                  <a:srgbClr val="92D050"/>
                </a:solidFill>
              </a:rPr>
              <a:t>(x, y) = W</a:t>
            </a:r>
            <a:r>
              <a:rPr lang="en-US" sz="1600" baseline="-25000" dirty="0" smtClean="0">
                <a:solidFill>
                  <a:srgbClr val="92D050"/>
                </a:solidFill>
              </a:rPr>
              <a:t>k</a:t>
            </a:r>
            <a:r>
              <a:rPr lang="en-US" sz="1600" dirty="0" smtClean="0">
                <a:solidFill>
                  <a:srgbClr val="92D050"/>
                </a:solidFill>
              </a:rPr>
              <a:t>(x, y), </a:t>
            </a:r>
            <a:r>
              <a:rPr lang="ru-RU" sz="1600" dirty="0" smtClean="0">
                <a:solidFill>
                  <a:srgbClr val="92D050"/>
                </a:solidFill>
              </a:rPr>
              <a:t>где </a:t>
            </a:r>
            <a:r>
              <a:rPr lang="en-US" sz="1600" dirty="0" smtClean="0">
                <a:solidFill>
                  <a:srgbClr val="92D050"/>
                </a:solidFill>
              </a:rPr>
              <a:t>W</a:t>
            </a:r>
            <a:r>
              <a:rPr lang="en-US" sz="1600" baseline="-25000" dirty="0" smtClean="0">
                <a:solidFill>
                  <a:srgbClr val="92D050"/>
                </a:solidFill>
              </a:rPr>
              <a:t>k</a:t>
            </a:r>
            <a:r>
              <a:rPr lang="en-US" sz="1600" dirty="0" smtClean="0">
                <a:solidFill>
                  <a:srgbClr val="92D050"/>
                </a:solidFill>
              </a:rPr>
              <a:t> – </a:t>
            </a:r>
            <a:r>
              <a:rPr lang="ru-RU" sz="1600" dirty="0" smtClean="0">
                <a:solidFill>
                  <a:srgbClr val="92D050"/>
                </a:solidFill>
              </a:rPr>
              <a:t>некоторое преобразование СИФ</a:t>
            </a:r>
            <a:r>
              <a:rPr lang="ru-RU" sz="1600" dirty="0">
                <a:solidFill>
                  <a:srgbClr val="92D050"/>
                </a:solidFill>
              </a:rPr>
              <a:t> </a:t>
            </a:r>
            <a:r>
              <a:rPr lang="ru-RU" sz="1600" dirty="0" smtClean="0">
                <a:solidFill>
                  <a:srgbClr val="92D050"/>
                </a:solidFill>
              </a:rPr>
              <a:t>и </a:t>
            </a:r>
            <a:r>
              <a:rPr lang="en-US" sz="1600" dirty="0" smtClean="0">
                <a:solidFill>
                  <a:srgbClr val="92D050"/>
                </a:solidFill>
              </a:rPr>
              <a:t>p </a:t>
            </a:r>
            <a:r>
              <a:rPr lang="ru-RU" sz="1600" dirty="0" smtClean="0">
                <a:solidFill>
                  <a:srgbClr val="92D050"/>
                </a:solidFill>
              </a:rPr>
              <a:t>соответствует </a:t>
            </a:r>
            <a:r>
              <a:rPr lang="en-US" sz="1600" dirty="0" smtClean="0">
                <a:solidFill>
                  <a:srgbClr val="92D050"/>
                </a:solidFill>
              </a:rPr>
              <a:t>W</a:t>
            </a:r>
            <a:r>
              <a:rPr lang="en-US" sz="1600" baseline="-25000" dirty="0" smtClean="0">
                <a:solidFill>
                  <a:srgbClr val="92D050"/>
                </a:solidFill>
              </a:rPr>
              <a:t>k</a:t>
            </a:r>
            <a:endParaRPr lang="ru-RU" sz="1600" dirty="0" smtClean="0">
              <a:solidFill>
                <a:srgbClr val="92D050"/>
              </a:solidFill>
            </a:endParaRPr>
          </a:p>
          <a:p>
            <a:r>
              <a:rPr lang="ru-RU" sz="1600" dirty="0" smtClean="0">
                <a:solidFill>
                  <a:srgbClr val="92D050"/>
                </a:solidFill>
              </a:rPr>
              <a:t>Ниже приведён пример работы вероятностного алгоритма</a:t>
            </a:r>
            <a:r>
              <a:rPr lang="en-US" sz="1600" dirty="0" smtClean="0">
                <a:solidFill>
                  <a:srgbClr val="92D050"/>
                </a:solidFill>
              </a:rPr>
              <a:t>:</a:t>
            </a:r>
            <a:endParaRPr lang="en-US" sz="1600" dirty="0" smtClean="0">
              <a:solidFill>
                <a:srgbClr val="92D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4" y="3754874"/>
            <a:ext cx="8957545" cy="2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7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583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Грань</vt:lpstr>
      <vt:lpstr>Фрактальное сжатие изображений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Фрактальное сжатие изображений</dc:title>
  <dc:creator>Михаил Меркулов</dc:creator>
  <cp:lastModifiedBy>Михаил Меркулов</cp:lastModifiedBy>
  <cp:revision>30</cp:revision>
  <dcterms:created xsi:type="dcterms:W3CDTF">2020-05-31T14:49:54Z</dcterms:created>
  <dcterms:modified xsi:type="dcterms:W3CDTF">2020-06-01T13:16:53Z</dcterms:modified>
</cp:coreProperties>
</file>