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8" r:id="rId9"/>
    <p:sldId id="264" r:id="rId10"/>
    <p:sldId id="265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E6D"/>
    <a:srgbClr val="001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AE48-E946-03C3-7963-8128B8DF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602BE-DD90-2DCD-971D-4F40ECAB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F3AA9-FE96-B459-C9B1-5C2C849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858F3-6813-E297-72BC-5654C093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91F6E-DF47-C987-D9BA-9CD9F34D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6223-5235-3560-F478-4D23FDA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CDACD-784C-1579-BD14-8B9FE4E6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3617F-9088-B7E5-B32A-4B9039A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7F83C-1DE1-2F23-219A-2D96C9E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5489F-BA2D-695E-17F9-5ED299D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2E418-CB5C-DA1E-0EC2-70CDE7AE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B2812-2C9F-6BCE-BADF-5D35F2AB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7DA4F-684D-7375-8155-EFC35C1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B5DE-00AA-A69E-58BB-76CD2DC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5FD7B-1AB3-0D43-2819-B74CBDB1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2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A526-ECA2-5097-94E9-9938350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DFC0F-558B-8B14-AD78-A0FF242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A8CEA-F217-B717-1058-C7E07F3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00C48-26FE-E6BA-559C-177BED73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8FCE-6F91-90BA-E315-DEC1B1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0B71B-9308-668B-75A6-156D63D0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560E5-D1CA-1FD4-B9DF-CE19C342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BDD10-988A-36E3-357F-BD360B4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6B0E8-25D3-BCFA-B303-785699A6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FC61-8BA7-7D4C-BF19-17E1A7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9DC0-016D-58B1-6EC9-55C12E0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322CF-A47E-9023-2559-53C5103B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4986F-9E0B-D270-4CFC-846D451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D4A66-18DB-910E-36B5-97085BD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42822-50C1-E809-1AE4-7D98E96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74715-BFA0-39F3-AD0F-3031EDDA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5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228E-BD8C-5432-BFCB-205E921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C6DF1-D749-A51C-1AAB-387B69E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B822C-91D7-609D-E0EA-443BC63A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50B5F-EE71-A2DB-2637-A794CB11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ACCCA5-E070-4C92-C8BC-F1B13387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B2A3D2-672E-D079-3984-9318E26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6DC5E-FD8B-763E-2846-3918405A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05A3E6-7333-0E5B-5B78-C6A33297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D649-592B-BEC7-C309-E122C3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7C7BB-255D-F302-AFF6-039D454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23C76-DC87-0CBC-7F94-22E65A5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370E79-8A1D-00AF-C24F-61FB410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256B7-C574-CBE2-12B5-77F5E50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E96D4-2FC1-4B2D-7A40-28A73DF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2C52C-6AA1-E909-0EE3-D369F4D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F65B-A8BA-499F-9D75-497516A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5C23-9008-70D0-B289-B658B366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2E2EA-4917-0358-6A4C-1237C22A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03353-385E-5534-AABA-3BF6980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C2BDA2-875F-9165-C453-ED6D7F1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B58E8-DE31-2508-4381-DB26D6B5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25B7-0C61-5EDA-4053-D62E0B0F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3F0FB4-817A-612A-A621-874BFDAA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DE145-9BCA-6BD5-A31E-552638A6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CDAE7-8EBC-A98F-27BA-FEBF889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C63B3-28B5-0767-FCA4-CFD3F2E1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5CC1D-6FCC-B883-E39F-0609C9D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811953-87DA-88D0-DBE8-8EE4A2E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701B1-E656-8518-784B-6447082A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A77C0-722A-3E69-153C-8CF4B502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5180-CD5B-421E-B60A-FFF355E68546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F0A29-158B-5C71-9438-8B942042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065A-DF37-7D1A-CC76-756DFCB5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F72B7C-FE2F-44C1-9E4E-42362F8D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F83BD3-43D2-7A7A-0DC8-FFFD33726787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7B141B-12A6-60B7-1A44-7ADC6591AAAD}"/>
              </a:ext>
            </a:extLst>
          </p:cNvPr>
          <p:cNvSpPr txBox="1"/>
          <p:nvPr/>
        </p:nvSpPr>
        <p:spPr>
          <a:xfrm>
            <a:off x="0" y="62629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Micael Costa Amorim</a:t>
            </a:r>
          </a:p>
        </p:txBody>
      </p:sp>
    </p:spTree>
    <p:extLst>
      <p:ext uri="{BB962C8B-B14F-4D97-AF65-F5344CB8AC3E}">
        <p14:creationId xmlns:p14="http://schemas.microsoft.com/office/powerpoint/2010/main" val="288745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OPENTELEMETRY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FC2910-F437-7791-132E-642CBC36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143125"/>
            <a:ext cx="10791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7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654663" y="1210513"/>
            <a:ext cx="380538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Alte Haas Grotesk" panose="02000503000000020004"/>
              </a:rPr>
              <a:t>Exporters</a:t>
            </a:r>
            <a:endParaRPr lang="pt-BR" sz="2400" b="1" dirty="0"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Jaeger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latin typeface="Alte Haas Grotesk" panose="02000503000000020004"/>
              </a:rPr>
              <a:t>Prometheus</a:t>
            </a:r>
            <a:endParaRPr lang="pt-BR" sz="2400" dirty="0">
              <a:solidFill>
                <a:srgbClr val="212529"/>
              </a:solidFill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Azure Monitor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latin typeface="Alte Haas Grotesk" panose="02000503000000020004"/>
              </a:rPr>
              <a:t>Application</a:t>
            </a: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 Insights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New </a:t>
            </a:r>
            <a:r>
              <a:rPr lang="pt-BR" sz="2400" b="0" i="0" dirty="0" err="1">
                <a:solidFill>
                  <a:srgbClr val="212529"/>
                </a:solidFill>
                <a:effectLst/>
                <a:latin typeface="Alte Haas Grotesk" panose="02000503000000020004"/>
              </a:rPr>
              <a:t>Relic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latin typeface="Alte Haas Grotesk" panose="02000503000000020004"/>
              </a:rPr>
              <a:t>DynaTrace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OTLP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OPENTELEMETRY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B2CB7E-5212-BA37-8B0A-DB3C55B456F4}"/>
              </a:ext>
            </a:extLst>
          </p:cNvPr>
          <p:cNvSpPr txBox="1"/>
          <p:nvPr/>
        </p:nvSpPr>
        <p:spPr>
          <a:xfrm>
            <a:off x="6731955" y="1210512"/>
            <a:ext cx="380538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Alte Haas Grotesk" panose="02000503000000020004"/>
              </a:rPr>
              <a:t>Linguagens suportadas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Java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Python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.NET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rgbClr val="212529"/>
                </a:solidFill>
                <a:effectLst/>
                <a:latin typeface="Alte Haas Grotesk" panose="02000503000000020004"/>
              </a:rPr>
              <a:t>JavaScript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Node.js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529"/>
                </a:solidFill>
                <a:latin typeface="Alte Haas Grotesk" panose="02000503000000020004"/>
              </a:rPr>
              <a:t>Go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rgbClr val="212529"/>
                </a:solidFill>
                <a:effectLst/>
                <a:latin typeface="Alte Haas Grotesk" panose="02000503000000020004"/>
              </a:rPr>
              <a:t>Rust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529"/>
                </a:solidFill>
                <a:latin typeface="Alte Haas Grotesk" panose="02000503000000020004"/>
              </a:rPr>
              <a:t>Erlang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65543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-6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81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DE8E78-16EA-A76F-D718-FE2DDF48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DF504D8-88BE-8D0A-EB1C-7FAB11ACAD4F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208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357747" y="2769909"/>
            <a:ext cx="1014152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“</a:t>
            </a:r>
            <a:r>
              <a:rPr lang="pt-BR" sz="2800" dirty="0">
                <a:latin typeface="Alte Haas Grotesk" panose="02000503000000020004"/>
              </a:rPr>
              <a:t>Se refere à capacidade de entender o desempenho de uma aplicação com base em dados de saída, ou telemetria”</a:t>
            </a:r>
            <a:endParaRPr lang="pt-BR" sz="28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</a:p>
        </p:txBody>
      </p:sp>
    </p:spTree>
    <p:extLst>
      <p:ext uri="{BB962C8B-B14F-4D97-AF65-F5344CB8AC3E}">
        <p14:creationId xmlns:p14="http://schemas.microsoft.com/office/powerpoint/2010/main" val="120657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E42F6-61D9-B5BF-A78B-DCE7FEF8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62075"/>
            <a:ext cx="95059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7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620982" y="1472470"/>
            <a:ext cx="895003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Alte Haas Grotesk" panose="02000503000000020004"/>
              </a:rPr>
              <a:t>Log:</a:t>
            </a:r>
            <a:r>
              <a:rPr lang="pt-BR" sz="2400" dirty="0">
                <a:latin typeface="Alte Haas Grotesk" panose="02000503000000020004"/>
              </a:rPr>
              <a:t> Registro textual de eventos que ocorrem no sistema (</a:t>
            </a:r>
            <a:r>
              <a:rPr lang="pt-BR" sz="2400" dirty="0" err="1">
                <a:latin typeface="Alte Haas Grotesk" panose="02000503000000020004"/>
              </a:rPr>
              <a:t>Elastic</a:t>
            </a:r>
            <a:r>
              <a:rPr lang="pt-BR" sz="2400" dirty="0">
                <a:latin typeface="Alte Haas Grotesk" panose="02000503000000020004"/>
              </a:rPr>
              <a:t> Stack, </a:t>
            </a:r>
            <a:r>
              <a:rPr lang="pt-BR" sz="2400" dirty="0" err="1">
                <a:latin typeface="Alte Haas Grotesk" panose="02000503000000020004"/>
              </a:rPr>
              <a:t>Loki</a:t>
            </a:r>
            <a:r>
              <a:rPr lang="pt-BR" sz="2400" dirty="0">
                <a:latin typeface="Alte Haas Grotesk" panose="02000503000000020004"/>
              </a:rPr>
              <a:t>, </a:t>
            </a:r>
            <a:r>
              <a:rPr lang="pt-BR" sz="2400" dirty="0" err="1">
                <a:latin typeface="Alte Haas Grotesk" panose="02000503000000020004"/>
              </a:rPr>
              <a:t>GreyLog</a:t>
            </a:r>
            <a:r>
              <a:rPr lang="pt-BR" sz="2400" dirty="0">
                <a:latin typeface="Alte Haas Grotesk" panose="02000503000000020004"/>
              </a:rPr>
              <a:t>, Jaeger, </a:t>
            </a:r>
            <a:r>
              <a:rPr lang="pt-BR" sz="2400" dirty="0" err="1">
                <a:latin typeface="Alte Haas Grotesk" panose="02000503000000020004"/>
              </a:rPr>
              <a:t>Prometheus</a:t>
            </a:r>
            <a:r>
              <a:rPr lang="pt-BR" sz="2400" dirty="0">
                <a:latin typeface="Alte Haas Grotesk" panose="02000503000000020004"/>
              </a:rPr>
              <a:t>, </a:t>
            </a:r>
            <a:r>
              <a:rPr lang="pt-BR" sz="2400" dirty="0" err="1">
                <a:latin typeface="Alte Haas Grotesk" panose="02000503000000020004"/>
              </a:rPr>
              <a:t>ILogger</a:t>
            </a:r>
            <a:r>
              <a:rPr lang="pt-BR" sz="2400" dirty="0">
                <a:latin typeface="Alte Haas Grotesk" panose="02000503000000020004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Alte Haas Grotesk" panose="02000503000000020004"/>
              </a:rPr>
              <a:t>Métrica:</a:t>
            </a:r>
            <a:r>
              <a:rPr lang="pt-BR" sz="2400" dirty="0">
                <a:latin typeface="Alte Haas Grotesk" panose="02000503000000020004"/>
              </a:rPr>
              <a:t> Representação numérica baseado em uma linha do tempo (</a:t>
            </a:r>
            <a:r>
              <a:rPr lang="pt-BR" sz="2400" dirty="0" err="1">
                <a:latin typeface="Alte Haas Grotesk" panose="02000503000000020004"/>
              </a:rPr>
              <a:t>Elastic</a:t>
            </a:r>
            <a:r>
              <a:rPr lang="pt-BR" sz="2400" dirty="0">
                <a:latin typeface="Alte Haas Grotesk" panose="02000503000000020004"/>
              </a:rPr>
              <a:t> Stack , New </a:t>
            </a:r>
            <a:r>
              <a:rPr lang="pt-BR" sz="2400" dirty="0" err="1">
                <a:latin typeface="Alte Haas Grotesk" panose="02000503000000020004"/>
              </a:rPr>
              <a:t>Relic</a:t>
            </a:r>
            <a:r>
              <a:rPr lang="pt-BR" sz="2400" dirty="0">
                <a:latin typeface="Alte Haas Grotesk" panose="02000503000000020004"/>
              </a:rPr>
              <a:t>, Data Dog, </a:t>
            </a:r>
            <a:r>
              <a:rPr lang="pt-BR" sz="2400" dirty="0" err="1">
                <a:latin typeface="Alte Haas Grotesk" panose="02000503000000020004"/>
              </a:rPr>
              <a:t>Prometheus</a:t>
            </a:r>
            <a:r>
              <a:rPr lang="pt-BR" sz="2400" dirty="0">
                <a:latin typeface="Alte Haas Grotesk" panose="02000503000000020004"/>
              </a:rPr>
              <a:t>, Jaeger);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Alte Haas Grotesk" panose="02000503000000020004"/>
              </a:rPr>
              <a:t>Trace:</a:t>
            </a:r>
            <a:r>
              <a:rPr lang="pt-BR" sz="2400" dirty="0">
                <a:latin typeface="Alte Haas Grotesk" panose="02000503000000020004"/>
              </a:rPr>
              <a:t> Rastreamento de todo fluxo de uma requisição, correlação entre as requisições (</a:t>
            </a:r>
            <a:r>
              <a:rPr lang="pt-BR" sz="2400" dirty="0" err="1">
                <a:latin typeface="Alte Haas Grotesk" panose="02000503000000020004"/>
              </a:rPr>
              <a:t>Elastic</a:t>
            </a:r>
            <a:r>
              <a:rPr lang="pt-BR" sz="2400" dirty="0">
                <a:latin typeface="Alte Haas Grotesk" panose="02000503000000020004"/>
              </a:rPr>
              <a:t> Stack, Jaeger, </a:t>
            </a:r>
            <a:r>
              <a:rPr lang="pt-BR" sz="2400" dirty="0" err="1">
                <a:latin typeface="Alte Haas Grotesk" panose="02000503000000020004"/>
              </a:rPr>
              <a:t>Grafana</a:t>
            </a:r>
            <a:r>
              <a:rPr lang="pt-BR" sz="2400" dirty="0">
                <a:latin typeface="Alte Haas Grotesk" panose="02000503000000020004"/>
              </a:rPr>
              <a:t>, </a:t>
            </a:r>
            <a:r>
              <a:rPr lang="pt-BR" sz="2400" dirty="0" err="1">
                <a:latin typeface="Alte Haas Grotesk" panose="02000503000000020004"/>
              </a:rPr>
              <a:t>Application</a:t>
            </a:r>
            <a:r>
              <a:rPr lang="pt-BR" sz="2400" dirty="0">
                <a:latin typeface="Alte Haas Grotesk" panose="02000503000000020004"/>
              </a:rPr>
              <a:t> Insights);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</a:p>
        </p:txBody>
      </p:sp>
    </p:spTree>
    <p:extLst>
      <p:ext uri="{BB962C8B-B14F-4D97-AF65-F5344CB8AC3E}">
        <p14:creationId xmlns:p14="http://schemas.microsoft.com/office/powerpoint/2010/main" val="25607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OBSERVABILIDADE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33D738-5686-AA65-3F74-4FB19057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5" y="1030673"/>
            <a:ext cx="7248461" cy="54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2673291" y="1749469"/>
            <a:ext cx="684541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Visão da performance da sua aplicação;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Inspeção e soluções de erros;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Tomada de decisão de negócio;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Análise e inspeção de vulnerabilidades;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Criação de alertas;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Auditoria de acessos;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26482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2673291" y="1749469"/>
            <a:ext cx="684541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Alte Haas Grotesk" panose="02000503000000020004"/>
              </a:rPr>
              <a:t>DataDog</a:t>
            </a:r>
            <a:r>
              <a:rPr lang="pt-BR" sz="2400" dirty="0">
                <a:latin typeface="Alte Haas Grotesk" panose="02000503000000020004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New </a:t>
            </a:r>
            <a:r>
              <a:rPr lang="pt-BR" sz="2400" dirty="0" err="1">
                <a:latin typeface="Alte Haas Grotesk" panose="02000503000000020004"/>
              </a:rPr>
              <a:t>Relic</a:t>
            </a:r>
            <a:r>
              <a:rPr lang="pt-BR" sz="2400" dirty="0">
                <a:latin typeface="Alte Haas Grotesk" panose="02000503000000020004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Alte Haas Grotesk" panose="02000503000000020004"/>
              </a:rPr>
              <a:t>DynaTrace</a:t>
            </a:r>
            <a:r>
              <a:rPr lang="pt-BR" sz="2400" dirty="0">
                <a:latin typeface="Alte Haas Grotesk" panose="02000503000000020004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Alte Haas Grotesk" panose="02000503000000020004"/>
              </a:rPr>
              <a:t>Application</a:t>
            </a:r>
            <a:r>
              <a:rPr lang="pt-BR" sz="2400" dirty="0">
                <a:latin typeface="Alte Haas Grotesk" panose="02000503000000020004"/>
              </a:rPr>
              <a:t> Insights;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Alte Haas Grotesk" panose="02000503000000020004"/>
              </a:rPr>
              <a:t>Elastic</a:t>
            </a:r>
            <a:r>
              <a:rPr lang="pt-BR" sz="2400" dirty="0">
                <a:latin typeface="Alte Haas Grotesk" panose="02000503000000020004"/>
              </a:rPr>
              <a:t> Stack;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Alte Haas Grotesk" panose="02000503000000020004"/>
              </a:rPr>
              <a:t>Grafana</a:t>
            </a:r>
            <a:r>
              <a:rPr lang="pt-BR" sz="2400" dirty="0">
                <a:latin typeface="Alte Haas Grotesk" panose="02000503000000020004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68394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2673291" y="2757149"/>
            <a:ext cx="68454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latin typeface="Alte Haas Grotesk" panose="02000503000000020004"/>
              </a:rPr>
              <a:t>Acoplamento de ferramenta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PRINCIPAL DESAFIO</a:t>
            </a:r>
          </a:p>
        </p:txBody>
      </p:sp>
    </p:spTree>
    <p:extLst>
      <p:ext uri="{BB962C8B-B14F-4D97-AF65-F5344CB8AC3E}">
        <p14:creationId xmlns:p14="http://schemas.microsoft.com/office/powerpoint/2010/main" val="197347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274618" y="1210513"/>
            <a:ext cx="959658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Framework de </a:t>
            </a:r>
            <a:r>
              <a:rPr lang="pt-BR" sz="2400" dirty="0" err="1">
                <a:latin typeface="Alte Haas Grotesk" panose="02000503000000020004"/>
              </a:rPr>
              <a:t>observabilidade</a:t>
            </a:r>
            <a:r>
              <a:rPr lang="pt-BR" sz="2400" dirty="0">
                <a:latin typeface="Alte Haas Grotesk" panose="02000503000000020004"/>
              </a:rPr>
              <a:t> agnóstico de fornecedores;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CNCF (Cloud </a:t>
            </a:r>
            <a:r>
              <a:rPr lang="pt-BR" sz="2400" dirty="0" err="1">
                <a:latin typeface="Alte Haas Grotesk" panose="02000503000000020004"/>
              </a:rPr>
              <a:t>Native</a:t>
            </a:r>
            <a:r>
              <a:rPr lang="pt-BR" sz="2400" dirty="0">
                <a:latin typeface="Alte Haas Grotesk" panose="02000503000000020004"/>
              </a:rPr>
              <a:t> </a:t>
            </a:r>
            <a:r>
              <a:rPr lang="pt-BR" sz="2400" dirty="0" err="1">
                <a:latin typeface="Alte Haas Grotesk" panose="02000503000000020004"/>
              </a:rPr>
              <a:t>Computing</a:t>
            </a:r>
            <a:r>
              <a:rPr lang="pt-BR" sz="2400" dirty="0">
                <a:latin typeface="Alte Haas Grotesk" panose="02000503000000020004"/>
              </a:rPr>
              <a:t> Foundation);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Composto com uma coleção de ferramentas para instrumentar, gerar, coletar e exportar dados de telemetria;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Trabalha com os três pilares da </a:t>
            </a:r>
            <a:r>
              <a:rPr lang="pt-BR" sz="2400" dirty="0" err="1">
                <a:latin typeface="Alte Haas Grotesk" panose="02000503000000020004"/>
              </a:rPr>
              <a:t>observabilidade</a:t>
            </a:r>
            <a:r>
              <a:rPr lang="pt-BR" sz="2400" dirty="0">
                <a:latin typeface="Alte Haas Grotesk" panose="02000503000000020004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Alta performance;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lte Haas Grotesk" panose="02000503000000020004"/>
              </a:rPr>
              <a:t>Independente de fabricante</a:t>
            </a:r>
            <a:endParaRPr lang="pt-BR" sz="24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OPENTELEMETRY</a:t>
            </a:r>
          </a:p>
        </p:txBody>
      </p:sp>
    </p:spTree>
    <p:extLst>
      <p:ext uri="{BB962C8B-B14F-4D97-AF65-F5344CB8AC3E}">
        <p14:creationId xmlns:p14="http://schemas.microsoft.com/office/powerpoint/2010/main" val="306821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Alte Haas Grotesk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DEV2019003</dc:creator>
  <cp:lastModifiedBy>Micael Costa Amorim</cp:lastModifiedBy>
  <cp:revision>7</cp:revision>
  <dcterms:created xsi:type="dcterms:W3CDTF">2023-03-15T21:31:31Z</dcterms:created>
  <dcterms:modified xsi:type="dcterms:W3CDTF">2023-06-01T11:02:32Z</dcterms:modified>
</cp:coreProperties>
</file>