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4"/>
  </p:notesMasterIdLst>
  <p:handoutMasterIdLst>
    <p:handoutMasterId r:id="rId15"/>
  </p:handoutMasterIdLst>
  <p:sldIdLst>
    <p:sldId id="366" r:id="rId2"/>
    <p:sldId id="337" r:id="rId3"/>
    <p:sldId id="353" r:id="rId4"/>
    <p:sldId id="343" r:id="rId5"/>
    <p:sldId id="359" r:id="rId6"/>
    <p:sldId id="361" r:id="rId7"/>
    <p:sldId id="362" r:id="rId8"/>
    <p:sldId id="364" r:id="rId9"/>
    <p:sldId id="354" r:id="rId10"/>
    <p:sldId id="365" r:id="rId11"/>
    <p:sldId id="356" r:id="rId12"/>
    <p:sldId id="348" r:id="rId1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pl async" id="{7EDB2D61-D952-4288-B8AC-2ED6D4D8DF5C}">
          <p14:sldIdLst>
            <p14:sldId id="366"/>
          </p14:sldIdLst>
        </p14:section>
        <p14:section name="Challenges" id="{33A7B549-3F4D-4204-9739-BD5D4E4453AD}">
          <p14:sldIdLst>
            <p14:sldId id="337"/>
            <p14:sldId id="353"/>
            <p14:sldId id="343"/>
            <p14:sldId id="359"/>
            <p14:sldId id="361"/>
            <p14:sldId id="362"/>
            <p14:sldId id="364"/>
            <p14:sldId id="354"/>
          </p14:sldIdLst>
        </p14:section>
        <p14:section name="End" id="{21F52454-720D-4A5F-80A1-308914C9E21B}">
          <p14:sldIdLst>
            <p14:sldId id="365"/>
          </p14:sldIdLst>
        </p14:section>
        <p14:section name="UNUSED" id="{03C20C25-6C4A-444A-A356-E99682106283}">
          <p14:sldIdLst>
            <p14:sldId id="356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33CC33"/>
    <a:srgbClr val="00FF00"/>
    <a:srgbClr val="00CC66"/>
    <a:srgbClr val="00FF99"/>
    <a:srgbClr val="999999"/>
    <a:srgbClr val="FFFFFF"/>
    <a:srgbClr val="9A00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85359" autoAdjust="0"/>
  </p:normalViewPr>
  <p:slideViewPr>
    <p:cSldViewPr snapToGrid="0">
      <p:cViewPr varScale="1">
        <p:scale>
          <a:sx n="69" d="100"/>
          <a:sy n="69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3D1BE-5FD7-45A3-8109-839C71D01EF2}" type="datetimeFigureOut">
              <a:rPr lang="sv-SE" smtClean="0"/>
              <a:t>2017-07-19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33C9E-195F-4ECF-B09F-27C2B1F53E1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968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A749E-CB28-407E-AD53-DB0C919F4F93}" type="datetimeFigureOut">
              <a:rPr lang="sv-SE" smtClean="0"/>
              <a:t>2017-07-19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1FB9A-D110-4275-8548-47A6887542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743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1FB9A-D110-4275-8548-47A6887542F9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931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1FB9A-D110-4275-8548-47A6887542F9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6024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1FB9A-D110-4275-8548-47A6887542F9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769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TODO: Bring</a:t>
            </a:r>
            <a:r>
              <a:rPr lang="sv-SE" baseline="0" smtClean="0"/>
              <a:t> </a:t>
            </a:r>
            <a:r>
              <a:rPr lang="sv-SE" baseline="0" err="1" smtClean="0"/>
              <a:t>this</a:t>
            </a:r>
            <a:r>
              <a:rPr lang="sv-SE" baseline="0" smtClean="0"/>
              <a:t> </a:t>
            </a:r>
            <a:r>
              <a:rPr lang="sv-SE" baseline="0" err="1" smtClean="0"/>
              <a:t>up</a:t>
            </a:r>
            <a:r>
              <a:rPr lang="sv-SE" baseline="0" smtClean="0"/>
              <a:t> </a:t>
            </a:r>
            <a:r>
              <a:rPr lang="sv-SE" baseline="0" err="1" smtClean="0"/>
              <a:t>before</a:t>
            </a:r>
            <a:r>
              <a:rPr lang="sv-SE" baseline="0" smtClean="0"/>
              <a:t> the problem!</a:t>
            </a:r>
          </a:p>
          <a:p>
            <a:r>
              <a:rPr lang="sv-SE" baseline="0" smtClean="0"/>
              <a:t>- An </a:t>
            </a:r>
            <a:r>
              <a:rPr lang="sv-SE" baseline="0" err="1" smtClean="0"/>
              <a:t>exception</a:t>
            </a:r>
            <a:r>
              <a:rPr lang="sv-SE" baseline="0" smtClean="0"/>
              <a:t> in T1.g1 </a:t>
            </a:r>
            <a:r>
              <a:rPr lang="sv-SE" baseline="0" err="1" smtClean="0"/>
              <a:t>can’t</a:t>
            </a:r>
            <a:r>
              <a:rPr lang="sv-SE" baseline="0" smtClean="0"/>
              <a:t> be mixed </a:t>
            </a:r>
            <a:r>
              <a:rPr lang="sv-SE" baseline="0" err="1" smtClean="0"/>
              <a:t>up</a:t>
            </a:r>
            <a:r>
              <a:rPr lang="sv-SE" baseline="0" smtClean="0"/>
              <a:t> </a:t>
            </a:r>
            <a:r>
              <a:rPr lang="sv-SE" baseline="0" err="1" smtClean="0"/>
              <a:t>with</a:t>
            </a:r>
            <a:r>
              <a:rPr lang="sv-SE" baseline="0" smtClean="0"/>
              <a:t> T1.b1.</a:t>
            </a:r>
          </a:p>
          <a:p>
            <a:r>
              <a:rPr lang="sv-SE" baseline="0" smtClean="0"/>
              <a:t>- </a:t>
            </a:r>
            <a:r>
              <a:rPr lang="sv-SE" baseline="0" err="1" smtClean="0"/>
              <a:t>Actors</a:t>
            </a:r>
            <a:r>
              <a:rPr lang="sv-SE" baseline="0" smtClean="0"/>
              <a:t> </a:t>
            </a:r>
            <a:r>
              <a:rPr lang="sv-SE" baseline="0" err="1" smtClean="0"/>
              <a:t>migrate</a:t>
            </a:r>
            <a:r>
              <a:rPr lang="sv-SE" baseline="0" smtClean="0"/>
              <a:t>, the </a:t>
            </a:r>
            <a:r>
              <a:rPr lang="sv-SE" baseline="0" err="1" smtClean="0"/>
              <a:t>exception</a:t>
            </a:r>
            <a:r>
              <a:rPr lang="sv-SE" baseline="0" smtClean="0"/>
              <a:t> info/</a:t>
            </a:r>
            <a:r>
              <a:rPr lang="sv-SE" baseline="0" err="1" smtClean="0"/>
              <a:t>context</a:t>
            </a:r>
            <a:r>
              <a:rPr lang="sv-SE" baseline="0" smtClean="0"/>
              <a:t> </a:t>
            </a:r>
            <a:r>
              <a:rPr lang="sv-SE" baseline="0" err="1" smtClean="0"/>
              <a:t>needs</a:t>
            </a:r>
            <a:r>
              <a:rPr lang="sv-SE" baseline="0" smtClean="0"/>
              <a:t> to be </a:t>
            </a:r>
            <a:r>
              <a:rPr lang="sv-SE" baseline="0" err="1" smtClean="0"/>
              <a:t>copied</a:t>
            </a:r>
            <a:r>
              <a:rPr lang="sv-SE" baseline="0" smtClean="0"/>
              <a:t> over</a:t>
            </a:r>
            <a:endParaRPr lang="sv-SE" smtClean="0"/>
          </a:p>
          <a:p>
            <a:r>
              <a:rPr lang="sv-SE" smtClean="0"/>
              <a:t>The</a:t>
            </a:r>
            <a:r>
              <a:rPr lang="sv-SE" baseline="0" smtClean="0"/>
              <a:t> </a:t>
            </a:r>
            <a:r>
              <a:rPr lang="sv-SE" baseline="0" err="1" smtClean="0"/>
              <a:t>Encore</a:t>
            </a:r>
            <a:r>
              <a:rPr lang="sv-SE" baseline="0" smtClean="0"/>
              <a:t> </a:t>
            </a:r>
            <a:r>
              <a:rPr lang="sv-SE" baseline="0" err="1" smtClean="0"/>
              <a:t>scheduler</a:t>
            </a:r>
            <a:r>
              <a:rPr lang="sv-SE" baseline="0" smtClean="0"/>
              <a:t> saves </a:t>
            </a:r>
            <a:r>
              <a:rPr lang="sv-SE" baseline="0" err="1" smtClean="0"/>
              <a:t>actors</a:t>
            </a:r>
            <a:r>
              <a:rPr lang="sv-SE" baseline="0" smtClean="0"/>
              <a:t> contexts and re-</a:t>
            </a:r>
            <a:r>
              <a:rPr lang="sv-SE" baseline="0" err="1" smtClean="0"/>
              <a:t>uses</a:t>
            </a:r>
            <a:r>
              <a:rPr lang="sv-SE" baseline="0" smtClean="0"/>
              <a:t> the </a:t>
            </a:r>
            <a:r>
              <a:rPr lang="sv-SE" baseline="0" err="1" smtClean="0"/>
              <a:t>thread</a:t>
            </a:r>
            <a:r>
              <a:rPr lang="sv-SE" baseline="0" smtClean="0"/>
              <a:t> for </a:t>
            </a:r>
            <a:r>
              <a:rPr lang="sv-SE" baseline="0" err="1" smtClean="0"/>
              <a:t>other</a:t>
            </a:r>
            <a:r>
              <a:rPr lang="sv-SE" baseline="0" smtClean="0"/>
              <a:t> </a:t>
            </a:r>
            <a:r>
              <a:rPr lang="sv-SE" baseline="0" err="1" smtClean="0"/>
              <a:t>actors</a:t>
            </a:r>
            <a:r>
              <a:rPr lang="sv-SE" baseline="0" smtClean="0"/>
              <a:t>.</a:t>
            </a:r>
            <a:br>
              <a:rPr lang="sv-SE" baseline="0" smtClean="0"/>
            </a:b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1FB9A-D110-4275-8548-47A6887542F9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71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1FB9A-D110-4275-8548-47A6887542F9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8714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1FB9A-D110-4275-8548-47A6887542F9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1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2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589704" y="3998868"/>
            <a:ext cx="2554296" cy="25178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8F4D-340F-4234-8949-E6A1DD6AFC24}" type="datetime1">
              <a:rPr lang="sv-SE" smtClean="0"/>
              <a:t>2017-07-19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89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77C6-2076-480F-8254-3DD54E7C07A9}" type="datetime1">
              <a:rPr lang="sv-SE" smtClean="0"/>
              <a:t>2017-07-19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FD1-2C10-4904-9EA1-DFB6093EB7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149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32F4-47E1-402C-BE32-D50C16BEFFA7}" type="datetime1">
              <a:rPr lang="sv-SE" smtClean="0"/>
              <a:t>2017-07-19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FD1-2C10-4904-9EA1-DFB6093EB7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2189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D285-6219-4C5F-84BC-9F0C0CDBA060}" type="datetime1">
              <a:rPr lang="sv-SE" smtClean="0"/>
              <a:t>2017-07-19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FD1-2C10-4904-9EA1-DFB6093EB7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546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7BF8-ABDC-4845-9BDA-39A9396B5D56}" type="datetime1">
              <a:rPr lang="sv-SE" smtClean="0"/>
              <a:t>2017-07-19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FD1-2C10-4904-9EA1-DFB6093EB7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4889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D285-6219-4C5F-84BC-9F0C0CDBA060}" type="datetime1">
              <a:rPr lang="sv-SE" smtClean="0"/>
              <a:t>2017-07-19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FD1-2C10-4904-9EA1-DFB6093EB7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4416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1B0-2B73-4697-912C-AA2F7854FB98}" type="datetime1">
              <a:rPr lang="sv-SE" smtClean="0"/>
              <a:t>2017-07-19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FD1-2C10-4904-9EA1-DFB6093EB7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794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F092-EFA2-4957-87A8-2DE64C3330E3}" type="datetime1">
              <a:rPr lang="sv-SE" smtClean="0"/>
              <a:t>2017-07-19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FD1-2C10-4904-9EA1-DFB6093EB7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8338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119F-A8F9-4D28-AB1B-BA77B45EF3A7}" type="datetime1">
              <a:rPr lang="sv-SE" smtClean="0"/>
              <a:t>2017-07-19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FD1-2C10-4904-9EA1-DFB6093EB7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548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69DE-FF2C-40F6-A103-C6F868AE3EAD}" type="datetime1">
              <a:rPr lang="sv-SE" smtClean="0"/>
              <a:t>2017-07-19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FD1-2C10-4904-9EA1-DFB6093EB7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9673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4A5-EFB3-4ACD-B386-BDD06AE0CA0F}" type="datetime1">
              <a:rPr lang="sv-SE" smtClean="0"/>
              <a:t>2017-07-19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FD1-2C10-4904-9EA1-DFB6093EB7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352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631710"/>
            <a:ext cx="2287739" cy="233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/>
          <p:cNvSpPr/>
          <p:nvPr userDrawn="1"/>
        </p:nvSpPr>
        <p:spPr>
          <a:xfrm>
            <a:off x="2287740" y="6631709"/>
            <a:ext cx="6856259" cy="233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658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339" y="65780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7D0ABAA-B20C-4437-8E9C-FDB9AE600AF4}" type="datetime1">
              <a:rPr lang="sv-SE" smtClean="0"/>
              <a:t>2017-07-19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687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67551" y="65780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fld id="{3FB7CFD1-2C10-4904-9EA1-DFB6093EB73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870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/>
          <p:cNvSpPr/>
          <p:nvPr/>
        </p:nvSpPr>
        <p:spPr>
          <a:xfrm>
            <a:off x="2405674" y="792589"/>
            <a:ext cx="468922" cy="468922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sv-SE" b="1" err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2531597" y="1413471"/>
            <a:ext cx="468922" cy="468922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sv-SE" b="1" err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2606899" y="2113497"/>
            <a:ext cx="468922" cy="468922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sv-SE" b="1" err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3292231" y="2016371"/>
            <a:ext cx="468922" cy="468922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sv-SE" b="1" err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1824096" y="1337799"/>
            <a:ext cx="468922" cy="468922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sv-SE" b="1" err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3292231" y="1083329"/>
            <a:ext cx="468922" cy="468922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sv-SE" b="1" err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3292231" y="558128"/>
            <a:ext cx="468922" cy="468922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sv-SE" b="1" err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Straight Connector 29"/>
          <p:cNvCxnSpPr>
            <a:stCxn id="23" idx="7"/>
            <a:endCxn id="19" idx="3"/>
          </p:cNvCxnSpPr>
          <p:nvPr/>
        </p:nvCxnSpPr>
        <p:spPr>
          <a:xfrm flipV="1">
            <a:off x="2224346" y="1192839"/>
            <a:ext cx="250000" cy="2136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5"/>
            <a:endCxn id="21" idx="2"/>
          </p:cNvCxnSpPr>
          <p:nvPr/>
        </p:nvCxnSpPr>
        <p:spPr>
          <a:xfrm>
            <a:off x="2224346" y="1738049"/>
            <a:ext cx="382553" cy="60990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4"/>
            <a:endCxn id="22" idx="0"/>
          </p:cNvCxnSpPr>
          <p:nvPr/>
        </p:nvCxnSpPr>
        <p:spPr>
          <a:xfrm>
            <a:off x="3526692" y="1552251"/>
            <a:ext cx="0" cy="46412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6"/>
            <a:endCxn id="26" idx="2"/>
          </p:cNvCxnSpPr>
          <p:nvPr/>
        </p:nvCxnSpPr>
        <p:spPr>
          <a:xfrm flipV="1">
            <a:off x="2874596" y="792589"/>
            <a:ext cx="417635" cy="2344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1756780" y="454454"/>
            <a:ext cx="2169160" cy="2235612"/>
          </a:xfrm>
          <a:prstGeom prst="roundRect">
            <a:avLst>
              <a:gd name="adj" fmla="val 747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b="1" err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1" name="Flowchart: Connector 130"/>
          <p:cNvSpPr/>
          <p:nvPr/>
        </p:nvSpPr>
        <p:spPr>
          <a:xfrm>
            <a:off x="4784614" y="1413471"/>
            <a:ext cx="468922" cy="468922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sv-SE" b="1" err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" name="Flowchart: Connector 132"/>
          <p:cNvSpPr/>
          <p:nvPr/>
        </p:nvSpPr>
        <p:spPr>
          <a:xfrm>
            <a:off x="5545248" y="2016371"/>
            <a:ext cx="468922" cy="468922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sv-SE" b="1" err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5" name="Flowchart: Connector 134"/>
          <p:cNvSpPr/>
          <p:nvPr/>
        </p:nvSpPr>
        <p:spPr>
          <a:xfrm>
            <a:off x="5545248" y="1083329"/>
            <a:ext cx="468922" cy="468922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sv-SE" b="1" err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9" name="Straight Connector 138"/>
          <p:cNvCxnSpPr>
            <a:stCxn id="135" idx="4"/>
            <a:endCxn id="133" idx="0"/>
          </p:cNvCxnSpPr>
          <p:nvPr/>
        </p:nvCxnSpPr>
        <p:spPr>
          <a:xfrm>
            <a:off x="5779709" y="1552251"/>
            <a:ext cx="0" cy="46412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4009797" y="454454"/>
            <a:ext cx="2169160" cy="2235612"/>
          </a:xfrm>
          <a:prstGeom prst="roundRect">
            <a:avLst>
              <a:gd name="adj" fmla="val 747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b="1" err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Straight Connector 30"/>
          <p:cNvCxnSpPr>
            <a:stCxn id="44" idx="3"/>
            <a:endCxn id="59" idx="1"/>
          </p:cNvCxnSpPr>
          <p:nvPr/>
        </p:nvCxnSpPr>
        <p:spPr>
          <a:xfrm flipH="1">
            <a:off x="2293018" y="3668866"/>
            <a:ext cx="898189" cy="226980"/>
          </a:xfrm>
          <a:prstGeom prst="line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4" idx="3"/>
            <a:endCxn id="56" idx="1"/>
          </p:cNvCxnSpPr>
          <p:nvPr/>
        </p:nvCxnSpPr>
        <p:spPr>
          <a:xfrm>
            <a:off x="3191207" y="3668866"/>
            <a:ext cx="898190" cy="226980"/>
          </a:xfrm>
          <a:prstGeom prst="line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9" idx="3"/>
            <a:endCxn id="71" idx="1"/>
          </p:cNvCxnSpPr>
          <p:nvPr/>
        </p:nvCxnSpPr>
        <p:spPr>
          <a:xfrm flipH="1">
            <a:off x="1857501" y="4363846"/>
            <a:ext cx="435517" cy="287940"/>
          </a:xfrm>
          <a:prstGeom prst="line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9" idx="3"/>
            <a:endCxn id="68" idx="1"/>
          </p:cNvCxnSpPr>
          <p:nvPr/>
        </p:nvCxnSpPr>
        <p:spPr>
          <a:xfrm>
            <a:off x="2293018" y="4363846"/>
            <a:ext cx="435516" cy="287940"/>
          </a:xfrm>
          <a:prstGeom prst="line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8" idx="3"/>
            <a:endCxn id="53" idx="1"/>
          </p:cNvCxnSpPr>
          <p:nvPr/>
        </p:nvCxnSpPr>
        <p:spPr>
          <a:xfrm flipH="1">
            <a:off x="2063670" y="5119786"/>
            <a:ext cx="664864" cy="287941"/>
          </a:xfrm>
          <a:prstGeom prst="line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8" idx="3"/>
            <a:endCxn id="50" idx="1"/>
          </p:cNvCxnSpPr>
          <p:nvPr/>
        </p:nvCxnSpPr>
        <p:spPr>
          <a:xfrm>
            <a:off x="2728534" y="5119786"/>
            <a:ext cx="95" cy="287941"/>
          </a:xfrm>
          <a:prstGeom prst="line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8" idx="3"/>
            <a:endCxn id="47" idx="1"/>
          </p:cNvCxnSpPr>
          <p:nvPr/>
        </p:nvCxnSpPr>
        <p:spPr>
          <a:xfrm>
            <a:off x="2728534" y="5119786"/>
            <a:ext cx="681569" cy="287941"/>
          </a:xfrm>
          <a:prstGeom prst="line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6" idx="3"/>
            <a:endCxn id="65" idx="1"/>
          </p:cNvCxnSpPr>
          <p:nvPr/>
        </p:nvCxnSpPr>
        <p:spPr>
          <a:xfrm flipH="1">
            <a:off x="3652488" y="4363846"/>
            <a:ext cx="436909" cy="287940"/>
          </a:xfrm>
          <a:prstGeom prst="line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6" idx="3"/>
            <a:endCxn id="62" idx="1"/>
          </p:cNvCxnSpPr>
          <p:nvPr/>
        </p:nvCxnSpPr>
        <p:spPr>
          <a:xfrm>
            <a:off x="4089397" y="4363846"/>
            <a:ext cx="436910" cy="287940"/>
          </a:xfrm>
          <a:prstGeom prst="line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957207" y="3200866"/>
            <a:ext cx="468000" cy="468000"/>
            <a:chOff x="3999607" y="1854900"/>
            <a:chExt cx="468000" cy="468000"/>
          </a:xfrm>
        </p:grpSpPr>
        <p:sp>
          <p:nvSpPr>
            <p:cNvPr id="44" name="Freeform 43"/>
            <p:cNvSpPr/>
            <p:nvPr/>
          </p:nvSpPr>
          <p:spPr>
            <a:xfrm>
              <a:off x="3999607" y="1854900"/>
              <a:ext cx="468000" cy="468000"/>
            </a:xfrm>
            <a:custGeom>
              <a:avLst/>
              <a:gdLst>
                <a:gd name="connsiteX0" fmla="*/ 0 w 1103184"/>
                <a:gd name="connsiteY0" fmla="*/ 367728 h 735456"/>
                <a:gd name="connsiteX1" fmla="*/ 551592 w 1103184"/>
                <a:gd name="connsiteY1" fmla="*/ 0 h 735456"/>
                <a:gd name="connsiteX2" fmla="*/ 1103184 w 1103184"/>
                <a:gd name="connsiteY2" fmla="*/ 367728 h 735456"/>
                <a:gd name="connsiteX3" fmla="*/ 551592 w 1103184"/>
                <a:gd name="connsiteY3" fmla="*/ 735456 h 735456"/>
                <a:gd name="connsiteX4" fmla="*/ 0 w 1103184"/>
                <a:gd name="connsiteY4" fmla="*/ 367728 h 73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3184" h="735456">
                  <a:moveTo>
                    <a:pt x="0" y="367728"/>
                  </a:moveTo>
                  <a:cubicBezTo>
                    <a:pt x="0" y="164637"/>
                    <a:pt x="246956" y="0"/>
                    <a:pt x="551592" y="0"/>
                  </a:cubicBezTo>
                  <a:cubicBezTo>
                    <a:pt x="856228" y="0"/>
                    <a:pt x="1103184" y="164637"/>
                    <a:pt x="1103184" y="367728"/>
                  </a:cubicBezTo>
                  <a:cubicBezTo>
                    <a:pt x="1103184" y="570819"/>
                    <a:pt x="856228" y="735456"/>
                    <a:pt x="551592" y="735456"/>
                  </a:cubicBezTo>
                  <a:cubicBezTo>
                    <a:pt x="246956" y="735456"/>
                    <a:pt x="0" y="570819"/>
                    <a:pt x="0" y="367728"/>
                  </a:cubicBezTo>
                  <a:close/>
                </a:path>
              </a:pathLst>
            </a:custGeom>
            <a:solidFill>
              <a:schemeClr val="tx1"/>
            </a:solidFill>
            <a:ln w="19050"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2998" tIns="199145" rIns="252998" bIns="199145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1600" kern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77955" y="1918084"/>
              <a:ext cx="311304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b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endParaRPr lang="sv-S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76103" y="5407727"/>
            <a:ext cx="468000" cy="468000"/>
            <a:chOff x="4178712" y="4061761"/>
            <a:chExt cx="468000" cy="468000"/>
          </a:xfrm>
        </p:grpSpPr>
        <p:sp>
          <p:nvSpPr>
            <p:cNvPr id="47" name="Freeform 46"/>
            <p:cNvSpPr/>
            <p:nvPr/>
          </p:nvSpPr>
          <p:spPr>
            <a:xfrm>
              <a:off x="4178712" y="4061761"/>
              <a:ext cx="468000" cy="468000"/>
            </a:xfrm>
            <a:custGeom>
              <a:avLst/>
              <a:gdLst>
                <a:gd name="connsiteX0" fmla="*/ 0 w 1103184"/>
                <a:gd name="connsiteY0" fmla="*/ 367728 h 735456"/>
                <a:gd name="connsiteX1" fmla="*/ 551592 w 1103184"/>
                <a:gd name="connsiteY1" fmla="*/ 0 h 735456"/>
                <a:gd name="connsiteX2" fmla="*/ 1103184 w 1103184"/>
                <a:gd name="connsiteY2" fmla="*/ 367728 h 735456"/>
                <a:gd name="connsiteX3" fmla="*/ 551592 w 1103184"/>
                <a:gd name="connsiteY3" fmla="*/ 735456 h 735456"/>
                <a:gd name="connsiteX4" fmla="*/ 0 w 1103184"/>
                <a:gd name="connsiteY4" fmla="*/ 367728 h 73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3184" h="735456">
                  <a:moveTo>
                    <a:pt x="0" y="367728"/>
                  </a:moveTo>
                  <a:cubicBezTo>
                    <a:pt x="0" y="164637"/>
                    <a:pt x="246956" y="0"/>
                    <a:pt x="551592" y="0"/>
                  </a:cubicBezTo>
                  <a:cubicBezTo>
                    <a:pt x="856228" y="0"/>
                    <a:pt x="1103184" y="164637"/>
                    <a:pt x="1103184" y="367728"/>
                  </a:cubicBezTo>
                  <a:cubicBezTo>
                    <a:pt x="1103184" y="570819"/>
                    <a:pt x="856228" y="735456"/>
                    <a:pt x="551592" y="735456"/>
                  </a:cubicBezTo>
                  <a:cubicBezTo>
                    <a:pt x="246956" y="735456"/>
                    <a:pt x="0" y="570819"/>
                    <a:pt x="0" y="367728"/>
                  </a:cubicBezTo>
                  <a:close/>
                </a:path>
              </a:pathLst>
            </a:custGeom>
            <a:solidFill>
              <a:schemeClr val="bg1"/>
            </a:solidFill>
            <a:ln w="19050"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2998" tIns="199145" rIns="252998" bIns="199145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1600" kern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57060" y="4124945"/>
              <a:ext cx="311304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b="1" smtClean="0">
                  <a:latin typeface="Consolas" panose="020B0609020204030204" pitchFamily="49" charset="0"/>
                  <a:cs typeface="Consolas" panose="020B0609020204030204" pitchFamily="49" charset="0"/>
                </a:rPr>
                <a:t>W</a:t>
              </a:r>
              <a:endParaRPr lang="sv-SE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94629" y="5407727"/>
            <a:ext cx="468000" cy="468000"/>
            <a:chOff x="3497238" y="4061761"/>
            <a:chExt cx="468000" cy="468000"/>
          </a:xfrm>
        </p:grpSpPr>
        <p:sp>
          <p:nvSpPr>
            <p:cNvPr id="50" name="Freeform 49"/>
            <p:cNvSpPr/>
            <p:nvPr/>
          </p:nvSpPr>
          <p:spPr>
            <a:xfrm>
              <a:off x="3497238" y="4061761"/>
              <a:ext cx="468000" cy="468000"/>
            </a:xfrm>
            <a:custGeom>
              <a:avLst/>
              <a:gdLst>
                <a:gd name="connsiteX0" fmla="*/ 0 w 1103184"/>
                <a:gd name="connsiteY0" fmla="*/ 367728 h 735456"/>
                <a:gd name="connsiteX1" fmla="*/ 551592 w 1103184"/>
                <a:gd name="connsiteY1" fmla="*/ 0 h 735456"/>
                <a:gd name="connsiteX2" fmla="*/ 1103184 w 1103184"/>
                <a:gd name="connsiteY2" fmla="*/ 367728 h 735456"/>
                <a:gd name="connsiteX3" fmla="*/ 551592 w 1103184"/>
                <a:gd name="connsiteY3" fmla="*/ 735456 h 735456"/>
                <a:gd name="connsiteX4" fmla="*/ 0 w 1103184"/>
                <a:gd name="connsiteY4" fmla="*/ 367728 h 73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3184" h="735456">
                  <a:moveTo>
                    <a:pt x="0" y="367728"/>
                  </a:moveTo>
                  <a:cubicBezTo>
                    <a:pt x="0" y="164637"/>
                    <a:pt x="246956" y="0"/>
                    <a:pt x="551592" y="0"/>
                  </a:cubicBezTo>
                  <a:cubicBezTo>
                    <a:pt x="856228" y="0"/>
                    <a:pt x="1103184" y="164637"/>
                    <a:pt x="1103184" y="367728"/>
                  </a:cubicBezTo>
                  <a:cubicBezTo>
                    <a:pt x="1103184" y="570819"/>
                    <a:pt x="856228" y="735456"/>
                    <a:pt x="551592" y="735456"/>
                  </a:cubicBezTo>
                  <a:cubicBezTo>
                    <a:pt x="246956" y="735456"/>
                    <a:pt x="0" y="570819"/>
                    <a:pt x="0" y="367728"/>
                  </a:cubicBezTo>
                  <a:close/>
                </a:path>
              </a:pathLst>
            </a:custGeom>
            <a:solidFill>
              <a:schemeClr val="bg1"/>
            </a:solidFill>
            <a:ln w="19050"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2998" tIns="199145" rIns="252998" bIns="199145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1600" kern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575586" y="4124945"/>
              <a:ext cx="311304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b="1" smtClean="0">
                  <a:latin typeface="Consolas" panose="020B0609020204030204" pitchFamily="49" charset="0"/>
                  <a:cs typeface="Consolas" panose="020B0609020204030204" pitchFamily="49" charset="0"/>
                </a:rPr>
                <a:t>W</a:t>
              </a:r>
              <a:endParaRPr lang="sv-SE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29670" y="5407727"/>
            <a:ext cx="468000" cy="468000"/>
            <a:chOff x="2832279" y="4061761"/>
            <a:chExt cx="468000" cy="468000"/>
          </a:xfrm>
        </p:grpSpPr>
        <p:sp>
          <p:nvSpPr>
            <p:cNvPr id="53" name="Freeform 52"/>
            <p:cNvSpPr/>
            <p:nvPr/>
          </p:nvSpPr>
          <p:spPr>
            <a:xfrm>
              <a:off x="2832279" y="4061761"/>
              <a:ext cx="468000" cy="468000"/>
            </a:xfrm>
            <a:custGeom>
              <a:avLst/>
              <a:gdLst>
                <a:gd name="connsiteX0" fmla="*/ 0 w 1103184"/>
                <a:gd name="connsiteY0" fmla="*/ 367728 h 735456"/>
                <a:gd name="connsiteX1" fmla="*/ 551592 w 1103184"/>
                <a:gd name="connsiteY1" fmla="*/ 0 h 735456"/>
                <a:gd name="connsiteX2" fmla="*/ 1103184 w 1103184"/>
                <a:gd name="connsiteY2" fmla="*/ 367728 h 735456"/>
                <a:gd name="connsiteX3" fmla="*/ 551592 w 1103184"/>
                <a:gd name="connsiteY3" fmla="*/ 735456 h 735456"/>
                <a:gd name="connsiteX4" fmla="*/ 0 w 1103184"/>
                <a:gd name="connsiteY4" fmla="*/ 367728 h 73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3184" h="735456">
                  <a:moveTo>
                    <a:pt x="0" y="367728"/>
                  </a:moveTo>
                  <a:cubicBezTo>
                    <a:pt x="0" y="164637"/>
                    <a:pt x="246956" y="0"/>
                    <a:pt x="551592" y="0"/>
                  </a:cubicBezTo>
                  <a:cubicBezTo>
                    <a:pt x="856228" y="0"/>
                    <a:pt x="1103184" y="164637"/>
                    <a:pt x="1103184" y="367728"/>
                  </a:cubicBezTo>
                  <a:cubicBezTo>
                    <a:pt x="1103184" y="570819"/>
                    <a:pt x="856228" y="735456"/>
                    <a:pt x="551592" y="735456"/>
                  </a:cubicBezTo>
                  <a:cubicBezTo>
                    <a:pt x="246956" y="735456"/>
                    <a:pt x="0" y="570819"/>
                    <a:pt x="0" y="367728"/>
                  </a:cubicBezTo>
                  <a:close/>
                </a:path>
              </a:pathLst>
            </a:custGeom>
            <a:solidFill>
              <a:schemeClr val="bg1"/>
            </a:solidFill>
            <a:ln w="19050"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2998" tIns="199145" rIns="252998" bIns="199145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1600" kern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10627" y="4124945"/>
              <a:ext cx="311304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b="1" smtClean="0">
                  <a:latin typeface="Consolas" panose="020B0609020204030204" pitchFamily="49" charset="0"/>
                  <a:cs typeface="Consolas" panose="020B0609020204030204" pitchFamily="49" charset="0"/>
                </a:rPr>
                <a:t>W</a:t>
              </a:r>
              <a:endParaRPr lang="sv-SE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855397" y="3895846"/>
            <a:ext cx="468000" cy="468000"/>
            <a:chOff x="4858006" y="2549880"/>
            <a:chExt cx="468000" cy="468000"/>
          </a:xfrm>
        </p:grpSpPr>
        <p:sp>
          <p:nvSpPr>
            <p:cNvPr id="56" name="Freeform 55"/>
            <p:cNvSpPr/>
            <p:nvPr/>
          </p:nvSpPr>
          <p:spPr>
            <a:xfrm>
              <a:off x="4858006" y="2549880"/>
              <a:ext cx="468000" cy="468000"/>
            </a:xfrm>
            <a:custGeom>
              <a:avLst/>
              <a:gdLst>
                <a:gd name="connsiteX0" fmla="*/ 0 w 1103184"/>
                <a:gd name="connsiteY0" fmla="*/ 367728 h 735456"/>
                <a:gd name="connsiteX1" fmla="*/ 551592 w 1103184"/>
                <a:gd name="connsiteY1" fmla="*/ 0 h 735456"/>
                <a:gd name="connsiteX2" fmla="*/ 1103184 w 1103184"/>
                <a:gd name="connsiteY2" fmla="*/ 367728 h 735456"/>
                <a:gd name="connsiteX3" fmla="*/ 551592 w 1103184"/>
                <a:gd name="connsiteY3" fmla="*/ 735456 h 735456"/>
                <a:gd name="connsiteX4" fmla="*/ 0 w 1103184"/>
                <a:gd name="connsiteY4" fmla="*/ 367728 h 73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3184" h="735456">
                  <a:moveTo>
                    <a:pt x="0" y="367728"/>
                  </a:moveTo>
                  <a:cubicBezTo>
                    <a:pt x="0" y="164637"/>
                    <a:pt x="246956" y="0"/>
                    <a:pt x="551592" y="0"/>
                  </a:cubicBezTo>
                  <a:cubicBezTo>
                    <a:pt x="856228" y="0"/>
                    <a:pt x="1103184" y="164637"/>
                    <a:pt x="1103184" y="367728"/>
                  </a:cubicBezTo>
                  <a:cubicBezTo>
                    <a:pt x="1103184" y="570819"/>
                    <a:pt x="856228" y="735456"/>
                    <a:pt x="551592" y="735456"/>
                  </a:cubicBezTo>
                  <a:cubicBezTo>
                    <a:pt x="246956" y="735456"/>
                    <a:pt x="0" y="570819"/>
                    <a:pt x="0" y="367728"/>
                  </a:cubicBezTo>
                  <a:close/>
                </a:path>
              </a:pathLst>
            </a:custGeom>
            <a:solidFill>
              <a:schemeClr val="tx1"/>
            </a:solidFill>
            <a:ln w="19050"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2998" tIns="199145" rIns="252998" bIns="199145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1600" kern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36355" y="2613064"/>
              <a:ext cx="311304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b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endParaRPr lang="sv-S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9018" y="3895846"/>
            <a:ext cx="468000" cy="468000"/>
            <a:chOff x="3061627" y="2549880"/>
            <a:chExt cx="468000" cy="468000"/>
          </a:xfrm>
        </p:grpSpPr>
        <p:sp>
          <p:nvSpPr>
            <p:cNvPr id="59" name="Freeform 58"/>
            <p:cNvSpPr/>
            <p:nvPr/>
          </p:nvSpPr>
          <p:spPr>
            <a:xfrm>
              <a:off x="3061627" y="2549880"/>
              <a:ext cx="468000" cy="468000"/>
            </a:xfrm>
            <a:custGeom>
              <a:avLst/>
              <a:gdLst>
                <a:gd name="connsiteX0" fmla="*/ 0 w 1103184"/>
                <a:gd name="connsiteY0" fmla="*/ 367728 h 735456"/>
                <a:gd name="connsiteX1" fmla="*/ 551592 w 1103184"/>
                <a:gd name="connsiteY1" fmla="*/ 0 h 735456"/>
                <a:gd name="connsiteX2" fmla="*/ 1103184 w 1103184"/>
                <a:gd name="connsiteY2" fmla="*/ 367728 h 735456"/>
                <a:gd name="connsiteX3" fmla="*/ 551592 w 1103184"/>
                <a:gd name="connsiteY3" fmla="*/ 735456 h 735456"/>
                <a:gd name="connsiteX4" fmla="*/ 0 w 1103184"/>
                <a:gd name="connsiteY4" fmla="*/ 367728 h 73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3184" h="735456">
                  <a:moveTo>
                    <a:pt x="0" y="367728"/>
                  </a:moveTo>
                  <a:cubicBezTo>
                    <a:pt x="0" y="164637"/>
                    <a:pt x="246956" y="0"/>
                    <a:pt x="551592" y="0"/>
                  </a:cubicBezTo>
                  <a:cubicBezTo>
                    <a:pt x="856228" y="0"/>
                    <a:pt x="1103184" y="164637"/>
                    <a:pt x="1103184" y="367728"/>
                  </a:cubicBezTo>
                  <a:cubicBezTo>
                    <a:pt x="1103184" y="570819"/>
                    <a:pt x="856228" y="735456"/>
                    <a:pt x="551592" y="735456"/>
                  </a:cubicBezTo>
                  <a:cubicBezTo>
                    <a:pt x="246956" y="735456"/>
                    <a:pt x="0" y="570819"/>
                    <a:pt x="0" y="367728"/>
                  </a:cubicBezTo>
                  <a:close/>
                </a:path>
              </a:pathLst>
            </a:custGeom>
            <a:solidFill>
              <a:schemeClr val="tx1"/>
            </a:solidFill>
            <a:ln w="19050"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2998" tIns="199145" rIns="252998" bIns="199145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1600" kern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39975" y="2613064"/>
              <a:ext cx="311304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b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endParaRPr lang="sv-S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292307" y="4651786"/>
            <a:ext cx="468000" cy="468000"/>
            <a:chOff x="5355241" y="3305820"/>
            <a:chExt cx="468000" cy="468000"/>
          </a:xfrm>
        </p:grpSpPr>
        <p:sp>
          <p:nvSpPr>
            <p:cNvPr id="62" name="Freeform 61"/>
            <p:cNvSpPr/>
            <p:nvPr/>
          </p:nvSpPr>
          <p:spPr>
            <a:xfrm>
              <a:off x="5355241" y="3305820"/>
              <a:ext cx="468000" cy="468000"/>
            </a:xfrm>
            <a:custGeom>
              <a:avLst/>
              <a:gdLst>
                <a:gd name="connsiteX0" fmla="*/ 0 w 1103184"/>
                <a:gd name="connsiteY0" fmla="*/ 367728 h 735456"/>
                <a:gd name="connsiteX1" fmla="*/ 551592 w 1103184"/>
                <a:gd name="connsiteY1" fmla="*/ 0 h 735456"/>
                <a:gd name="connsiteX2" fmla="*/ 1103184 w 1103184"/>
                <a:gd name="connsiteY2" fmla="*/ 367728 h 735456"/>
                <a:gd name="connsiteX3" fmla="*/ 551592 w 1103184"/>
                <a:gd name="connsiteY3" fmla="*/ 735456 h 735456"/>
                <a:gd name="connsiteX4" fmla="*/ 0 w 1103184"/>
                <a:gd name="connsiteY4" fmla="*/ 367728 h 73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3184" h="735456">
                  <a:moveTo>
                    <a:pt x="0" y="367728"/>
                  </a:moveTo>
                  <a:cubicBezTo>
                    <a:pt x="0" y="164637"/>
                    <a:pt x="246956" y="0"/>
                    <a:pt x="551592" y="0"/>
                  </a:cubicBezTo>
                  <a:cubicBezTo>
                    <a:pt x="856228" y="0"/>
                    <a:pt x="1103184" y="164637"/>
                    <a:pt x="1103184" y="367728"/>
                  </a:cubicBezTo>
                  <a:cubicBezTo>
                    <a:pt x="1103184" y="570819"/>
                    <a:pt x="856228" y="735456"/>
                    <a:pt x="551592" y="735456"/>
                  </a:cubicBezTo>
                  <a:cubicBezTo>
                    <a:pt x="246956" y="735456"/>
                    <a:pt x="0" y="570819"/>
                    <a:pt x="0" y="367728"/>
                  </a:cubicBezTo>
                  <a:close/>
                </a:path>
              </a:pathLst>
            </a:custGeom>
            <a:solidFill>
              <a:schemeClr val="bg1"/>
            </a:solidFill>
            <a:ln w="19050"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2998" tIns="199145" rIns="252998" bIns="199145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1600" kern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33589" y="3369004"/>
              <a:ext cx="311304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b="1" smtClean="0">
                  <a:latin typeface="Consolas" panose="020B0609020204030204" pitchFamily="49" charset="0"/>
                  <a:cs typeface="Consolas" panose="020B0609020204030204" pitchFamily="49" charset="0"/>
                </a:rPr>
                <a:t>W</a:t>
              </a:r>
              <a:endParaRPr lang="sv-SE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18488" y="4651786"/>
            <a:ext cx="468000" cy="468000"/>
            <a:chOff x="4481422" y="3305820"/>
            <a:chExt cx="468000" cy="468000"/>
          </a:xfrm>
        </p:grpSpPr>
        <p:sp>
          <p:nvSpPr>
            <p:cNvPr id="65" name="Freeform 64"/>
            <p:cNvSpPr/>
            <p:nvPr/>
          </p:nvSpPr>
          <p:spPr>
            <a:xfrm>
              <a:off x="4481422" y="3305820"/>
              <a:ext cx="468000" cy="468000"/>
            </a:xfrm>
            <a:custGeom>
              <a:avLst/>
              <a:gdLst>
                <a:gd name="connsiteX0" fmla="*/ 0 w 1103184"/>
                <a:gd name="connsiteY0" fmla="*/ 367728 h 735456"/>
                <a:gd name="connsiteX1" fmla="*/ 551592 w 1103184"/>
                <a:gd name="connsiteY1" fmla="*/ 0 h 735456"/>
                <a:gd name="connsiteX2" fmla="*/ 1103184 w 1103184"/>
                <a:gd name="connsiteY2" fmla="*/ 367728 h 735456"/>
                <a:gd name="connsiteX3" fmla="*/ 551592 w 1103184"/>
                <a:gd name="connsiteY3" fmla="*/ 735456 h 735456"/>
                <a:gd name="connsiteX4" fmla="*/ 0 w 1103184"/>
                <a:gd name="connsiteY4" fmla="*/ 367728 h 73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3184" h="735456">
                  <a:moveTo>
                    <a:pt x="0" y="367728"/>
                  </a:moveTo>
                  <a:cubicBezTo>
                    <a:pt x="0" y="164637"/>
                    <a:pt x="246956" y="0"/>
                    <a:pt x="551592" y="0"/>
                  </a:cubicBezTo>
                  <a:cubicBezTo>
                    <a:pt x="856228" y="0"/>
                    <a:pt x="1103184" y="164637"/>
                    <a:pt x="1103184" y="367728"/>
                  </a:cubicBezTo>
                  <a:cubicBezTo>
                    <a:pt x="1103184" y="570819"/>
                    <a:pt x="856228" y="735456"/>
                    <a:pt x="551592" y="735456"/>
                  </a:cubicBezTo>
                  <a:cubicBezTo>
                    <a:pt x="246956" y="735456"/>
                    <a:pt x="0" y="570819"/>
                    <a:pt x="0" y="367728"/>
                  </a:cubicBezTo>
                  <a:close/>
                </a:path>
              </a:pathLst>
            </a:custGeom>
            <a:solidFill>
              <a:schemeClr val="bg1"/>
            </a:solidFill>
            <a:ln w="19050"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2998" tIns="199145" rIns="252998" bIns="199145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1600" kern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59770" y="3369004"/>
              <a:ext cx="311304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b="1" smtClean="0">
                  <a:latin typeface="Consolas" panose="020B0609020204030204" pitchFamily="49" charset="0"/>
                  <a:cs typeface="Consolas" panose="020B0609020204030204" pitchFamily="49" charset="0"/>
                </a:rPr>
                <a:t>W</a:t>
              </a:r>
              <a:endParaRPr lang="sv-SE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494534" y="4651786"/>
            <a:ext cx="468000" cy="468000"/>
            <a:chOff x="3497143" y="3305820"/>
            <a:chExt cx="468000" cy="468000"/>
          </a:xfrm>
        </p:grpSpPr>
        <p:sp>
          <p:nvSpPr>
            <p:cNvPr id="68" name="Freeform 67"/>
            <p:cNvSpPr/>
            <p:nvPr/>
          </p:nvSpPr>
          <p:spPr>
            <a:xfrm>
              <a:off x="3497143" y="3305820"/>
              <a:ext cx="468000" cy="468000"/>
            </a:xfrm>
            <a:custGeom>
              <a:avLst/>
              <a:gdLst>
                <a:gd name="connsiteX0" fmla="*/ 0 w 1103184"/>
                <a:gd name="connsiteY0" fmla="*/ 367728 h 735456"/>
                <a:gd name="connsiteX1" fmla="*/ 551592 w 1103184"/>
                <a:gd name="connsiteY1" fmla="*/ 0 h 735456"/>
                <a:gd name="connsiteX2" fmla="*/ 1103184 w 1103184"/>
                <a:gd name="connsiteY2" fmla="*/ 367728 h 735456"/>
                <a:gd name="connsiteX3" fmla="*/ 551592 w 1103184"/>
                <a:gd name="connsiteY3" fmla="*/ 735456 h 735456"/>
                <a:gd name="connsiteX4" fmla="*/ 0 w 1103184"/>
                <a:gd name="connsiteY4" fmla="*/ 367728 h 73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3184" h="735456">
                  <a:moveTo>
                    <a:pt x="0" y="367728"/>
                  </a:moveTo>
                  <a:cubicBezTo>
                    <a:pt x="0" y="164637"/>
                    <a:pt x="246956" y="0"/>
                    <a:pt x="551592" y="0"/>
                  </a:cubicBezTo>
                  <a:cubicBezTo>
                    <a:pt x="856228" y="0"/>
                    <a:pt x="1103184" y="164637"/>
                    <a:pt x="1103184" y="367728"/>
                  </a:cubicBezTo>
                  <a:cubicBezTo>
                    <a:pt x="1103184" y="570819"/>
                    <a:pt x="856228" y="735456"/>
                    <a:pt x="551592" y="735456"/>
                  </a:cubicBezTo>
                  <a:cubicBezTo>
                    <a:pt x="246956" y="735456"/>
                    <a:pt x="0" y="570819"/>
                    <a:pt x="0" y="367728"/>
                  </a:cubicBezTo>
                  <a:close/>
                </a:path>
              </a:pathLst>
            </a:custGeom>
            <a:solidFill>
              <a:schemeClr val="tx1"/>
            </a:solidFill>
            <a:ln w="19050"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2998" tIns="199145" rIns="252998" bIns="199145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1600" kern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575491" y="3369004"/>
              <a:ext cx="311304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endParaRPr lang="sv-SE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23501" y="4651786"/>
            <a:ext cx="468000" cy="468000"/>
            <a:chOff x="2626110" y="3305820"/>
            <a:chExt cx="468000" cy="468000"/>
          </a:xfrm>
        </p:grpSpPr>
        <p:sp>
          <p:nvSpPr>
            <p:cNvPr id="71" name="Freeform 70"/>
            <p:cNvSpPr/>
            <p:nvPr/>
          </p:nvSpPr>
          <p:spPr>
            <a:xfrm>
              <a:off x="2626110" y="3305820"/>
              <a:ext cx="468000" cy="468000"/>
            </a:xfrm>
            <a:custGeom>
              <a:avLst/>
              <a:gdLst>
                <a:gd name="connsiteX0" fmla="*/ 0 w 1103184"/>
                <a:gd name="connsiteY0" fmla="*/ 367728 h 735456"/>
                <a:gd name="connsiteX1" fmla="*/ 551592 w 1103184"/>
                <a:gd name="connsiteY1" fmla="*/ 0 h 735456"/>
                <a:gd name="connsiteX2" fmla="*/ 1103184 w 1103184"/>
                <a:gd name="connsiteY2" fmla="*/ 367728 h 735456"/>
                <a:gd name="connsiteX3" fmla="*/ 551592 w 1103184"/>
                <a:gd name="connsiteY3" fmla="*/ 735456 h 735456"/>
                <a:gd name="connsiteX4" fmla="*/ 0 w 1103184"/>
                <a:gd name="connsiteY4" fmla="*/ 367728 h 73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3184" h="735456">
                  <a:moveTo>
                    <a:pt x="0" y="367728"/>
                  </a:moveTo>
                  <a:cubicBezTo>
                    <a:pt x="0" y="164637"/>
                    <a:pt x="246956" y="0"/>
                    <a:pt x="551592" y="0"/>
                  </a:cubicBezTo>
                  <a:cubicBezTo>
                    <a:pt x="856228" y="0"/>
                    <a:pt x="1103184" y="164637"/>
                    <a:pt x="1103184" y="367728"/>
                  </a:cubicBezTo>
                  <a:cubicBezTo>
                    <a:pt x="1103184" y="570819"/>
                    <a:pt x="856228" y="735456"/>
                    <a:pt x="551592" y="735456"/>
                  </a:cubicBezTo>
                  <a:cubicBezTo>
                    <a:pt x="246956" y="735456"/>
                    <a:pt x="0" y="570819"/>
                    <a:pt x="0" y="367728"/>
                  </a:cubicBezTo>
                  <a:close/>
                </a:path>
              </a:pathLst>
            </a:custGeom>
            <a:solidFill>
              <a:schemeClr val="bg1"/>
            </a:solidFill>
            <a:ln w="19050"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2998" tIns="199145" rIns="252998" bIns="199145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1600" kern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4458" y="3369004"/>
              <a:ext cx="311304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b="1" smtClean="0">
                  <a:latin typeface="Consolas" panose="020B0609020204030204" pitchFamily="49" charset="0"/>
                  <a:cs typeface="Consolas" panose="020B0609020204030204" pitchFamily="49" charset="0"/>
                </a:rPr>
                <a:t>W</a:t>
              </a:r>
              <a:endParaRPr lang="sv-SE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32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/>
          <p:cNvSpPr/>
          <p:nvPr/>
        </p:nvSpPr>
        <p:spPr>
          <a:xfrm flipH="1">
            <a:off x="2193546" y="2051825"/>
            <a:ext cx="1761016" cy="170091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0" name="Group 9"/>
          <p:cNvGrpSpPr/>
          <p:nvPr/>
        </p:nvGrpSpPr>
        <p:grpSpPr>
          <a:xfrm>
            <a:off x="2857188" y="1811513"/>
            <a:ext cx="452432" cy="452430"/>
            <a:chOff x="1768047" y="2827129"/>
            <a:chExt cx="565047" cy="565047"/>
          </a:xfrm>
          <a:solidFill>
            <a:schemeClr val="accent2">
              <a:lumMod val="75000"/>
            </a:schemeClr>
          </a:solidFill>
        </p:grpSpPr>
        <p:sp>
          <p:nvSpPr>
            <p:cNvPr id="11" name="Oval 10"/>
            <p:cNvSpPr/>
            <p:nvPr/>
          </p:nvSpPr>
          <p:spPr>
            <a:xfrm>
              <a:off x="1768047" y="2827129"/>
              <a:ext cx="565047" cy="565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0" y="2914078"/>
              <a:ext cx="122951" cy="381572"/>
            </a:xfrm>
            <a:prstGeom prst="rect">
              <a:avLst/>
            </a:prstGeom>
            <a:grpFill/>
          </p:spPr>
        </p:pic>
      </p:grpSp>
      <p:sp>
        <p:nvSpPr>
          <p:cNvPr id="51" name="Explosion 1 50"/>
          <p:cNvSpPr/>
          <p:nvPr/>
        </p:nvSpPr>
        <p:spPr>
          <a:xfrm>
            <a:off x="2909894" y="2503868"/>
            <a:ext cx="347021" cy="347021"/>
          </a:xfrm>
          <a:prstGeom prst="irregularSeal1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bg1"/>
                </a:solidFill>
              </a:rPr>
              <a:t>a</a:t>
            </a:r>
            <a:endParaRPr lang="sv-SE" sz="1400" dirty="0" err="1" smtClean="0">
              <a:solidFill>
                <a:schemeClr val="bg1"/>
              </a:solidFill>
            </a:endParaRPr>
          </a:p>
        </p:txBody>
      </p:sp>
      <p:sp>
        <p:nvSpPr>
          <p:cNvPr id="52" name="Left Brace 51"/>
          <p:cNvSpPr/>
          <p:nvPr/>
        </p:nvSpPr>
        <p:spPr>
          <a:xfrm rot="16200000">
            <a:off x="2981930" y="2529343"/>
            <a:ext cx="202949" cy="673484"/>
          </a:xfrm>
          <a:prstGeom prst="leftBrace">
            <a:avLst>
              <a:gd name="adj1" fmla="val 57488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>
            <a:off x="3076379" y="2856380"/>
            <a:ext cx="6598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Caught</a:t>
            </a:r>
            <a:endParaRPr lang="sv-SE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47622" y="3106544"/>
            <a:ext cx="7963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Uncaught</a:t>
            </a:r>
            <a:endParaRPr lang="sv-SE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5" name="Straight Arrow Connector 104"/>
          <p:cNvCxnSpPr>
            <a:stCxn id="11" idx="4"/>
          </p:cNvCxnSpPr>
          <p:nvPr/>
        </p:nvCxnSpPr>
        <p:spPr>
          <a:xfrm>
            <a:off x="3083404" y="2263943"/>
            <a:ext cx="0" cy="250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2857188" y="3053839"/>
            <a:ext cx="452432" cy="45243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050" err="1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Explosion 1 118"/>
          <p:cNvSpPr/>
          <p:nvPr/>
        </p:nvSpPr>
        <p:spPr>
          <a:xfrm>
            <a:off x="2909893" y="3106544"/>
            <a:ext cx="347021" cy="347021"/>
          </a:xfrm>
          <a:prstGeom prst="irregularSeal1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bg1"/>
                </a:solidFill>
              </a:rPr>
              <a:t>a</a:t>
            </a:r>
            <a:endParaRPr lang="sv-SE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20" name="Straight Arrow Connector 119"/>
          <p:cNvCxnSpPr>
            <a:stCxn id="11" idx="3"/>
            <a:endCxn id="140" idx="0"/>
          </p:cNvCxnSpPr>
          <p:nvPr/>
        </p:nvCxnSpPr>
        <p:spPr>
          <a:xfrm flipH="1">
            <a:off x="2479125" y="2197686"/>
            <a:ext cx="444320" cy="540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79200" y="2675482"/>
            <a:ext cx="453600" cy="453600"/>
            <a:chOff x="1768047" y="2827129"/>
            <a:chExt cx="565047" cy="565047"/>
          </a:xfrm>
          <a:solidFill>
            <a:schemeClr val="accent2">
              <a:lumMod val="75000"/>
            </a:schemeClr>
          </a:solidFill>
        </p:grpSpPr>
        <p:sp>
          <p:nvSpPr>
            <p:cNvPr id="136" name="Oval 135"/>
            <p:cNvSpPr/>
            <p:nvPr/>
          </p:nvSpPr>
          <p:spPr>
            <a:xfrm>
              <a:off x="1768047" y="2827129"/>
              <a:ext cx="565047" cy="565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0" y="2914078"/>
              <a:ext cx="122951" cy="381572"/>
            </a:xfrm>
            <a:prstGeom prst="rect">
              <a:avLst/>
            </a:prstGeom>
            <a:grpFill/>
          </p:spPr>
        </p:pic>
      </p:grpSp>
      <p:sp>
        <p:nvSpPr>
          <p:cNvPr id="138" name="Rounded Rectangle 137"/>
          <p:cNvSpPr/>
          <p:nvPr/>
        </p:nvSpPr>
        <p:spPr>
          <a:xfrm>
            <a:off x="938011" y="2716960"/>
            <a:ext cx="389594" cy="37064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9" name="Straight Arrow Connector 138"/>
          <p:cNvCxnSpPr>
            <a:stCxn id="136" idx="6"/>
            <a:endCxn id="138" idx="1"/>
          </p:cNvCxnSpPr>
          <p:nvPr/>
        </p:nvCxnSpPr>
        <p:spPr>
          <a:xfrm>
            <a:off x="632800" y="2902282"/>
            <a:ext cx="305211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xplosion 1 139"/>
          <p:cNvSpPr/>
          <p:nvPr/>
        </p:nvSpPr>
        <p:spPr>
          <a:xfrm>
            <a:off x="2245818" y="2738461"/>
            <a:ext cx="347021" cy="347021"/>
          </a:xfrm>
          <a:prstGeom prst="irregularSeal1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>
                <a:solidFill>
                  <a:schemeClr val="bg1"/>
                </a:solidFill>
              </a:rPr>
              <a:t>b</a:t>
            </a:r>
            <a:endParaRPr lang="sv-SE" sz="1400" dirty="0" err="1" smtClean="0">
              <a:solidFill>
                <a:schemeClr val="bg1"/>
              </a:solidFill>
            </a:endParaRPr>
          </a:p>
        </p:txBody>
      </p:sp>
      <p:sp>
        <p:nvSpPr>
          <p:cNvPr id="141" name="Explosion 1 140"/>
          <p:cNvSpPr/>
          <p:nvPr/>
        </p:nvSpPr>
        <p:spPr>
          <a:xfrm>
            <a:off x="964390" y="2728772"/>
            <a:ext cx="347021" cy="347021"/>
          </a:xfrm>
          <a:prstGeom prst="irregularSeal1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bg1"/>
                </a:solidFill>
              </a:rPr>
              <a:t>b</a:t>
            </a:r>
            <a:endParaRPr lang="sv-SE" sz="1400" dirty="0" err="1" smtClean="0">
              <a:solidFill>
                <a:schemeClr val="bg1"/>
              </a:solidFill>
            </a:endParaRPr>
          </a:p>
        </p:txBody>
      </p:sp>
      <p:sp>
        <p:nvSpPr>
          <p:cNvPr id="142" name="Left Brace 141"/>
          <p:cNvSpPr/>
          <p:nvPr/>
        </p:nvSpPr>
        <p:spPr>
          <a:xfrm>
            <a:off x="1668165" y="2050882"/>
            <a:ext cx="460850" cy="1702800"/>
          </a:xfrm>
          <a:prstGeom prst="leftBrace">
            <a:avLst>
              <a:gd name="adj1" fmla="val 59693"/>
              <a:gd name="adj2" fmla="val 50000"/>
            </a:avLst>
          </a:prstGeom>
          <a:ln w="190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3" name="Straight Arrow Connector 142"/>
          <p:cNvCxnSpPr>
            <a:stCxn id="142" idx="1"/>
            <a:endCxn id="138" idx="3"/>
          </p:cNvCxnSpPr>
          <p:nvPr/>
        </p:nvCxnSpPr>
        <p:spPr>
          <a:xfrm flipH="1">
            <a:off x="1327605" y="2902282"/>
            <a:ext cx="340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Left Brace 185"/>
          <p:cNvSpPr/>
          <p:nvPr/>
        </p:nvSpPr>
        <p:spPr>
          <a:xfrm rot="10800000">
            <a:off x="4017643" y="2050882"/>
            <a:ext cx="460850" cy="1702800"/>
          </a:xfrm>
          <a:prstGeom prst="leftBrace">
            <a:avLst>
              <a:gd name="adj1" fmla="val 59693"/>
              <a:gd name="adj2" fmla="val 50000"/>
            </a:avLst>
          </a:prstGeom>
          <a:ln w="190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693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65448"/>
              </p:ext>
            </p:extLst>
          </p:nvPr>
        </p:nvGraphicFramePr>
        <p:xfrm>
          <a:off x="6722419" y="1272879"/>
          <a:ext cx="2108200" cy="20421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08200"/>
              </a:tblGrid>
              <a:tr h="280088">
                <a:tc>
                  <a:txBody>
                    <a:bodyPr/>
                    <a:lstStyle/>
                    <a:p>
                      <a:pPr algn="ctr"/>
                      <a:r>
                        <a:rPr lang="sv-SE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Callee</a:t>
                      </a:r>
                      <a:r>
                        <a:rPr lang="sv-SE" sz="14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stack</a:t>
                      </a:r>
                      <a:endParaRPr lang="sv-SE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33">
                <a:tc>
                  <a:txBody>
                    <a:bodyPr/>
                    <a:lstStyle/>
                    <a:p>
                      <a:pPr algn="ctr"/>
                      <a:r>
                        <a:rPr lang="sv-SE" sz="8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sv-SE"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69733">
                <a:tc>
                  <a:txBody>
                    <a:bodyPr/>
                    <a:lstStyle/>
                    <a:p>
                      <a:pPr algn="ctr"/>
                      <a:r>
                        <a:rPr lang="sv-SE" sz="8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sv-SE"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69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06946"/>
              </p:ext>
            </p:extLst>
          </p:nvPr>
        </p:nvGraphicFramePr>
        <p:xfrm>
          <a:off x="6793740" y="2129602"/>
          <a:ext cx="1945338" cy="1127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945338"/>
              </a:tblGrid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sv-SE" sz="1400" u="non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Exception</a:t>
                      </a:r>
                      <a:r>
                        <a:rPr lang="sv-SE" sz="1400" u="none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context</a:t>
                      </a:r>
                      <a:endParaRPr lang="sv-SE" sz="1400" b="0" u="none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sv-SE" sz="1400" b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Exception</a:t>
                      </a:r>
                      <a:endParaRPr lang="sv-SE" sz="16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65947">
                <a:tc>
                  <a:txBody>
                    <a:bodyPr/>
                    <a:lstStyle/>
                    <a:p>
                      <a:pPr algn="ctr"/>
                      <a:r>
                        <a:rPr lang="sv-SE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r>
                        <a:rPr lang="sv-SE" sz="14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frame</a:t>
                      </a:r>
                      <a:endParaRPr lang="sv-SE" sz="140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65947">
                <a:tc>
                  <a:txBody>
                    <a:bodyPr/>
                    <a:lstStyle/>
                    <a:p>
                      <a:pPr algn="ctr"/>
                      <a:r>
                        <a:rPr lang="sv-SE" sz="800" b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sv-SE" sz="120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6636902" y="1135893"/>
            <a:ext cx="2270766" cy="2322972"/>
            <a:chOff x="5992167" y="1651892"/>
            <a:chExt cx="2595266" cy="2654932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5992167" y="1651892"/>
              <a:ext cx="2595266" cy="26549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92167" y="1651892"/>
              <a:ext cx="2595266" cy="26549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675639" y="2163905"/>
            <a:ext cx="867392" cy="867394"/>
            <a:chOff x="1768047" y="2827129"/>
            <a:chExt cx="565047" cy="565047"/>
          </a:xfrm>
          <a:solidFill>
            <a:schemeClr val="accent2">
              <a:lumMod val="75000"/>
            </a:schemeClr>
          </a:solidFill>
        </p:grpSpPr>
        <p:sp>
          <p:nvSpPr>
            <p:cNvPr id="58" name="Oval 57"/>
            <p:cNvSpPr/>
            <p:nvPr/>
          </p:nvSpPr>
          <p:spPr>
            <a:xfrm>
              <a:off x="1768047" y="2827129"/>
              <a:ext cx="565047" cy="565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0" y="2914078"/>
              <a:ext cx="122951" cy="381572"/>
            </a:xfrm>
            <a:prstGeom prst="rect">
              <a:avLst/>
            </a:prstGeom>
            <a:grpFill/>
          </p:spPr>
        </p:pic>
      </p:grpSp>
      <p:cxnSp>
        <p:nvCxnSpPr>
          <p:cNvPr id="60" name="Straight Arrow Connector 59"/>
          <p:cNvCxnSpPr>
            <a:stCxn id="58" idx="6"/>
            <a:endCxn id="52" idx="1"/>
          </p:cNvCxnSpPr>
          <p:nvPr/>
        </p:nvCxnSpPr>
        <p:spPr>
          <a:xfrm flipV="1">
            <a:off x="4543031" y="2597601"/>
            <a:ext cx="513829" cy="1"/>
          </a:xfrm>
          <a:prstGeom prst="straightConnector1">
            <a:avLst/>
          </a:prstGeom>
          <a:ln w="50800" cap="rnd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5056860" y="2310142"/>
            <a:ext cx="1239058" cy="574918"/>
            <a:chOff x="4149427" y="3207809"/>
            <a:chExt cx="1342318" cy="622830"/>
          </a:xfrm>
        </p:grpSpPr>
        <p:sp>
          <p:nvSpPr>
            <p:cNvPr id="52" name="Rounded Rectangle 51"/>
            <p:cNvSpPr/>
            <p:nvPr/>
          </p:nvSpPr>
          <p:spPr>
            <a:xfrm>
              <a:off x="4149427" y="3207809"/>
              <a:ext cx="1342318" cy="622830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sv-SE" sz="140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future</a:t>
              </a:r>
              <a:endParaRPr lang="sv-S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4955641" y="3295575"/>
              <a:ext cx="447298" cy="447298"/>
              <a:chOff x="5152805" y="2325912"/>
              <a:chExt cx="307884" cy="30788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171412" y="2346212"/>
                <a:ext cx="270667" cy="270667"/>
              </a:xfrm>
              <a:prstGeom prst="rect">
                <a:avLst/>
              </a:prstGeom>
              <a:solidFill>
                <a:srgbClr val="C0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Multiply 45"/>
              <p:cNvSpPr/>
              <p:nvPr/>
            </p:nvSpPr>
            <p:spPr>
              <a:xfrm>
                <a:off x="5152805" y="2325912"/>
                <a:ext cx="307884" cy="307884"/>
              </a:xfrm>
              <a:prstGeom prst="mathMultiply">
                <a:avLst>
                  <a:gd name="adj1" fmla="val 7036"/>
                </a:avLst>
              </a:prstGeom>
              <a:solidFill>
                <a:srgbClr val="FFFF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err="1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6" name="Straight Arrow Connector 55"/>
          <p:cNvCxnSpPr>
            <a:endCxn id="45" idx="3"/>
          </p:cNvCxnSpPr>
          <p:nvPr/>
        </p:nvCxnSpPr>
        <p:spPr>
          <a:xfrm flipH="1">
            <a:off x="6188990" y="2597601"/>
            <a:ext cx="851125" cy="2268"/>
          </a:xfrm>
          <a:prstGeom prst="straightConnector1">
            <a:avLst/>
          </a:prstGeom>
          <a:ln w="508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2106843" y="3899833"/>
            <a:ext cx="1125712" cy="62891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ExceptionWrapper</a:t>
            </a:r>
            <a:endParaRPr lang="sv-SE" b="1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33922"/>
              </p:ext>
            </p:extLst>
          </p:nvPr>
        </p:nvGraphicFramePr>
        <p:xfrm>
          <a:off x="3384621" y="3900020"/>
          <a:ext cx="2108200" cy="20421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08200"/>
              </a:tblGrid>
              <a:tr h="280088">
                <a:tc>
                  <a:txBody>
                    <a:bodyPr/>
                    <a:lstStyle/>
                    <a:p>
                      <a:pPr algn="ctr"/>
                      <a:r>
                        <a:rPr lang="sv-SE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Callee</a:t>
                      </a:r>
                      <a:r>
                        <a:rPr lang="sv-SE" sz="14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stack</a:t>
                      </a:r>
                      <a:endParaRPr lang="sv-SE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33">
                <a:tc>
                  <a:txBody>
                    <a:bodyPr/>
                    <a:lstStyle/>
                    <a:p>
                      <a:pPr algn="ctr"/>
                      <a:r>
                        <a:rPr lang="sv-SE" sz="8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sv-SE"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69733">
                <a:tc>
                  <a:txBody>
                    <a:bodyPr/>
                    <a:lstStyle/>
                    <a:p>
                      <a:pPr algn="ctr"/>
                      <a:r>
                        <a:rPr lang="sv-SE" sz="8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sv-SE"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69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8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00184"/>
              </p:ext>
            </p:extLst>
          </p:nvPr>
        </p:nvGraphicFramePr>
        <p:xfrm>
          <a:off x="3455942" y="4756743"/>
          <a:ext cx="1945338" cy="1127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945338"/>
              </a:tblGrid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sv-SE" sz="1400" u="non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Exception</a:t>
                      </a:r>
                      <a:r>
                        <a:rPr lang="sv-SE" sz="1400" u="none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context</a:t>
                      </a:r>
                      <a:endParaRPr lang="sv-SE" sz="1400" b="0" u="none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sv-SE" sz="1400" b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Exception</a:t>
                      </a:r>
                      <a:endParaRPr lang="sv-SE" sz="16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65947">
                <a:tc>
                  <a:txBody>
                    <a:bodyPr/>
                    <a:lstStyle/>
                    <a:p>
                      <a:pPr algn="ctr"/>
                      <a:r>
                        <a:rPr lang="sv-SE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r>
                        <a:rPr lang="sv-SE" sz="14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frame</a:t>
                      </a:r>
                      <a:endParaRPr lang="sv-SE" sz="140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65947">
                <a:tc>
                  <a:txBody>
                    <a:bodyPr/>
                    <a:lstStyle/>
                    <a:p>
                      <a:pPr algn="ctr"/>
                      <a:r>
                        <a:rPr lang="sv-SE" sz="800" b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sv-SE" sz="120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4" name="Group 113"/>
          <p:cNvGrpSpPr/>
          <p:nvPr/>
        </p:nvGrpSpPr>
        <p:grpSpPr>
          <a:xfrm>
            <a:off x="3299104" y="3763034"/>
            <a:ext cx="2270766" cy="2322972"/>
            <a:chOff x="5992167" y="1651892"/>
            <a:chExt cx="2595266" cy="2654932"/>
          </a:xfrm>
        </p:grpSpPr>
        <p:cxnSp>
          <p:nvCxnSpPr>
            <p:cNvPr id="115" name="Straight Connector 114"/>
            <p:cNvCxnSpPr/>
            <p:nvPr/>
          </p:nvCxnSpPr>
          <p:spPr>
            <a:xfrm flipH="1">
              <a:off x="5992167" y="1651892"/>
              <a:ext cx="2595266" cy="26549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992167" y="1651892"/>
              <a:ext cx="2595266" cy="26549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337841" y="4791046"/>
            <a:ext cx="867392" cy="867394"/>
            <a:chOff x="1768047" y="2827129"/>
            <a:chExt cx="565047" cy="565047"/>
          </a:xfrm>
          <a:solidFill>
            <a:schemeClr val="accent2">
              <a:lumMod val="75000"/>
            </a:schemeClr>
          </a:solidFill>
        </p:grpSpPr>
        <p:sp>
          <p:nvSpPr>
            <p:cNvPr id="118" name="Oval 117"/>
            <p:cNvSpPr/>
            <p:nvPr/>
          </p:nvSpPr>
          <p:spPr>
            <a:xfrm>
              <a:off x="1768047" y="2827129"/>
              <a:ext cx="565047" cy="565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0" y="2914078"/>
              <a:ext cx="122951" cy="381572"/>
            </a:xfrm>
            <a:prstGeom prst="rect">
              <a:avLst/>
            </a:prstGeom>
            <a:grpFill/>
          </p:spPr>
        </p:pic>
      </p:grpSp>
      <p:cxnSp>
        <p:nvCxnSpPr>
          <p:cNvPr id="120" name="Straight Arrow Connector 119"/>
          <p:cNvCxnSpPr>
            <a:stCxn id="118" idx="6"/>
            <a:endCxn id="122" idx="1"/>
          </p:cNvCxnSpPr>
          <p:nvPr/>
        </p:nvCxnSpPr>
        <p:spPr>
          <a:xfrm flipV="1">
            <a:off x="1205233" y="5224742"/>
            <a:ext cx="513829" cy="1"/>
          </a:xfrm>
          <a:prstGeom prst="straightConnector1">
            <a:avLst/>
          </a:prstGeom>
          <a:ln w="50800" cap="rnd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719062" y="4937283"/>
            <a:ext cx="1239058" cy="574918"/>
            <a:chOff x="4149427" y="3207809"/>
            <a:chExt cx="1342318" cy="622830"/>
          </a:xfrm>
        </p:grpSpPr>
        <p:sp>
          <p:nvSpPr>
            <p:cNvPr id="122" name="Rounded Rectangle 121"/>
            <p:cNvSpPr/>
            <p:nvPr/>
          </p:nvSpPr>
          <p:spPr>
            <a:xfrm>
              <a:off x="4149427" y="3207809"/>
              <a:ext cx="1342318" cy="622830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sv-SE" sz="140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future</a:t>
              </a:r>
              <a:endParaRPr lang="sv-S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4955641" y="3295575"/>
              <a:ext cx="447298" cy="447298"/>
              <a:chOff x="5152805" y="2325912"/>
              <a:chExt cx="307884" cy="307884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5171412" y="2346212"/>
                <a:ext cx="270667" cy="270667"/>
              </a:xfrm>
              <a:prstGeom prst="rect">
                <a:avLst/>
              </a:prstGeom>
              <a:solidFill>
                <a:srgbClr val="C0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Multiply 124"/>
              <p:cNvSpPr/>
              <p:nvPr/>
            </p:nvSpPr>
            <p:spPr>
              <a:xfrm>
                <a:off x="5152805" y="2325912"/>
                <a:ext cx="307884" cy="307884"/>
              </a:xfrm>
              <a:prstGeom prst="mathMultiply">
                <a:avLst>
                  <a:gd name="adj1" fmla="val 7036"/>
                </a:avLst>
              </a:prstGeom>
              <a:solidFill>
                <a:srgbClr val="FFFF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err="1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05" name="Straight Arrow Connector 104"/>
          <p:cNvCxnSpPr>
            <a:stCxn id="106" idx="2"/>
            <a:endCxn id="124" idx="0"/>
          </p:cNvCxnSpPr>
          <p:nvPr/>
        </p:nvCxnSpPr>
        <p:spPr>
          <a:xfrm>
            <a:off x="2669699" y="4528751"/>
            <a:ext cx="1" cy="516769"/>
          </a:xfrm>
          <a:prstGeom prst="straightConnector1">
            <a:avLst/>
          </a:prstGeom>
          <a:ln w="50800" cap="flat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83812"/>
              </p:ext>
            </p:extLst>
          </p:nvPr>
        </p:nvGraphicFramePr>
        <p:xfrm>
          <a:off x="3570362" y="572013"/>
          <a:ext cx="1945338" cy="1127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945338"/>
              </a:tblGrid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sv-SE" sz="1400" u="non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Exception</a:t>
                      </a:r>
                      <a:r>
                        <a:rPr lang="sv-SE" sz="1400" u="none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context</a:t>
                      </a:r>
                      <a:endParaRPr lang="sv-SE" sz="1400" b="0" u="none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sv-SE" sz="1400" b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Exception</a:t>
                      </a:r>
                      <a:endParaRPr lang="sv-SE" sz="16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65947">
                <a:tc>
                  <a:txBody>
                    <a:bodyPr/>
                    <a:lstStyle/>
                    <a:p>
                      <a:pPr algn="ctr"/>
                      <a:r>
                        <a:rPr lang="sv-SE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r>
                        <a:rPr lang="sv-SE" sz="14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frame</a:t>
                      </a:r>
                      <a:endParaRPr lang="sv-SE" sz="140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65947">
                <a:tc>
                  <a:txBody>
                    <a:bodyPr/>
                    <a:lstStyle/>
                    <a:p>
                      <a:pPr algn="ctr"/>
                      <a:r>
                        <a:rPr lang="sv-SE" sz="800" b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sv-SE" sz="120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2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6962194" y="159066"/>
            <a:ext cx="2076225" cy="2957514"/>
          </a:xfrm>
          <a:prstGeom prst="roundRect">
            <a:avLst>
              <a:gd name="adj" fmla="val 5108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17988"/>
              </p:ext>
            </p:extLst>
          </p:nvPr>
        </p:nvGraphicFramePr>
        <p:xfrm>
          <a:off x="7102042" y="1336220"/>
          <a:ext cx="1796528" cy="36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796528"/>
              </a:tblGrid>
              <a:tr h="280088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 data</a:t>
                      </a:r>
                      <a:endParaRPr lang="sv-SE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63937"/>
              </p:ext>
            </p:extLst>
          </p:nvPr>
        </p:nvGraphicFramePr>
        <p:xfrm>
          <a:off x="7102042" y="617250"/>
          <a:ext cx="1796528" cy="36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796528"/>
              </a:tblGrid>
              <a:tr h="280088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Message</a:t>
                      </a:r>
                      <a:endParaRPr lang="sv-SE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59638"/>
              </p:ext>
            </p:extLst>
          </p:nvPr>
        </p:nvGraphicFramePr>
        <p:xfrm>
          <a:off x="7102042" y="974046"/>
          <a:ext cx="1796528" cy="36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796528"/>
              </a:tblGrid>
              <a:tr h="280088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</a:t>
                      </a:r>
                      <a:endParaRPr lang="sv-SE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210172" y="2703945"/>
            <a:ext cx="2268000" cy="3148215"/>
          </a:xfrm>
          <a:prstGeom prst="roundRect">
            <a:avLst>
              <a:gd name="adj" fmla="val 5108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 Exception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25182"/>
              </p:ext>
            </p:extLst>
          </p:nvPr>
        </p:nvGraphicFramePr>
        <p:xfrm>
          <a:off x="372172" y="3162130"/>
          <a:ext cx="1944000" cy="36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944000"/>
              </a:tblGrid>
              <a:tr h="280088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Message</a:t>
                      </a:r>
                      <a:endParaRPr lang="sv-SE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15116"/>
              </p:ext>
            </p:extLst>
          </p:nvPr>
        </p:nvGraphicFramePr>
        <p:xfrm>
          <a:off x="372172" y="3518926"/>
          <a:ext cx="1944000" cy="36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944000"/>
              </a:tblGrid>
              <a:tr h="280088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</a:t>
                      </a:r>
                      <a:endParaRPr lang="sv-SE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Rounded Rectangle 36"/>
          <p:cNvSpPr/>
          <p:nvPr/>
        </p:nvSpPr>
        <p:spPr>
          <a:xfrm>
            <a:off x="3984615" y="2703945"/>
            <a:ext cx="2266278" cy="2310817"/>
          </a:xfrm>
          <a:prstGeom prst="roundRect">
            <a:avLst>
              <a:gd name="adj" fmla="val 5108"/>
            </a:avLst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sv-SE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 Trait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831761"/>
              </p:ext>
            </p:extLst>
          </p:nvPr>
        </p:nvGraphicFramePr>
        <p:xfrm>
          <a:off x="4145754" y="3162130"/>
          <a:ext cx="1944000" cy="3657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944000"/>
              </a:tblGrid>
              <a:tr h="280088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Message</a:t>
                      </a:r>
                      <a:endParaRPr lang="sv-SE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23886"/>
              </p:ext>
            </p:extLst>
          </p:nvPr>
        </p:nvGraphicFramePr>
        <p:xfrm>
          <a:off x="4145754" y="3518926"/>
          <a:ext cx="1944000" cy="3657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944000"/>
              </a:tblGrid>
              <a:tr h="280088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</a:t>
                      </a:r>
                      <a:endParaRPr lang="sv-SE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30439"/>
              </p:ext>
            </p:extLst>
          </p:nvPr>
        </p:nvGraphicFramePr>
        <p:xfrm>
          <a:off x="4145754" y="4123146"/>
          <a:ext cx="1944000" cy="36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94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rethrow()</a:t>
                      </a:r>
                      <a:endParaRPr lang="sv-SE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65370"/>
              </p:ext>
            </p:extLst>
          </p:nvPr>
        </p:nvGraphicFramePr>
        <p:xfrm>
          <a:off x="372172" y="4486430"/>
          <a:ext cx="1944000" cy="36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94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rethrow_hook()</a:t>
                      </a:r>
                      <a:endParaRPr lang="sv-SE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89101"/>
              </p:ext>
            </p:extLst>
          </p:nvPr>
        </p:nvGraphicFramePr>
        <p:xfrm>
          <a:off x="372172" y="4123146"/>
          <a:ext cx="1944000" cy="36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944000"/>
              </a:tblGrid>
              <a:tr h="280088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rethrow()</a:t>
                      </a:r>
                      <a:endParaRPr lang="sv-SE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7375"/>
              </p:ext>
            </p:extLst>
          </p:nvPr>
        </p:nvGraphicFramePr>
        <p:xfrm>
          <a:off x="372172" y="5069134"/>
          <a:ext cx="1944000" cy="6400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94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&lt;Custom fields and methods&gt;</a:t>
                      </a:r>
                      <a:endParaRPr lang="sv-SE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0357"/>
              </p:ext>
            </p:extLst>
          </p:nvPr>
        </p:nvGraphicFramePr>
        <p:xfrm>
          <a:off x="4145754" y="4486430"/>
          <a:ext cx="1944000" cy="3657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944000"/>
              </a:tblGrid>
              <a:tr h="280088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rethrow_hook()</a:t>
                      </a:r>
                      <a:endParaRPr lang="sv-SE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 flipH="1">
            <a:off x="2514599" y="2941050"/>
            <a:ext cx="1461549" cy="0"/>
          </a:xfrm>
          <a:prstGeom prst="straightConnector1">
            <a:avLst/>
          </a:prstGeom>
          <a:ln w="41275" cap="sq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908232" y="252091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mtClean="0">
                <a:latin typeface="Consolas" panose="020B0609020204030204" pitchFamily="49" charset="0"/>
                <a:cs typeface="Consolas" panose="020B0609020204030204" pitchFamily="49" charset="0"/>
              </a:rPr>
              <a:t>Uses</a:t>
            </a:r>
            <a:endParaRPr lang="sv-SE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51042"/>
              </p:ext>
            </p:extLst>
          </p:nvPr>
        </p:nvGraphicFramePr>
        <p:xfrm>
          <a:off x="7094422" y="2248089"/>
          <a:ext cx="1796528" cy="36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796528"/>
              </a:tblGrid>
              <a:tr h="280088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set_data()</a:t>
                      </a:r>
                      <a:endParaRPr lang="sv-SE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74507"/>
              </p:ext>
            </p:extLst>
          </p:nvPr>
        </p:nvGraphicFramePr>
        <p:xfrm>
          <a:off x="7094422" y="2604885"/>
          <a:ext cx="1796528" cy="36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796528"/>
              </a:tblGrid>
              <a:tr h="280088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get_data()</a:t>
                      </a:r>
                      <a:endParaRPr lang="sv-SE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99887"/>
              </p:ext>
            </p:extLst>
          </p:nvPr>
        </p:nvGraphicFramePr>
        <p:xfrm>
          <a:off x="7094422" y="1880985"/>
          <a:ext cx="1796528" cy="36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796528"/>
              </a:tblGrid>
              <a:tr h="280088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rethrow()</a:t>
                      </a:r>
                      <a:endParaRPr lang="sv-SE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8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stCxn id="186" idx="6"/>
          </p:cNvCxnSpPr>
          <p:nvPr/>
        </p:nvCxnSpPr>
        <p:spPr>
          <a:xfrm flipV="1">
            <a:off x="3218866" y="3166208"/>
            <a:ext cx="2153014" cy="537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6" idx="6"/>
          </p:cNvCxnSpPr>
          <p:nvPr/>
        </p:nvCxnSpPr>
        <p:spPr>
          <a:xfrm>
            <a:off x="3218866" y="3703400"/>
            <a:ext cx="2172735" cy="587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7" idx="3"/>
            <a:endCxn id="186" idx="6"/>
          </p:cNvCxnSpPr>
          <p:nvPr/>
        </p:nvCxnSpPr>
        <p:spPr>
          <a:xfrm>
            <a:off x="2241229" y="3703399"/>
            <a:ext cx="97763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280723" y="3500199"/>
            <a:ext cx="1960506" cy="406400"/>
            <a:chOff x="275990" y="4020111"/>
            <a:chExt cx="1960506" cy="406400"/>
          </a:xfrm>
          <a:solidFill>
            <a:schemeClr val="bg1"/>
          </a:solidFill>
        </p:grpSpPr>
        <p:sp>
          <p:nvSpPr>
            <p:cNvPr id="27" name="Rounded Rectangle 26"/>
            <p:cNvSpPr/>
            <p:nvPr/>
          </p:nvSpPr>
          <p:spPr>
            <a:xfrm>
              <a:off x="275990" y="4020111"/>
              <a:ext cx="1960506" cy="40640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72022" y="4130360"/>
              <a:ext cx="1745480" cy="182292"/>
              <a:chOff x="2445749" y="4838931"/>
              <a:chExt cx="1745480" cy="182292"/>
            </a:xfrm>
            <a:grpFill/>
          </p:grpSpPr>
          <p:grpSp>
            <p:nvGrpSpPr>
              <p:cNvPr id="29" name="Group 28"/>
              <p:cNvGrpSpPr/>
              <p:nvPr/>
            </p:nvGrpSpPr>
            <p:grpSpPr>
              <a:xfrm>
                <a:off x="2445749" y="4838931"/>
                <a:ext cx="342900" cy="182292"/>
                <a:chOff x="2435422" y="4210050"/>
                <a:chExt cx="342900" cy="182292"/>
              </a:xfrm>
              <a:grpFill/>
              <a:effectLst/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2435422" y="4210050"/>
                  <a:ext cx="342900" cy="180975"/>
                </a:xfrm>
                <a:prstGeom prst="roundRect">
                  <a:avLst>
                    <a:gd name="adj" fmla="val 17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Isosceles Triangle 45"/>
                <p:cNvSpPr/>
                <p:nvPr/>
              </p:nvSpPr>
              <p:spPr>
                <a:xfrm>
                  <a:off x="2446931" y="4281853"/>
                  <a:ext cx="319882" cy="11048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Isosceles Triangle 47"/>
                <p:cNvSpPr/>
                <p:nvPr/>
              </p:nvSpPr>
              <p:spPr>
                <a:xfrm rot="10800000">
                  <a:off x="2446932" y="4213963"/>
                  <a:ext cx="319882" cy="11048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913276" y="4838931"/>
                <a:ext cx="342900" cy="182292"/>
                <a:chOff x="2435422" y="4210050"/>
                <a:chExt cx="342900" cy="182292"/>
              </a:xfrm>
              <a:grpFill/>
              <a:effectLst/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2435422" y="4210050"/>
                  <a:ext cx="342900" cy="180975"/>
                </a:xfrm>
                <a:prstGeom prst="roundRect">
                  <a:avLst>
                    <a:gd name="adj" fmla="val 17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3" name="Isosceles Triangle 42"/>
                <p:cNvSpPr/>
                <p:nvPr/>
              </p:nvSpPr>
              <p:spPr>
                <a:xfrm>
                  <a:off x="2446931" y="4281853"/>
                  <a:ext cx="319882" cy="11048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" name="Isosceles Triangle 43"/>
                <p:cNvSpPr/>
                <p:nvPr/>
              </p:nvSpPr>
              <p:spPr>
                <a:xfrm rot="10800000">
                  <a:off x="2446932" y="4213963"/>
                  <a:ext cx="319882" cy="11048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380803" y="4838931"/>
                <a:ext cx="342900" cy="182292"/>
                <a:chOff x="2435422" y="4210050"/>
                <a:chExt cx="342900" cy="182292"/>
              </a:xfrm>
              <a:grpFill/>
              <a:effectLst/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2435422" y="4210050"/>
                  <a:ext cx="342900" cy="180975"/>
                </a:xfrm>
                <a:prstGeom prst="roundRect">
                  <a:avLst>
                    <a:gd name="adj" fmla="val 17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>
                  <a:off x="2446931" y="4281853"/>
                  <a:ext cx="319882" cy="110489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>
                <a:xfrm rot="10800000">
                  <a:off x="2446932" y="4213963"/>
                  <a:ext cx="319882" cy="11048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848329" y="4838931"/>
                <a:ext cx="342900" cy="182292"/>
                <a:chOff x="2435422" y="4210050"/>
                <a:chExt cx="342900" cy="182292"/>
              </a:xfrm>
              <a:grpFill/>
              <a:effectLst/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2435422" y="4210050"/>
                  <a:ext cx="342900" cy="180975"/>
                </a:xfrm>
                <a:prstGeom prst="roundRect">
                  <a:avLst>
                    <a:gd name="adj" fmla="val 17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" name="Isosceles Triangle 35"/>
                <p:cNvSpPr/>
                <p:nvPr/>
              </p:nvSpPr>
              <p:spPr>
                <a:xfrm>
                  <a:off x="2446931" y="4281853"/>
                  <a:ext cx="319882" cy="11048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" name="Isosceles Triangle 37"/>
                <p:cNvSpPr/>
                <p:nvPr/>
              </p:nvSpPr>
              <p:spPr>
                <a:xfrm rot="10800000">
                  <a:off x="2446932" y="4213963"/>
                  <a:ext cx="319882" cy="11048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sp>
        <p:nvSpPr>
          <p:cNvPr id="49" name="TextBox 48"/>
          <p:cNvSpPr txBox="1"/>
          <p:nvPr/>
        </p:nvSpPr>
        <p:spPr>
          <a:xfrm>
            <a:off x="443577" y="2992061"/>
            <a:ext cx="1634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Message queue</a:t>
            </a:r>
            <a:endParaRPr lang="sv-SE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63450" y="2992061"/>
            <a:ext cx="1634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Dispatch function</a:t>
            </a:r>
            <a:endParaRPr lang="sv-SE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2577778" y="3308784"/>
            <a:ext cx="789230" cy="789230"/>
            <a:chOff x="2573045" y="3807547"/>
            <a:chExt cx="789230" cy="789230"/>
          </a:xfrm>
        </p:grpSpPr>
        <p:grpSp>
          <p:nvGrpSpPr>
            <p:cNvPr id="187" name="Group 186"/>
            <p:cNvGrpSpPr/>
            <p:nvPr/>
          </p:nvGrpSpPr>
          <p:grpSpPr>
            <a:xfrm>
              <a:off x="2573045" y="3807547"/>
              <a:ext cx="789230" cy="789230"/>
              <a:chOff x="2573045" y="3807547"/>
              <a:chExt cx="789230" cy="78923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2721188" y="3955690"/>
                <a:ext cx="492945" cy="492945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2573045" y="3807547"/>
                <a:ext cx="789230" cy="789230"/>
                <a:chOff x="5397994" y="4887059"/>
                <a:chExt cx="789230" cy="789230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5397994" y="4887059"/>
                  <a:ext cx="789230" cy="789230"/>
                </a:xfrm>
                <a:prstGeom prst="ellipse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5482197" y="4962796"/>
                  <a:ext cx="637759" cy="637757"/>
                </a:xfrm>
                <a:custGeom>
                  <a:avLst/>
                  <a:gdLst>
                    <a:gd name="connsiteX0" fmla="*/ 182035 w 364068"/>
                    <a:gd name="connsiteY0" fmla="*/ 58633 h 364067"/>
                    <a:gd name="connsiteX1" fmla="*/ 58634 w 364068"/>
                    <a:gd name="connsiteY1" fmla="*/ 182034 h 364067"/>
                    <a:gd name="connsiteX2" fmla="*/ 182035 w 364068"/>
                    <a:gd name="connsiteY2" fmla="*/ 305435 h 364067"/>
                    <a:gd name="connsiteX3" fmla="*/ 305436 w 364068"/>
                    <a:gd name="connsiteY3" fmla="*/ 182034 h 364067"/>
                    <a:gd name="connsiteX4" fmla="*/ 182035 w 364068"/>
                    <a:gd name="connsiteY4" fmla="*/ 58633 h 364067"/>
                    <a:gd name="connsiteX5" fmla="*/ 163794 w 364068"/>
                    <a:gd name="connsiteY5" fmla="*/ 0 h 364067"/>
                    <a:gd name="connsiteX6" fmla="*/ 200275 w 364068"/>
                    <a:gd name="connsiteY6" fmla="*/ 0 h 364067"/>
                    <a:gd name="connsiteX7" fmla="*/ 208916 w 364068"/>
                    <a:gd name="connsiteY7" fmla="*/ 8640 h 364067"/>
                    <a:gd name="connsiteX8" fmla="*/ 208917 w 364068"/>
                    <a:gd name="connsiteY8" fmla="*/ 39733 h 364067"/>
                    <a:gd name="connsiteX9" fmla="*/ 230621 w 364068"/>
                    <a:gd name="connsiteY9" fmla="*/ 44116 h 364067"/>
                    <a:gd name="connsiteX10" fmla="*/ 245451 w 364068"/>
                    <a:gd name="connsiteY10" fmla="*/ 18430 h 364067"/>
                    <a:gd name="connsiteX11" fmla="*/ 257255 w 364068"/>
                    <a:gd name="connsiteY11" fmla="*/ 15267 h 364067"/>
                    <a:gd name="connsiteX12" fmla="*/ 288848 w 364068"/>
                    <a:gd name="connsiteY12" fmla="*/ 33508 h 364067"/>
                    <a:gd name="connsiteX13" fmla="*/ 292011 w 364068"/>
                    <a:gd name="connsiteY13" fmla="*/ 45312 h 364067"/>
                    <a:gd name="connsiteX14" fmla="*/ 277057 w 364068"/>
                    <a:gd name="connsiteY14" fmla="*/ 71213 h 364067"/>
                    <a:gd name="connsiteX15" fmla="*/ 286493 w 364068"/>
                    <a:gd name="connsiteY15" fmla="*/ 77574 h 364067"/>
                    <a:gd name="connsiteX16" fmla="*/ 292856 w 364068"/>
                    <a:gd name="connsiteY16" fmla="*/ 87011 h 364067"/>
                    <a:gd name="connsiteX17" fmla="*/ 318757 w 364068"/>
                    <a:gd name="connsiteY17" fmla="*/ 72057 h 364067"/>
                    <a:gd name="connsiteX18" fmla="*/ 330560 w 364068"/>
                    <a:gd name="connsiteY18" fmla="*/ 75221 h 364067"/>
                    <a:gd name="connsiteX19" fmla="*/ 348801 w 364068"/>
                    <a:gd name="connsiteY19" fmla="*/ 106814 h 364067"/>
                    <a:gd name="connsiteX20" fmla="*/ 345638 w 364068"/>
                    <a:gd name="connsiteY20" fmla="*/ 118618 h 364067"/>
                    <a:gd name="connsiteX21" fmla="*/ 319952 w 364068"/>
                    <a:gd name="connsiteY21" fmla="*/ 133447 h 364067"/>
                    <a:gd name="connsiteX22" fmla="*/ 324334 w 364068"/>
                    <a:gd name="connsiteY22" fmla="*/ 155151 h 364067"/>
                    <a:gd name="connsiteX23" fmla="*/ 355428 w 364068"/>
                    <a:gd name="connsiteY23" fmla="*/ 155151 h 364067"/>
                    <a:gd name="connsiteX24" fmla="*/ 364068 w 364068"/>
                    <a:gd name="connsiteY24" fmla="*/ 163792 h 364067"/>
                    <a:gd name="connsiteX25" fmla="*/ 364068 w 364068"/>
                    <a:gd name="connsiteY25" fmla="*/ 200274 h 364067"/>
                    <a:gd name="connsiteX26" fmla="*/ 355427 w 364068"/>
                    <a:gd name="connsiteY26" fmla="*/ 208914 h 364067"/>
                    <a:gd name="connsiteX27" fmla="*/ 324334 w 364068"/>
                    <a:gd name="connsiteY27" fmla="*/ 208914 h 364067"/>
                    <a:gd name="connsiteX28" fmla="*/ 319951 w 364068"/>
                    <a:gd name="connsiteY28" fmla="*/ 230620 h 364067"/>
                    <a:gd name="connsiteX29" fmla="*/ 345638 w 364068"/>
                    <a:gd name="connsiteY29" fmla="*/ 245450 h 364067"/>
                    <a:gd name="connsiteX30" fmla="*/ 348801 w 364068"/>
                    <a:gd name="connsiteY30" fmla="*/ 257254 h 364067"/>
                    <a:gd name="connsiteX31" fmla="*/ 330560 w 364068"/>
                    <a:gd name="connsiteY31" fmla="*/ 288847 h 364067"/>
                    <a:gd name="connsiteX32" fmla="*/ 318756 w 364068"/>
                    <a:gd name="connsiteY32" fmla="*/ 292010 h 364067"/>
                    <a:gd name="connsiteX33" fmla="*/ 292854 w 364068"/>
                    <a:gd name="connsiteY33" fmla="*/ 277056 h 364067"/>
                    <a:gd name="connsiteX34" fmla="*/ 286493 w 364068"/>
                    <a:gd name="connsiteY34" fmla="*/ 286492 h 364067"/>
                    <a:gd name="connsiteX35" fmla="*/ 277057 w 364068"/>
                    <a:gd name="connsiteY35" fmla="*/ 292853 h 364067"/>
                    <a:gd name="connsiteX36" fmla="*/ 292011 w 364068"/>
                    <a:gd name="connsiteY36" fmla="*/ 318756 h 364067"/>
                    <a:gd name="connsiteX37" fmla="*/ 288848 w 364068"/>
                    <a:gd name="connsiteY37" fmla="*/ 330559 h 364067"/>
                    <a:gd name="connsiteX38" fmla="*/ 257255 w 364068"/>
                    <a:gd name="connsiteY38" fmla="*/ 348800 h 364067"/>
                    <a:gd name="connsiteX39" fmla="*/ 245451 w 364068"/>
                    <a:gd name="connsiteY39" fmla="*/ 345637 h 364067"/>
                    <a:gd name="connsiteX40" fmla="*/ 230621 w 364068"/>
                    <a:gd name="connsiteY40" fmla="*/ 319951 h 364067"/>
                    <a:gd name="connsiteX41" fmla="*/ 208916 w 364068"/>
                    <a:gd name="connsiteY41" fmla="*/ 324332 h 364067"/>
                    <a:gd name="connsiteX42" fmla="*/ 208916 w 364068"/>
                    <a:gd name="connsiteY42" fmla="*/ 355426 h 364067"/>
                    <a:gd name="connsiteX43" fmla="*/ 200275 w 364068"/>
                    <a:gd name="connsiteY43" fmla="*/ 364067 h 364067"/>
                    <a:gd name="connsiteX44" fmla="*/ 163795 w 364068"/>
                    <a:gd name="connsiteY44" fmla="*/ 364067 h 364067"/>
                    <a:gd name="connsiteX45" fmla="*/ 155153 w 364068"/>
                    <a:gd name="connsiteY45" fmla="*/ 355427 h 364067"/>
                    <a:gd name="connsiteX46" fmla="*/ 155153 w 364068"/>
                    <a:gd name="connsiteY46" fmla="*/ 324333 h 364067"/>
                    <a:gd name="connsiteX47" fmla="*/ 133448 w 364068"/>
                    <a:gd name="connsiteY47" fmla="*/ 319951 h 364067"/>
                    <a:gd name="connsiteX48" fmla="*/ 118619 w 364068"/>
                    <a:gd name="connsiteY48" fmla="*/ 345637 h 364067"/>
                    <a:gd name="connsiteX49" fmla="*/ 106815 w 364068"/>
                    <a:gd name="connsiteY49" fmla="*/ 348800 h 364067"/>
                    <a:gd name="connsiteX50" fmla="*/ 75221 w 364068"/>
                    <a:gd name="connsiteY50" fmla="*/ 330559 h 364067"/>
                    <a:gd name="connsiteX51" fmla="*/ 72058 w 364068"/>
                    <a:gd name="connsiteY51" fmla="*/ 318755 h 364067"/>
                    <a:gd name="connsiteX52" fmla="*/ 87012 w 364068"/>
                    <a:gd name="connsiteY52" fmla="*/ 292854 h 364067"/>
                    <a:gd name="connsiteX53" fmla="*/ 77576 w 364068"/>
                    <a:gd name="connsiteY53" fmla="*/ 286491 h 364067"/>
                    <a:gd name="connsiteX54" fmla="*/ 71214 w 364068"/>
                    <a:gd name="connsiteY54" fmla="*/ 277056 h 364067"/>
                    <a:gd name="connsiteX55" fmla="*/ 45312 w 364068"/>
                    <a:gd name="connsiteY55" fmla="*/ 292010 h 364067"/>
                    <a:gd name="connsiteX56" fmla="*/ 33509 w 364068"/>
                    <a:gd name="connsiteY56" fmla="*/ 288847 h 364067"/>
                    <a:gd name="connsiteX57" fmla="*/ 15268 w 364068"/>
                    <a:gd name="connsiteY57" fmla="*/ 257254 h 364067"/>
                    <a:gd name="connsiteX58" fmla="*/ 18431 w 364068"/>
                    <a:gd name="connsiteY58" fmla="*/ 245450 h 364067"/>
                    <a:gd name="connsiteX59" fmla="*/ 44117 w 364068"/>
                    <a:gd name="connsiteY59" fmla="*/ 230621 h 364067"/>
                    <a:gd name="connsiteX60" fmla="*/ 39734 w 364068"/>
                    <a:gd name="connsiteY60" fmla="*/ 208914 h 364067"/>
                    <a:gd name="connsiteX61" fmla="*/ 8641 w 364068"/>
                    <a:gd name="connsiteY61" fmla="*/ 208914 h 364067"/>
                    <a:gd name="connsiteX62" fmla="*/ 1 w 364068"/>
                    <a:gd name="connsiteY62" fmla="*/ 200273 h 364067"/>
                    <a:gd name="connsiteX63" fmla="*/ 0 w 364068"/>
                    <a:gd name="connsiteY63" fmla="*/ 163792 h 364067"/>
                    <a:gd name="connsiteX64" fmla="*/ 8642 w 364068"/>
                    <a:gd name="connsiteY64" fmla="*/ 155151 h 364067"/>
                    <a:gd name="connsiteX65" fmla="*/ 39734 w 364068"/>
                    <a:gd name="connsiteY65" fmla="*/ 155152 h 364067"/>
                    <a:gd name="connsiteX66" fmla="*/ 44116 w 364068"/>
                    <a:gd name="connsiteY66" fmla="*/ 133447 h 364067"/>
                    <a:gd name="connsiteX67" fmla="*/ 18431 w 364068"/>
                    <a:gd name="connsiteY67" fmla="*/ 118618 h 364067"/>
                    <a:gd name="connsiteX68" fmla="*/ 15268 w 364068"/>
                    <a:gd name="connsiteY68" fmla="*/ 106814 h 364067"/>
                    <a:gd name="connsiteX69" fmla="*/ 33509 w 364068"/>
                    <a:gd name="connsiteY69" fmla="*/ 75220 h 364067"/>
                    <a:gd name="connsiteX70" fmla="*/ 45313 w 364068"/>
                    <a:gd name="connsiteY70" fmla="*/ 72057 h 364067"/>
                    <a:gd name="connsiteX71" fmla="*/ 71213 w 364068"/>
                    <a:gd name="connsiteY71" fmla="*/ 87011 h 364067"/>
                    <a:gd name="connsiteX72" fmla="*/ 77576 w 364068"/>
                    <a:gd name="connsiteY72" fmla="*/ 77575 h 364067"/>
                    <a:gd name="connsiteX73" fmla="*/ 87012 w 364068"/>
                    <a:gd name="connsiteY73" fmla="*/ 71213 h 364067"/>
                    <a:gd name="connsiteX74" fmla="*/ 72058 w 364068"/>
                    <a:gd name="connsiteY74" fmla="*/ 45311 h 364067"/>
                    <a:gd name="connsiteX75" fmla="*/ 75222 w 364068"/>
                    <a:gd name="connsiteY75" fmla="*/ 33508 h 364067"/>
                    <a:gd name="connsiteX76" fmla="*/ 106815 w 364068"/>
                    <a:gd name="connsiteY76" fmla="*/ 15267 h 364067"/>
                    <a:gd name="connsiteX77" fmla="*/ 118619 w 364068"/>
                    <a:gd name="connsiteY77" fmla="*/ 18430 h 364067"/>
                    <a:gd name="connsiteX78" fmla="*/ 133448 w 364068"/>
                    <a:gd name="connsiteY78" fmla="*/ 44115 h 364067"/>
                    <a:gd name="connsiteX79" fmla="*/ 155153 w 364068"/>
                    <a:gd name="connsiteY79" fmla="*/ 39732 h 364067"/>
                    <a:gd name="connsiteX80" fmla="*/ 155153 w 364068"/>
                    <a:gd name="connsiteY80" fmla="*/ 8641 h 364067"/>
                    <a:gd name="connsiteX81" fmla="*/ 163794 w 364068"/>
                    <a:gd name="connsiteY81" fmla="*/ 0 h 364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364068" h="364067">
                      <a:moveTo>
                        <a:pt x="182035" y="58633"/>
                      </a:moveTo>
                      <a:cubicBezTo>
                        <a:pt x="113883" y="58633"/>
                        <a:pt x="58634" y="113882"/>
                        <a:pt x="58634" y="182034"/>
                      </a:cubicBezTo>
                      <a:cubicBezTo>
                        <a:pt x="58634" y="250186"/>
                        <a:pt x="113883" y="305435"/>
                        <a:pt x="182035" y="305435"/>
                      </a:cubicBezTo>
                      <a:cubicBezTo>
                        <a:pt x="250187" y="305435"/>
                        <a:pt x="305436" y="250186"/>
                        <a:pt x="305436" y="182034"/>
                      </a:cubicBezTo>
                      <a:cubicBezTo>
                        <a:pt x="305436" y="113882"/>
                        <a:pt x="250187" y="58633"/>
                        <a:pt x="182035" y="58633"/>
                      </a:cubicBezTo>
                      <a:close/>
                      <a:moveTo>
                        <a:pt x="163794" y="0"/>
                      </a:moveTo>
                      <a:lnTo>
                        <a:pt x="200275" y="0"/>
                      </a:lnTo>
                      <a:cubicBezTo>
                        <a:pt x="205047" y="0"/>
                        <a:pt x="208916" y="3869"/>
                        <a:pt x="208916" y="8640"/>
                      </a:cubicBezTo>
                      <a:lnTo>
                        <a:pt x="208917" y="39733"/>
                      </a:lnTo>
                      <a:lnTo>
                        <a:pt x="230621" y="44116"/>
                      </a:lnTo>
                      <a:lnTo>
                        <a:pt x="245451" y="18430"/>
                      </a:lnTo>
                      <a:cubicBezTo>
                        <a:pt x="247837" y="14298"/>
                        <a:pt x="253122" y="12881"/>
                        <a:pt x="257255" y="15267"/>
                      </a:cubicBezTo>
                      <a:lnTo>
                        <a:pt x="288848" y="33508"/>
                      </a:lnTo>
                      <a:cubicBezTo>
                        <a:pt x="292981" y="35894"/>
                        <a:pt x="294397" y="41179"/>
                        <a:pt x="292011" y="45312"/>
                      </a:cubicBezTo>
                      <a:lnTo>
                        <a:pt x="277057" y="71213"/>
                      </a:lnTo>
                      <a:lnTo>
                        <a:pt x="286493" y="77574"/>
                      </a:lnTo>
                      <a:lnTo>
                        <a:pt x="292856" y="87011"/>
                      </a:lnTo>
                      <a:lnTo>
                        <a:pt x="318757" y="72057"/>
                      </a:lnTo>
                      <a:cubicBezTo>
                        <a:pt x="322888" y="69671"/>
                        <a:pt x="328174" y="71088"/>
                        <a:pt x="330560" y="75221"/>
                      </a:cubicBezTo>
                      <a:lnTo>
                        <a:pt x="348801" y="106814"/>
                      </a:lnTo>
                      <a:cubicBezTo>
                        <a:pt x="351187" y="110946"/>
                        <a:pt x="349770" y="116232"/>
                        <a:pt x="345638" y="118618"/>
                      </a:cubicBezTo>
                      <a:lnTo>
                        <a:pt x="319952" y="133447"/>
                      </a:lnTo>
                      <a:lnTo>
                        <a:pt x="324334" y="155151"/>
                      </a:lnTo>
                      <a:lnTo>
                        <a:pt x="355428" y="155151"/>
                      </a:lnTo>
                      <a:cubicBezTo>
                        <a:pt x="360199" y="155151"/>
                        <a:pt x="364068" y="159020"/>
                        <a:pt x="364068" y="163792"/>
                      </a:cubicBezTo>
                      <a:lnTo>
                        <a:pt x="364068" y="200274"/>
                      </a:lnTo>
                      <a:cubicBezTo>
                        <a:pt x="364068" y="205045"/>
                        <a:pt x="360200" y="208914"/>
                        <a:pt x="355427" y="208914"/>
                      </a:cubicBezTo>
                      <a:lnTo>
                        <a:pt x="324334" y="208914"/>
                      </a:lnTo>
                      <a:lnTo>
                        <a:pt x="319951" y="230620"/>
                      </a:lnTo>
                      <a:lnTo>
                        <a:pt x="345638" y="245450"/>
                      </a:lnTo>
                      <a:cubicBezTo>
                        <a:pt x="349770" y="247836"/>
                        <a:pt x="351187" y="253121"/>
                        <a:pt x="348801" y="257254"/>
                      </a:cubicBezTo>
                      <a:lnTo>
                        <a:pt x="330560" y="288847"/>
                      </a:lnTo>
                      <a:cubicBezTo>
                        <a:pt x="328174" y="292980"/>
                        <a:pt x="322889" y="294396"/>
                        <a:pt x="318756" y="292010"/>
                      </a:cubicBezTo>
                      <a:lnTo>
                        <a:pt x="292854" y="277056"/>
                      </a:lnTo>
                      <a:lnTo>
                        <a:pt x="286493" y="286492"/>
                      </a:lnTo>
                      <a:lnTo>
                        <a:pt x="277057" y="292853"/>
                      </a:lnTo>
                      <a:lnTo>
                        <a:pt x="292011" y="318756"/>
                      </a:lnTo>
                      <a:cubicBezTo>
                        <a:pt x="294397" y="322887"/>
                        <a:pt x="292980" y="328173"/>
                        <a:pt x="288848" y="330559"/>
                      </a:cubicBezTo>
                      <a:lnTo>
                        <a:pt x="257255" y="348800"/>
                      </a:lnTo>
                      <a:cubicBezTo>
                        <a:pt x="253122" y="351186"/>
                        <a:pt x="247836" y="349769"/>
                        <a:pt x="245451" y="345637"/>
                      </a:cubicBezTo>
                      <a:lnTo>
                        <a:pt x="230621" y="319951"/>
                      </a:lnTo>
                      <a:lnTo>
                        <a:pt x="208916" y="324332"/>
                      </a:lnTo>
                      <a:lnTo>
                        <a:pt x="208916" y="355426"/>
                      </a:lnTo>
                      <a:cubicBezTo>
                        <a:pt x="208916" y="360199"/>
                        <a:pt x="205047" y="364068"/>
                        <a:pt x="200275" y="364067"/>
                      </a:cubicBezTo>
                      <a:lnTo>
                        <a:pt x="163795" y="364067"/>
                      </a:lnTo>
                      <a:cubicBezTo>
                        <a:pt x="159023" y="364067"/>
                        <a:pt x="155154" y="360198"/>
                        <a:pt x="155153" y="355427"/>
                      </a:cubicBezTo>
                      <a:lnTo>
                        <a:pt x="155153" y="324333"/>
                      </a:lnTo>
                      <a:lnTo>
                        <a:pt x="133448" y="319951"/>
                      </a:lnTo>
                      <a:lnTo>
                        <a:pt x="118619" y="345637"/>
                      </a:lnTo>
                      <a:cubicBezTo>
                        <a:pt x="116233" y="349769"/>
                        <a:pt x="110947" y="351186"/>
                        <a:pt x="106815" y="348800"/>
                      </a:cubicBezTo>
                      <a:lnTo>
                        <a:pt x="75221" y="330559"/>
                      </a:lnTo>
                      <a:cubicBezTo>
                        <a:pt x="71089" y="328173"/>
                        <a:pt x="69672" y="322888"/>
                        <a:pt x="72058" y="318755"/>
                      </a:cubicBezTo>
                      <a:lnTo>
                        <a:pt x="87012" y="292854"/>
                      </a:lnTo>
                      <a:lnTo>
                        <a:pt x="77576" y="286491"/>
                      </a:lnTo>
                      <a:lnTo>
                        <a:pt x="71214" y="277056"/>
                      </a:lnTo>
                      <a:lnTo>
                        <a:pt x="45312" y="292010"/>
                      </a:lnTo>
                      <a:cubicBezTo>
                        <a:pt x="41181" y="294396"/>
                        <a:pt x="35895" y="292979"/>
                        <a:pt x="33509" y="288847"/>
                      </a:cubicBezTo>
                      <a:lnTo>
                        <a:pt x="15268" y="257254"/>
                      </a:lnTo>
                      <a:cubicBezTo>
                        <a:pt x="12882" y="253121"/>
                        <a:pt x="14299" y="247835"/>
                        <a:pt x="18431" y="245450"/>
                      </a:cubicBezTo>
                      <a:lnTo>
                        <a:pt x="44117" y="230621"/>
                      </a:lnTo>
                      <a:lnTo>
                        <a:pt x="39734" y="208914"/>
                      </a:lnTo>
                      <a:lnTo>
                        <a:pt x="8641" y="208914"/>
                      </a:lnTo>
                      <a:cubicBezTo>
                        <a:pt x="3870" y="208914"/>
                        <a:pt x="1" y="205046"/>
                        <a:pt x="1" y="200273"/>
                      </a:cubicBezTo>
                      <a:lnTo>
                        <a:pt x="0" y="163792"/>
                      </a:lnTo>
                      <a:cubicBezTo>
                        <a:pt x="1" y="159020"/>
                        <a:pt x="3869" y="155151"/>
                        <a:pt x="8642" y="155151"/>
                      </a:cubicBezTo>
                      <a:lnTo>
                        <a:pt x="39734" y="155152"/>
                      </a:lnTo>
                      <a:lnTo>
                        <a:pt x="44116" y="133447"/>
                      </a:lnTo>
                      <a:lnTo>
                        <a:pt x="18431" y="118618"/>
                      </a:lnTo>
                      <a:cubicBezTo>
                        <a:pt x="14299" y="116232"/>
                        <a:pt x="12882" y="110946"/>
                        <a:pt x="15268" y="106814"/>
                      </a:cubicBezTo>
                      <a:lnTo>
                        <a:pt x="33509" y="75220"/>
                      </a:lnTo>
                      <a:cubicBezTo>
                        <a:pt x="35895" y="71088"/>
                        <a:pt x="41180" y="69671"/>
                        <a:pt x="45313" y="72057"/>
                      </a:cubicBezTo>
                      <a:lnTo>
                        <a:pt x="71213" y="87011"/>
                      </a:lnTo>
                      <a:lnTo>
                        <a:pt x="77576" y="77575"/>
                      </a:lnTo>
                      <a:lnTo>
                        <a:pt x="87012" y="71213"/>
                      </a:lnTo>
                      <a:lnTo>
                        <a:pt x="72058" y="45311"/>
                      </a:lnTo>
                      <a:cubicBezTo>
                        <a:pt x="69672" y="41180"/>
                        <a:pt x="71089" y="35894"/>
                        <a:pt x="75222" y="33508"/>
                      </a:cubicBezTo>
                      <a:lnTo>
                        <a:pt x="106815" y="15267"/>
                      </a:lnTo>
                      <a:cubicBezTo>
                        <a:pt x="110947" y="12881"/>
                        <a:pt x="116233" y="14298"/>
                        <a:pt x="118619" y="18430"/>
                      </a:cubicBezTo>
                      <a:lnTo>
                        <a:pt x="133448" y="44115"/>
                      </a:lnTo>
                      <a:lnTo>
                        <a:pt x="155153" y="39732"/>
                      </a:lnTo>
                      <a:lnTo>
                        <a:pt x="155153" y="8641"/>
                      </a:lnTo>
                      <a:cubicBezTo>
                        <a:pt x="155153" y="3868"/>
                        <a:pt x="159022" y="-1"/>
                        <a:pt x="16379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2804666" y="3993792"/>
              <a:ext cx="342900" cy="299516"/>
              <a:chOff x="2804666" y="3993792"/>
              <a:chExt cx="342900" cy="299516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804666" y="4111016"/>
                <a:ext cx="342900" cy="182292"/>
                <a:chOff x="2435422" y="4210050"/>
                <a:chExt cx="342900" cy="182292"/>
              </a:xfrm>
              <a:effectLst/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2435422" y="4210050"/>
                  <a:ext cx="342900" cy="180975"/>
                </a:xfrm>
                <a:prstGeom prst="roundRect">
                  <a:avLst>
                    <a:gd name="adj" fmla="val 175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2" name="Isosceles Triangle 61"/>
                <p:cNvSpPr/>
                <p:nvPr/>
              </p:nvSpPr>
              <p:spPr>
                <a:xfrm>
                  <a:off x="2446931" y="4281853"/>
                  <a:ext cx="319882" cy="110489"/>
                </a:xfrm>
                <a:prstGeom prst="triangl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Isosceles Triangle 62"/>
                <p:cNvSpPr/>
                <p:nvPr/>
              </p:nvSpPr>
              <p:spPr>
                <a:xfrm rot="10800000">
                  <a:off x="2446932" y="4213963"/>
                  <a:ext cx="319882" cy="11048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4" name="Isosceles Triangle 63"/>
              <p:cNvSpPr/>
              <p:nvPr/>
            </p:nvSpPr>
            <p:spPr>
              <a:xfrm>
                <a:off x="2816175" y="3993792"/>
                <a:ext cx="319882" cy="11048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 rot="20748933">
            <a:off x="3545585" y="3143186"/>
            <a:ext cx="1553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Regular message</a:t>
            </a:r>
            <a:endParaRPr lang="sv-SE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 rot="891250">
            <a:off x="3545693" y="4013717"/>
            <a:ext cx="1499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One-way message</a:t>
            </a:r>
            <a:endParaRPr lang="sv-SE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3" name="Straight Arrow Connector 142"/>
          <p:cNvCxnSpPr>
            <a:stCxn id="164" idx="3"/>
            <a:endCxn id="150" idx="1"/>
          </p:cNvCxnSpPr>
          <p:nvPr/>
        </p:nvCxnSpPr>
        <p:spPr>
          <a:xfrm flipV="1">
            <a:off x="2738027" y="870711"/>
            <a:ext cx="1312164" cy="334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64" idx="3"/>
            <a:endCxn id="151" idx="1"/>
          </p:cNvCxnSpPr>
          <p:nvPr/>
        </p:nvCxnSpPr>
        <p:spPr>
          <a:xfrm>
            <a:off x="2738027" y="1205145"/>
            <a:ext cx="1312164" cy="357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59" idx="3"/>
            <a:endCxn id="164" idx="3"/>
          </p:cNvCxnSpPr>
          <p:nvPr/>
        </p:nvCxnSpPr>
        <p:spPr>
          <a:xfrm flipV="1">
            <a:off x="1475736" y="1205145"/>
            <a:ext cx="1262291" cy="11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855791" y="822100"/>
            <a:ext cx="789230" cy="789230"/>
            <a:chOff x="5397994" y="4887059"/>
            <a:chExt cx="789230" cy="789230"/>
          </a:xfrm>
        </p:grpSpPr>
        <p:sp>
          <p:nvSpPr>
            <p:cNvPr id="147" name="Oval 146"/>
            <p:cNvSpPr/>
            <p:nvPr/>
          </p:nvSpPr>
          <p:spPr>
            <a:xfrm>
              <a:off x="5397994" y="4887059"/>
              <a:ext cx="789230" cy="78923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5482197" y="4962796"/>
              <a:ext cx="637759" cy="637757"/>
            </a:xfrm>
            <a:custGeom>
              <a:avLst/>
              <a:gdLst>
                <a:gd name="connsiteX0" fmla="*/ 182035 w 364068"/>
                <a:gd name="connsiteY0" fmla="*/ 58633 h 364067"/>
                <a:gd name="connsiteX1" fmla="*/ 58634 w 364068"/>
                <a:gd name="connsiteY1" fmla="*/ 182034 h 364067"/>
                <a:gd name="connsiteX2" fmla="*/ 182035 w 364068"/>
                <a:gd name="connsiteY2" fmla="*/ 305435 h 364067"/>
                <a:gd name="connsiteX3" fmla="*/ 305436 w 364068"/>
                <a:gd name="connsiteY3" fmla="*/ 182034 h 364067"/>
                <a:gd name="connsiteX4" fmla="*/ 182035 w 364068"/>
                <a:gd name="connsiteY4" fmla="*/ 58633 h 364067"/>
                <a:gd name="connsiteX5" fmla="*/ 163794 w 364068"/>
                <a:gd name="connsiteY5" fmla="*/ 0 h 364067"/>
                <a:gd name="connsiteX6" fmla="*/ 200275 w 364068"/>
                <a:gd name="connsiteY6" fmla="*/ 0 h 364067"/>
                <a:gd name="connsiteX7" fmla="*/ 208916 w 364068"/>
                <a:gd name="connsiteY7" fmla="*/ 8640 h 364067"/>
                <a:gd name="connsiteX8" fmla="*/ 208917 w 364068"/>
                <a:gd name="connsiteY8" fmla="*/ 39733 h 364067"/>
                <a:gd name="connsiteX9" fmla="*/ 230621 w 364068"/>
                <a:gd name="connsiteY9" fmla="*/ 44116 h 364067"/>
                <a:gd name="connsiteX10" fmla="*/ 245451 w 364068"/>
                <a:gd name="connsiteY10" fmla="*/ 18430 h 364067"/>
                <a:gd name="connsiteX11" fmla="*/ 257255 w 364068"/>
                <a:gd name="connsiteY11" fmla="*/ 15267 h 364067"/>
                <a:gd name="connsiteX12" fmla="*/ 288848 w 364068"/>
                <a:gd name="connsiteY12" fmla="*/ 33508 h 364067"/>
                <a:gd name="connsiteX13" fmla="*/ 292011 w 364068"/>
                <a:gd name="connsiteY13" fmla="*/ 45312 h 364067"/>
                <a:gd name="connsiteX14" fmla="*/ 277057 w 364068"/>
                <a:gd name="connsiteY14" fmla="*/ 71213 h 364067"/>
                <a:gd name="connsiteX15" fmla="*/ 286493 w 364068"/>
                <a:gd name="connsiteY15" fmla="*/ 77574 h 364067"/>
                <a:gd name="connsiteX16" fmla="*/ 292856 w 364068"/>
                <a:gd name="connsiteY16" fmla="*/ 87011 h 364067"/>
                <a:gd name="connsiteX17" fmla="*/ 318757 w 364068"/>
                <a:gd name="connsiteY17" fmla="*/ 72057 h 364067"/>
                <a:gd name="connsiteX18" fmla="*/ 330560 w 364068"/>
                <a:gd name="connsiteY18" fmla="*/ 75221 h 364067"/>
                <a:gd name="connsiteX19" fmla="*/ 348801 w 364068"/>
                <a:gd name="connsiteY19" fmla="*/ 106814 h 364067"/>
                <a:gd name="connsiteX20" fmla="*/ 345638 w 364068"/>
                <a:gd name="connsiteY20" fmla="*/ 118618 h 364067"/>
                <a:gd name="connsiteX21" fmla="*/ 319952 w 364068"/>
                <a:gd name="connsiteY21" fmla="*/ 133447 h 364067"/>
                <a:gd name="connsiteX22" fmla="*/ 324334 w 364068"/>
                <a:gd name="connsiteY22" fmla="*/ 155151 h 364067"/>
                <a:gd name="connsiteX23" fmla="*/ 355428 w 364068"/>
                <a:gd name="connsiteY23" fmla="*/ 155151 h 364067"/>
                <a:gd name="connsiteX24" fmla="*/ 364068 w 364068"/>
                <a:gd name="connsiteY24" fmla="*/ 163792 h 364067"/>
                <a:gd name="connsiteX25" fmla="*/ 364068 w 364068"/>
                <a:gd name="connsiteY25" fmla="*/ 200274 h 364067"/>
                <a:gd name="connsiteX26" fmla="*/ 355427 w 364068"/>
                <a:gd name="connsiteY26" fmla="*/ 208914 h 364067"/>
                <a:gd name="connsiteX27" fmla="*/ 324334 w 364068"/>
                <a:gd name="connsiteY27" fmla="*/ 208914 h 364067"/>
                <a:gd name="connsiteX28" fmla="*/ 319951 w 364068"/>
                <a:gd name="connsiteY28" fmla="*/ 230620 h 364067"/>
                <a:gd name="connsiteX29" fmla="*/ 345638 w 364068"/>
                <a:gd name="connsiteY29" fmla="*/ 245450 h 364067"/>
                <a:gd name="connsiteX30" fmla="*/ 348801 w 364068"/>
                <a:gd name="connsiteY30" fmla="*/ 257254 h 364067"/>
                <a:gd name="connsiteX31" fmla="*/ 330560 w 364068"/>
                <a:gd name="connsiteY31" fmla="*/ 288847 h 364067"/>
                <a:gd name="connsiteX32" fmla="*/ 318756 w 364068"/>
                <a:gd name="connsiteY32" fmla="*/ 292010 h 364067"/>
                <a:gd name="connsiteX33" fmla="*/ 292854 w 364068"/>
                <a:gd name="connsiteY33" fmla="*/ 277056 h 364067"/>
                <a:gd name="connsiteX34" fmla="*/ 286493 w 364068"/>
                <a:gd name="connsiteY34" fmla="*/ 286492 h 364067"/>
                <a:gd name="connsiteX35" fmla="*/ 277057 w 364068"/>
                <a:gd name="connsiteY35" fmla="*/ 292853 h 364067"/>
                <a:gd name="connsiteX36" fmla="*/ 292011 w 364068"/>
                <a:gd name="connsiteY36" fmla="*/ 318756 h 364067"/>
                <a:gd name="connsiteX37" fmla="*/ 288848 w 364068"/>
                <a:gd name="connsiteY37" fmla="*/ 330559 h 364067"/>
                <a:gd name="connsiteX38" fmla="*/ 257255 w 364068"/>
                <a:gd name="connsiteY38" fmla="*/ 348800 h 364067"/>
                <a:gd name="connsiteX39" fmla="*/ 245451 w 364068"/>
                <a:gd name="connsiteY39" fmla="*/ 345637 h 364067"/>
                <a:gd name="connsiteX40" fmla="*/ 230621 w 364068"/>
                <a:gd name="connsiteY40" fmla="*/ 319951 h 364067"/>
                <a:gd name="connsiteX41" fmla="*/ 208916 w 364068"/>
                <a:gd name="connsiteY41" fmla="*/ 324332 h 364067"/>
                <a:gd name="connsiteX42" fmla="*/ 208916 w 364068"/>
                <a:gd name="connsiteY42" fmla="*/ 355426 h 364067"/>
                <a:gd name="connsiteX43" fmla="*/ 200275 w 364068"/>
                <a:gd name="connsiteY43" fmla="*/ 364067 h 364067"/>
                <a:gd name="connsiteX44" fmla="*/ 163795 w 364068"/>
                <a:gd name="connsiteY44" fmla="*/ 364067 h 364067"/>
                <a:gd name="connsiteX45" fmla="*/ 155153 w 364068"/>
                <a:gd name="connsiteY45" fmla="*/ 355427 h 364067"/>
                <a:gd name="connsiteX46" fmla="*/ 155153 w 364068"/>
                <a:gd name="connsiteY46" fmla="*/ 324333 h 364067"/>
                <a:gd name="connsiteX47" fmla="*/ 133448 w 364068"/>
                <a:gd name="connsiteY47" fmla="*/ 319951 h 364067"/>
                <a:gd name="connsiteX48" fmla="*/ 118619 w 364068"/>
                <a:gd name="connsiteY48" fmla="*/ 345637 h 364067"/>
                <a:gd name="connsiteX49" fmla="*/ 106815 w 364068"/>
                <a:gd name="connsiteY49" fmla="*/ 348800 h 364067"/>
                <a:gd name="connsiteX50" fmla="*/ 75221 w 364068"/>
                <a:gd name="connsiteY50" fmla="*/ 330559 h 364067"/>
                <a:gd name="connsiteX51" fmla="*/ 72058 w 364068"/>
                <a:gd name="connsiteY51" fmla="*/ 318755 h 364067"/>
                <a:gd name="connsiteX52" fmla="*/ 87012 w 364068"/>
                <a:gd name="connsiteY52" fmla="*/ 292854 h 364067"/>
                <a:gd name="connsiteX53" fmla="*/ 77576 w 364068"/>
                <a:gd name="connsiteY53" fmla="*/ 286491 h 364067"/>
                <a:gd name="connsiteX54" fmla="*/ 71214 w 364068"/>
                <a:gd name="connsiteY54" fmla="*/ 277056 h 364067"/>
                <a:gd name="connsiteX55" fmla="*/ 45312 w 364068"/>
                <a:gd name="connsiteY55" fmla="*/ 292010 h 364067"/>
                <a:gd name="connsiteX56" fmla="*/ 33509 w 364068"/>
                <a:gd name="connsiteY56" fmla="*/ 288847 h 364067"/>
                <a:gd name="connsiteX57" fmla="*/ 15268 w 364068"/>
                <a:gd name="connsiteY57" fmla="*/ 257254 h 364067"/>
                <a:gd name="connsiteX58" fmla="*/ 18431 w 364068"/>
                <a:gd name="connsiteY58" fmla="*/ 245450 h 364067"/>
                <a:gd name="connsiteX59" fmla="*/ 44117 w 364068"/>
                <a:gd name="connsiteY59" fmla="*/ 230621 h 364067"/>
                <a:gd name="connsiteX60" fmla="*/ 39734 w 364068"/>
                <a:gd name="connsiteY60" fmla="*/ 208914 h 364067"/>
                <a:gd name="connsiteX61" fmla="*/ 8641 w 364068"/>
                <a:gd name="connsiteY61" fmla="*/ 208914 h 364067"/>
                <a:gd name="connsiteX62" fmla="*/ 1 w 364068"/>
                <a:gd name="connsiteY62" fmla="*/ 200273 h 364067"/>
                <a:gd name="connsiteX63" fmla="*/ 0 w 364068"/>
                <a:gd name="connsiteY63" fmla="*/ 163792 h 364067"/>
                <a:gd name="connsiteX64" fmla="*/ 8642 w 364068"/>
                <a:gd name="connsiteY64" fmla="*/ 155151 h 364067"/>
                <a:gd name="connsiteX65" fmla="*/ 39734 w 364068"/>
                <a:gd name="connsiteY65" fmla="*/ 155152 h 364067"/>
                <a:gd name="connsiteX66" fmla="*/ 44116 w 364068"/>
                <a:gd name="connsiteY66" fmla="*/ 133447 h 364067"/>
                <a:gd name="connsiteX67" fmla="*/ 18431 w 364068"/>
                <a:gd name="connsiteY67" fmla="*/ 118618 h 364067"/>
                <a:gd name="connsiteX68" fmla="*/ 15268 w 364068"/>
                <a:gd name="connsiteY68" fmla="*/ 106814 h 364067"/>
                <a:gd name="connsiteX69" fmla="*/ 33509 w 364068"/>
                <a:gd name="connsiteY69" fmla="*/ 75220 h 364067"/>
                <a:gd name="connsiteX70" fmla="*/ 45313 w 364068"/>
                <a:gd name="connsiteY70" fmla="*/ 72057 h 364067"/>
                <a:gd name="connsiteX71" fmla="*/ 71213 w 364068"/>
                <a:gd name="connsiteY71" fmla="*/ 87011 h 364067"/>
                <a:gd name="connsiteX72" fmla="*/ 77576 w 364068"/>
                <a:gd name="connsiteY72" fmla="*/ 77575 h 364067"/>
                <a:gd name="connsiteX73" fmla="*/ 87012 w 364068"/>
                <a:gd name="connsiteY73" fmla="*/ 71213 h 364067"/>
                <a:gd name="connsiteX74" fmla="*/ 72058 w 364068"/>
                <a:gd name="connsiteY74" fmla="*/ 45311 h 364067"/>
                <a:gd name="connsiteX75" fmla="*/ 75222 w 364068"/>
                <a:gd name="connsiteY75" fmla="*/ 33508 h 364067"/>
                <a:gd name="connsiteX76" fmla="*/ 106815 w 364068"/>
                <a:gd name="connsiteY76" fmla="*/ 15267 h 364067"/>
                <a:gd name="connsiteX77" fmla="*/ 118619 w 364068"/>
                <a:gd name="connsiteY77" fmla="*/ 18430 h 364067"/>
                <a:gd name="connsiteX78" fmla="*/ 133448 w 364068"/>
                <a:gd name="connsiteY78" fmla="*/ 44115 h 364067"/>
                <a:gd name="connsiteX79" fmla="*/ 155153 w 364068"/>
                <a:gd name="connsiteY79" fmla="*/ 39732 h 364067"/>
                <a:gd name="connsiteX80" fmla="*/ 155153 w 364068"/>
                <a:gd name="connsiteY80" fmla="*/ 8641 h 364067"/>
                <a:gd name="connsiteX81" fmla="*/ 163794 w 364068"/>
                <a:gd name="connsiteY81" fmla="*/ 0 h 36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64068" h="364067">
                  <a:moveTo>
                    <a:pt x="182035" y="58633"/>
                  </a:moveTo>
                  <a:cubicBezTo>
                    <a:pt x="113883" y="58633"/>
                    <a:pt x="58634" y="113882"/>
                    <a:pt x="58634" y="182034"/>
                  </a:cubicBezTo>
                  <a:cubicBezTo>
                    <a:pt x="58634" y="250186"/>
                    <a:pt x="113883" y="305435"/>
                    <a:pt x="182035" y="305435"/>
                  </a:cubicBezTo>
                  <a:cubicBezTo>
                    <a:pt x="250187" y="305435"/>
                    <a:pt x="305436" y="250186"/>
                    <a:pt x="305436" y="182034"/>
                  </a:cubicBezTo>
                  <a:cubicBezTo>
                    <a:pt x="305436" y="113882"/>
                    <a:pt x="250187" y="58633"/>
                    <a:pt x="182035" y="58633"/>
                  </a:cubicBezTo>
                  <a:close/>
                  <a:moveTo>
                    <a:pt x="163794" y="0"/>
                  </a:moveTo>
                  <a:lnTo>
                    <a:pt x="200275" y="0"/>
                  </a:lnTo>
                  <a:cubicBezTo>
                    <a:pt x="205047" y="0"/>
                    <a:pt x="208916" y="3869"/>
                    <a:pt x="208916" y="8640"/>
                  </a:cubicBezTo>
                  <a:lnTo>
                    <a:pt x="208917" y="39733"/>
                  </a:lnTo>
                  <a:lnTo>
                    <a:pt x="230621" y="44116"/>
                  </a:lnTo>
                  <a:lnTo>
                    <a:pt x="245451" y="18430"/>
                  </a:lnTo>
                  <a:cubicBezTo>
                    <a:pt x="247837" y="14298"/>
                    <a:pt x="253122" y="12881"/>
                    <a:pt x="257255" y="15267"/>
                  </a:cubicBezTo>
                  <a:lnTo>
                    <a:pt x="288848" y="33508"/>
                  </a:lnTo>
                  <a:cubicBezTo>
                    <a:pt x="292981" y="35894"/>
                    <a:pt x="294397" y="41179"/>
                    <a:pt x="292011" y="45312"/>
                  </a:cubicBezTo>
                  <a:lnTo>
                    <a:pt x="277057" y="71213"/>
                  </a:lnTo>
                  <a:lnTo>
                    <a:pt x="286493" y="77574"/>
                  </a:lnTo>
                  <a:lnTo>
                    <a:pt x="292856" y="87011"/>
                  </a:lnTo>
                  <a:lnTo>
                    <a:pt x="318757" y="72057"/>
                  </a:lnTo>
                  <a:cubicBezTo>
                    <a:pt x="322888" y="69671"/>
                    <a:pt x="328174" y="71088"/>
                    <a:pt x="330560" y="75221"/>
                  </a:cubicBezTo>
                  <a:lnTo>
                    <a:pt x="348801" y="106814"/>
                  </a:lnTo>
                  <a:cubicBezTo>
                    <a:pt x="351187" y="110946"/>
                    <a:pt x="349770" y="116232"/>
                    <a:pt x="345638" y="118618"/>
                  </a:cubicBezTo>
                  <a:lnTo>
                    <a:pt x="319952" y="133447"/>
                  </a:lnTo>
                  <a:lnTo>
                    <a:pt x="324334" y="155151"/>
                  </a:lnTo>
                  <a:lnTo>
                    <a:pt x="355428" y="155151"/>
                  </a:lnTo>
                  <a:cubicBezTo>
                    <a:pt x="360199" y="155151"/>
                    <a:pt x="364068" y="159020"/>
                    <a:pt x="364068" y="163792"/>
                  </a:cubicBezTo>
                  <a:lnTo>
                    <a:pt x="364068" y="200274"/>
                  </a:lnTo>
                  <a:cubicBezTo>
                    <a:pt x="364068" y="205045"/>
                    <a:pt x="360200" y="208914"/>
                    <a:pt x="355427" y="208914"/>
                  </a:cubicBezTo>
                  <a:lnTo>
                    <a:pt x="324334" y="208914"/>
                  </a:lnTo>
                  <a:lnTo>
                    <a:pt x="319951" y="230620"/>
                  </a:lnTo>
                  <a:lnTo>
                    <a:pt x="345638" y="245450"/>
                  </a:lnTo>
                  <a:cubicBezTo>
                    <a:pt x="349770" y="247836"/>
                    <a:pt x="351187" y="253121"/>
                    <a:pt x="348801" y="257254"/>
                  </a:cubicBezTo>
                  <a:lnTo>
                    <a:pt x="330560" y="288847"/>
                  </a:lnTo>
                  <a:cubicBezTo>
                    <a:pt x="328174" y="292980"/>
                    <a:pt x="322889" y="294396"/>
                    <a:pt x="318756" y="292010"/>
                  </a:cubicBezTo>
                  <a:lnTo>
                    <a:pt x="292854" y="277056"/>
                  </a:lnTo>
                  <a:lnTo>
                    <a:pt x="286493" y="286492"/>
                  </a:lnTo>
                  <a:lnTo>
                    <a:pt x="277057" y="292853"/>
                  </a:lnTo>
                  <a:lnTo>
                    <a:pt x="292011" y="318756"/>
                  </a:lnTo>
                  <a:cubicBezTo>
                    <a:pt x="294397" y="322887"/>
                    <a:pt x="292980" y="328173"/>
                    <a:pt x="288848" y="330559"/>
                  </a:cubicBezTo>
                  <a:lnTo>
                    <a:pt x="257255" y="348800"/>
                  </a:lnTo>
                  <a:cubicBezTo>
                    <a:pt x="253122" y="351186"/>
                    <a:pt x="247836" y="349769"/>
                    <a:pt x="245451" y="345637"/>
                  </a:cubicBezTo>
                  <a:lnTo>
                    <a:pt x="230621" y="319951"/>
                  </a:lnTo>
                  <a:lnTo>
                    <a:pt x="208916" y="324332"/>
                  </a:lnTo>
                  <a:lnTo>
                    <a:pt x="208916" y="355426"/>
                  </a:lnTo>
                  <a:cubicBezTo>
                    <a:pt x="208916" y="360199"/>
                    <a:pt x="205047" y="364068"/>
                    <a:pt x="200275" y="364067"/>
                  </a:cubicBezTo>
                  <a:lnTo>
                    <a:pt x="163795" y="364067"/>
                  </a:lnTo>
                  <a:cubicBezTo>
                    <a:pt x="159023" y="364067"/>
                    <a:pt x="155154" y="360198"/>
                    <a:pt x="155153" y="355427"/>
                  </a:cubicBezTo>
                  <a:lnTo>
                    <a:pt x="155153" y="324333"/>
                  </a:lnTo>
                  <a:lnTo>
                    <a:pt x="133448" y="319951"/>
                  </a:lnTo>
                  <a:lnTo>
                    <a:pt x="118619" y="345637"/>
                  </a:lnTo>
                  <a:cubicBezTo>
                    <a:pt x="116233" y="349769"/>
                    <a:pt x="110947" y="351186"/>
                    <a:pt x="106815" y="348800"/>
                  </a:cubicBezTo>
                  <a:lnTo>
                    <a:pt x="75221" y="330559"/>
                  </a:lnTo>
                  <a:cubicBezTo>
                    <a:pt x="71089" y="328173"/>
                    <a:pt x="69672" y="322888"/>
                    <a:pt x="72058" y="318755"/>
                  </a:cubicBezTo>
                  <a:lnTo>
                    <a:pt x="87012" y="292854"/>
                  </a:lnTo>
                  <a:lnTo>
                    <a:pt x="77576" y="286491"/>
                  </a:lnTo>
                  <a:lnTo>
                    <a:pt x="71214" y="277056"/>
                  </a:lnTo>
                  <a:lnTo>
                    <a:pt x="45312" y="292010"/>
                  </a:lnTo>
                  <a:cubicBezTo>
                    <a:pt x="41181" y="294396"/>
                    <a:pt x="35895" y="292979"/>
                    <a:pt x="33509" y="288847"/>
                  </a:cubicBezTo>
                  <a:lnTo>
                    <a:pt x="15268" y="257254"/>
                  </a:lnTo>
                  <a:cubicBezTo>
                    <a:pt x="12882" y="253121"/>
                    <a:pt x="14299" y="247835"/>
                    <a:pt x="18431" y="245450"/>
                  </a:cubicBezTo>
                  <a:lnTo>
                    <a:pt x="44117" y="230621"/>
                  </a:lnTo>
                  <a:lnTo>
                    <a:pt x="39734" y="208914"/>
                  </a:lnTo>
                  <a:lnTo>
                    <a:pt x="8641" y="208914"/>
                  </a:lnTo>
                  <a:cubicBezTo>
                    <a:pt x="3870" y="208914"/>
                    <a:pt x="1" y="205046"/>
                    <a:pt x="1" y="200273"/>
                  </a:cubicBezTo>
                  <a:lnTo>
                    <a:pt x="0" y="163792"/>
                  </a:lnTo>
                  <a:cubicBezTo>
                    <a:pt x="1" y="159020"/>
                    <a:pt x="3869" y="155151"/>
                    <a:pt x="8642" y="155151"/>
                  </a:cubicBezTo>
                  <a:lnTo>
                    <a:pt x="39734" y="155152"/>
                  </a:lnTo>
                  <a:lnTo>
                    <a:pt x="44116" y="133447"/>
                  </a:lnTo>
                  <a:lnTo>
                    <a:pt x="18431" y="118618"/>
                  </a:lnTo>
                  <a:cubicBezTo>
                    <a:pt x="14299" y="116232"/>
                    <a:pt x="12882" y="110946"/>
                    <a:pt x="15268" y="106814"/>
                  </a:cubicBezTo>
                  <a:lnTo>
                    <a:pt x="33509" y="75220"/>
                  </a:lnTo>
                  <a:cubicBezTo>
                    <a:pt x="35895" y="71088"/>
                    <a:pt x="41180" y="69671"/>
                    <a:pt x="45313" y="72057"/>
                  </a:cubicBezTo>
                  <a:lnTo>
                    <a:pt x="71213" y="87011"/>
                  </a:lnTo>
                  <a:lnTo>
                    <a:pt x="77576" y="77575"/>
                  </a:lnTo>
                  <a:lnTo>
                    <a:pt x="87012" y="71213"/>
                  </a:lnTo>
                  <a:lnTo>
                    <a:pt x="72058" y="45311"/>
                  </a:lnTo>
                  <a:cubicBezTo>
                    <a:pt x="69672" y="41180"/>
                    <a:pt x="71089" y="35894"/>
                    <a:pt x="75222" y="33508"/>
                  </a:cubicBezTo>
                  <a:lnTo>
                    <a:pt x="106815" y="15267"/>
                  </a:lnTo>
                  <a:cubicBezTo>
                    <a:pt x="110947" y="12881"/>
                    <a:pt x="116233" y="14298"/>
                    <a:pt x="118619" y="18430"/>
                  </a:cubicBezTo>
                  <a:lnTo>
                    <a:pt x="133448" y="44115"/>
                  </a:lnTo>
                  <a:lnTo>
                    <a:pt x="155153" y="39732"/>
                  </a:lnTo>
                  <a:lnTo>
                    <a:pt x="155153" y="8641"/>
                  </a:lnTo>
                  <a:cubicBezTo>
                    <a:pt x="155153" y="3868"/>
                    <a:pt x="159022" y="-1"/>
                    <a:pt x="1637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4050191" y="655267"/>
            <a:ext cx="90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Rethrow</a:t>
            </a:r>
          </a:p>
          <a:p>
            <a:r>
              <a:rPr lang="sv-SE" sz="110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sv-SE" sz="110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050191" y="1347275"/>
            <a:ext cx="90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r>
              <a:rPr lang="sv-SE" sz="110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lang="sv-SE" sz="110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35158" y="1086154"/>
            <a:ext cx="440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endParaRPr lang="sv-SE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 rot="20766375">
            <a:off x="2827893" y="761986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050">
                <a:latin typeface="Consolas" panose="020B0609020204030204" pitchFamily="49" charset="0"/>
                <a:cs typeface="Consolas" panose="020B0609020204030204" pitchFamily="49" charset="0"/>
              </a:rPr>
              <a:t>exceptional</a:t>
            </a:r>
            <a:endParaRPr lang="sv-SE"/>
          </a:p>
        </p:txBody>
      </p:sp>
      <p:sp>
        <p:nvSpPr>
          <p:cNvPr id="160" name="Rectangle 159"/>
          <p:cNvSpPr/>
          <p:nvPr/>
        </p:nvSpPr>
        <p:spPr>
          <a:xfrm rot="943056">
            <a:off x="2830099" y="1369351"/>
            <a:ext cx="8483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050" smtClean="0">
                <a:latin typeface="Consolas" panose="020B0609020204030204" pitchFamily="49" charset="0"/>
                <a:cs typeface="Consolas" panose="020B0609020204030204" pitchFamily="49" charset="0"/>
              </a:rPr>
              <a:t>otherwise</a:t>
            </a:r>
            <a:endParaRPr lang="sv-SE"/>
          </a:p>
        </p:txBody>
      </p:sp>
      <p:grpSp>
        <p:nvGrpSpPr>
          <p:cNvPr id="179" name="Group 178"/>
          <p:cNvGrpSpPr/>
          <p:nvPr/>
        </p:nvGrpSpPr>
        <p:grpSpPr>
          <a:xfrm>
            <a:off x="2081930" y="997815"/>
            <a:ext cx="656097" cy="414659"/>
            <a:chOff x="2594811" y="1226139"/>
            <a:chExt cx="656097" cy="414659"/>
          </a:xfrm>
        </p:grpSpPr>
        <p:sp>
          <p:nvSpPr>
            <p:cNvPr id="164" name="Rounded Rectangle 163"/>
            <p:cNvSpPr/>
            <p:nvPr/>
          </p:nvSpPr>
          <p:spPr>
            <a:xfrm>
              <a:off x="2594811" y="1226139"/>
              <a:ext cx="656097" cy="414659"/>
            </a:xfrm>
            <a:prstGeom prst="roundRect">
              <a:avLst>
                <a:gd name="adj" fmla="val 5105"/>
              </a:avLst>
            </a:prstGeom>
            <a:solidFill>
              <a:srgbClr val="00B05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599694" y="1302663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11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Future</a:t>
              </a:r>
              <a:endParaRPr lang="sv-SE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5410328" y="2959185"/>
            <a:ext cx="1238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+ save to future</a:t>
            </a:r>
            <a:endParaRPr lang="sv-SE" sz="110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410328" y="4157222"/>
            <a:ext cx="9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Just call</a:t>
            </a:r>
            <a:endParaRPr lang="sv-SE" sz="110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8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/>
      <p:bldP spid="65" grpId="0"/>
      <p:bldP spid="66" grpId="0"/>
      <p:bldP spid="1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7744569" y="566058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exit</a:t>
            </a:r>
          </a:p>
          <a:p>
            <a:r>
              <a:rPr lang="sv-SE" smtClean="0"/>
              <a:t>program</a:t>
            </a:r>
            <a:endParaRPr lang="sv-SE"/>
          </a:p>
        </p:txBody>
      </p:sp>
      <p:cxnSp>
        <p:nvCxnSpPr>
          <p:cNvPr id="64" name="Curved Connector 63"/>
          <p:cNvCxnSpPr>
            <a:stCxn id="104" idx="3"/>
            <a:endCxn id="127" idx="1"/>
          </p:cNvCxnSpPr>
          <p:nvPr/>
        </p:nvCxnSpPr>
        <p:spPr>
          <a:xfrm flipV="1">
            <a:off x="4604273" y="1622398"/>
            <a:ext cx="697488" cy="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93810" y="480661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mtClean="0"/>
              <a:t>function call</a:t>
            </a:r>
            <a:endParaRPr lang="sv-SE"/>
          </a:p>
        </p:txBody>
      </p:sp>
      <p:cxnSp>
        <p:nvCxnSpPr>
          <p:cNvPr id="88" name="Curved Connector 87"/>
          <p:cNvCxnSpPr>
            <a:stCxn id="90" idx="6"/>
            <a:endCxn id="104" idx="1"/>
          </p:cNvCxnSpPr>
          <p:nvPr/>
        </p:nvCxnSpPr>
        <p:spPr>
          <a:xfrm>
            <a:off x="1220028" y="1620658"/>
            <a:ext cx="941437" cy="27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430798" y="1226043"/>
            <a:ext cx="789230" cy="789230"/>
            <a:chOff x="2282050" y="2616074"/>
            <a:chExt cx="789230" cy="789230"/>
          </a:xfrm>
        </p:grpSpPr>
        <p:grpSp>
          <p:nvGrpSpPr>
            <p:cNvPr id="89" name="Group 88"/>
            <p:cNvGrpSpPr/>
            <p:nvPr/>
          </p:nvGrpSpPr>
          <p:grpSpPr>
            <a:xfrm>
              <a:off x="2282050" y="2616074"/>
              <a:ext cx="789230" cy="789230"/>
              <a:chOff x="5397994" y="4887059"/>
              <a:chExt cx="789230" cy="78923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5397994" y="4887059"/>
                <a:ext cx="789230" cy="78923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5482197" y="4962796"/>
                <a:ext cx="637759" cy="637757"/>
              </a:xfrm>
              <a:custGeom>
                <a:avLst/>
                <a:gdLst>
                  <a:gd name="connsiteX0" fmla="*/ 182035 w 364068"/>
                  <a:gd name="connsiteY0" fmla="*/ 58633 h 364067"/>
                  <a:gd name="connsiteX1" fmla="*/ 58634 w 364068"/>
                  <a:gd name="connsiteY1" fmla="*/ 182034 h 364067"/>
                  <a:gd name="connsiteX2" fmla="*/ 182035 w 364068"/>
                  <a:gd name="connsiteY2" fmla="*/ 305435 h 364067"/>
                  <a:gd name="connsiteX3" fmla="*/ 305436 w 364068"/>
                  <a:gd name="connsiteY3" fmla="*/ 182034 h 364067"/>
                  <a:gd name="connsiteX4" fmla="*/ 182035 w 364068"/>
                  <a:gd name="connsiteY4" fmla="*/ 58633 h 364067"/>
                  <a:gd name="connsiteX5" fmla="*/ 163794 w 364068"/>
                  <a:gd name="connsiteY5" fmla="*/ 0 h 364067"/>
                  <a:gd name="connsiteX6" fmla="*/ 200275 w 364068"/>
                  <a:gd name="connsiteY6" fmla="*/ 0 h 364067"/>
                  <a:gd name="connsiteX7" fmla="*/ 208916 w 364068"/>
                  <a:gd name="connsiteY7" fmla="*/ 8640 h 364067"/>
                  <a:gd name="connsiteX8" fmla="*/ 208917 w 364068"/>
                  <a:gd name="connsiteY8" fmla="*/ 39733 h 364067"/>
                  <a:gd name="connsiteX9" fmla="*/ 230621 w 364068"/>
                  <a:gd name="connsiteY9" fmla="*/ 44116 h 364067"/>
                  <a:gd name="connsiteX10" fmla="*/ 245451 w 364068"/>
                  <a:gd name="connsiteY10" fmla="*/ 18430 h 364067"/>
                  <a:gd name="connsiteX11" fmla="*/ 257255 w 364068"/>
                  <a:gd name="connsiteY11" fmla="*/ 15267 h 364067"/>
                  <a:gd name="connsiteX12" fmla="*/ 288848 w 364068"/>
                  <a:gd name="connsiteY12" fmla="*/ 33508 h 364067"/>
                  <a:gd name="connsiteX13" fmla="*/ 292011 w 364068"/>
                  <a:gd name="connsiteY13" fmla="*/ 45312 h 364067"/>
                  <a:gd name="connsiteX14" fmla="*/ 277057 w 364068"/>
                  <a:gd name="connsiteY14" fmla="*/ 71213 h 364067"/>
                  <a:gd name="connsiteX15" fmla="*/ 286493 w 364068"/>
                  <a:gd name="connsiteY15" fmla="*/ 77574 h 364067"/>
                  <a:gd name="connsiteX16" fmla="*/ 292856 w 364068"/>
                  <a:gd name="connsiteY16" fmla="*/ 87011 h 364067"/>
                  <a:gd name="connsiteX17" fmla="*/ 318757 w 364068"/>
                  <a:gd name="connsiteY17" fmla="*/ 72057 h 364067"/>
                  <a:gd name="connsiteX18" fmla="*/ 330560 w 364068"/>
                  <a:gd name="connsiteY18" fmla="*/ 75221 h 364067"/>
                  <a:gd name="connsiteX19" fmla="*/ 348801 w 364068"/>
                  <a:gd name="connsiteY19" fmla="*/ 106814 h 364067"/>
                  <a:gd name="connsiteX20" fmla="*/ 345638 w 364068"/>
                  <a:gd name="connsiteY20" fmla="*/ 118618 h 364067"/>
                  <a:gd name="connsiteX21" fmla="*/ 319952 w 364068"/>
                  <a:gd name="connsiteY21" fmla="*/ 133447 h 364067"/>
                  <a:gd name="connsiteX22" fmla="*/ 324334 w 364068"/>
                  <a:gd name="connsiteY22" fmla="*/ 155151 h 364067"/>
                  <a:gd name="connsiteX23" fmla="*/ 355428 w 364068"/>
                  <a:gd name="connsiteY23" fmla="*/ 155151 h 364067"/>
                  <a:gd name="connsiteX24" fmla="*/ 364068 w 364068"/>
                  <a:gd name="connsiteY24" fmla="*/ 163792 h 364067"/>
                  <a:gd name="connsiteX25" fmla="*/ 364068 w 364068"/>
                  <a:gd name="connsiteY25" fmla="*/ 200274 h 364067"/>
                  <a:gd name="connsiteX26" fmla="*/ 355427 w 364068"/>
                  <a:gd name="connsiteY26" fmla="*/ 208914 h 364067"/>
                  <a:gd name="connsiteX27" fmla="*/ 324334 w 364068"/>
                  <a:gd name="connsiteY27" fmla="*/ 208914 h 364067"/>
                  <a:gd name="connsiteX28" fmla="*/ 319951 w 364068"/>
                  <a:gd name="connsiteY28" fmla="*/ 230620 h 364067"/>
                  <a:gd name="connsiteX29" fmla="*/ 345638 w 364068"/>
                  <a:gd name="connsiteY29" fmla="*/ 245450 h 364067"/>
                  <a:gd name="connsiteX30" fmla="*/ 348801 w 364068"/>
                  <a:gd name="connsiteY30" fmla="*/ 257254 h 364067"/>
                  <a:gd name="connsiteX31" fmla="*/ 330560 w 364068"/>
                  <a:gd name="connsiteY31" fmla="*/ 288847 h 364067"/>
                  <a:gd name="connsiteX32" fmla="*/ 318756 w 364068"/>
                  <a:gd name="connsiteY32" fmla="*/ 292010 h 364067"/>
                  <a:gd name="connsiteX33" fmla="*/ 292854 w 364068"/>
                  <a:gd name="connsiteY33" fmla="*/ 277056 h 364067"/>
                  <a:gd name="connsiteX34" fmla="*/ 286493 w 364068"/>
                  <a:gd name="connsiteY34" fmla="*/ 286492 h 364067"/>
                  <a:gd name="connsiteX35" fmla="*/ 277057 w 364068"/>
                  <a:gd name="connsiteY35" fmla="*/ 292853 h 364067"/>
                  <a:gd name="connsiteX36" fmla="*/ 292011 w 364068"/>
                  <a:gd name="connsiteY36" fmla="*/ 318756 h 364067"/>
                  <a:gd name="connsiteX37" fmla="*/ 288848 w 364068"/>
                  <a:gd name="connsiteY37" fmla="*/ 330559 h 364067"/>
                  <a:gd name="connsiteX38" fmla="*/ 257255 w 364068"/>
                  <a:gd name="connsiteY38" fmla="*/ 348800 h 364067"/>
                  <a:gd name="connsiteX39" fmla="*/ 245451 w 364068"/>
                  <a:gd name="connsiteY39" fmla="*/ 345637 h 364067"/>
                  <a:gd name="connsiteX40" fmla="*/ 230621 w 364068"/>
                  <a:gd name="connsiteY40" fmla="*/ 319951 h 364067"/>
                  <a:gd name="connsiteX41" fmla="*/ 208916 w 364068"/>
                  <a:gd name="connsiteY41" fmla="*/ 324332 h 364067"/>
                  <a:gd name="connsiteX42" fmla="*/ 208916 w 364068"/>
                  <a:gd name="connsiteY42" fmla="*/ 355426 h 364067"/>
                  <a:gd name="connsiteX43" fmla="*/ 200275 w 364068"/>
                  <a:gd name="connsiteY43" fmla="*/ 364067 h 364067"/>
                  <a:gd name="connsiteX44" fmla="*/ 163795 w 364068"/>
                  <a:gd name="connsiteY44" fmla="*/ 364067 h 364067"/>
                  <a:gd name="connsiteX45" fmla="*/ 155153 w 364068"/>
                  <a:gd name="connsiteY45" fmla="*/ 355427 h 364067"/>
                  <a:gd name="connsiteX46" fmla="*/ 155153 w 364068"/>
                  <a:gd name="connsiteY46" fmla="*/ 324333 h 364067"/>
                  <a:gd name="connsiteX47" fmla="*/ 133448 w 364068"/>
                  <a:gd name="connsiteY47" fmla="*/ 319951 h 364067"/>
                  <a:gd name="connsiteX48" fmla="*/ 118619 w 364068"/>
                  <a:gd name="connsiteY48" fmla="*/ 345637 h 364067"/>
                  <a:gd name="connsiteX49" fmla="*/ 106815 w 364068"/>
                  <a:gd name="connsiteY49" fmla="*/ 348800 h 364067"/>
                  <a:gd name="connsiteX50" fmla="*/ 75221 w 364068"/>
                  <a:gd name="connsiteY50" fmla="*/ 330559 h 364067"/>
                  <a:gd name="connsiteX51" fmla="*/ 72058 w 364068"/>
                  <a:gd name="connsiteY51" fmla="*/ 318755 h 364067"/>
                  <a:gd name="connsiteX52" fmla="*/ 87012 w 364068"/>
                  <a:gd name="connsiteY52" fmla="*/ 292854 h 364067"/>
                  <a:gd name="connsiteX53" fmla="*/ 77576 w 364068"/>
                  <a:gd name="connsiteY53" fmla="*/ 286491 h 364067"/>
                  <a:gd name="connsiteX54" fmla="*/ 71214 w 364068"/>
                  <a:gd name="connsiteY54" fmla="*/ 277056 h 364067"/>
                  <a:gd name="connsiteX55" fmla="*/ 45312 w 364068"/>
                  <a:gd name="connsiteY55" fmla="*/ 292010 h 364067"/>
                  <a:gd name="connsiteX56" fmla="*/ 33509 w 364068"/>
                  <a:gd name="connsiteY56" fmla="*/ 288847 h 364067"/>
                  <a:gd name="connsiteX57" fmla="*/ 15268 w 364068"/>
                  <a:gd name="connsiteY57" fmla="*/ 257254 h 364067"/>
                  <a:gd name="connsiteX58" fmla="*/ 18431 w 364068"/>
                  <a:gd name="connsiteY58" fmla="*/ 245450 h 364067"/>
                  <a:gd name="connsiteX59" fmla="*/ 44117 w 364068"/>
                  <a:gd name="connsiteY59" fmla="*/ 230621 h 364067"/>
                  <a:gd name="connsiteX60" fmla="*/ 39734 w 364068"/>
                  <a:gd name="connsiteY60" fmla="*/ 208914 h 364067"/>
                  <a:gd name="connsiteX61" fmla="*/ 8641 w 364068"/>
                  <a:gd name="connsiteY61" fmla="*/ 208914 h 364067"/>
                  <a:gd name="connsiteX62" fmla="*/ 1 w 364068"/>
                  <a:gd name="connsiteY62" fmla="*/ 200273 h 364067"/>
                  <a:gd name="connsiteX63" fmla="*/ 0 w 364068"/>
                  <a:gd name="connsiteY63" fmla="*/ 163792 h 364067"/>
                  <a:gd name="connsiteX64" fmla="*/ 8642 w 364068"/>
                  <a:gd name="connsiteY64" fmla="*/ 155151 h 364067"/>
                  <a:gd name="connsiteX65" fmla="*/ 39734 w 364068"/>
                  <a:gd name="connsiteY65" fmla="*/ 155152 h 364067"/>
                  <a:gd name="connsiteX66" fmla="*/ 44116 w 364068"/>
                  <a:gd name="connsiteY66" fmla="*/ 133447 h 364067"/>
                  <a:gd name="connsiteX67" fmla="*/ 18431 w 364068"/>
                  <a:gd name="connsiteY67" fmla="*/ 118618 h 364067"/>
                  <a:gd name="connsiteX68" fmla="*/ 15268 w 364068"/>
                  <a:gd name="connsiteY68" fmla="*/ 106814 h 364067"/>
                  <a:gd name="connsiteX69" fmla="*/ 33509 w 364068"/>
                  <a:gd name="connsiteY69" fmla="*/ 75220 h 364067"/>
                  <a:gd name="connsiteX70" fmla="*/ 45313 w 364068"/>
                  <a:gd name="connsiteY70" fmla="*/ 72057 h 364067"/>
                  <a:gd name="connsiteX71" fmla="*/ 71213 w 364068"/>
                  <a:gd name="connsiteY71" fmla="*/ 87011 h 364067"/>
                  <a:gd name="connsiteX72" fmla="*/ 77576 w 364068"/>
                  <a:gd name="connsiteY72" fmla="*/ 77575 h 364067"/>
                  <a:gd name="connsiteX73" fmla="*/ 87012 w 364068"/>
                  <a:gd name="connsiteY73" fmla="*/ 71213 h 364067"/>
                  <a:gd name="connsiteX74" fmla="*/ 72058 w 364068"/>
                  <a:gd name="connsiteY74" fmla="*/ 45311 h 364067"/>
                  <a:gd name="connsiteX75" fmla="*/ 75222 w 364068"/>
                  <a:gd name="connsiteY75" fmla="*/ 33508 h 364067"/>
                  <a:gd name="connsiteX76" fmla="*/ 106815 w 364068"/>
                  <a:gd name="connsiteY76" fmla="*/ 15267 h 364067"/>
                  <a:gd name="connsiteX77" fmla="*/ 118619 w 364068"/>
                  <a:gd name="connsiteY77" fmla="*/ 18430 h 364067"/>
                  <a:gd name="connsiteX78" fmla="*/ 133448 w 364068"/>
                  <a:gd name="connsiteY78" fmla="*/ 44115 h 364067"/>
                  <a:gd name="connsiteX79" fmla="*/ 155153 w 364068"/>
                  <a:gd name="connsiteY79" fmla="*/ 39732 h 364067"/>
                  <a:gd name="connsiteX80" fmla="*/ 155153 w 364068"/>
                  <a:gd name="connsiteY80" fmla="*/ 8641 h 364067"/>
                  <a:gd name="connsiteX81" fmla="*/ 163794 w 364068"/>
                  <a:gd name="connsiteY81" fmla="*/ 0 h 36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364068" h="364067">
                    <a:moveTo>
                      <a:pt x="182035" y="58633"/>
                    </a:moveTo>
                    <a:cubicBezTo>
                      <a:pt x="113883" y="58633"/>
                      <a:pt x="58634" y="113882"/>
                      <a:pt x="58634" y="182034"/>
                    </a:cubicBezTo>
                    <a:cubicBezTo>
                      <a:pt x="58634" y="250186"/>
                      <a:pt x="113883" y="305435"/>
                      <a:pt x="182035" y="305435"/>
                    </a:cubicBezTo>
                    <a:cubicBezTo>
                      <a:pt x="250187" y="305435"/>
                      <a:pt x="305436" y="250186"/>
                      <a:pt x="305436" y="182034"/>
                    </a:cubicBezTo>
                    <a:cubicBezTo>
                      <a:pt x="305436" y="113882"/>
                      <a:pt x="250187" y="58633"/>
                      <a:pt x="182035" y="58633"/>
                    </a:cubicBezTo>
                    <a:close/>
                    <a:moveTo>
                      <a:pt x="163794" y="0"/>
                    </a:moveTo>
                    <a:lnTo>
                      <a:pt x="200275" y="0"/>
                    </a:lnTo>
                    <a:cubicBezTo>
                      <a:pt x="205047" y="0"/>
                      <a:pt x="208916" y="3869"/>
                      <a:pt x="208916" y="8640"/>
                    </a:cubicBezTo>
                    <a:lnTo>
                      <a:pt x="208917" y="39733"/>
                    </a:lnTo>
                    <a:lnTo>
                      <a:pt x="230621" y="44116"/>
                    </a:lnTo>
                    <a:lnTo>
                      <a:pt x="245451" y="18430"/>
                    </a:lnTo>
                    <a:cubicBezTo>
                      <a:pt x="247837" y="14298"/>
                      <a:pt x="253122" y="12881"/>
                      <a:pt x="257255" y="15267"/>
                    </a:cubicBezTo>
                    <a:lnTo>
                      <a:pt x="288848" y="33508"/>
                    </a:lnTo>
                    <a:cubicBezTo>
                      <a:pt x="292981" y="35894"/>
                      <a:pt x="294397" y="41179"/>
                      <a:pt x="292011" y="45312"/>
                    </a:cubicBezTo>
                    <a:lnTo>
                      <a:pt x="277057" y="71213"/>
                    </a:lnTo>
                    <a:lnTo>
                      <a:pt x="286493" y="77574"/>
                    </a:lnTo>
                    <a:lnTo>
                      <a:pt x="292856" y="87011"/>
                    </a:lnTo>
                    <a:lnTo>
                      <a:pt x="318757" y="72057"/>
                    </a:lnTo>
                    <a:cubicBezTo>
                      <a:pt x="322888" y="69671"/>
                      <a:pt x="328174" y="71088"/>
                      <a:pt x="330560" y="75221"/>
                    </a:cubicBezTo>
                    <a:lnTo>
                      <a:pt x="348801" y="106814"/>
                    </a:lnTo>
                    <a:cubicBezTo>
                      <a:pt x="351187" y="110946"/>
                      <a:pt x="349770" y="116232"/>
                      <a:pt x="345638" y="118618"/>
                    </a:cubicBezTo>
                    <a:lnTo>
                      <a:pt x="319952" y="133447"/>
                    </a:lnTo>
                    <a:lnTo>
                      <a:pt x="324334" y="155151"/>
                    </a:lnTo>
                    <a:lnTo>
                      <a:pt x="355428" y="155151"/>
                    </a:lnTo>
                    <a:cubicBezTo>
                      <a:pt x="360199" y="155151"/>
                      <a:pt x="364068" y="159020"/>
                      <a:pt x="364068" y="163792"/>
                    </a:cubicBezTo>
                    <a:lnTo>
                      <a:pt x="364068" y="200274"/>
                    </a:lnTo>
                    <a:cubicBezTo>
                      <a:pt x="364068" y="205045"/>
                      <a:pt x="360200" y="208914"/>
                      <a:pt x="355427" y="208914"/>
                    </a:cubicBezTo>
                    <a:lnTo>
                      <a:pt x="324334" y="208914"/>
                    </a:lnTo>
                    <a:lnTo>
                      <a:pt x="319951" y="230620"/>
                    </a:lnTo>
                    <a:lnTo>
                      <a:pt x="345638" y="245450"/>
                    </a:lnTo>
                    <a:cubicBezTo>
                      <a:pt x="349770" y="247836"/>
                      <a:pt x="351187" y="253121"/>
                      <a:pt x="348801" y="257254"/>
                    </a:cubicBezTo>
                    <a:lnTo>
                      <a:pt x="330560" y="288847"/>
                    </a:lnTo>
                    <a:cubicBezTo>
                      <a:pt x="328174" y="292980"/>
                      <a:pt x="322889" y="294396"/>
                      <a:pt x="318756" y="292010"/>
                    </a:cubicBezTo>
                    <a:lnTo>
                      <a:pt x="292854" y="277056"/>
                    </a:lnTo>
                    <a:lnTo>
                      <a:pt x="286493" y="286492"/>
                    </a:lnTo>
                    <a:lnTo>
                      <a:pt x="277057" y="292853"/>
                    </a:lnTo>
                    <a:lnTo>
                      <a:pt x="292011" y="318756"/>
                    </a:lnTo>
                    <a:cubicBezTo>
                      <a:pt x="294397" y="322887"/>
                      <a:pt x="292980" y="328173"/>
                      <a:pt x="288848" y="330559"/>
                    </a:cubicBezTo>
                    <a:lnTo>
                      <a:pt x="257255" y="348800"/>
                    </a:lnTo>
                    <a:cubicBezTo>
                      <a:pt x="253122" y="351186"/>
                      <a:pt x="247836" y="349769"/>
                      <a:pt x="245451" y="345637"/>
                    </a:cubicBezTo>
                    <a:lnTo>
                      <a:pt x="230621" y="319951"/>
                    </a:lnTo>
                    <a:lnTo>
                      <a:pt x="208916" y="324332"/>
                    </a:lnTo>
                    <a:lnTo>
                      <a:pt x="208916" y="355426"/>
                    </a:lnTo>
                    <a:cubicBezTo>
                      <a:pt x="208916" y="360199"/>
                      <a:pt x="205047" y="364068"/>
                      <a:pt x="200275" y="364067"/>
                    </a:cubicBezTo>
                    <a:lnTo>
                      <a:pt x="163795" y="364067"/>
                    </a:lnTo>
                    <a:cubicBezTo>
                      <a:pt x="159023" y="364067"/>
                      <a:pt x="155154" y="360198"/>
                      <a:pt x="155153" y="355427"/>
                    </a:cubicBezTo>
                    <a:lnTo>
                      <a:pt x="155153" y="324333"/>
                    </a:lnTo>
                    <a:lnTo>
                      <a:pt x="133448" y="319951"/>
                    </a:lnTo>
                    <a:lnTo>
                      <a:pt x="118619" y="345637"/>
                    </a:lnTo>
                    <a:cubicBezTo>
                      <a:pt x="116233" y="349769"/>
                      <a:pt x="110947" y="351186"/>
                      <a:pt x="106815" y="348800"/>
                    </a:cubicBezTo>
                    <a:lnTo>
                      <a:pt x="75221" y="330559"/>
                    </a:lnTo>
                    <a:cubicBezTo>
                      <a:pt x="71089" y="328173"/>
                      <a:pt x="69672" y="322888"/>
                      <a:pt x="72058" y="318755"/>
                    </a:cubicBezTo>
                    <a:lnTo>
                      <a:pt x="87012" y="292854"/>
                    </a:lnTo>
                    <a:lnTo>
                      <a:pt x="77576" y="286491"/>
                    </a:lnTo>
                    <a:lnTo>
                      <a:pt x="71214" y="277056"/>
                    </a:lnTo>
                    <a:lnTo>
                      <a:pt x="45312" y="292010"/>
                    </a:lnTo>
                    <a:cubicBezTo>
                      <a:pt x="41181" y="294396"/>
                      <a:pt x="35895" y="292979"/>
                      <a:pt x="33509" y="288847"/>
                    </a:cubicBezTo>
                    <a:lnTo>
                      <a:pt x="15268" y="257254"/>
                    </a:lnTo>
                    <a:cubicBezTo>
                      <a:pt x="12882" y="253121"/>
                      <a:pt x="14299" y="247835"/>
                      <a:pt x="18431" y="245450"/>
                    </a:cubicBezTo>
                    <a:lnTo>
                      <a:pt x="44117" y="230621"/>
                    </a:lnTo>
                    <a:lnTo>
                      <a:pt x="39734" y="208914"/>
                    </a:lnTo>
                    <a:lnTo>
                      <a:pt x="8641" y="208914"/>
                    </a:lnTo>
                    <a:cubicBezTo>
                      <a:pt x="3870" y="208914"/>
                      <a:pt x="1" y="205046"/>
                      <a:pt x="1" y="200273"/>
                    </a:cubicBezTo>
                    <a:lnTo>
                      <a:pt x="0" y="163792"/>
                    </a:lnTo>
                    <a:cubicBezTo>
                      <a:pt x="1" y="159020"/>
                      <a:pt x="3869" y="155151"/>
                      <a:pt x="8642" y="155151"/>
                    </a:cubicBezTo>
                    <a:lnTo>
                      <a:pt x="39734" y="155152"/>
                    </a:lnTo>
                    <a:lnTo>
                      <a:pt x="44116" y="133447"/>
                    </a:lnTo>
                    <a:lnTo>
                      <a:pt x="18431" y="118618"/>
                    </a:lnTo>
                    <a:cubicBezTo>
                      <a:pt x="14299" y="116232"/>
                      <a:pt x="12882" y="110946"/>
                      <a:pt x="15268" y="106814"/>
                    </a:cubicBezTo>
                    <a:lnTo>
                      <a:pt x="33509" y="75220"/>
                    </a:lnTo>
                    <a:cubicBezTo>
                      <a:pt x="35895" y="71088"/>
                      <a:pt x="41180" y="69671"/>
                      <a:pt x="45313" y="72057"/>
                    </a:cubicBezTo>
                    <a:lnTo>
                      <a:pt x="71213" y="87011"/>
                    </a:lnTo>
                    <a:lnTo>
                      <a:pt x="77576" y="77575"/>
                    </a:lnTo>
                    <a:lnTo>
                      <a:pt x="87012" y="71213"/>
                    </a:lnTo>
                    <a:lnTo>
                      <a:pt x="72058" y="45311"/>
                    </a:lnTo>
                    <a:cubicBezTo>
                      <a:pt x="69672" y="41180"/>
                      <a:pt x="71089" y="35894"/>
                      <a:pt x="75222" y="33508"/>
                    </a:cubicBezTo>
                    <a:lnTo>
                      <a:pt x="106815" y="15267"/>
                    </a:lnTo>
                    <a:cubicBezTo>
                      <a:pt x="110947" y="12881"/>
                      <a:pt x="116233" y="14298"/>
                      <a:pt x="118619" y="18430"/>
                    </a:cubicBezTo>
                    <a:lnTo>
                      <a:pt x="133448" y="44115"/>
                    </a:lnTo>
                    <a:lnTo>
                      <a:pt x="155153" y="39732"/>
                    </a:lnTo>
                    <a:lnTo>
                      <a:pt x="155153" y="8641"/>
                    </a:lnTo>
                    <a:cubicBezTo>
                      <a:pt x="155153" y="3868"/>
                      <a:pt x="159022" y="-1"/>
                      <a:pt x="163794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513671" y="2919543"/>
              <a:ext cx="342900" cy="182292"/>
              <a:chOff x="2435422" y="4210050"/>
              <a:chExt cx="342900" cy="182292"/>
            </a:xfrm>
            <a:effectLst/>
          </p:grpSpPr>
          <p:sp>
            <p:nvSpPr>
              <p:cNvPr id="95" name="Rounded Rectangle 94"/>
              <p:cNvSpPr/>
              <p:nvPr/>
            </p:nvSpPr>
            <p:spPr>
              <a:xfrm>
                <a:off x="2435422" y="4210050"/>
                <a:ext cx="342900" cy="180975"/>
              </a:xfrm>
              <a:prstGeom prst="roundRect">
                <a:avLst>
                  <a:gd name="adj" fmla="val 1754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Isosceles Triangle 95"/>
              <p:cNvSpPr/>
              <p:nvPr/>
            </p:nvSpPr>
            <p:spPr>
              <a:xfrm>
                <a:off x="2446931" y="4281853"/>
                <a:ext cx="319882" cy="110489"/>
              </a:xfrm>
              <a:prstGeom prst="triangle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10800000">
                <a:off x="2446932" y="4213963"/>
                <a:ext cx="319882" cy="11048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0" y="916566"/>
            <a:ext cx="1634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b="1" smtClean="0">
                <a:solidFill>
                  <a:srgbClr val="0070C0"/>
                </a:solidFill>
              </a:rPr>
              <a:t>Dispatch function</a:t>
            </a:r>
            <a:endParaRPr lang="sv-SE" sz="1100" b="1">
              <a:solidFill>
                <a:srgbClr val="0070C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161465" y="1307231"/>
            <a:ext cx="2442808" cy="632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smtClean="0">
                <a:solidFill>
                  <a:srgbClr val="0070C0"/>
                </a:solidFill>
              </a:rPr>
              <a:t>MyClass_method1</a:t>
            </a:r>
            <a:endParaRPr lang="sv-SE" sz="1600"/>
          </a:p>
        </p:txBody>
      </p:sp>
      <p:sp>
        <p:nvSpPr>
          <p:cNvPr id="122" name="Rectangle 121"/>
          <p:cNvSpPr/>
          <p:nvPr/>
        </p:nvSpPr>
        <p:spPr>
          <a:xfrm>
            <a:off x="4142469" y="391378"/>
            <a:ext cx="1319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err="1" smtClean="0"/>
              <a:t>throw</a:t>
            </a:r>
            <a:endParaRPr lang="sv-SE" smtClean="0"/>
          </a:p>
          <a:p>
            <a:r>
              <a:rPr lang="sv-SE" err="1" smtClean="0"/>
              <a:t>exception</a:t>
            </a:r>
            <a:endParaRPr lang="sv-SE"/>
          </a:p>
        </p:txBody>
      </p:sp>
      <p:sp>
        <p:nvSpPr>
          <p:cNvPr id="127" name="Rounded Rectangle 126"/>
          <p:cNvSpPr/>
          <p:nvPr/>
        </p:nvSpPr>
        <p:spPr>
          <a:xfrm>
            <a:off x="5301761" y="1028725"/>
            <a:ext cx="2442808" cy="11873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smtClean="0">
                <a:solidFill>
                  <a:srgbClr val="0070C0"/>
                </a:solidFill>
              </a:rPr>
              <a:t>E4C </a:t>
            </a:r>
            <a:r>
              <a:rPr lang="sv-SE" sz="1600" b="1" err="1" smtClean="0">
                <a:solidFill>
                  <a:srgbClr val="0070C0"/>
                </a:solidFill>
              </a:rPr>
              <a:t>runtime</a:t>
            </a:r>
            <a:endParaRPr lang="sv-SE" sz="1600" b="1" smtClean="0">
              <a:solidFill>
                <a:srgbClr val="0070C0"/>
              </a:solidFill>
            </a:endParaRPr>
          </a:p>
          <a:p>
            <a:pPr algn="ctr"/>
            <a:r>
              <a:rPr lang="sv-SE" sz="1600" b="1" smtClean="0">
                <a:solidFill>
                  <a:srgbClr val="0070C0"/>
                </a:solidFill>
              </a:rPr>
              <a:t/>
            </a:r>
            <a:br>
              <a:rPr lang="sv-SE" sz="1600" b="1" smtClean="0">
                <a:solidFill>
                  <a:srgbClr val="0070C0"/>
                </a:solidFill>
              </a:rPr>
            </a:br>
            <a:r>
              <a:rPr lang="sv-SE" sz="1600" u="sng" smtClean="0">
                <a:solidFill>
                  <a:schemeClr val="tx1"/>
                </a:solidFill>
              </a:rPr>
              <a:t>Exception stack</a:t>
            </a:r>
            <a:r>
              <a:rPr lang="sv-SE" sz="1600" smtClean="0">
                <a:solidFill>
                  <a:schemeClr val="tx1"/>
                </a:solidFill>
              </a:rPr>
              <a:t/>
            </a:r>
            <a:br>
              <a:rPr lang="sv-SE" sz="1600" smtClean="0">
                <a:solidFill>
                  <a:schemeClr val="tx1"/>
                </a:solidFill>
              </a:rPr>
            </a:br>
            <a:r>
              <a:rPr lang="sv-SE" sz="1600" smtClean="0">
                <a:solidFill>
                  <a:schemeClr val="tx1"/>
                </a:solidFill>
              </a:rPr>
              <a:t>&lt;</a:t>
            </a:r>
            <a:r>
              <a:rPr lang="sv-SE" sz="1600" err="1" smtClean="0">
                <a:solidFill>
                  <a:schemeClr val="tx1"/>
                </a:solidFill>
              </a:rPr>
              <a:t>empty</a:t>
            </a:r>
            <a:r>
              <a:rPr lang="sv-SE" sz="1600" smtClean="0">
                <a:solidFill>
                  <a:schemeClr val="tx1"/>
                </a:solidFill>
              </a:rPr>
              <a:t>&gt;</a:t>
            </a:r>
            <a:endParaRPr lang="sv-SE" sz="1600">
              <a:solidFill>
                <a:schemeClr val="tx1"/>
              </a:solidFill>
            </a:endParaRPr>
          </a:p>
        </p:txBody>
      </p:sp>
      <p:cxnSp>
        <p:nvCxnSpPr>
          <p:cNvPr id="135" name="Curved Connector 134"/>
          <p:cNvCxnSpPr>
            <a:stCxn id="127" idx="3"/>
          </p:cNvCxnSpPr>
          <p:nvPr/>
        </p:nvCxnSpPr>
        <p:spPr>
          <a:xfrm flipV="1">
            <a:off x="7744569" y="1620658"/>
            <a:ext cx="581850" cy="17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41916" y="5899188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err="1" smtClean="0"/>
              <a:t>jump</a:t>
            </a:r>
            <a:r>
              <a:rPr lang="sv-SE" smtClean="0"/>
              <a:t> to</a:t>
            </a:r>
            <a:br>
              <a:rPr lang="sv-SE" smtClean="0"/>
            </a:br>
            <a:r>
              <a:rPr lang="sv-SE" err="1" smtClean="0"/>
              <a:t>dispatch</a:t>
            </a:r>
            <a:endParaRPr lang="sv-SE" smtClean="0"/>
          </a:p>
        </p:txBody>
      </p:sp>
      <p:cxnSp>
        <p:nvCxnSpPr>
          <p:cNvPr id="142" name="Curved Connector 141"/>
          <p:cNvCxnSpPr>
            <a:stCxn id="154" idx="3"/>
            <a:endCxn id="156" idx="1"/>
          </p:cNvCxnSpPr>
          <p:nvPr/>
        </p:nvCxnSpPr>
        <p:spPr>
          <a:xfrm flipV="1">
            <a:off x="4647304" y="4991334"/>
            <a:ext cx="697488" cy="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036841" y="3849597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mtClean="0"/>
              <a:t>function call</a:t>
            </a:r>
            <a:endParaRPr lang="sv-SE"/>
          </a:p>
        </p:txBody>
      </p:sp>
      <p:cxnSp>
        <p:nvCxnSpPr>
          <p:cNvPr id="144" name="Curved Connector 143"/>
          <p:cNvCxnSpPr>
            <a:stCxn id="151" idx="6"/>
            <a:endCxn id="154" idx="1"/>
          </p:cNvCxnSpPr>
          <p:nvPr/>
        </p:nvCxnSpPr>
        <p:spPr>
          <a:xfrm>
            <a:off x="1263059" y="4989594"/>
            <a:ext cx="941437" cy="27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473829" y="4594979"/>
            <a:ext cx="789230" cy="789230"/>
            <a:chOff x="2282050" y="2616074"/>
            <a:chExt cx="789230" cy="789230"/>
          </a:xfrm>
        </p:grpSpPr>
        <p:grpSp>
          <p:nvGrpSpPr>
            <p:cNvPr id="146" name="Group 145"/>
            <p:cNvGrpSpPr/>
            <p:nvPr/>
          </p:nvGrpSpPr>
          <p:grpSpPr>
            <a:xfrm>
              <a:off x="2282050" y="2616074"/>
              <a:ext cx="789230" cy="789230"/>
              <a:chOff x="5397994" y="4887059"/>
              <a:chExt cx="789230" cy="78923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5397994" y="4887059"/>
                <a:ext cx="789230" cy="78923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5482197" y="4962796"/>
                <a:ext cx="637759" cy="637757"/>
              </a:xfrm>
              <a:custGeom>
                <a:avLst/>
                <a:gdLst>
                  <a:gd name="connsiteX0" fmla="*/ 182035 w 364068"/>
                  <a:gd name="connsiteY0" fmla="*/ 58633 h 364067"/>
                  <a:gd name="connsiteX1" fmla="*/ 58634 w 364068"/>
                  <a:gd name="connsiteY1" fmla="*/ 182034 h 364067"/>
                  <a:gd name="connsiteX2" fmla="*/ 182035 w 364068"/>
                  <a:gd name="connsiteY2" fmla="*/ 305435 h 364067"/>
                  <a:gd name="connsiteX3" fmla="*/ 305436 w 364068"/>
                  <a:gd name="connsiteY3" fmla="*/ 182034 h 364067"/>
                  <a:gd name="connsiteX4" fmla="*/ 182035 w 364068"/>
                  <a:gd name="connsiteY4" fmla="*/ 58633 h 364067"/>
                  <a:gd name="connsiteX5" fmla="*/ 163794 w 364068"/>
                  <a:gd name="connsiteY5" fmla="*/ 0 h 364067"/>
                  <a:gd name="connsiteX6" fmla="*/ 200275 w 364068"/>
                  <a:gd name="connsiteY6" fmla="*/ 0 h 364067"/>
                  <a:gd name="connsiteX7" fmla="*/ 208916 w 364068"/>
                  <a:gd name="connsiteY7" fmla="*/ 8640 h 364067"/>
                  <a:gd name="connsiteX8" fmla="*/ 208917 w 364068"/>
                  <a:gd name="connsiteY8" fmla="*/ 39733 h 364067"/>
                  <a:gd name="connsiteX9" fmla="*/ 230621 w 364068"/>
                  <a:gd name="connsiteY9" fmla="*/ 44116 h 364067"/>
                  <a:gd name="connsiteX10" fmla="*/ 245451 w 364068"/>
                  <a:gd name="connsiteY10" fmla="*/ 18430 h 364067"/>
                  <a:gd name="connsiteX11" fmla="*/ 257255 w 364068"/>
                  <a:gd name="connsiteY11" fmla="*/ 15267 h 364067"/>
                  <a:gd name="connsiteX12" fmla="*/ 288848 w 364068"/>
                  <a:gd name="connsiteY12" fmla="*/ 33508 h 364067"/>
                  <a:gd name="connsiteX13" fmla="*/ 292011 w 364068"/>
                  <a:gd name="connsiteY13" fmla="*/ 45312 h 364067"/>
                  <a:gd name="connsiteX14" fmla="*/ 277057 w 364068"/>
                  <a:gd name="connsiteY14" fmla="*/ 71213 h 364067"/>
                  <a:gd name="connsiteX15" fmla="*/ 286493 w 364068"/>
                  <a:gd name="connsiteY15" fmla="*/ 77574 h 364067"/>
                  <a:gd name="connsiteX16" fmla="*/ 292856 w 364068"/>
                  <a:gd name="connsiteY16" fmla="*/ 87011 h 364067"/>
                  <a:gd name="connsiteX17" fmla="*/ 318757 w 364068"/>
                  <a:gd name="connsiteY17" fmla="*/ 72057 h 364067"/>
                  <a:gd name="connsiteX18" fmla="*/ 330560 w 364068"/>
                  <a:gd name="connsiteY18" fmla="*/ 75221 h 364067"/>
                  <a:gd name="connsiteX19" fmla="*/ 348801 w 364068"/>
                  <a:gd name="connsiteY19" fmla="*/ 106814 h 364067"/>
                  <a:gd name="connsiteX20" fmla="*/ 345638 w 364068"/>
                  <a:gd name="connsiteY20" fmla="*/ 118618 h 364067"/>
                  <a:gd name="connsiteX21" fmla="*/ 319952 w 364068"/>
                  <a:gd name="connsiteY21" fmla="*/ 133447 h 364067"/>
                  <a:gd name="connsiteX22" fmla="*/ 324334 w 364068"/>
                  <a:gd name="connsiteY22" fmla="*/ 155151 h 364067"/>
                  <a:gd name="connsiteX23" fmla="*/ 355428 w 364068"/>
                  <a:gd name="connsiteY23" fmla="*/ 155151 h 364067"/>
                  <a:gd name="connsiteX24" fmla="*/ 364068 w 364068"/>
                  <a:gd name="connsiteY24" fmla="*/ 163792 h 364067"/>
                  <a:gd name="connsiteX25" fmla="*/ 364068 w 364068"/>
                  <a:gd name="connsiteY25" fmla="*/ 200274 h 364067"/>
                  <a:gd name="connsiteX26" fmla="*/ 355427 w 364068"/>
                  <a:gd name="connsiteY26" fmla="*/ 208914 h 364067"/>
                  <a:gd name="connsiteX27" fmla="*/ 324334 w 364068"/>
                  <a:gd name="connsiteY27" fmla="*/ 208914 h 364067"/>
                  <a:gd name="connsiteX28" fmla="*/ 319951 w 364068"/>
                  <a:gd name="connsiteY28" fmla="*/ 230620 h 364067"/>
                  <a:gd name="connsiteX29" fmla="*/ 345638 w 364068"/>
                  <a:gd name="connsiteY29" fmla="*/ 245450 h 364067"/>
                  <a:gd name="connsiteX30" fmla="*/ 348801 w 364068"/>
                  <a:gd name="connsiteY30" fmla="*/ 257254 h 364067"/>
                  <a:gd name="connsiteX31" fmla="*/ 330560 w 364068"/>
                  <a:gd name="connsiteY31" fmla="*/ 288847 h 364067"/>
                  <a:gd name="connsiteX32" fmla="*/ 318756 w 364068"/>
                  <a:gd name="connsiteY32" fmla="*/ 292010 h 364067"/>
                  <a:gd name="connsiteX33" fmla="*/ 292854 w 364068"/>
                  <a:gd name="connsiteY33" fmla="*/ 277056 h 364067"/>
                  <a:gd name="connsiteX34" fmla="*/ 286493 w 364068"/>
                  <a:gd name="connsiteY34" fmla="*/ 286492 h 364067"/>
                  <a:gd name="connsiteX35" fmla="*/ 277057 w 364068"/>
                  <a:gd name="connsiteY35" fmla="*/ 292853 h 364067"/>
                  <a:gd name="connsiteX36" fmla="*/ 292011 w 364068"/>
                  <a:gd name="connsiteY36" fmla="*/ 318756 h 364067"/>
                  <a:gd name="connsiteX37" fmla="*/ 288848 w 364068"/>
                  <a:gd name="connsiteY37" fmla="*/ 330559 h 364067"/>
                  <a:gd name="connsiteX38" fmla="*/ 257255 w 364068"/>
                  <a:gd name="connsiteY38" fmla="*/ 348800 h 364067"/>
                  <a:gd name="connsiteX39" fmla="*/ 245451 w 364068"/>
                  <a:gd name="connsiteY39" fmla="*/ 345637 h 364067"/>
                  <a:gd name="connsiteX40" fmla="*/ 230621 w 364068"/>
                  <a:gd name="connsiteY40" fmla="*/ 319951 h 364067"/>
                  <a:gd name="connsiteX41" fmla="*/ 208916 w 364068"/>
                  <a:gd name="connsiteY41" fmla="*/ 324332 h 364067"/>
                  <a:gd name="connsiteX42" fmla="*/ 208916 w 364068"/>
                  <a:gd name="connsiteY42" fmla="*/ 355426 h 364067"/>
                  <a:gd name="connsiteX43" fmla="*/ 200275 w 364068"/>
                  <a:gd name="connsiteY43" fmla="*/ 364067 h 364067"/>
                  <a:gd name="connsiteX44" fmla="*/ 163795 w 364068"/>
                  <a:gd name="connsiteY44" fmla="*/ 364067 h 364067"/>
                  <a:gd name="connsiteX45" fmla="*/ 155153 w 364068"/>
                  <a:gd name="connsiteY45" fmla="*/ 355427 h 364067"/>
                  <a:gd name="connsiteX46" fmla="*/ 155153 w 364068"/>
                  <a:gd name="connsiteY46" fmla="*/ 324333 h 364067"/>
                  <a:gd name="connsiteX47" fmla="*/ 133448 w 364068"/>
                  <a:gd name="connsiteY47" fmla="*/ 319951 h 364067"/>
                  <a:gd name="connsiteX48" fmla="*/ 118619 w 364068"/>
                  <a:gd name="connsiteY48" fmla="*/ 345637 h 364067"/>
                  <a:gd name="connsiteX49" fmla="*/ 106815 w 364068"/>
                  <a:gd name="connsiteY49" fmla="*/ 348800 h 364067"/>
                  <a:gd name="connsiteX50" fmla="*/ 75221 w 364068"/>
                  <a:gd name="connsiteY50" fmla="*/ 330559 h 364067"/>
                  <a:gd name="connsiteX51" fmla="*/ 72058 w 364068"/>
                  <a:gd name="connsiteY51" fmla="*/ 318755 h 364067"/>
                  <a:gd name="connsiteX52" fmla="*/ 87012 w 364068"/>
                  <a:gd name="connsiteY52" fmla="*/ 292854 h 364067"/>
                  <a:gd name="connsiteX53" fmla="*/ 77576 w 364068"/>
                  <a:gd name="connsiteY53" fmla="*/ 286491 h 364067"/>
                  <a:gd name="connsiteX54" fmla="*/ 71214 w 364068"/>
                  <a:gd name="connsiteY54" fmla="*/ 277056 h 364067"/>
                  <a:gd name="connsiteX55" fmla="*/ 45312 w 364068"/>
                  <a:gd name="connsiteY55" fmla="*/ 292010 h 364067"/>
                  <a:gd name="connsiteX56" fmla="*/ 33509 w 364068"/>
                  <a:gd name="connsiteY56" fmla="*/ 288847 h 364067"/>
                  <a:gd name="connsiteX57" fmla="*/ 15268 w 364068"/>
                  <a:gd name="connsiteY57" fmla="*/ 257254 h 364067"/>
                  <a:gd name="connsiteX58" fmla="*/ 18431 w 364068"/>
                  <a:gd name="connsiteY58" fmla="*/ 245450 h 364067"/>
                  <a:gd name="connsiteX59" fmla="*/ 44117 w 364068"/>
                  <a:gd name="connsiteY59" fmla="*/ 230621 h 364067"/>
                  <a:gd name="connsiteX60" fmla="*/ 39734 w 364068"/>
                  <a:gd name="connsiteY60" fmla="*/ 208914 h 364067"/>
                  <a:gd name="connsiteX61" fmla="*/ 8641 w 364068"/>
                  <a:gd name="connsiteY61" fmla="*/ 208914 h 364067"/>
                  <a:gd name="connsiteX62" fmla="*/ 1 w 364068"/>
                  <a:gd name="connsiteY62" fmla="*/ 200273 h 364067"/>
                  <a:gd name="connsiteX63" fmla="*/ 0 w 364068"/>
                  <a:gd name="connsiteY63" fmla="*/ 163792 h 364067"/>
                  <a:gd name="connsiteX64" fmla="*/ 8642 w 364068"/>
                  <a:gd name="connsiteY64" fmla="*/ 155151 h 364067"/>
                  <a:gd name="connsiteX65" fmla="*/ 39734 w 364068"/>
                  <a:gd name="connsiteY65" fmla="*/ 155152 h 364067"/>
                  <a:gd name="connsiteX66" fmla="*/ 44116 w 364068"/>
                  <a:gd name="connsiteY66" fmla="*/ 133447 h 364067"/>
                  <a:gd name="connsiteX67" fmla="*/ 18431 w 364068"/>
                  <a:gd name="connsiteY67" fmla="*/ 118618 h 364067"/>
                  <a:gd name="connsiteX68" fmla="*/ 15268 w 364068"/>
                  <a:gd name="connsiteY68" fmla="*/ 106814 h 364067"/>
                  <a:gd name="connsiteX69" fmla="*/ 33509 w 364068"/>
                  <a:gd name="connsiteY69" fmla="*/ 75220 h 364067"/>
                  <a:gd name="connsiteX70" fmla="*/ 45313 w 364068"/>
                  <a:gd name="connsiteY70" fmla="*/ 72057 h 364067"/>
                  <a:gd name="connsiteX71" fmla="*/ 71213 w 364068"/>
                  <a:gd name="connsiteY71" fmla="*/ 87011 h 364067"/>
                  <a:gd name="connsiteX72" fmla="*/ 77576 w 364068"/>
                  <a:gd name="connsiteY72" fmla="*/ 77575 h 364067"/>
                  <a:gd name="connsiteX73" fmla="*/ 87012 w 364068"/>
                  <a:gd name="connsiteY73" fmla="*/ 71213 h 364067"/>
                  <a:gd name="connsiteX74" fmla="*/ 72058 w 364068"/>
                  <a:gd name="connsiteY74" fmla="*/ 45311 h 364067"/>
                  <a:gd name="connsiteX75" fmla="*/ 75222 w 364068"/>
                  <a:gd name="connsiteY75" fmla="*/ 33508 h 364067"/>
                  <a:gd name="connsiteX76" fmla="*/ 106815 w 364068"/>
                  <a:gd name="connsiteY76" fmla="*/ 15267 h 364067"/>
                  <a:gd name="connsiteX77" fmla="*/ 118619 w 364068"/>
                  <a:gd name="connsiteY77" fmla="*/ 18430 h 364067"/>
                  <a:gd name="connsiteX78" fmla="*/ 133448 w 364068"/>
                  <a:gd name="connsiteY78" fmla="*/ 44115 h 364067"/>
                  <a:gd name="connsiteX79" fmla="*/ 155153 w 364068"/>
                  <a:gd name="connsiteY79" fmla="*/ 39732 h 364067"/>
                  <a:gd name="connsiteX80" fmla="*/ 155153 w 364068"/>
                  <a:gd name="connsiteY80" fmla="*/ 8641 h 364067"/>
                  <a:gd name="connsiteX81" fmla="*/ 163794 w 364068"/>
                  <a:gd name="connsiteY81" fmla="*/ 0 h 36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364068" h="364067">
                    <a:moveTo>
                      <a:pt x="182035" y="58633"/>
                    </a:moveTo>
                    <a:cubicBezTo>
                      <a:pt x="113883" y="58633"/>
                      <a:pt x="58634" y="113882"/>
                      <a:pt x="58634" y="182034"/>
                    </a:cubicBezTo>
                    <a:cubicBezTo>
                      <a:pt x="58634" y="250186"/>
                      <a:pt x="113883" y="305435"/>
                      <a:pt x="182035" y="305435"/>
                    </a:cubicBezTo>
                    <a:cubicBezTo>
                      <a:pt x="250187" y="305435"/>
                      <a:pt x="305436" y="250186"/>
                      <a:pt x="305436" y="182034"/>
                    </a:cubicBezTo>
                    <a:cubicBezTo>
                      <a:pt x="305436" y="113882"/>
                      <a:pt x="250187" y="58633"/>
                      <a:pt x="182035" y="58633"/>
                    </a:cubicBezTo>
                    <a:close/>
                    <a:moveTo>
                      <a:pt x="163794" y="0"/>
                    </a:moveTo>
                    <a:lnTo>
                      <a:pt x="200275" y="0"/>
                    </a:lnTo>
                    <a:cubicBezTo>
                      <a:pt x="205047" y="0"/>
                      <a:pt x="208916" y="3869"/>
                      <a:pt x="208916" y="8640"/>
                    </a:cubicBezTo>
                    <a:lnTo>
                      <a:pt x="208917" y="39733"/>
                    </a:lnTo>
                    <a:lnTo>
                      <a:pt x="230621" y="44116"/>
                    </a:lnTo>
                    <a:lnTo>
                      <a:pt x="245451" y="18430"/>
                    </a:lnTo>
                    <a:cubicBezTo>
                      <a:pt x="247837" y="14298"/>
                      <a:pt x="253122" y="12881"/>
                      <a:pt x="257255" y="15267"/>
                    </a:cubicBezTo>
                    <a:lnTo>
                      <a:pt x="288848" y="33508"/>
                    </a:lnTo>
                    <a:cubicBezTo>
                      <a:pt x="292981" y="35894"/>
                      <a:pt x="294397" y="41179"/>
                      <a:pt x="292011" y="45312"/>
                    </a:cubicBezTo>
                    <a:lnTo>
                      <a:pt x="277057" y="71213"/>
                    </a:lnTo>
                    <a:lnTo>
                      <a:pt x="286493" y="77574"/>
                    </a:lnTo>
                    <a:lnTo>
                      <a:pt x="292856" y="87011"/>
                    </a:lnTo>
                    <a:lnTo>
                      <a:pt x="318757" y="72057"/>
                    </a:lnTo>
                    <a:cubicBezTo>
                      <a:pt x="322888" y="69671"/>
                      <a:pt x="328174" y="71088"/>
                      <a:pt x="330560" y="75221"/>
                    </a:cubicBezTo>
                    <a:lnTo>
                      <a:pt x="348801" y="106814"/>
                    </a:lnTo>
                    <a:cubicBezTo>
                      <a:pt x="351187" y="110946"/>
                      <a:pt x="349770" y="116232"/>
                      <a:pt x="345638" y="118618"/>
                    </a:cubicBezTo>
                    <a:lnTo>
                      <a:pt x="319952" y="133447"/>
                    </a:lnTo>
                    <a:lnTo>
                      <a:pt x="324334" y="155151"/>
                    </a:lnTo>
                    <a:lnTo>
                      <a:pt x="355428" y="155151"/>
                    </a:lnTo>
                    <a:cubicBezTo>
                      <a:pt x="360199" y="155151"/>
                      <a:pt x="364068" y="159020"/>
                      <a:pt x="364068" y="163792"/>
                    </a:cubicBezTo>
                    <a:lnTo>
                      <a:pt x="364068" y="200274"/>
                    </a:lnTo>
                    <a:cubicBezTo>
                      <a:pt x="364068" y="205045"/>
                      <a:pt x="360200" y="208914"/>
                      <a:pt x="355427" y="208914"/>
                    </a:cubicBezTo>
                    <a:lnTo>
                      <a:pt x="324334" y="208914"/>
                    </a:lnTo>
                    <a:lnTo>
                      <a:pt x="319951" y="230620"/>
                    </a:lnTo>
                    <a:lnTo>
                      <a:pt x="345638" y="245450"/>
                    </a:lnTo>
                    <a:cubicBezTo>
                      <a:pt x="349770" y="247836"/>
                      <a:pt x="351187" y="253121"/>
                      <a:pt x="348801" y="257254"/>
                    </a:cubicBezTo>
                    <a:lnTo>
                      <a:pt x="330560" y="288847"/>
                    </a:lnTo>
                    <a:cubicBezTo>
                      <a:pt x="328174" y="292980"/>
                      <a:pt x="322889" y="294396"/>
                      <a:pt x="318756" y="292010"/>
                    </a:cubicBezTo>
                    <a:lnTo>
                      <a:pt x="292854" y="277056"/>
                    </a:lnTo>
                    <a:lnTo>
                      <a:pt x="286493" y="286492"/>
                    </a:lnTo>
                    <a:lnTo>
                      <a:pt x="277057" y="292853"/>
                    </a:lnTo>
                    <a:lnTo>
                      <a:pt x="292011" y="318756"/>
                    </a:lnTo>
                    <a:cubicBezTo>
                      <a:pt x="294397" y="322887"/>
                      <a:pt x="292980" y="328173"/>
                      <a:pt x="288848" y="330559"/>
                    </a:cubicBezTo>
                    <a:lnTo>
                      <a:pt x="257255" y="348800"/>
                    </a:lnTo>
                    <a:cubicBezTo>
                      <a:pt x="253122" y="351186"/>
                      <a:pt x="247836" y="349769"/>
                      <a:pt x="245451" y="345637"/>
                    </a:cubicBezTo>
                    <a:lnTo>
                      <a:pt x="230621" y="319951"/>
                    </a:lnTo>
                    <a:lnTo>
                      <a:pt x="208916" y="324332"/>
                    </a:lnTo>
                    <a:lnTo>
                      <a:pt x="208916" y="355426"/>
                    </a:lnTo>
                    <a:cubicBezTo>
                      <a:pt x="208916" y="360199"/>
                      <a:pt x="205047" y="364068"/>
                      <a:pt x="200275" y="364067"/>
                    </a:cubicBezTo>
                    <a:lnTo>
                      <a:pt x="163795" y="364067"/>
                    </a:lnTo>
                    <a:cubicBezTo>
                      <a:pt x="159023" y="364067"/>
                      <a:pt x="155154" y="360198"/>
                      <a:pt x="155153" y="355427"/>
                    </a:cubicBezTo>
                    <a:lnTo>
                      <a:pt x="155153" y="324333"/>
                    </a:lnTo>
                    <a:lnTo>
                      <a:pt x="133448" y="319951"/>
                    </a:lnTo>
                    <a:lnTo>
                      <a:pt x="118619" y="345637"/>
                    </a:lnTo>
                    <a:cubicBezTo>
                      <a:pt x="116233" y="349769"/>
                      <a:pt x="110947" y="351186"/>
                      <a:pt x="106815" y="348800"/>
                    </a:cubicBezTo>
                    <a:lnTo>
                      <a:pt x="75221" y="330559"/>
                    </a:lnTo>
                    <a:cubicBezTo>
                      <a:pt x="71089" y="328173"/>
                      <a:pt x="69672" y="322888"/>
                      <a:pt x="72058" y="318755"/>
                    </a:cubicBezTo>
                    <a:lnTo>
                      <a:pt x="87012" y="292854"/>
                    </a:lnTo>
                    <a:lnTo>
                      <a:pt x="77576" y="286491"/>
                    </a:lnTo>
                    <a:lnTo>
                      <a:pt x="71214" y="277056"/>
                    </a:lnTo>
                    <a:lnTo>
                      <a:pt x="45312" y="292010"/>
                    </a:lnTo>
                    <a:cubicBezTo>
                      <a:pt x="41181" y="294396"/>
                      <a:pt x="35895" y="292979"/>
                      <a:pt x="33509" y="288847"/>
                    </a:cubicBezTo>
                    <a:lnTo>
                      <a:pt x="15268" y="257254"/>
                    </a:lnTo>
                    <a:cubicBezTo>
                      <a:pt x="12882" y="253121"/>
                      <a:pt x="14299" y="247835"/>
                      <a:pt x="18431" y="245450"/>
                    </a:cubicBezTo>
                    <a:lnTo>
                      <a:pt x="44117" y="230621"/>
                    </a:lnTo>
                    <a:lnTo>
                      <a:pt x="39734" y="208914"/>
                    </a:lnTo>
                    <a:lnTo>
                      <a:pt x="8641" y="208914"/>
                    </a:lnTo>
                    <a:cubicBezTo>
                      <a:pt x="3870" y="208914"/>
                      <a:pt x="1" y="205046"/>
                      <a:pt x="1" y="200273"/>
                    </a:cubicBezTo>
                    <a:lnTo>
                      <a:pt x="0" y="163792"/>
                    </a:lnTo>
                    <a:cubicBezTo>
                      <a:pt x="1" y="159020"/>
                      <a:pt x="3869" y="155151"/>
                      <a:pt x="8642" y="155151"/>
                    </a:cubicBezTo>
                    <a:lnTo>
                      <a:pt x="39734" y="155152"/>
                    </a:lnTo>
                    <a:lnTo>
                      <a:pt x="44116" y="133447"/>
                    </a:lnTo>
                    <a:lnTo>
                      <a:pt x="18431" y="118618"/>
                    </a:lnTo>
                    <a:cubicBezTo>
                      <a:pt x="14299" y="116232"/>
                      <a:pt x="12882" y="110946"/>
                      <a:pt x="15268" y="106814"/>
                    </a:cubicBezTo>
                    <a:lnTo>
                      <a:pt x="33509" y="75220"/>
                    </a:lnTo>
                    <a:cubicBezTo>
                      <a:pt x="35895" y="71088"/>
                      <a:pt x="41180" y="69671"/>
                      <a:pt x="45313" y="72057"/>
                    </a:cubicBezTo>
                    <a:lnTo>
                      <a:pt x="71213" y="87011"/>
                    </a:lnTo>
                    <a:lnTo>
                      <a:pt x="77576" y="77575"/>
                    </a:lnTo>
                    <a:lnTo>
                      <a:pt x="87012" y="71213"/>
                    </a:lnTo>
                    <a:lnTo>
                      <a:pt x="72058" y="45311"/>
                    </a:lnTo>
                    <a:cubicBezTo>
                      <a:pt x="69672" y="41180"/>
                      <a:pt x="71089" y="35894"/>
                      <a:pt x="75222" y="33508"/>
                    </a:cubicBezTo>
                    <a:lnTo>
                      <a:pt x="106815" y="15267"/>
                    </a:lnTo>
                    <a:cubicBezTo>
                      <a:pt x="110947" y="12881"/>
                      <a:pt x="116233" y="14298"/>
                      <a:pt x="118619" y="18430"/>
                    </a:cubicBezTo>
                    <a:lnTo>
                      <a:pt x="133448" y="44115"/>
                    </a:lnTo>
                    <a:lnTo>
                      <a:pt x="155153" y="39732"/>
                    </a:lnTo>
                    <a:lnTo>
                      <a:pt x="155153" y="8641"/>
                    </a:lnTo>
                    <a:cubicBezTo>
                      <a:pt x="155153" y="3868"/>
                      <a:pt x="159022" y="-1"/>
                      <a:pt x="163794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2513671" y="2919543"/>
              <a:ext cx="342900" cy="182292"/>
              <a:chOff x="2435422" y="4210050"/>
              <a:chExt cx="342900" cy="182292"/>
            </a:xfrm>
            <a:effectLst/>
          </p:grpSpPr>
          <p:sp>
            <p:nvSpPr>
              <p:cNvPr id="148" name="Rounded Rectangle 147"/>
              <p:cNvSpPr/>
              <p:nvPr/>
            </p:nvSpPr>
            <p:spPr>
              <a:xfrm>
                <a:off x="2435422" y="4210050"/>
                <a:ext cx="342900" cy="180975"/>
              </a:xfrm>
              <a:prstGeom prst="roundRect">
                <a:avLst>
                  <a:gd name="adj" fmla="val 1754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Isosceles Triangle 148"/>
              <p:cNvSpPr/>
              <p:nvPr/>
            </p:nvSpPr>
            <p:spPr>
              <a:xfrm>
                <a:off x="2446931" y="4281853"/>
                <a:ext cx="319882" cy="110489"/>
              </a:xfrm>
              <a:prstGeom prst="triangle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Isosceles Triangle 149"/>
              <p:cNvSpPr/>
              <p:nvPr/>
            </p:nvSpPr>
            <p:spPr>
              <a:xfrm rot="10800000">
                <a:off x="2446932" y="4213963"/>
                <a:ext cx="319882" cy="11048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53" name="TextBox 152"/>
          <p:cNvSpPr txBox="1"/>
          <p:nvPr/>
        </p:nvSpPr>
        <p:spPr>
          <a:xfrm>
            <a:off x="43031" y="4285502"/>
            <a:ext cx="1634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b="1" smtClean="0">
                <a:solidFill>
                  <a:srgbClr val="0070C0"/>
                </a:solidFill>
              </a:rPr>
              <a:t>Dispatch function</a:t>
            </a:r>
            <a:endParaRPr lang="sv-SE" sz="1100" b="1">
              <a:solidFill>
                <a:srgbClr val="0070C0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2204496" y="4676167"/>
            <a:ext cx="2442808" cy="632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smtClean="0">
                <a:solidFill>
                  <a:srgbClr val="0070C0"/>
                </a:solidFill>
              </a:rPr>
              <a:t>MyClass_method1</a:t>
            </a:r>
            <a:endParaRPr lang="sv-SE" sz="1600"/>
          </a:p>
        </p:txBody>
      </p:sp>
      <p:sp>
        <p:nvSpPr>
          <p:cNvPr id="155" name="Rectangle 154"/>
          <p:cNvSpPr/>
          <p:nvPr/>
        </p:nvSpPr>
        <p:spPr>
          <a:xfrm>
            <a:off x="4185500" y="3760314"/>
            <a:ext cx="1319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err="1" smtClean="0"/>
              <a:t>throw</a:t>
            </a:r>
            <a:endParaRPr lang="sv-SE" smtClean="0"/>
          </a:p>
          <a:p>
            <a:r>
              <a:rPr lang="sv-SE" err="1" smtClean="0"/>
              <a:t>exception</a:t>
            </a:r>
            <a:endParaRPr lang="sv-SE"/>
          </a:p>
        </p:txBody>
      </p:sp>
      <p:sp>
        <p:nvSpPr>
          <p:cNvPr id="156" name="Rounded Rectangle 155"/>
          <p:cNvSpPr/>
          <p:nvPr/>
        </p:nvSpPr>
        <p:spPr>
          <a:xfrm>
            <a:off x="5344792" y="4397661"/>
            <a:ext cx="2442808" cy="11873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smtClean="0">
                <a:solidFill>
                  <a:srgbClr val="0070C0"/>
                </a:solidFill>
              </a:rPr>
              <a:t>E4C </a:t>
            </a:r>
            <a:r>
              <a:rPr lang="sv-SE" sz="1600" b="1" err="1" smtClean="0">
                <a:solidFill>
                  <a:srgbClr val="0070C0"/>
                </a:solidFill>
              </a:rPr>
              <a:t>runtime</a:t>
            </a:r>
            <a:endParaRPr lang="sv-SE" sz="1600" b="1" smtClean="0">
              <a:solidFill>
                <a:srgbClr val="0070C0"/>
              </a:solidFill>
            </a:endParaRPr>
          </a:p>
          <a:p>
            <a:pPr algn="ctr"/>
            <a:r>
              <a:rPr lang="sv-SE" sz="1600" b="1" smtClean="0">
                <a:solidFill>
                  <a:srgbClr val="0070C0"/>
                </a:solidFill>
              </a:rPr>
              <a:t/>
            </a:r>
            <a:br>
              <a:rPr lang="sv-SE" sz="1600" b="1" smtClean="0">
                <a:solidFill>
                  <a:srgbClr val="0070C0"/>
                </a:solidFill>
              </a:rPr>
            </a:br>
            <a:r>
              <a:rPr lang="sv-SE" sz="1600" u="sng" smtClean="0">
                <a:solidFill>
                  <a:schemeClr val="tx1"/>
                </a:solidFill>
              </a:rPr>
              <a:t>Exception stack</a:t>
            </a:r>
            <a:r>
              <a:rPr lang="sv-SE" sz="1600" smtClean="0">
                <a:solidFill>
                  <a:schemeClr val="tx1"/>
                </a:solidFill>
              </a:rPr>
              <a:t/>
            </a:r>
            <a:br>
              <a:rPr lang="sv-SE" sz="1600" smtClean="0">
                <a:solidFill>
                  <a:schemeClr val="tx1"/>
                </a:solidFill>
              </a:rPr>
            </a:br>
            <a:r>
              <a:rPr lang="sv-SE" sz="1600" err="1" smtClean="0">
                <a:solidFill>
                  <a:schemeClr val="tx1"/>
                </a:solidFill>
              </a:rPr>
              <a:t>dispatch_function</a:t>
            </a:r>
            <a:endParaRPr lang="sv-SE" sz="1600">
              <a:solidFill>
                <a:schemeClr val="tx1"/>
              </a:solidFill>
            </a:endParaRPr>
          </a:p>
        </p:txBody>
      </p:sp>
      <p:cxnSp>
        <p:nvCxnSpPr>
          <p:cNvPr id="157" name="Curved Connector 156"/>
          <p:cNvCxnSpPr>
            <a:stCxn id="156" idx="2"/>
            <a:endCxn id="151" idx="4"/>
          </p:cNvCxnSpPr>
          <p:nvPr/>
        </p:nvCxnSpPr>
        <p:spPr>
          <a:xfrm rot="5400000" flipH="1">
            <a:off x="3616921" y="2635732"/>
            <a:ext cx="200798" cy="5697752"/>
          </a:xfrm>
          <a:prstGeom prst="curvedConnector3">
            <a:avLst>
              <a:gd name="adj1" fmla="val -210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9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4" grpId="0" animBg="1"/>
      <p:bldP spid="127" grpId="0" animBg="1"/>
      <p:bldP spid="153" grpId="0"/>
      <p:bldP spid="154" grpId="0" animBg="1"/>
      <p:bldP spid="1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 flipH="1">
            <a:off x="4042676" y="549146"/>
            <a:ext cx="3460190" cy="22916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sv-SE"/>
          </a:p>
        </p:txBody>
      </p:sp>
      <p:grpSp>
        <p:nvGrpSpPr>
          <p:cNvPr id="46" name="Group 45"/>
          <p:cNvGrpSpPr/>
          <p:nvPr/>
        </p:nvGrpSpPr>
        <p:grpSpPr>
          <a:xfrm>
            <a:off x="5264235" y="183102"/>
            <a:ext cx="1017071" cy="1017071"/>
            <a:chOff x="1768047" y="2827129"/>
            <a:chExt cx="565047" cy="565047"/>
          </a:xfrm>
          <a:solidFill>
            <a:schemeClr val="accent2">
              <a:lumMod val="75000"/>
            </a:schemeClr>
          </a:solidFill>
        </p:grpSpPr>
        <p:sp>
          <p:nvSpPr>
            <p:cNvPr id="47" name="Oval 46"/>
            <p:cNvSpPr/>
            <p:nvPr/>
          </p:nvSpPr>
          <p:spPr>
            <a:xfrm>
              <a:off x="1768047" y="2827129"/>
              <a:ext cx="565047" cy="565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0" y="2914078"/>
              <a:ext cx="122951" cy="381572"/>
            </a:xfrm>
            <a:prstGeom prst="rect">
              <a:avLst/>
            </a:prstGeom>
            <a:grpFill/>
          </p:spPr>
        </p:pic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96479"/>
              </p:ext>
            </p:extLst>
          </p:nvPr>
        </p:nvGraphicFramePr>
        <p:xfrm>
          <a:off x="2551330" y="3489462"/>
          <a:ext cx="2297763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297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b="1" smtClean="0"/>
                        <a:t>Message queue</a:t>
                      </a:r>
                      <a:endParaRPr lang="sv-SE" b="1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mtClean="0"/>
                        <a:t>fut1 = div(1,0)</a:t>
                      </a:r>
                      <a:endParaRPr lang="sv-SE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effectLst/>
                        </a:rPr>
                        <a:t>fut2 = div(4,0)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...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Freeform 34"/>
          <p:cNvSpPr/>
          <p:nvPr/>
        </p:nvSpPr>
        <p:spPr>
          <a:xfrm>
            <a:off x="6147408" y="4910004"/>
            <a:ext cx="637759" cy="637757"/>
          </a:xfrm>
          <a:custGeom>
            <a:avLst/>
            <a:gdLst>
              <a:gd name="connsiteX0" fmla="*/ 182035 w 364068"/>
              <a:gd name="connsiteY0" fmla="*/ 58633 h 364067"/>
              <a:gd name="connsiteX1" fmla="*/ 58634 w 364068"/>
              <a:gd name="connsiteY1" fmla="*/ 182034 h 364067"/>
              <a:gd name="connsiteX2" fmla="*/ 182035 w 364068"/>
              <a:gd name="connsiteY2" fmla="*/ 305435 h 364067"/>
              <a:gd name="connsiteX3" fmla="*/ 305436 w 364068"/>
              <a:gd name="connsiteY3" fmla="*/ 182034 h 364067"/>
              <a:gd name="connsiteX4" fmla="*/ 182035 w 364068"/>
              <a:gd name="connsiteY4" fmla="*/ 58633 h 364067"/>
              <a:gd name="connsiteX5" fmla="*/ 163794 w 364068"/>
              <a:gd name="connsiteY5" fmla="*/ 0 h 364067"/>
              <a:gd name="connsiteX6" fmla="*/ 200275 w 364068"/>
              <a:gd name="connsiteY6" fmla="*/ 0 h 364067"/>
              <a:gd name="connsiteX7" fmla="*/ 208916 w 364068"/>
              <a:gd name="connsiteY7" fmla="*/ 8640 h 364067"/>
              <a:gd name="connsiteX8" fmla="*/ 208917 w 364068"/>
              <a:gd name="connsiteY8" fmla="*/ 39733 h 364067"/>
              <a:gd name="connsiteX9" fmla="*/ 230621 w 364068"/>
              <a:gd name="connsiteY9" fmla="*/ 44116 h 364067"/>
              <a:gd name="connsiteX10" fmla="*/ 245451 w 364068"/>
              <a:gd name="connsiteY10" fmla="*/ 18430 h 364067"/>
              <a:gd name="connsiteX11" fmla="*/ 257255 w 364068"/>
              <a:gd name="connsiteY11" fmla="*/ 15267 h 364067"/>
              <a:gd name="connsiteX12" fmla="*/ 288848 w 364068"/>
              <a:gd name="connsiteY12" fmla="*/ 33508 h 364067"/>
              <a:gd name="connsiteX13" fmla="*/ 292011 w 364068"/>
              <a:gd name="connsiteY13" fmla="*/ 45312 h 364067"/>
              <a:gd name="connsiteX14" fmla="*/ 277057 w 364068"/>
              <a:gd name="connsiteY14" fmla="*/ 71213 h 364067"/>
              <a:gd name="connsiteX15" fmla="*/ 286493 w 364068"/>
              <a:gd name="connsiteY15" fmla="*/ 77574 h 364067"/>
              <a:gd name="connsiteX16" fmla="*/ 292856 w 364068"/>
              <a:gd name="connsiteY16" fmla="*/ 87011 h 364067"/>
              <a:gd name="connsiteX17" fmla="*/ 318757 w 364068"/>
              <a:gd name="connsiteY17" fmla="*/ 72057 h 364067"/>
              <a:gd name="connsiteX18" fmla="*/ 330560 w 364068"/>
              <a:gd name="connsiteY18" fmla="*/ 75221 h 364067"/>
              <a:gd name="connsiteX19" fmla="*/ 348801 w 364068"/>
              <a:gd name="connsiteY19" fmla="*/ 106814 h 364067"/>
              <a:gd name="connsiteX20" fmla="*/ 345638 w 364068"/>
              <a:gd name="connsiteY20" fmla="*/ 118618 h 364067"/>
              <a:gd name="connsiteX21" fmla="*/ 319952 w 364068"/>
              <a:gd name="connsiteY21" fmla="*/ 133447 h 364067"/>
              <a:gd name="connsiteX22" fmla="*/ 324334 w 364068"/>
              <a:gd name="connsiteY22" fmla="*/ 155151 h 364067"/>
              <a:gd name="connsiteX23" fmla="*/ 355428 w 364068"/>
              <a:gd name="connsiteY23" fmla="*/ 155151 h 364067"/>
              <a:gd name="connsiteX24" fmla="*/ 364068 w 364068"/>
              <a:gd name="connsiteY24" fmla="*/ 163792 h 364067"/>
              <a:gd name="connsiteX25" fmla="*/ 364068 w 364068"/>
              <a:gd name="connsiteY25" fmla="*/ 200274 h 364067"/>
              <a:gd name="connsiteX26" fmla="*/ 355427 w 364068"/>
              <a:gd name="connsiteY26" fmla="*/ 208914 h 364067"/>
              <a:gd name="connsiteX27" fmla="*/ 324334 w 364068"/>
              <a:gd name="connsiteY27" fmla="*/ 208914 h 364067"/>
              <a:gd name="connsiteX28" fmla="*/ 319951 w 364068"/>
              <a:gd name="connsiteY28" fmla="*/ 230620 h 364067"/>
              <a:gd name="connsiteX29" fmla="*/ 345638 w 364068"/>
              <a:gd name="connsiteY29" fmla="*/ 245450 h 364067"/>
              <a:gd name="connsiteX30" fmla="*/ 348801 w 364068"/>
              <a:gd name="connsiteY30" fmla="*/ 257254 h 364067"/>
              <a:gd name="connsiteX31" fmla="*/ 330560 w 364068"/>
              <a:gd name="connsiteY31" fmla="*/ 288847 h 364067"/>
              <a:gd name="connsiteX32" fmla="*/ 318756 w 364068"/>
              <a:gd name="connsiteY32" fmla="*/ 292010 h 364067"/>
              <a:gd name="connsiteX33" fmla="*/ 292854 w 364068"/>
              <a:gd name="connsiteY33" fmla="*/ 277056 h 364067"/>
              <a:gd name="connsiteX34" fmla="*/ 286493 w 364068"/>
              <a:gd name="connsiteY34" fmla="*/ 286492 h 364067"/>
              <a:gd name="connsiteX35" fmla="*/ 277057 w 364068"/>
              <a:gd name="connsiteY35" fmla="*/ 292853 h 364067"/>
              <a:gd name="connsiteX36" fmla="*/ 292011 w 364068"/>
              <a:gd name="connsiteY36" fmla="*/ 318756 h 364067"/>
              <a:gd name="connsiteX37" fmla="*/ 288848 w 364068"/>
              <a:gd name="connsiteY37" fmla="*/ 330559 h 364067"/>
              <a:gd name="connsiteX38" fmla="*/ 257255 w 364068"/>
              <a:gd name="connsiteY38" fmla="*/ 348800 h 364067"/>
              <a:gd name="connsiteX39" fmla="*/ 245451 w 364068"/>
              <a:gd name="connsiteY39" fmla="*/ 345637 h 364067"/>
              <a:gd name="connsiteX40" fmla="*/ 230621 w 364068"/>
              <a:gd name="connsiteY40" fmla="*/ 319951 h 364067"/>
              <a:gd name="connsiteX41" fmla="*/ 208916 w 364068"/>
              <a:gd name="connsiteY41" fmla="*/ 324332 h 364067"/>
              <a:gd name="connsiteX42" fmla="*/ 208916 w 364068"/>
              <a:gd name="connsiteY42" fmla="*/ 355426 h 364067"/>
              <a:gd name="connsiteX43" fmla="*/ 200275 w 364068"/>
              <a:gd name="connsiteY43" fmla="*/ 364067 h 364067"/>
              <a:gd name="connsiteX44" fmla="*/ 163795 w 364068"/>
              <a:gd name="connsiteY44" fmla="*/ 364067 h 364067"/>
              <a:gd name="connsiteX45" fmla="*/ 155153 w 364068"/>
              <a:gd name="connsiteY45" fmla="*/ 355427 h 364067"/>
              <a:gd name="connsiteX46" fmla="*/ 155153 w 364068"/>
              <a:gd name="connsiteY46" fmla="*/ 324333 h 364067"/>
              <a:gd name="connsiteX47" fmla="*/ 133448 w 364068"/>
              <a:gd name="connsiteY47" fmla="*/ 319951 h 364067"/>
              <a:gd name="connsiteX48" fmla="*/ 118619 w 364068"/>
              <a:gd name="connsiteY48" fmla="*/ 345637 h 364067"/>
              <a:gd name="connsiteX49" fmla="*/ 106815 w 364068"/>
              <a:gd name="connsiteY49" fmla="*/ 348800 h 364067"/>
              <a:gd name="connsiteX50" fmla="*/ 75221 w 364068"/>
              <a:gd name="connsiteY50" fmla="*/ 330559 h 364067"/>
              <a:gd name="connsiteX51" fmla="*/ 72058 w 364068"/>
              <a:gd name="connsiteY51" fmla="*/ 318755 h 364067"/>
              <a:gd name="connsiteX52" fmla="*/ 87012 w 364068"/>
              <a:gd name="connsiteY52" fmla="*/ 292854 h 364067"/>
              <a:gd name="connsiteX53" fmla="*/ 77576 w 364068"/>
              <a:gd name="connsiteY53" fmla="*/ 286491 h 364067"/>
              <a:gd name="connsiteX54" fmla="*/ 71214 w 364068"/>
              <a:gd name="connsiteY54" fmla="*/ 277056 h 364067"/>
              <a:gd name="connsiteX55" fmla="*/ 45312 w 364068"/>
              <a:gd name="connsiteY55" fmla="*/ 292010 h 364067"/>
              <a:gd name="connsiteX56" fmla="*/ 33509 w 364068"/>
              <a:gd name="connsiteY56" fmla="*/ 288847 h 364067"/>
              <a:gd name="connsiteX57" fmla="*/ 15268 w 364068"/>
              <a:gd name="connsiteY57" fmla="*/ 257254 h 364067"/>
              <a:gd name="connsiteX58" fmla="*/ 18431 w 364068"/>
              <a:gd name="connsiteY58" fmla="*/ 245450 h 364067"/>
              <a:gd name="connsiteX59" fmla="*/ 44117 w 364068"/>
              <a:gd name="connsiteY59" fmla="*/ 230621 h 364067"/>
              <a:gd name="connsiteX60" fmla="*/ 39734 w 364068"/>
              <a:gd name="connsiteY60" fmla="*/ 208914 h 364067"/>
              <a:gd name="connsiteX61" fmla="*/ 8641 w 364068"/>
              <a:gd name="connsiteY61" fmla="*/ 208914 h 364067"/>
              <a:gd name="connsiteX62" fmla="*/ 1 w 364068"/>
              <a:gd name="connsiteY62" fmla="*/ 200273 h 364067"/>
              <a:gd name="connsiteX63" fmla="*/ 0 w 364068"/>
              <a:gd name="connsiteY63" fmla="*/ 163792 h 364067"/>
              <a:gd name="connsiteX64" fmla="*/ 8642 w 364068"/>
              <a:gd name="connsiteY64" fmla="*/ 155151 h 364067"/>
              <a:gd name="connsiteX65" fmla="*/ 39734 w 364068"/>
              <a:gd name="connsiteY65" fmla="*/ 155152 h 364067"/>
              <a:gd name="connsiteX66" fmla="*/ 44116 w 364068"/>
              <a:gd name="connsiteY66" fmla="*/ 133447 h 364067"/>
              <a:gd name="connsiteX67" fmla="*/ 18431 w 364068"/>
              <a:gd name="connsiteY67" fmla="*/ 118618 h 364067"/>
              <a:gd name="connsiteX68" fmla="*/ 15268 w 364068"/>
              <a:gd name="connsiteY68" fmla="*/ 106814 h 364067"/>
              <a:gd name="connsiteX69" fmla="*/ 33509 w 364068"/>
              <a:gd name="connsiteY69" fmla="*/ 75220 h 364067"/>
              <a:gd name="connsiteX70" fmla="*/ 45313 w 364068"/>
              <a:gd name="connsiteY70" fmla="*/ 72057 h 364067"/>
              <a:gd name="connsiteX71" fmla="*/ 71213 w 364068"/>
              <a:gd name="connsiteY71" fmla="*/ 87011 h 364067"/>
              <a:gd name="connsiteX72" fmla="*/ 77576 w 364068"/>
              <a:gd name="connsiteY72" fmla="*/ 77575 h 364067"/>
              <a:gd name="connsiteX73" fmla="*/ 87012 w 364068"/>
              <a:gd name="connsiteY73" fmla="*/ 71213 h 364067"/>
              <a:gd name="connsiteX74" fmla="*/ 72058 w 364068"/>
              <a:gd name="connsiteY74" fmla="*/ 45311 h 364067"/>
              <a:gd name="connsiteX75" fmla="*/ 75222 w 364068"/>
              <a:gd name="connsiteY75" fmla="*/ 33508 h 364067"/>
              <a:gd name="connsiteX76" fmla="*/ 106815 w 364068"/>
              <a:gd name="connsiteY76" fmla="*/ 15267 h 364067"/>
              <a:gd name="connsiteX77" fmla="*/ 118619 w 364068"/>
              <a:gd name="connsiteY77" fmla="*/ 18430 h 364067"/>
              <a:gd name="connsiteX78" fmla="*/ 133448 w 364068"/>
              <a:gd name="connsiteY78" fmla="*/ 44115 h 364067"/>
              <a:gd name="connsiteX79" fmla="*/ 155153 w 364068"/>
              <a:gd name="connsiteY79" fmla="*/ 39732 h 364067"/>
              <a:gd name="connsiteX80" fmla="*/ 155153 w 364068"/>
              <a:gd name="connsiteY80" fmla="*/ 8641 h 364067"/>
              <a:gd name="connsiteX81" fmla="*/ 163794 w 364068"/>
              <a:gd name="connsiteY81" fmla="*/ 0 h 3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64068" h="364067">
                <a:moveTo>
                  <a:pt x="182035" y="58633"/>
                </a:moveTo>
                <a:cubicBezTo>
                  <a:pt x="113883" y="58633"/>
                  <a:pt x="58634" y="113882"/>
                  <a:pt x="58634" y="182034"/>
                </a:cubicBezTo>
                <a:cubicBezTo>
                  <a:pt x="58634" y="250186"/>
                  <a:pt x="113883" y="305435"/>
                  <a:pt x="182035" y="305435"/>
                </a:cubicBezTo>
                <a:cubicBezTo>
                  <a:pt x="250187" y="305435"/>
                  <a:pt x="305436" y="250186"/>
                  <a:pt x="305436" y="182034"/>
                </a:cubicBezTo>
                <a:cubicBezTo>
                  <a:pt x="305436" y="113882"/>
                  <a:pt x="250187" y="58633"/>
                  <a:pt x="182035" y="58633"/>
                </a:cubicBezTo>
                <a:close/>
                <a:moveTo>
                  <a:pt x="163794" y="0"/>
                </a:moveTo>
                <a:lnTo>
                  <a:pt x="200275" y="0"/>
                </a:lnTo>
                <a:cubicBezTo>
                  <a:pt x="205047" y="0"/>
                  <a:pt x="208916" y="3869"/>
                  <a:pt x="208916" y="8640"/>
                </a:cubicBezTo>
                <a:lnTo>
                  <a:pt x="208917" y="39733"/>
                </a:lnTo>
                <a:lnTo>
                  <a:pt x="230621" y="44116"/>
                </a:lnTo>
                <a:lnTo>
                  <a:pt x="245451" y="18430"/>
                </a:lnTo>
                <a:cubicBezTo>
                  <a:pt x="247837" y="14298"/>
                  <a:pt x="253122" y="12881"/>
                  <a:pt x="257255" y="15267"/>
                </a:cubicBezTo>
                <a:lnTo>
                  <a:pt x="288848" y="33508"/>
                </a:lnTo>
                <a:cubicBezTo>
                  <a:pt x="292981" y="35894"/>
                  <a:pt x="294397" y="41179"/>
                  <a:pt x="292011" y="45312"/>
                </a:cubicBezTo>
                <a:lnTo>
                  <a:pt x="277057" y="71213"/>
                </a:lnTo>
                <a:lnTo>
                  <a:pt x="286493" y="77574"/>
                </a:lnTo>
                <a:lnTo>
                  <a:pt x="292856" y="87011"/>
                </a:lnTo>
                <a:lnTo>
                  <a:pt x="318757" y="72057"/>
                </a:lnTo>
                <a:cubicBezTo>
                  <a:pt x="322888" y="69671"/>
                  <a:pt x="328174" y="71088"/>
                  <a:pt x="330560" y="75221"/>
                </a:cubicBezTo>
                <a:lnTo>
                  <a:pt x="348801" y="106814"/>
                </a:lnTo>
                <a:cubicBezTo>
                  <a:pt x="351187" y="110946"/>
                  <a:pt x="349770" y="116232"/>
                  <a:pt x="345638" y="118618"/>
                </a:cubicBezTo>
                <a:lnTo>
                  <a:pt x="319952" y="133447"/>
                </a:lnTo>
                <a:lnTo>
                  <a:pt x="324334" y="155151"/>
                </a:lnTo>
                <a:lnTo>
                  <a:pt x="355428" y="155151"/>
                </a:lnTo>
                <a:cubicBezTo>
                  <a:pt x="360199" y="155151"/>
                  <a:pt x="364068" y="159020"/>
                  <a:pt x="364068" y="163792"/>
                </a:cubicBezTo>
                <a:lnTo>
                  <a:pt x="364068" y="200274"/>
                </a:lnTo>
                <a:cubicBezTo>
                  <a:pt x="364068" y="205045"/>
                  <a:pt x="360200" y="208914"/>
                  <a:pt x="355427" y="208914"/>
                </a:cubicBezTo>
                <a:lnTo>
                  <a:pt x="324334" y="208914"/>
                </a:lnTo>
                <a:lnTo>
                  <a:pt x="319951" y="230620"/>
                </a:lnTo>
                <a:lnTo>
                  <a:pt x="345638" y="245450"/>
                </a:lnTo>
                <a:cubicBezTo>
                  <a:pt x="349770" y="247836"/>
                  <a:pt x="351187" y="253121"/>
                  <a:pt x="348801" y="257254"/>
                </a:cubicBezTo>
                <a:lnTo>
                  <a:pt x="330560" y="288847"/>
                </a:lnTo>
                <a:cubicBezTo>
                  <a:pt x="328174" y="292980"/>
                  <a:pt x="322889" y="294396"/>
                  <a:pt x="318756" y="292010"/>
                </a:cubicBezTo>
                <a:lnTo>
                  <a:pt x="292854" y="277056"/>
                </a:lnTo>
                <a:lnTo>
                  <a:pt x="286493" y="286492"/>
                </a:lnTo>
                <a:lnTo>
                  <a:pt x="277057" y="292853"/>
                </a:lnTo>
                <a:lnTo>
                  <a:pt x="292011" y="318756"/>
                </a:lnTo>
                <a:cubicBezTo>
                  <a:pt x="294397" y="322887"/>
                  <a:pt x="292980" y="328173"/>
                  <a:pt x="288848" y="330559"/>
                </a:cubicBezTo>
                <a:lnTo>
                  <a:pt x="257255" y="348800"/>
                </a:lnTo>
                <a:cubicBezTo>
                  <a:pt x="253122" y="351186"/>
                  <a:pt x="247836" y="349769"/>
                  <a:pt x="245451" y="345637"/>
                </a:cubicBezTo>
                <a:lnTo>
                  <a:pt x="230621" y="319951"/>
                </a:lnTo>
                <a:lnTo>
                  <a:pt x="208916" y="324332"/>
                </a:lnTo>
                <a:lnTo>
                  <a:pt x="208916" y="355426"/>
                </a:lnTo>
                <a:cubicBezTo>
                  <a:pt x="208916" y="360199"/>
                  <a:pt x="205047" y="364068"/>
                  <a:pt x="200275" y="364067"/>
                </a:cubicBezTo>
                <a:lnTo>
                  <a:pt x="163795" y="364067"/>
                </a:lnTo>
                <a:cubicBezTo>
                  <a:pt x="159023" y="364067"/>
                  <a:pt x="155154" y="360198"/>
                  <a:pt x="155153" y="355427"/>
                </a:cubicBezTo>
                <a:lnTo>
                  <a:pt x="155153" y="324333"/>
                </a:lnTo>
                <a:lnTo>
                  <a:pt x="133448" y="319951"/>
                </a:lnTo>
                <a:lnTo>
                  <a:pt x="118619" y="345637"/>
                </a:lnTo>
                <a:cubicBezTo>
                  <a:pt x="116233" y="349769"/>
                  <a:pt x="110947" y="351186"/>
                  <a:pt x="106815" y="348800"/>
                </a:cubicBezTo>
                <a:lnTo>
                  <a:pt x="75221" y="330559"/>
                </a:lnTo>
                <a:cubicBezTo>
                  <a:pt x="71089" y="328173"/>
                  <a:pt x="69672" y="322888"/>
                  <a:pt x="72058" y="318755"/>
                </a:cubicBezTo>
                <a:lnTo>
                  <a:pt x="87012" y="292854"/>
                </a:lnTo>
                <a:lnTo>
                  <a:pt x="77576" y="286491"/>
                </a:lnTo>
                <a:lnTo>
                  <a:pt x="71214" y="277056"/>
                </a:lnTo>
                <a:lnTo>
                  <a:pt x="45312" y="292010"/>
                </a:lnTo>
                <a:cubicBezTo>
                  <a:pt x="41181" y="294396"/>
                  <a:pt x="35895" y="292979"/>
                  <a:pt x="33509" y="288847"/>
                </a:cubicBezTo>
                <a:lnTo>
                  <a:pt x="15268" y="257254"/>
                </a:lnTo>
                <a:cubicBezTo>
                  <a:pt x="12882" y="253121"/>
                  <a:pt x="14299" y="247835"/>
                  <a:pt x="18431" y="245450"/>
                </a:cubicBezTo>
                <a:lnTo>
                  <a:pt x="44117" y="230621"/>
                </a:lnTo>
                <a:lnTo>
                  <a:pt x="39734" y="208914"/>
                </a:lnTo>
                <a:lnTo>
                  <a:pt x="8641" y="208914"/>
                </a:lnTo>
                <a:cubicBezTo>
                  <a:pt x="3870" y="208914"/>
                  <a:pt x="1" y="205046"/>
                  <a:pt x="1" y="200273"/>
                </a:cubicBezTo>
                <a:lnTo>
                  <a:pt x="0" y="163792"/>
                </a:lnTo>
                <a:cubicBezTo>
                  <a:pt x="1" y="159020"/>
                  <a:pt x="3869" y="155151"/>
                  <a:pt x="8642" y="155151"/>
                </a:cubicBezTo>
                <a:lnTo>
                  <a:pt x="39734" y="155152"/>
                </a:lnTo>
                <a:lnTo>
                  <a:pt x="44116" y="133447"/>
                </a:lnTo>
                <a:lnTo>
                  <a:pt x="18431" y="118618"/>
                </a:lnTo>
                <a:cubicBezTo>
                  <a:pt x="14299" y="116232"/>
                  <a:pt x="12882" y="110946"/>
                  <a:pt x="15268" y="106814"/>
                </a:cubicBezTo>
                <a:lnTo>
                  <a:pt x="33509" y="75220"/>
                </a:lnTo>
                <a:cubicBezTo>
                  <a:pt x="35895" y="71088"/>
                  <a:pt x="41180" y="69671"/>
                  <a:pt x="45313" y="72057"/>
                </a:cubicBezTo>
                <a:lnTo>
                  <a:pt x="71213" y="87011"/>
                </a:lnTo>
                <a:lnTo>
                  <a:pt x="77576" y="77575"/>
                </a:lnTo>
                <a:lnTo>
                  <a:pt x="87012" y="71213"/>
                </a:lnTo>
                <a:lnTo>
                  <a:pt x="72058" y="45311"/>
                </a:lnTo>
                <a:cubicBezTo>
                  <a:pt x="69672" y="41180"/>
                  <a:pt x="71089" y="35894"/>
                  <a:pt x="75222" y="33508"/>
                </a:cubicBezTo>
                <a:lnTo>
                  <a:pt x="106815" y="15267"/>
                </a:lnTo>
                <a:cubicBezTo>
                  <a:pt x="110947" y="12881"/>
                  <a:pt x="116233" y="14298"/>
                  <a:pt x="118619" y="18430"/>
                </a:cubicBezTo>
                <a:lnTo>
                  <a:pt x="133448" y="44115"/>
                </a:lnTo>
                <a:lnTo>
                  <a:pt x="155153" y="39732"/>
                </a:lnTo>
                <a:lnTo>
                  <a:pt x="155153" y="8641"/>
                </a:lnTo>
                <a:cubicBezTo>
                  <a:pt x="155153" y="3868"/>
                  <a:pt x="159022" y="-1"/>
                  <a:pt x="163794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6" name="Straight Arrow Connector 35"/>
          <p:cNvCxnSpPr>
            <a:endCxn id="35" idx="63"/>
          </p:cNvCxnSpPr>
          <p:nvPr/>
        </p:nvCxnSpPr>
        <p:spPr>
          <a:xfrm flipV="1">
            <a:off x="5028271" y="5196928"/>
            <a:ext cx="1119137" cy="15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14456" y="3665315"/>
            <a:ext cx="806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b="1" smtClean="0">
                <a:latin typeface="Cambria" panose="02040503050406030204" pitchFamily="18" charset="0"/>
                <a:cs typeface="Arial" panose="020B0604020202020204" pitchFamily="34" charset="0"/>
              </a:rPr>
              <a:t>Current task</a:t>
            </a:r>
            <a:endParaRPr lang="sv-SE" sz="1100" b="1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/>
          <p:cNvCxnSpPr>
            <a:stCxn id="50" idx="3"/>
            <a:endCxn id="84" idx="2"/>
          </p:cNvCxnSpPr>
          <p:nvPr/>
        </p:nvCxnSpPr>
        <p:spPr>
          <a:xfrm flipV="1">
            <a:off x="5617144" y="1804604"/>
            <a:ext cx="710824" cy="8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25376" y="1654302"/>
            <a:ext cx="1391768" cy="302262"/>
          </a:xfrm>
          <a:prstGeom prst="round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Group 52"/>
          <p:cNvGrpSpPr/>
          <p:nvPr/>
        </p:nvGrpSpPr>
        <p:grpSpPr>
          <a:xfrm>
            <a:off x="4282284" y="1712482"/>
            <a:ext cx="1277953" cy="182292"/>
            <a:chOff x="2913276" y="4838931"/>
            <a:chExt cx="1277953" cy="182292"/>
          </a:xfrm>
        </p:grpSpPr>
        <p:grpSp>
          <p:nvGrpSpPr>
            <p:cNvPr id="58" name="Group 57"/>
            <p:cNvGrpSpPr/>
            <p:nvPr/>
          </p:nvGrpSpPr>
          <p:grpSpPr>
            <a:xfrm>
              <a:off x="2913276" y="4838931"/>
              <a:ext cx="342900" cy="182292"/>
              <a:chOff x="2435422" y="4210050"/>
              <a:chExt cx="342900" cy="182292"/>
            </a:xfrm>
            <a:effectLst/>
          </p:grpSpPr>
          <p:sp>
            <p:nvSpPr>
              <p:cNvPr id="73" name="Rounded Rectangle 72"/>
              <p:cNvSpPr/>
              <p:nvPr/>
            </p:nvSpPr>
            <p:spPr>
              <a:xfrm>
                <a:off x="2435422" y="4210050"/>
                <a:ext cx="342900" cy="180975"/>
              </a:xfrm>
              <a:prstGeom prst="roundRect">
                <a:avLst>
                  <a:gd name="adj" fmla="val 1754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2446931" y="4281853"/>
                <a:ext cx="319882" cy="110489"/>
              </a:xfrm>
              <a:prstGeom prst="triangle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0800000">
                <a:off x="2446932" y="4213963"/>
                <a:ext cx="319882" cy="11048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380803" y="4838931"/>
              <a:ext cx="342900" cy="182292"/>
              <a:chOff x="2435422" y="4210050"/>
              <a:chExt cx="342900" cy="182292"/>
            </a:xfrm>
            <a:effectLst/>
          </p:grpSpPr>
          <p:sp>
            <p:nvSpPr>
              <p:cNvPr id="70" name="Rounded Rectangle 69"/>
              <p:cNvSpPr/>
              <p:nvPr/>
            </p:nvSpPr>
            <p:spPr>
              <a:xfrm>
                <a:off x="2435422" y="4210050"/>
                <a:ext cx="342900" cy="180975"/>
              </a:xfrm>
              <a:prstGeom prst="roundRect">
                <a:avLst>
                  <a:gd name="adj" fmla="val 1754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>
                <a:off x="2446931" y="4281853"/>
                <a:ext cx="319882" cy="110489"/>
              </a:xfrm>
              <a:prstGeom prst="triangle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10800000">
                <a:off x="2446932" y="4213963"/>
                <a:ext cx="319882" cy="11048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848329" y="4838931"/>
              <a:ext cx="342900" cy="182292"/>
              <a:chOff x="2435422" y="4210050"/>
              <a:chExt cx="342900" cy="182292"/>
            </a:xfrm>
            <a:effectLst/>
          </p:grpSpPr>
          <p:sp>
            <p:nvSpPr>
              <p:cNvPr id="63" name="Rounded Rectangle 62"/>
              <p:cNvSpPr/>
              <p:nvPr/>
            </p:nvSpPr>
            <p:spPr>
              <a:xfrm>
                <a:off x="2435422" y="4210050"/>
                <a:ext cx="342900" cy="180975"/>
              </a:xfrm>
              <a:prstGeom prst="roundRect">
                <a:avLst>
                  <a:gd name="adj" fmla="val 1754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2446931" y="4281853"/>
                <a:ext cx="319882" cy="110489"/>
              </a:xfrm>
              <a:prstGeom prst="triangle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 rot="10800000">
                <a:off x="2446932" y="4213963"/>
                <a:ext cx="319882" cy="11048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4119013" y="1391841"/>
            <a:ext cx="1634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b="1" smtClean="0">
                <a:latin typeface="Consolas" panose="020B0609020204030204" pitchFamily="49" charset="0"/>
                <a:cs typeface="Consolas" panose="020B0609020204030204" pitchFamily="49" charset="0"/>
              </a:rPr>
              <a:t>Message queue</a:t>
            </a:r>
            <a:endParaRPr lang="sv-SE" sz="11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327968" y="1409989"/>
            <a:ext cx="789230" cy="789230"/>
            <a:chOff x="5397994" y="4887059"/>
            <a:chExt cx="789230" cy="789230"/>
          </a:xfrm>
        </p:grpSpPr>
        <p:sp>
          <p:nvSpPr>
            <p:cNvPr id="84" name="Oval 83"/>
            <p:cNvSpPr/>
            <p:nvPr/>
          </p:nvSpPr>
          <p:spPr>
            <a:xfrm>
              <a:off x="5397994" y="4887059"/>
              <a:ext cx="789230" cy="78923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5482197" y="4962796"/>
              <a:ext cx="637759" cy="637757"/>
            </a:xfrm>
            <a:custGeom>
              <a:avLst/>
              <a:gdLst>
                <a:gd name="connsiteX0" fmla="*/ 182035 w 364068"/>
                <a:gd name="connsiteY0" fmla="*/ 58633 h 364067"/>
                <a:gd name="connsiteX1" fmla="*/ 58634 w 364068"/>
                <a:gd name="connsiteY1" fmla="*/ 182034 h 364067"/>
                <a:gd name="connsiteX2" fmla="*/ 182035 w 364068"/>
                <a:gd name="connsiteY2" fmla="*/ 305435 h 364067"/>
                <a:gd name="connsiteX3" fmla="*/ 305436 w 364068"/>
                <a:gd name="connsiteY3" fmla="*/ 182034 h 364067"/>
                <a:gd name="connsiteX4" fmla="*/ 182035 w 364068"/>
                <a:gd name="connsiteY4" fmla="*/ 58633 h 364067"/>
                <a:gd name="connsiteX5" fmla="*/ 163794 w 364068"/>
                <a:gd name="connsiteY5" fmla="*/ 0 h 364067"/>
                <a:gd name="connsiteX6" fmla="*/ 200275 w 364068"/>
                <a:gd name="connsiteY6" fmla="*/ 0 h 364067"/>
                <a:gd name="connsiteX7" fmla="*/ 208916 w 364068"/>
                <a:gd name="connsiteY7" fmla="*/ 8640 h 364067"/>
                <a:gd name="connsiteX8" fmla="*/ 208917 w 364068"/>
                <a:gd name="connsiteY8" fmla="*/ 39733 h 364067"/>
                <a:gd name="connsiteX9" fmla="*/ 230621 w 364068"/>
                <a:gd name="connsiteY9" fmla="*/ 44116 h 364067"/>
                <a:gd name="connsiteX10" fmla="*/ 245451 w 364068"/>
                <a:gd name="connsiteY10" fmla="*/ 18430 h 364067"/>
                <a:gd name="connsiteX11" fmla="*/ 257255 w 364068"/>
                <a:gd name="connsiteY11" fmla="*/ 15267 h 364067"/>
                <a:gd name="connsiteX12" fmla="*/ 288848 w 364068"/>
                <a:gd name="connsiteY12" fmla="*/ 33508 h 364067"/>
                <a:gd name="connsiteX13" fmla="*/ 292011 w 364068"/>
                <a:gd name="connsiteY13" fmla="*/ 45312 h 364067"/>
                <a:gd name="connsiteX14" fmla="*/ 277057 w 364068"/>
                <a:gd name="connsiteY14" fmla="*/ 71213 h 364067"/>
                <a:gd name="connsiteX15" fmla="*/ 286493 w 364068"/>
                <a:gd name="connsiteY15" fmla="*/ 77574 h 364067"/>
                <a:gd name="connsiteX16" fmla="*/ 292856 w 364068"/>
                <a:gd name="connsiteY16" fmla="*/ 87011 h 364067"/>
                <a:gd name="connsiteX17" fmla="*/ 318757 w 364068"/>
                <a:gd name="connsiteY17" fmla="*/ 72057 h 364067"/>
                <a:gd name="connsiteX18" fmla="*/ 330560 w 364068"/>
                <a:gd name="connsiteY18" fmla="*/ 75221 h 364067"/>
                <a:gd name="connsiteX19" fmla="*/ 348801 w 364068"/>
                <a:gd name="connsiteY19" fmla="*/ 106814 h 364067"/>
                <a:gd name="connsiteX20" fmla="*/ 345638 w 364068"/>
                <a:gd name="connsiteY20" fmla="*/ 118618 h 364067"/>
                <a:gd name="connsiteX21" fmla="*/ 319952 w 364068"/>
                <a:gd name="connsiteY21" fmla="*/ 133447 h 364067"/>
                <a:gd name="connsiteX22" fmla="*/ 324334 w 364068"/>
                <a:gd name="connsiteY22" fmla="*/ 155151 h 364067"/>
                <a:gd name="connsiteX23" fmla="*/ 355428 w 364068"/>
                <a:gd name="connsiteY23" fmla="*/ 155151 h 364067"/>
                <a:gd name="connsiteX24" fmla="*/ 364068 w 364068"/>
                <a:gd name="connsiteY24" fmla="*/ 163792 h 364067"/>
                <a:gd name="connsiteX25" fmla="*/ 364068 w 364068"/>
                <a:gd name="connsiteY25" fmla="*/ 200274 h 364067"/>
                <a:gd name="connsiteX26" fmla="*/ 355427 w 364068"/>
                <a:gd name="connsiteY26" fmla="*/ 208914 h 364067"/>
                <a:gd name="connsiteX27" fmla="*/ 324334 w 364068"/>
                <a:gd name="connsiteY27" fmla="*/ 208914 h 364067"/>
                <a:gd name="connsiteX28" fmla="*/ 319951 w 364068"/>
                <a:gd name="connsiteY28" fmla="*/ 230620 h 364067"/>
                <a:gd name="connsiteX29" fmla="*/ 345638 w 364068"/>
                <a:gd name="connsiteY29" fmla="*/ 245450 h 364067"/>
                <a:gd name="connsiteX30" fmla="*/ 348801 w 364068"/>
                <a:gd name="connsiteY30" fmla="*/ 257254 h 364067"/>
                <a:gd name="connsiteX31" fmla="*/ 330560 w 364068"/>
                <a:gd name="connsiteY31" fmla="*/ 288847 h 364067"/>
                <a:gd name="connsiteX32" fmla="*/ 318756 w 364068"/>
                <a:gd name="connsiteY32" fmla="*/ 292010 h 364067"/>
                <a:gd name="connsiteX33" fmla="*/ 292854 w 364068"/>
                <a:gd name="connsiteY33" fmla="*/ 277056 h 364067"/>
                <a:gd name="connsiteX34" fmla="*/ 286493 w 364068"/>
                <a:gd name="connsiteY34" fmla="*/ 286492 h 364067"/>
                <a:gd name="connsiteX35" fmla="*/ 277057 w 364068"/>
                <a:gd name="connsiteY35" fmla="*/ 292853 h 364067"/>
                <a:gd name="connsiteX36" fmla="*/ 292011 w 364068"/>
                <a:gd name="connsiteY36" fmla="*/ 318756 h 364067"/>
                <a:gd name="connsiteX37" fmla="*/ 288848 w 364068"/>
                <a:gd name="connsiteY37" fmla="*/ 330559 h 364067"/>
                <a:gd name="connsiteX38" fmla="*/ 257255 w 364068"/>
                <a:gd name="connsiteY38" fmla="*/ 348800 h 364067"/>
                <a:gd name="connsiteX39" fmla="*/ 245451 w 364068"/>
                <a:gd name="connsiteY39" fmla="*/ 345637 h 364067"/>
                <a:gd name="connsiteX40" fmla="*/ 230621 w 364068"/>
                <a:gd name="connsiteY40" fmla="*/ 319951 h 364067"/>
                <a:gd name="connsiteX41" fmla="*/ 208916 w 364068"/>
                <a:gd name="connsiteY41" fmla="*/ 324332 h 364067"/>
                <a:gd name="connsiteX42" fmla="*/ 208916 w 364068"/>
                <a:gd name="connsiteY42" fmla="*/ 355426 h 364067"/>
                <a:gd name="connsiteX43" fmla="*/ 200275 w 364068"/>
                <a:gd name="connsiteY43" fmla="*/ 364067 h 364067"/>
                <a:gd name="connsiteX44" fmla="*/ 163795 w 364068"/>
                <a:gd name="connsiteY44" fmla="*/ 364067 h 364067"/>
                <a:gd name="connsiteX45" fmla="*/ 155153 w 364068"/>
                <a:gd name="connsiteY45" fmla="*/ 355427 h 364067"/>
                <a:gd name="connsiteX46" fmla="*/ 155153 w 364068"/>
                <a:gd name="connsiteY46" fmla="*/ 324333 h 364067"/>
                <a:gd name="connsiteX47" fmla="*/ 133448 w 364068"/>
                <a:gd name="connsiteY47" fmla="*/ 319951 h 364067"/>
                <a:gd name="connsiteX48" fmla="*/ 118619 w 364068"/>
                <a:gd name="connsiteY48" fmla="*/ 345637 h 364067"/>
                <a:gd name="connsiteX49" fmla="*/ 106815 w 364068"/>
                <a:gd name="connsiteY49" fmla="*/ 348800 h 364067"/>
                <a:gd name="connsiteX50" fmla="*/ 75221 w 364068"/>
                <a:gd name="connsiteY50" fmla="*/ 330559 h 364067"/>
                <a:gd name="connsiteX51" fmla="*/ 72058 w 364068"/>
                <a:gd name="connsiteY51" fmla="*/ 318755 h 364067"/>
                <a:gd name="connsiteX52" fmla="*/ 87012 w 364068"/>
                <a:gd name="connsiteY52" fmla="*/ 292854 h 364067"/>
                <a:gd name="connsiteX53" fmla="*/ 77576 w 364068"/>
                <a:gd name="connsiteY53" fmla="*/ 286491 h 364067"/>
                <a:gd name="connsiteX54" fmla="*/ 71214 w 364068"/>
                <a:gd name="connsiteY54" fmla="*/ 277056 h 364067"/>
                <a:gd name="connsiteX55" fmla="*/ 45312 w 364068"/>
                <a:gd name="connsiteY55" fmla="*/ 292010 h 364067"/>
                <a:gd name="connsiteX56" fmla="*/ 33509 w 364068"/>
                <a:gd name="connsiteY56" fmla="*/ 288847 h 364067"/>
                <a:gd name="connsiteX57" fmla="*/ 15268 w 364068"/>
                <a:gd name="connsiteY57" fmla="*/ 257254 h 364067"/>
                <a:gd name="connsiteX58" fmla="*/ 18431 w 364068"/>
                <a:gd name="connsiteY58" fmla="*/ 245450 h 364067"/>
                <a:gd name="connsiteX59" fmla="*/ 44117 w 364068"/>
                <a:gd name="connsiteY59" fmla="*/ 230621 h 364067"/>
                <a:gd name="connsiteX60" fmla="*/ 39734 w 364068"/>
                <a:gd name="connsiteY60" fmla="*/ 208914 h 364067"/>
                <a:gd name="connsiteX61" fmla="*/ 8641 w 364068"/>
                <a:gd name="connsiteY61" fmla="*/ 208914 h 364067"/>
                <a:gd name="connsiteX62" fmla="*/ 1 w 364068"/>
                <a:gd name="connsiteY62" fmla="*/ 200273 h 364067"/>
                <a:gd name="connsiteX63" fmla="*/ 0 w 364068"/>
                <a:gd name="connsiteY63" fmla="*/ 163792 h 364067"/>
                <a:gd name="connsiteX64" fmla="*/ 8642 w 364068"/>
                <a:gd name="connsiteY64" fmla="*/ 155151 h 364067"/>
                <a:gd name="connsiteX65" fmla="*/ 39734 w 364068"/>
                <a:gd name="connsiteY65" fmla="*/ 155152 h 364067"/>
                <a:gd name="connsiteX66" fmla="*/ 44116 w 364068"/>
                <a:gd name="connsiteY66" fmla="*/ 133447 h 364067"/>
                <a:gd name="connsiteX67" fmla="*/ 18431 w 364068"/>
                <a:gd name="connsiteY67" fmla="*/ 118618 h 364067"/>
                <a:gd name="connsiteX68" fmla="*/ 15268 w 364068"/>
                <a:gd name="connsiteY68" fmla="*/ 106814 h 364067"/>
                <a:gd name="connsiteX69" fmla="*/ 33509 w 364068"/>
                <a:gd name="connsiteY69" fmla="*/ 75220 h 364067"/>
                <a:gd name="connsiteX70" fmla="*/ 45313 w 364068"/>
                <a:gd name="connsiteY70" fmla="*/ 72057 h 364067"/>
                <a:gd name="connsiteX71" fmla="*/ 71213 w 364068"/>
                <a:gd name="connsiteY71" fmla="*/ 87011 h 364067"/>
                <a:gd name="connsiteX72" fmla="*/ 77576 w 364068"/>
                <a:gd name="connsiteY72" fmla="*/ 77575 h 364067"/>
                <a:gd name="connsiteX73" fmla="*/ 87012 w 364068"/>
                <a:gd name="connsiteY73" fmla="*/ 71213 h 364067"/>
                <a:gd name="connsiteX74" fmla="*/ 72058 w 364068"/>
                <a:gd name="connsiteY74" fmla="*/ 45311 h 364067"/>
                <a:gd name="connsiteX75" fmla="*/ 75222 w 364068"/>
                <a:gd name="connsiteY75" fmla="*/ 33508 h 364067"/>
                <a:gd name="connsiteX76" fmla="*/ 106815 w 364068"/>
                <a:gd name="connsiteY76" fmla="*/ 15267 h 364067"/>
                <a:gd name="connsiteX77" fmla="*/ 118619 w 364068"/>
                <a:gd name="connsiteY77" fmla="*/ 18430 h 364067"/>
                <a:gd name="connsiteX78" fmla="*/ 133448 w 364068"/>
                <a:gd name="connsiteY78" fmla="*/ 44115 h 364067"/>
                <a:gd name="connsiteX79" fmla="*/ 155153 w 364068"/>
                <a:gd name="connsiteY79" fmla="*/ 39732 h 364067"/>
                <a:gd name="connsiteX80" fmla="*/ 155153 w 364068"/>
                <a:gd name="connsiteY80" fmla="*/ 8641 h 364067"/>
                <a:gd name="connsiteX81" fmla="*/ 163794 w 364068"/>
                <a:gd name="connsiteY81" fmla="*/ 0 h 36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64068" h="364067">
                  <a:moveTo>
                    <a:pt x="182035" y="58633"/>
                  </a:moveTo>
                  <a:cubicBezTo>
                    <a:pt x="113883" y="58633"/>
                    <a:pt x="58634" y="113882"/>
                    <a:pt x="58634" y="182034"/>
                  </a:cubicBezTo>
                  <a:cubicBezTo>
                    <a:pt x="58634" y="250186"/>
                    <a:pt x="113883" y="305435"/>
                    <a:pt x="182035" y="305435"/>
                  </a:cubicBezTo>
                  <a:cubicBezTo>
                    <a:pt x="250187" y="305435"/>
                    <a:pt x="305436" y="250186"/>
                    <a:pt x="305436" y="182034"/>
                  </a:cubicBezTo>
                  <a:cubicBezTo>
                    <a:pt x="305436" y="113882"/>
                    <a:pt x="250187" y="58633"/>
                    <a:pt x="182035" y="58633"/>
                  </a:cubicBezTo>
                  <a:close/>
                  <a:moveTo>
                    <a:pt x="163794" y="0"/>
                  </a:moveTo>
                  <a:lnTo>
                    <a:pt x="200275" y="0"/>
                  </a:lnTo>
                  <a:cubicBezTo>
                    <a:pt x="205047" y="0"/>
                    <a:pt x="208916" y="3869"/>
                    <a:pt x="208916" y="8640"/>
                  </a:cubicBezTo>
                  <a:lnTo>
                    <a:pt x="208917" y="39733"/>
                  </a:lnTo>
                  <a:lnTo>
                    <a:pt x="230621" y="44116"/>
                  </a:lnTo>
                  <a:lnTo>
                    <a:pt x="245451" y="18430"/>
                  </a:lnTo>
                  <a:cubicBezTo>
                    <a:pt x="247837" y="14298"/>
                    <a:pt x="253122" y="12881"/>
                    <a:pt x="257255" y="15267"/>
                  </a:cubicBezTo>
                  <a:lnTo>
                    <a:pt x="288848" y="33508"/>
                  </a:lnTo>
                  <a:cubicBezTo>
                    <a:pt x="292981" y="35894"/>
                    <a:pt x="294397" y="41179"/>
                    <a:pt x="292011" y="45312"/>
                  </a:cubicBezTo>
                  <a:lnTo>
                    <a:pt x="277057" y="71213"/>
                  </a:lnTo>
                  <a:lnTo>
                    <a:pt x="286493" y="77574"/>
                  </a:lnTo>
                  <a:lnTo>
                    <a:pt x="292856" y="87011"/>
                  </a:lnTo>
                  <a:lnTo>
                    <a:pt x="318757" y="72057"/>
                  </a:lnTo>
                  <a:cubicBezTo>
                    <a:pt x="322888" y="69671"/>
                    <a:pt x="328174" y="71088"/>
                    <a:pt x="330560" y="75221"/>
                  </a:cubicBezTo>
                  <a:lnTo>
                    <a:pt x="348801" y="106814"/>
                  </a:lnTo>
                  <a:cubicBezTo>
                    <a:pt x="351187" y="110946"/>
                    <a:pt x="349770" y="116232"/>
                    <a:pt x="345638" y="118618"/>
                  </a:cubicBezTo>
                  <a:lnTo>
                    <a:pt x="319952" y="133447"/>
                  </a:lnTo>
                  <a:lnTo>
                    <a:pt x="324334" y="155151"/>
                  </a:lnTo>
                  <a:lnTo>
                    <a:pt x="355428" y="155151"/>
                  </a:lnTo>
                  <a:cubicBezTo>
                    <a:pt x="360199" y="155151"/>
                    <a:pt x="364068" y="159020"/>
                    <a:pt x="364068" y="163792"/>
                  </a:cubicBezTo>
                  <a:lnTo>
                    <a:pt x="364068" y="200274"/>
                  </a:lnTo>
                  <a:cubicBezTo>
                    <a:pt x="364068" y="205045"/>
                    <a:pt x="360200" y="208914"/>
                    <a:pt x="355427" y="208914"/>
                  </a:cubicBezTo>
                  <a:lnTo>
                    <a:pt x="324334" y="208914"/>
                  </a:lnTo>
                  <a:lnTo>
                    <a:pt x="319951" y="230620"/>
                  </a:lnTo>
                  <a:lnTo>
                    <a:pt x="345638" y="245450"/>
                  </a:lnTo>
                  <a:cubicBezTo>
                    <a:pt x="349770" y="247836"/>
                    <a:pt x="351187" y="253121"/>
                    <a:pt x="348801" y="257254"/>
                  </a:cubicBezTo>
                  <a:lnTo>
                    <a:pt x="330560" y="288847"/>
                  </a:lnTo>
                  <a:cubicBezTo>
                    <a:pt x="328174" y="292980"/>
                    <a:pt x="322889" y="294396"/>
                    <a:pt x="318756" y="292010"/>
                  </a:cubicBezTo>
                  <a:lnTo>
                    <a:pt x="292854" y="277056"/>
                  </a:lnTo>
                  <a:lnTo>
                    <a:pt x="286493" y="286492"/>
                  </a:lnTo>
                  <a:lnTo>
                    <a:pt x="277057" y="292853"/>
                  </a:lnTo>
                  <a:lnTo>
                    <a:pt x="292011" y="318756"/>
                  </a:lnTo>
                  <a:cubicBezTo>
                    <a:pt x="294397" y="322887"/>
                    <a:pt x="292980" y="328173"/>
                    <a:pt x="288848" y="330559"/>
                  </a:cubicBezTo>
                  <a:lnTo>
                    <a:pt x="257255" y="348800"/>
                  </a:lnTo>
                  <a:cubicBezTo>
                    <a:pt x="253122" y="351186"/>
                    <a:pt x="247836" y="349769"/>
                    <a:pt x="245451" y="345637"/>
                  </a:cubicBezTo>
                  <a:lnTo>
                    <a:pt x="230621" y="319951"/>
                  </a:lnTo>
                  <a:lnTo>
                    <a:pt x="208916" y="324332"/>
                  </a:lnTo>
                  <a:lnTo>
                    <a:pt x="208916" y="355426"/>
                  </a:lnTo>
                  <a:cubicBezTo>
                    <a:pt x="208916" y="360199"/>
                    <a:pt x="205047" y="364068"/>
                    <a:pt x="200275" y="364067"/>
                  </a:cubicBezTo>
                  <a:lnTo>
                    <a:pt x="163795" y="364067"/>
                  </a:lnTo>
                  <a:cubicBezTo>
                    <a:pt x="159023" y="364067"/>
                    <a:pt x="155154" y="360198"/>
                    <a:pt x="155153" y="355427"/>
                  </a:cubicBezTo>
                  <a:lnTo>
                    <a:pt x="155153" y="324333"/>
                  </a:lnTo>
                  <a:lnTo>
                    <a:pt x="133448" y="319951"/>
                  </a:lnTo>
                  <a:lnTo>
                    <a:pt x="118619" y="345637"/>
                  </a:lnTo>
                  <a:cubicBezTo>
                    <a:pt x="116233" y="349769"/>
                    <a:pt x="110947" y="351186"/>
                    <a:pt x="106815" y="348800"/>
                  </a:cubicBezTo>
                  <a:lnTo>
                    <a:pt x="75221" y="330559"/>
                  </a:lnTo>
                  <a:cubicBezTo>
                    <a:pt x="71089" y="328173"/>
                    <a:pt x="69672" y="322888"/>
                    <a:pt x="72058" y="318755"/>
                  </a:cubicBezTo>
                  <a:lnTo>
                    <a:pt x="87012" y="292854"/>
                  </a:lnTo>
                  <a:lnTo>
                    <a:pt x="77576" y="286491"/>
                  </a:lnTo>
                  <a:lnTo>
                    <a:pt x="71214" y="277056"/>
                  </a:lnTo>
                  <a:lnTo>
                    <a:pt x="45312" y="292010"/>
                  </a:lnTo>
                  <a:cubicBezTo>
                    <a:pt x="41181" y="294396"/>
                    <a:pt x="35895" y="292979"/>
                    <a:pt x="33509" y="288847"/>
                  </a:cubicBezTo>
                  <a:lnTo>
                    <a:pt x="15268" y="257254"/>
                  </a:lnTo>
                  <a:cubicBezTo>
                    <a:pt x="12882" y="253121"/>
                    <a:pt x="14299" y="247835"/>
                    <a:pt x="18431" y="245450"/>
                  </a:cubicBezTo>
                  <a:lnTo>
                    <a:pt x="44117" y="230621"/>
                  </a:lnTo>
                  <a:lnTo>
                    <a:pt x="39734" y="208914"/>
                  </a:lnTo>
                  <a:lnTo>
                    <a:pt x="8641" y="208914"/>
                  </a:lnTo>
                  <a:cubicBezTo>
                    <a:pt x="3870" y="208914"/>
                    <a:pt x="1" y="205046"/>
                    <a:pt x="1" y="200273"/>
                  </a:cubicBezTo>
                  <a:lnTo>
                    <a:pt x="0" y="163792"/>
                  </a:lnTo>
                  <a:cubicBezTo>
                    <a:pt x="1" y="159020"/>
                    <a:pt x="3869" y="155151"/>
                    <a:pt x="8642" y="155151"/>
                  </a:cubicBezTo>
                  <a:lnTo>
                    <a:pt x="39734" y="155152"/>
                  </a:lnTo>
                  <a:lnTo>
                    <a:pt x="44116" y="133447"/>
                  </a:lnTo>
                  <a:lnTo>
                    <a:pt x="18431" y="118618"/>
                  </a:lnTo>
                  <a:cubicBezTo>
                    <a:pt x="14299" y="116232"/>
                    <a:pt x="12882" y="110946"/>
                    <a:pt x="15268" y="106814"/>
                  </a:cubicBezTo>
                  <a:lnTo>
                    <a:pt x="33509" y="75220"/>
                  </a:lnTo>
                  <a:cubicBezTo>
                    <a:pt x="35895" y="71088"/>
                    <a:pt x="41180" y="69671"/>
                    <a:pt x="45313" y="72057"/>
                  </a:cubicBezTo>
                  <a:lnTo>
                    <a:pt x="71213" y="87011"/>
                  </a:lnTo>
                  <a:lnTo>
                    <a:pt x="77576" y="77575"/>
                  </a:lnTo>
                  <a:lnTo>
                    <a:pt x="87012" y="71213"/>
                  </a:lnTo>
                  <a:lnTo>
                    <a:pt x="72058" y="45311"/>
                  </a:lnTo>
                  <a:cubicBezTo>
                    <a:pt x="69672" y="41180"/>
                    <a:pt x="71089" y="35894"/>
                    <a:pt x="75222" y="33508"/>
                  </a:cubicBezTo>
                  <a:lnTo>
                    <a:pt x="106815" y="15267"/>
                  </a:lnTo>
                  <a:cubicBezTo>
                    <a:pt x="110947" y="12881"/>
                    <a:pt x="116233" y="14298"/>
                    <a:pt x="118619" y="18430"/>
                  </a:cubicBezTo>
                  <a:lnTo>
                    <a:pt x="133448" y="44115"/>
                  </a:lnTo>
                  <a:lnTo>
                    <a:pt x="155153" y="39732"/>
                  </a:lnTo>
                  <a:lnTo>
                    <a:pt x="155153" y="8641"/>
                  </a:lnTo>
                  <a:cubicBezTo>
                    <a:pt x="155153" y="3868"/>
                    <a:pt x="159022" y="-1"/>
                    <a:pt x="16379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136316" y="954684"/>
            <a:ext cx="1172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b="1" smtClean="0">
                <a:latin typeface="Consolas" panose="020B0609020204030204" pitchFamily="49" charset="0"/>
                <a:cs typeface="Consolas" panose="020B0609020204030204" pitchFamily="49" charset="0"/>
              </a:rPr>
              <a:t>Executing</a:t>
            </a:r>
            <a:br>
              <a:rPr lang="sv-SE" sz="1100" b="1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v-SE" sz="1100" b="1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endParaRPr lang="sv-SE" sz="11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6559589" y="1713458"/>
            <a:ext cx="342900" cy="182292"/>
            <a:chOff x="2435422" y="4210050"/>
            <a:chExt cx="342900" cy="182292"/>
          </a:xfrm>
          <a:effectLst/>
        </p:grpSpPr>
        <p:sp>
          <p:nvSpPr>
            <p:cNvPr id="88" name="Rounded Rectangle 87"/>
            <p:cNvSpPr/>
            <p:nvPr/>
          </p:nvSpPr>
          <p:spPr>
            <a:xfrm>
              <a:off x="2435422" y="4210050"/>
              <a:ext cx="342900" cy="180975"/>
            </a:xfrm>
            <a:prstGeom prst="roundRect">
              <a:avLst>
                <a:gd name="adj" fmla="val 1754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446931" y="4281853"/>
              <a:ext cx="319882" cy="110489"/>
            </a:xfrm>
            <a:prstGeom prst="triangl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Isosceles Triangle 89"/>
            <p:cNvSpPr/>
            <p:nvPr/>
          </p:nvSpPr>
          <p:spPr>
            <a:xfrm rot="10800000">
              <a:off x="2446932" y="4213963"/>
              <a:ext cx="319882" cy="11048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6" name="Isosceles Triangle 95"/>
          <p:cNvSpPr/>
          <p:nvPr/>
        </p:nvSpPr>
        <p:spPr>
          <a:xfrm>
            <a:off x="6571098" y="1600833"/>
            <a:ext cx="319882" cy="110489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802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82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 flipH="1">
            <a:off x="358986" y="1717589"/>
            <a:ext cx="1263110" cy="12200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6" name="Group 45"/>
          <p:cNvGrpSpPr/>
          <p:nvPr/>
        </p:nvGrpSpPr>
        <p:grpSpPr>
          <a:xfrm>
            <a:off x="677306" y="1414514"/>
            <a:ext cx="626470" cy="626469"/>
            <a:chOff x="1768047" y="2827129"/>
            <a:chExt cx="565047" cy="565047"/>
          </a:xfrm>
          <a:solidFill>
            <a:schemeClr val="accent2">
              <a:lumMod val="75000"/>
            </a:schemeClr>
          </a:solidFill>
        </p:grpSpPr>
        <p:sp>
          <p:nvSpPr>
            <p:cNvPr id="47" name="Oval 46"/>
            <p:cNvSpPr/>
            <p:nvPr/>
          </p:nvSpPr>
          <p:spPr>
            <a:xfrm>
              <a:off x="1768047" y="2827129"/>
              <a:ext cx="565047" cy="565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0" y="2914078"/>
              <a:ext cx="122951" cy="381572"/>
            </a:xfrm>
            <a:prstGeom prst="rect">
              <a:avLst/>
            </a:prstGeom>
            <a:grpFill/>
          </p:spPr>
        </p:pic>
      </p:grpSp>
      <p:sp>
        <p:nvSpPr>
          <p:cNvPr id="76" name="Rounded Rectangle 75"/>
          <p:cNvSpPr/>
          <p:nvPr/>
        </p:nvSpPr>
        <p:spPr>
          <a:xfrm>
            <a:off x="579002" y="2232021"/>
            <a:ext cx="823078" cy="41465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sv-SE" sz="11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fut:</a:t>
            </a:r>
            <a:br>
              <a:rPr lang="sv-SE" sz="11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v-SE" sz="11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&lt;empty&gt;</a:t>
            </a:r>
            <a:endParaRPr lang="sv-SE" sz="14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750706" y="1404354"/>
            <a:ext cx="626470" cy="626469"/>
            <a:chOff x="1768047" y="2827129"/>
            <a:chExt cx="565047" cy="565047"/>
          </a:xfrm>
          <a:solidFill>
            <a:schemeClr val="accent2">
              <a:lumMod val="75000"/>
            </a:schemeClr>
          </a:solidFill>
        </p:grpSpPr>
        <p:sp>
          <p:nvSpPr>
            <p:cNvPr id="78" name="Oval 77"/>
            <p:cNvSpPr/>
            <p:nvPr/>
          </p:nvSpPr>
          <p:spPr>
            <a:xfrm>
              <a:off x="1768047" y="2827129"/>
              <a:ext cx="565047" cy="565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0" y="2914078"/>
              <a:ext cx="122951" cy="381572"/>
            </a:xfrm>
            <a:prstGeom prst="rect">
              <a:avLst/>
            </a:prstGeom>
            <a:grpFill/>
          </p:spPr>
        </p:pic>
      </p:grpSp>
      <p:sp>
        <p:nvSpPr>
          <p:cNvPr id="80" name="Folded Corner 79"/>
          <p:cNvSpPr/>
          <p:nvPr/>
        </p:nvSpPr>
        <p:spPr>
          <a:xfrm>
            <a:off x="1478466" y="1414514"/>
            <a:ext cx="1953920" cy="248920"/>
          </a:xfrm>
          <a:prstGeom prst="foldedCorner">
            <a:avLst>
              <a:gd name="adj" fmla="val 28911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fut = account!balance()</a:t>
            </a:r>
            <a:endParaRPr lang="sv-SE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1" name="Straight Arrow Connector 80"/>
          <p:cNvCxnSpPr>
            <a:stCxn id="47" idx="6"/>
            <a:endCxn id="78" idx="2"/>
          </p:cNvCxnSpPr>
          <p:nvPr/>
        </p:nvCxnSpPr>
        <p:spPr>
          <a:xfrm flipV="1">
            <a:off x="1303776" y="1717589"/>
            <a:ext cx="2446930" cy="1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8" idx="3"/>
            <a:endCxn id="76" idx="3"/>
          </p:cNvCxnSpPr>
          <p:nvPr/>
        </p:nvCxnSpPr>
        <p:spPr>
          <a:xfrm flipH="1">
            <a:off x="1402080" y="1939079"/>
            <a:ext cx="2440370" cy="50027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 rot="20892325">
            <a:off x="2325265" y="2160707"/>
            <a:ext cx="1258018" cy="21336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return balance</a:t>
            </a:r>
            <a:endParaRPr lang="sv-SE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3" name="Straight Arrow Connector 92"/>
          <p:cNvCxnSpPr>
            <a:stCxn id="47" idx="4"/>
            <a:endCxn id="76" idx="0"/>
          </p:cNvCxnSpPr>
          <p:nvPr/>
        </p:nvCxnSpPr>
        <p:spPr>
          <a:xfrm>
            <a:off x="990541" y="2040983"/>
            <a:ext cx="0" cy="19103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 flipH="1">
            <a:off x="358986" y="3696167"/>
            <a:ext cx="1263110" cy="12200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5" name="Group 94"/>
          <p:cNvGrpSpPr/>
          <p:nvPr/>
        </p:nvGrpSpPr>
        <p:grpSpPr>
          <a:xfrm>
            <a:off x="677306" y="3393092"/>
            <a:ext cx="626470" cy="626469"/>
            <a:chOff x="1768047" y="2827129"/>
            <a:chExt cx="565047" cy="565047"/>
          </a:xfrm>
          <a:solidFill>
            <a:schemeClr val="accent2">
              <a:lumMod val="75000"/>
            </a:schemeClr>
          </a:solidFill>
        </p:grpSpPr>
        <p:sp>
          <p:nvSpPr>
            <p:cNvPr id="97" name="Oval 96"/>
            <p:cNvSpPr/>
            <p:nvPr/>
          </p:nvSpPr>
          <p:spPr>
            <a:xfrm>
              <a:off x="1768047" y="2827129"/>
              <a:ext cx="565047" cy="565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0" y="2914078"/>
              <a:ext cx="122951" cy="381572"/>
            </a:xfrm>
            <a:prstGeom prst="rect">
              <a:avLst/>
            </a:prstGeom>
            <a:grpFill/>
          </p:spPr>
        </p:pic>
      </p:grpSp>
      <p:sp>
        <p:nvSpPr>
          <p:cNvPr id="99" name="Rounded Rectangle 98"/>
          <p:cNvSpPr/>
          <p:nvPr/>
        </p:nvSpPr>
        <p:spPr>
          <a:xfrm>
            <a:off x="579002" y="4210599"/>
            <a:ext cx="823078" cy="41465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sv-SE" sz="11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fut:</a:t>
            </a:r>
            <a:br>
              <a:rPr lang="sv-SE" sz="11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v-SE" sz="11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endParaRPr lang="sv-SE" sz="14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750706" y="3382932"/>
            <a:ext cx="626470" cy="626469"/>
            <a:chOff x="1768047" y="2827129"/>
            <a:chExt cx="565047" cy="565047"/>
          </a:xfrm>
          <a:solidFill>
            <a:schemeClr val="accent2">
              <a:lumMod val="75000"/>
            </a:schemeClr>
          </a:solidFill>
        </p:grpSpPr>
        <p:sp>
          <p:nvSpPr>
            <p:cNvPr id="101" name="Oval 100"/>
            <p:cNvSpPr/>
            <p:nvPr/>
          </p:nvSpPr>
          <p:spPr>
            <a:xfrm>
              <a:off x="1768047" y="2827129"/>
              <a:ext cx="565047" cy="565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0" y="2914078"/>
              <a:ext cx="122951" cy="381572"/>
            </a:xfrm>
            <a:prstGeom prst="rect">
              <a:avLst/>
            </a:prstGeom>
            <a:grpFill/>
          </p:spPr>
        </p:pic>
      </p:grpSp>
      <p:cxnSp>
        <p:nvCxnSpPr>
          <p:cNvPr id="107" name="Straight Arrow Connector 106"/>
          <p:cNvCxnSpPr>
            <a:stCxn id="97" idx="4"/>
            <a:endCxn id="99" idx="0"/>
          </p:cNvCxnSpPr>
          <p:nvPr/>
        </p:nvCxnSpPr>
        <p:spPr>
          <a:xfrm>
            <a:off x="990541" y="4019561"/>
            <a:ext cx="0" cy="19103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379071" y="3530598"/>
            <a:ext cx="795169" cy="20828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get(fut)</a:t>
            </a:r>
            <a:endParaRPr lang="sv-SE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9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/>
          <p:cNvCxnSpPr>
            <a:stCxn id="100" idx="4"/>
          </p:cNvCxnSpPr>
          <p:nvPr/>
        </p:nvCxnSpPr>
        <p:spPr>
          <a:xfrm>
            <a:off x="2746082" y="1153160"/>
            <a:ext cx="0" cy="2688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2521526" y="704048"/>
            <a:ext cx="449112" cy="449112"/>
            <a:chOff x="1768047" y="2827129"/>
            <a:chExt cx="565047" cy="565047"/>
          </a:xfrm>
          <a:solidFill>
            <a:schemeClr val="accent2">
              <a:lumMod val="75000"/>
            </a:schemeClr>
          </a:solidFill>
        </p:grpSpPr>
        <p:sp>
          <p:nvSpPr>
            <p:cNvPr id="100" name="Oval 99"/>
            <p:cNvSpPr/>
            <p:nvPr/>
          </p:nvSpPr>
          <p:spPr>
            <a:xfrm>
              <a:off x="1768047" y="2827129"/>
              <a:ext cx="565047" cy="565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0" y="2914078"/>
              <a:ext cx="122951" cy="381572"/>
            </a:xfrm>
            <a:prstGeom prst="rect">
              <a:avLst/>
            </a:prstGeom>
            <a:grpFill/>
          </p:spPr>
        </p:pic>
      </p:grpSp>
      <p:cxnSp>
        <p:nvCxnSpPr>
          <p:cNvPr id="102" name="Straight Connector 101"/>
          <p:cNvCxnSpPr>
            <a:stCxn id="104" idx="4"/>
          </p:cNvCxnSpPr>
          <p:nvPr/>
        </p:nvCxnSpPr>
        <p:spPr>
          <a:xfrm>
            <a:off x="4112610" y="1153160"/>
            <a:ext cx="0" cy="2688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3888054" y="704048"/>
            <a:ext cx="449112" cy="449112"/>
            <a:chOff x="1768047" y="2827129"/>
            <a:chExt cx="565047" cy="565047"/>
          </a:xfrm>
          <a:solidFill>
            <a:schemeClr val="accent2">
              <a:lumMod val="75000"/>
            </a:schemeClr>
          </a:solidFill>
        </p:grpSpPr>
        <p:sp>
          <p:nvSpPr>
            <p:cNvPr id="104" name="Oval 103"/>
            <p:cNvSpPr/>
            <p:nvPr/>
          </p:nvSpPr>
          <p:spPr>
            <a:xfrm>
              <a:off x="1768047" y="2827129"/>
              <a:ext cx="565047" cy="565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0" y="2914078"/>
              <a:ext cx="122951" cy="381572"/>
            </a:xfrm>
            <a:prstGeom prst="rect">
              <a:avLst/>
            </a:prstGeom>
            <a:grpFill/>
          </p:spPr>
        </p:pic>
      </p:grpSp>
      <p:cxnSp>
        <p:nvCxnSpPr>
          <p:cNvPr id="106" name="Straight Connector 105"/>
          <p:cNvCxnSpPr>
            <a:stCxn id="108" idx="4"/>
          </p:cNvCxnSpPr>
          <p:nvPr/>
        </p:nvCxnSpPr>
        <p:spPr>
          <a:xfrm>
            <a:off x="1379554" y="1153160"/>
            <a:ext cx="0" cy="2688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1154998" y="704048"/>
            <a:ext cx="449112" cy="449112"/>
            <a:chOff x="1768047" y="2827129"/>
            <a:chExt cx="565047" cy="565047"/>
          </a:xfrm>
          <a:solidFill>
            <a:schemeClr val="accent2">
              <a:lumMod val="75000"/>
            </a:schemeClr>
          </a:solidFill>
        </p:grpSpPr>
        <p:sp>
          <p:nvSpPr>
            <p:cNvPr id="108" name="Oval 107"/>
            <p:cNvSpPr/>
            <p:nvPr/>
          </p:nvSpPr>
          <p:spPr>
            <a:xfrm>
              <a:off x="1768047" y="2827129"/>
              <a:ext cx="565047" cy="565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0" y="2914078"/>
              <a:ext cx="122951" cy="381572"/>
            </a:xfrm>
            <a:prstGeom prst="rect">
              <a:avLst/>
            </a:prstGeom>
            <a:grpFill/>
          </p:spPr>
        </p:pic>
      </p:grpSp>
      <p:grpSp>
        <p:nvGrpSpPr>
          <p:cNvPr id="228" name="Group 227"/>
          <p:cNvGrpSpPr/>
          <p:nvPr/>
        </p:nvGrpSpPr>
        <p:grpSpPr>
          <a:xfrm>
            <a:off x="2746082" y="1337184"/>
            <a:ext cx="1366528" cy="230389"/>
            <a:chOff x="6835493" y="1337184"/>
            <a:chExt cx="1366528" cy="230389"/>
          </a:xfrm>
        </p:grpSpPr>
        <p:cxnSp>
          <p:nvCxnSpPr>
            <p:cNvPr id="121" name="Straight Arrow Connector 120"/>
            <p:cNvCxnSpPr/>
            <p:nvPr/>
          </p:nvCxnSpPr>
          <p:spPr>
            <a:xfrm>
              <a:off x="6835493" y="1567573"/>
              <a:ext cx="1366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7347307" y="1337184"/>
              <a:ext cx="342900" cy="182292"/>
              <a:chOff x="2435422" y="4210050"/>
              <a:chExt cx="342900" cy="182292"/>
            </a:xfrm>
            <a:effectLst/>
          </p:grpSpPr>
          <p:sp>
            <p:nvSpPr>
              <p:cNvPr id="123" name="Rounded Rectangle 122"/>
              <p:cNvSpPr/>
              <p:nvPr/>
            </p:nvSpPr>
            <p:spPr>
              <a:xfrm>
                <a:off x="2435422" y="4210050"/>
                <a:ext cx="342900" cy="180975"/>
              </a:xfrm>
              <a:prstGeom prst="roundRect">
                <a:avLst>
                  <a:gd name="adj" fmla="val 175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Isosceles Triangle 123"/>
              <p:cNvSpPr/>
              <p:nvPr/>
            </p:nvSpPr>
            <p:spPr>
              <a:xfrm>
                <a:off x="2446931" y="4281853"/>
                <a:ext cx="319882" cy="110489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Isosceles Triangle 124"/>
              <p:cNvSpPr/>
              <p:nvPr/>
            </p:nvSpPr>
            <p:spPr>
              <a:xfrm rot="10800000">
                <a:off x="2446932" y="4213963"/>
                <a:ext cx="319882" cy="11048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68" name="Straight Arrow Connector 167"/>
          <p:cNvCxnSpPr>
            <a:stCxn id="124" idx="3"/>
            <a:endCxn id="170" idx="0"/>
          </p:cNvCxnSpPr>
          <p:nvPr/>
        </p:nvCxnSpPr>
        <p:spPr>
          <a:xfrm flipH="1">
            <a:off x="2746082" y="1519476"/>
            <a:ext cx="683264" cy="550737"/>
          </a:xfrm>
          <a:prstGeom prst="straightConnector1">
            <a:avLst/>
          </a:prstGeom>
          <a:ln w="19050">
            <a:solidFill>
              <a:srgbClr val="99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1206044" y="2660250"/>
            <a:ext cx="3080077" cy="347021"/>
            <a:chOff x="5295455" y="2514200"/>
            <a:chExt cx="3080077" cy="347021"/>
          </a:xfrm>
        </p:grpSpPr>
        <p:cxnSp>
          <p:nvCxnSpPr>
            <p:cNvPr id="190" name="Straight Arrow Connector 189"/>
            <p:cNvCxnSpPr/>
            <p:nvPr/>
          </p:nvCxnSpPr>
          <p:spPr>
            <a:xfrm flipH="1">
              <a:off x="5611493" y="2687710"/>
              <a:ext cx="12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6978021" y="2687710"/>
              <a:ext cx="12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Explosion 1 159"/>
            <p:cNvSpPr/>
            <p:nvPr/>
          </p:nvSpPr>
          <p:spPr>
            <a:xfrm>
              <a:off x="5295455" y="2514200"/>
              <a:ext cx="347021" cy="347021"/>
            </a:xfrm>
            <a:prstGeom prst="irregularSeal1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2" name="Explosion 1 161"/>
            <p:cNvSpPr/>
            <p:nvPr/>
          </p:nvSpPr>
          <p:spPr>
            <a:xfrm>
              <a:off x="8028511" y="2514200"/>
              <a:ext cx="347021" cy="347021"/>
            </a:xfrm>
            <a:prstGeom prst="irregularSeal1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1" name="Explosion 1 160"/>
            <p:cNvSpPr/>
            <p:nvPr/>
          </p:nvSpPr>
          <p:spPr>
            <a:xfrm>
              <a:off x="6661983" y="2514200"/>
              <a:ext cx="347021" cy="347021"/>
            </a:xfrm>
            <a:prstGeom prst="irregularSeal1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70" name="Rounded Rectangle 169"/>
          <p:cNvSpPr/>
          <p:nvPr/>
        </p:nvSpPr>
        <p:spPr>
          <a:xfrm>
            <a:off x="2554303" y="2070213"/>
            <a:ext cx="383558" cy="38332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4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1" name="Straight Arrow Connector 170"/>
          <p:cNvCxnSpPr>
            <a:stCxn id="170" idx="1"/>
          </p:cNvCxnSpPr>
          <p:nvPr/>
        </p:nvCxnSpPr>
        <p:spPr>
          <a:xfrm flipH="1">
            <a:off x="1379555" y="2261875"/>
            <a:ext cx="1174748" cy="0"/>
          </a:xfrm>
          <a:prstGeom prst="straightConnector1">
            <a:avLst/>
          </a:prstGeom>
          <a:ln w="19050">
            <a:solidFill>
              <a:srgbClr val="99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849256" y="300939"/>
            <a:ext cx="180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1600" smtClean="0">
                <a:latin typeface="Consolas" panose="020B0609020204030204" pitchFamily="49" charset="0"/>
                <a:cs typeface="Consolas" panose="020B0609020204030204" pitchFamily="49" charset="0"/>
              </a:rPr>
              <a:t>Push-model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2953774" y="2878583"/>
            <a:ext cx="11863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Callee pushes exception</a:t>
            </a:r>
            <a:endParaRPr lang="sv-SE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>
            <a:stCxn id="18" idx="4"/>
          </p:cNvCxnSpPr>
          <p:nvPr/>
        </p:nvCxnSpPr>
        <p:spPr>
          <a:xfrm>
            <a:off x="6708507" y="1153160"/>
            <a:ext cx="0" cy="2688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483951" y="704048"/>
            <a:ext cx="449112" cy="449112"/>
            <a:chOff x="1768047" y="2827129"/>
            <a:chExt cx="565047" cy="565047"/>
          </a:xfrm>
          <a:solidFill>
            <a:schemeClr val="accent2">
              <a:lumMod val="75000"/>
            </a:schemeClr>
          </a:solidFill>
        </p:grpSpPr>
        <p:sp>
          <p:nvSpPr>
            <p:cNvPr id="18" name="Oval 17"/>
            <p:cNvSpPr/>
            <p:nvPr/>
          </p:nvSpPr>
          <p:spPr>
            <a:xfrm>
              <a:off x="1768047" y="2827129"/>
              <a:ext cx="565047" cy="565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0" y="2914078"/>
              <a:ext cx="122951" cy="381572"/>
            </a:xfrm>
            <a:prstGeom prst="rect">
              <a:avLst/>
            </a:prstGeom>
            <a:grpFill/>
          </p:spPr>
        </p:pic>
      </p:grpSp>
      <p:cxnSp>
        <p:nvCxnSpPr>
          <p:cNvPr id="16" name="Straight Connector 15"/>
          <p:cNvCxnSpPr>
            <a:stCxn id="21" idx="4"/>
          </p:cNvCxnSpPr>
          <p:nvPr/>
        </p:nvCxnSpPr>
        <p:spPr>
          <a:xfrm>
            <a:off x="8075035" y="1153160"/>
            <a:ext cx="1" cy="2688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850479" y="704048"/>
            <a:ext cx="449112" cy="449112"/>
            <a:chOff x="1768047" y="2827129"/>
            <a:chExt cx="565047" cy="565047"/>
          </a:xfrm>
          <a:solidFill>
            <a:schemeClr val="accent2">
              <a:lumMod val="75000"/>
            </a:schemeClr>
          </a:solidFill>
        </p:grpSpPr>
        <p:sp>
          <p:nvSpPr>
            <p:cNvPr id="21" name="Oval 20"/>
            <p:cNvSpPr/>
            <p:nvPr/>
          </p:nvSpPr>
          <p:spPr>
            <a:xfrm>
              <a:off x="1768047" y="2827129"/>
              <a:ext cx="565047" cy="565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0" y="2914078"/>
              <a:ext cx="122951" cy="381572"/>
            </a:xfrm>
            <a:prstGeom prst="rect">
              <a:avLst/>
            </a:prstGeom>
            <a:grpFill/>
          </p:spPr>
        </p:pic>
      </p:grpSp>
      <p:cxnSp>
        <p:nvCxnSpPr>
          <p:cNvPr id="10" name="Straight Connector 9"/>
          <p:cNvCxnSpPr>
            <a:stCxn id="7" idx="4"/>
          </p:cNvCxnSpPr>
          <p:nvPr/>
        </p:nvCxnSpPr>
        <p:spPr>
          <a:xfrm>
            <a:off x="5341979" y="1153160"/>
            <a:ext cx="0" cy="2688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117423" y="704048"/>
            <a:ext cx="449112" cy="449112"/>
            <a:chOff x="1768047" y="2827129"/>
            <a:chExt cx="565047" cy="565047"/>
          </a:xfrm>
          <a:solidFill>
            <a:schemeClr val="accent2">
              <a:lumMod val="75000"/>
            </a:schemeClr>
          </a:solidFill>
        </p:grpSpPr>
        <p:sp>
          <p:nvSpPr>
            <p:cNvPr id="7" name="Oval 6"/>
            <p:cNvSpPr/>
            <p:nvPr/>
          </p:nvSpPr>
          <p:spPr>
            <a:xfrm>
              <a:off x="1768047" y="2827129"/>
              <a:ext cx="565047" cy="565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0" y="2914078"/>
              <a:ext cx="122951" cy="381572"/>
            </a:xfrm>
            <a:prstGeom prst="rect">
              <a:avLst/>
            </a:prstGeom>
            <a:grpFill/>
          </p:spPr>
        </p:pic>
      </p:grpSp>
      <p:grpSp>
        <p:nvGrpSpPr>
          <p:cNvPr id="224" name="Group 223"/>
          <p:cNvGrpSpPr/>
          <p:nvPr/>
        </p:nvGrpSpPr>
        <p:grpSpPr>
          <a:xfrm>
            <a:off x="6708507" y="1337184"/>
            <a:ext cx="1366528" cy="230389"/>
            <a:chOff x="2085693" y="1337184"/>
            <a:chExt cx="1366528" cy="23038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085693" y="1567573"/>
              <a:ext cx="1366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2597507" y="1337184"/>
              <a:ext cx="342900" cy="182292"/>
              <a:chOff x="2435422" y="4210050"/>
              <a:chExt cx="342900" cy="182292"/>
            </a:xfrm>
            <a:effectLst/>
          </p:grpSpPr>
          <p:sp>
            <p:nvSpPr>
              <p:cNvPr id="91" name="Rounded Rectangle 90"/>
              <p:cNvSpPr/>
              <p:nvPr/>
            </p:nvSpPr>
            <p:spPr>
              <a:xfrm>
                <a:off x="2435422" y="4210050"/>
                <a:ext cx="342900" cy="180975"/>
              </a:xfrm>
              <a:prstGeom prst="roundRect">
                <a:avLst>
                  <a:gd name="adj" fmla="val 175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Isosceles Triangle 91"/>
              <p:cNvSpPr/>
              <p:nvPr/>
            </p:nvSpPr>
            <p:spPr>
              <a:xfrm>
                <a:off x="2446931" y="4281853"/>
                <a:ext cx="319882" cy="110489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Isosceles Triangle 92"/>
              <p:cNvSpPr/>
              <p:nvPr/>
            </p:nvSpPr>
            <p:spPr>
              <a:xfrm rot="10800000">
                <a:off x="2446932" y="4213963"/>
                <a:ext cx="319882" cy="11048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35" name="Straight Arrow Connector 134"/>
          <p:cNvCxnSpPr>
            <a:stCxn id="91" idx="2"/>
            <a:endCxn id="130" idx="0"/>
          </p:cNvCxnSpPr>
          <p:nvPr/>
        </p:nvCxnSpPr>
        <p:spPr>
          <a:xfrm flipH="1">
            <a:off x="6708507" y="1518159"/>
            <a:ext cx="683264" cy="552055"/>
          </a:xfrm>
          <a:prstGeom prst="straightConnector1">
            <a:avLst/>
          </a:prstGeom>
          <a:ln w="19050">
            <a:solidFill>
              <a:srgbClr val="99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xplosion 1 142"/>
          <p:cNvSpPr/>
          <p:nvPr/>
        </p:nvSpPr>
        <p:spPr>
          <a:xfrm>
            <a:off x="5168469" y="2660250"/>
            <a:ext cx="347021" cy="347021"/>
          </a:xfrm>
          <a:prstGeom prst="irregularSeal1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 smtClean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802821" y="300939"/>
            <a:ext cx="180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1600" smtClean="0">
                <a:latin typeface="Consolas" panose="020B0609020204030204" pitchFamily="49" charset="0"/>
                <a:cs typeface="Consolas" panose="020B0609020204030204" pitchFamily="49" charset="0"/>
              </a:rPr>
              <a:t>Pull-model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900285" y="2261874"/>
            <a:ext cx="1174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6516729" y="2070214"/>
            <a:ext cx="383556" cy="383322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4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Explosion 1 158"/>
          <p:cNvSpPr/>
          <p:nvPr/>
        </p:nvSpPr>
        <p:spPr>
          <a:xfrm>
            <a:off x="7901525" y="2088364"/>
            <a:ext cx="347021" cy="347021"/>
          </a:xfrm>
          <a:prstGeom prst="irregularSeal1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 smtClean="0">
              <a:solidFill>
                <a:schemeClr val="tx1"/>
              </a:solidFill>
            </a:endParaRPr>
          </a:p>
        </p:txBody>
      </p:sp>
      <p:cxnSp>
        <p:nvCxnSpPr>
          <p:cNvPr id="164" name="Straight Arrow Connector 163"/>
          <p:cNvCxnSpPr>
            <a:stCxn id="130" idx="1"/>
          </p:cNvCxnSpPr>
          <p:nvPr/>
        </p:nvCxnSpPr>
        <p:spPr>
          <a:xfrm flipH="1">
            <a:off x="5341979" y="2261875"/>
            <a:ext cx="1174750" cy="0"/>
          </a:xfrm>
          <a:prstGeom prst="straightConnector1">
            <a:avLst/>
          </a:prstGeom>
          <a:ln w="19050">
            <a:solidFill>
              <a:srgbClr val="99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Explosion 1 218"/>
          <p:cNvSpPr/>
          <p:nvPr/>
        </p:nvSpPr>
        <p:spPr>
          <a:xfrm>
            <a:off x="6534997" y="2088365"/>
            <a:ext cx="347021" cy="347021"/>
          </a:xfrm>
          <a:prstGeom prst="irregularSeal1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 smtClean="0">
              <a:solidFill>
                <a:schemeClr val="tx1"/>
              </a:solidFill>
            </a:endParaRPr>
          </a:p>
        </p:txBody>
      </p:sp>
      <p:sp>
        <p:nvSpPr>
          <p:cNvPr id="220" name="Explosion 1 219"/>
          <p:cNvSpPr/>
          <p:nvPr/>
        </p:nvSpPr>
        <p:spPr>
          <a:xfrm>
            <a:off x="6534997" y="3333735"/>
            <a:ext cx="347021" cy="347021"/>
          </a:xfrm>
          <a:prstGeom prst="irregularSeal1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 smtClean="0">
              <a:solidFill>
                <a:schemeClr val="tx1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6824837" y="3300271"/>
            <a:ext cx="11863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Caller pulls exception</a:t>
            </a:r>
            <a:endParaRPr lang="sv-SE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312408" y="1784679"/>
            <a:ext cx="14029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Share reference</a:t>
            </a:r>
            <a:endParaRPr lang="sv-SE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5425455" y="2618013"/>
            <a:ext cx="11863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Actor pulls exception</a:t>
            </a:r>
            <a:endParaRPr lang="sv-SE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6838161" y="2278808"/>
            <a:ext cx="118635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Callee prepares exception</a:t>
            </a:r>
            <a:endParaRPr lang="sv-SE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6876907" y="1755184"/>
            <a:ext cx="11863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Exception occurs</a:t>
            </a:r>
            <a:endParaRPr lang="sv-SE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2926216" y="2324849"/>
            <a:ext cx="11863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Exception occurs</a:t>
            </a:r>
            <a:endParaRPr lang="sv-SE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335943" y="1793141"/>
            <a:ext cx="14029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1100" smtClean="0">
                <a:latin typeface="Consolas" panose="020B0609020204030204" pitchFamily="49" charset="0"/>
                <a:cs typeface="Consolas" panose="020B0609020204030204" pitchFamily="49" charset="0"/>
              </a:rPr>
              <a:t>Share reference</a:t>
            </a:r>
            <a:endParaRPr lang="sv-SE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10" idx="2"/>
            <a:endCxn id="32" idx="0"/>
          </p:cNvCxnSpPr>
          <p:nvPr/>
        </p:nvCxnSpPr>
        <p:spPr>
          <a:xfrm>
            <a:off x="1056739" y="2376071"/>
            <a:ext cx="0" cy="304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2"/>
            <a:endCxn id="10" idx="0"/>
          </p:cNvCxnSpPr>
          <p:nvPr/>
        </p:nvCxnSpPr>
        <p:spPr>
          <a:xfrm>
            <a:off x="1056739" y="1315433"/>
            <a:ext cx="0" cy="304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892" y="559433"/>
            <a:ext cx="1965693" cy="756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fnA()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3441" y="917461"/>
            <a:ext cx="1446595" cy="315156"/>
          </a:xfrm>
          <a:prstGeom prst="roundRect">
            <a:avLst/>
          </a:prstGeom>
          <a:solidFill>
            <a:srgbClr val="00CC66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Exc1 handler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474" y="16332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smtClean="0"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  <a:endParaRPr lang="sv-SE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81258" y="2901131"/>
            <a:ext cx="681543" cy="315156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Exc1</a:t>
            </a:r>
          </a:p>
        </p:txBody>
      </p:sp>
      <p:cxnSp>
        <p:nvCxnSpPr>
          <p:cNvPr id="7" name="Straight Arrow Connector 6"/>
          <p:cNvCxnSpPr>
            <a:stCxn id="32" idx="3"/>
            <a:endCxn id="19" idx="1"/>
          </p:cNvCxnSpPr>
          <p:nvPr/>
        </p:nvCxnSpPr>
        <p:spPr>
          <a:xfrm>
            <a:off x="2039585" y="3058709"/>
            <a:ext cx="841673" cy="0"/>
          </a:xfrm>
          <a:prstGeom prst="straightConnector1">
            <a:avLst/>
          </a:prstGeom>
          <a:ln w="38100" cap="flat">
            <a:solidFill>
              <a:srgbClr val="FF00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96" y="1479852"/>
            <a:ext cx="154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>
                <a:latin typeface="Consolas" panose="020B0609020204030204" pitchFamily="49" charset="0"/>
                <a:cs typeface="Consolas" panose="020B0609020204030204" pitchFamily="49" charset="0"/>
              </a:rPr>
              <a:t>Jump to nearest appropriate handler</a:t>
            </a:r>
            <a:endParaRPr lang="sv-SE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92" y="1620071"/>
            <a:ext cx="1965693" cy="756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fnB()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33441" y="1975638"/>
            <a:ext cx="1446595" cy="315156"/>
          </a:xfrm>
          <a:prstGeom prst="roundRect">
            <a:avLst/>
          </a:prstGeom>
          <a:solidFill>
            <a:srgbClr val="00CC66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Exc1 handler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09096" y="2467257"/>
            <a:ext cx="96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>
                <a:latin typeface="Consolas" panose="020B0609020204030204" pitchFamily="49" charset="0"/>
                <a:cs typeface="Consolas" panose="020B0609020204030204" pitchFamily="49" charset="0"/>
              </a:rPr>
              <a:t>Raise exception</a:t>
            </a:r>
            <a:endParaRPr lang="sv-SE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892" y="2680709"/>
            <a:ext cx="1965693" cy="756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fnC()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86049" y="3033220"/>
            <a:ext cx="1446595" cy="315156"/>
          </a:xfrm>
          <a:prstGeom prst="roundRect">
            <a:avLst/>
          </a:prstGeom>
          <a:solidFill>
            <a:srgbClr val="00CC66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Exc2 handler</a:t>
            </a:r>
          </a:p>
        </p:txBody>
      </p:sp>
      <p:cxnSp>
        <p:nvCxnSpPr>
          <p:cNvPr id="72" name="Elbow Connector 71"/>
          <p:cNvCxnSpPr>
            <a:stCxn id="19" idx="0"/>
            <a:endCxn id="29" idx="3"/>
          </p:cNvCxnSpPr>
          <p:nvPr/>
        </p:nvCxnSpPr>
        <p:spPr>
          <a:xfrm rot="16200000" flipV="1">
            <a:off x="2117076" y="1796177"/>
            <a:ext cx="767915" cy="144199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234358" y="2842528"/>
            <a:ext cx="1829868" cy="257352"/>
          </a:xfrm>
          <a:prstGeom prst="roundRect">
            <a:avLst>
              <a:gd name="adj" fmla="val 15792"/>
            </a:avLst>
          </a:prstGeom>
          <a:solidFill>
            <a:srgbClr val="00CC66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44965" y="1956794"/>
            <a:ext cx="2243354" cy="1188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fn1()</a:t>
            </a:r>
          </a:p>
          <a:p>
            <a:r>
              <a:rPr lang="sv-SE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try</a:t>
            </a:r>
          </a:p>
          <a:p>
            <a:r>
              <a:rPr lang="sv-SE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div(21,0)</a:t>
            </a:r>
          </a:p>
          <a:p>
            <a:r>
              <a:rPr lang="sv-SE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catch </a:t>
            </a:r>
            <a:r>
              <a:rPr lang="sv-SE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</a:t>
            </a:r>
            <a:endParaRPr lang="sv-SE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234357" y="1397587"/>
            <a:ext cx="1829868" cy="257352"/>
          </a:xfrm>
          <a:prstGeom prst="roundRect">
            <a:avLst>
              <a:gd name="adj" fmla="val 15792"/>
            </a:avLst>
          </a:prstGeom>
          <a:solidFill>
            <a:srgbClr val="00CC66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44965" y="513251"/>
            <a:ext cx="2243354" cy="1188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sv-SE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try</a:t>
            </a:r>
          </a:p>
          <a:p>
            <a:r>
              <a:rPr lang="sv-SE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fn1()</a:t>
            </a:r>
          </a:p>
          <a:p>
            <a:r>
              <a:rPr lang="sv-SE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catch </a:t>
            </a:r>
            <a:r>
              <a:rPr lang="sv-SE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</a:t>
            </a:r>
            <a:endParaRPr lang="sv-SE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44965" y="3400336"/>
            <a:ext cx="2243354" cy="648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div(a,b)</a:t>
            </a:r>
            <a:endParaRPr lang="sv-SE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throw </a:t>
            </a:r>
            <a:r>
              <a:rPr lang="sv-SE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</a:t>
            </a:r>
            <a:endParaRPr lang="sv-SE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59757" y="2959120"/>
            <a:ext cx="1669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smtClean="0">
                <a:latin typeface="Consolas" panose="020B0609020204030204" pitchFamily="49" charset="0"/>
                <a:cs typeface="Consolas" panose="020B0609020204030204" pitchFamily="49" charset="0"/>
              </a:rPr>
              <a:t>Find nearest ZeroDiv handler</a:t>
            </a:r>
            <a:endParaRPr lang="sv-SE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Straight Arrow Connector 27"/>
          <p:cNvCxnSpPr>
            <a:stCxn id="20" idx="2"/>
            <a:endCxn id="25" idx="0"/>
          </p:cNvCxnSpPr>
          <p:nvPr/>
        </p:nvCxnSpPr>
        <p:spPr>
          <a:xfrm>
            <a:off x="5166642" y="3144794"/>
            <a:ext cx="0" cy="25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  <a:endCxn id="20" idx="0"/>
          </p:cNvCxnSpPr>
          <p:nvPr/>
        </p:nvCxnSpPr>
        <p:spPr>
          <a:xfrm>
            <a:off x="5166642" y="1701251"/>
            <a:ext cx="0" cy="2555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35" idx="0"/>
            <a:endCxn id="18" idx="3"/>
          </p:cNvCxnSpPr>
          <p:nvPr/>
        </p:nvCxnSpPr>
        <p:spPr>
          <a:xfrm rot="16200000" flipV="1">
            <a:off x="6466162" y="2569269"/>
            <a:ext cx="589723" cy="1393594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5" idx="0"/>
            <a:endCxn id="22" idx="3"/>
          </p:cNvCxnSpPr>
          <p:nvPr/>
        </p:nvCxnSpPr>
        <p:spPr>
          <a:xfrm rot="16200000" flipV="1">
            <a:off x="5743691" y="1846797"/>
            <a:ext cx="2034664" cy="1393595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991536" y="3560927"/>
            <a:ext cx="932568" cy="315156"/>
          </a:xfrm>
          <a:prstGeom prst="round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</a:t>
            </a:r>
          </a:p>
        </p:txBody>
      </p:sp>
      <p:cxnSp>
        <p:nvCxnSpPr>
          <p:cNvPr id="36" name="Straight Arrow Connector 35"/>
          <p:cNvCxnSpPr>
            <a:stCxn id="25" idx="3"/>
            <a:endCxn id="35" idx="1"/>
          </p:cNvCxnSpPr>
          <p:nvPr/>
        </p:nvCxnSpPr>
        <p:spPr>
          <a:xfrm flipV="1">
            <a:off x="6288319" y="3718505"/>
            <a:ext cx="703217" cy="5831"/>
          </a:xfrm>
          <a:prstGeom prst="straightConnector1">
            <a:avLst/>
          </a:prstGeom>
          <a:ln w="38100" cap="flat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93846" y="3396054"/>
            <a:ext cx="69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smtClean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endParaRPr lang="sv-SE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61036" y="2434286"/>
            <a:ext cx="89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smtClean="0">
                <a:latin typeface="Consolas" panose="020B0609020204030204" pitchFamily="49" charset="0"/>
                <a:cs typeface="Consolas" panose="020B0609020204030204" pitchFamily="49" charset="0"/>
              </a:rPr>
              <a:t>Unwind stack</a:t>
            </a:r>
            <a:endParaRPr lang="sv-SE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1123" y="10854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  <a:endParaRPr lang="sv-SE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1036" y="1203767"/>
            <a:ext cx="89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smtClean="0">
                <a:latin typeface="Consolas" panose="020B0609020204030204" pitchFamily="49" charset="0"/>
                <a:cs typeface="Consolas" panose="020B0609020204030204" pitchFamily="49" charset="0"/>
              </a:rPr>
              <a:t>longjmp</a:t>
            </a:r>
            <a:endParaRPr lang="sv-SE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28306"/>
              </p:ext>
            </p:extLst>
          </p:nvPr>
        </p:nvGraphicFramePr>
        <p:xfrm>
          <a:off x="4128909" y="5049063"/>
          <a:ext cx="1763252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632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Exception stack</a:t>
                      </a:r>
                      <a:endParaRPr lang="sv-SE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&lt;try@line 1&gt;</a:t>
                      </a:r>
                      <a:endParaRPr lang="sv-SE" sz="14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&lt;try@line 4&gt;</a:t>
                      </a:r>
                      <a:endParaRPr lang="sv-SE" sz="14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2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endCxn id="40" idx="3"/>
          </p:cNvCxnSpPr>
          <p:nvPr/>
        </p:nvCxnSpPr>
        <p:spPr>
          <a:xfrm rot="10800000" flipV="1">
            <a:off x="2205090" y="759366"/>
            <a:ext cx="1547927" cy="442151"/>
          </a:xfrm>
          <a:prstGeom prst="bentConnector3">
            <a:avLst>
              <a:gd name="adj1" fmla="val 602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2"/>
            <a:endCxn id="32" idx="0"/>
          </p:cNvCxnSpPr>
          <p:nvPr/>
        </p:nvCxnSpPr>
        <p:spPr>
          <a:xfrm>
            <a:off x="1352016" y="3163299"/>
            <a:ext cx="0" cy="187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26497" y="1824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  <a:endParaRPr lang="sv-SE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Elbow Connector 2"/>
          <p:cNvCxnSpPr>
            <a:stCxn id="48" idx="1"/>
            <a:endCxn id="36" idx="3"/>
          </p:cNvCxnSpPr>
          <p:nvPr/>
        </p:nvCxnSpPr>
        <p:spPr>
          <a:xfrm rot="10800000" flipV="1">
            <a:off x="2205089" y="1143401"/>
            <a:ext cx="1426732" cy="1145996"/>
          </a:xfrm>
          <a:prstGeom prst="bentConnector3">
            <a:avLst>
              <a:gd name="adj1" fmla="val 388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71335" y="18243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>
                <a:latin typeface="Consolas" panose="020B0609020204030204" pitchFamily="49" charset="0"/>
                <a:cs typeface="Consolas" panose="020B0609020204030204" pitchFamily="49" charset="0"/>
              </a:rPr>
              <a:t>Exception stack</a:t>
            </a:r>
            <a:endParaRPr lang="sv-SE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0339" y="2803299"/>
            <a:ext cx="2243354" cy="360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fnC</a:t>
            </a:r>
          </a:p>
        </p:txBody>
      </p:sp>
      <p:cxnSp>
        <p:nvCxnSpPr>
          <p:cNvPr id="24" name="Elbow Connector 23"/>
          <p:cNvCxnSpPr>
            <a:endCxn id="28" idx="3"/>
          </p:cNvCxnSpPr>
          <p:nvPr/>
        </p:nvCxnSpPr>
        <p:spPr>
          <a:xfrm rot="10800000" flipV="1">
            <a:off x="2205089" y="1527541"/>
            <a:ext cx="2398716" cy="23976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30339" y="3351178"/>
            <a:ext cx="2243354" cy="900000"/>
            <a:chOff x="230339" y="3718946"/>
            <a:chExt cx="2243354" cy="900000"/>
          </a:xfrm>
        </p:grpSpPr>
        <p:sp>
          <p:nvSpPr>
            <p:cNvPr id="32" name="Rectangle 31"/>
            <p:cNvSpPr/>
            <p:nvPr/>
          </p:nvSpPr>
          <p:spPr>
            <a:xfrm>
              <a:off x="230339" y="3718946"/>
              <a:ext cx="2243354" cy="900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fnD</a:t>
              </a:r>
              <a:endParaRPr lang="sv-SE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98944" y="4028312"/>
              <a:ext cx="1706145" cy="529222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sv-SE" sz="140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try {...}</a:t>
              </a:r>
            </a:p>
            <a:p>
              <a:r>
                <a:rPr lang="sv-SE" sz="140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catch {...}</a:t>
              </a:r>
            </a:p>
          </p:txBody>
        </p:sp>
      </p:grpSp>
      <p:cxnSp>
        <p:nvCxnSpPr>
          <p:cNvPr id="35" name="Straight Arrow Connector 34"/>
          <p:cNvCxnSpPr>
            <a:stCxn id="37" idx="2"/>
            <a:endCxn id="33" idx="0"/>
          </p:cNvCxnSpPr>
          <p:nvPr/>
        </p:nvCxnSpPr>
        <p:spPr>
          <a:xfrm>
            <a:off x="1352016" y="1527541"/>
            <a:ext cx="0" cy="187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30339" y="1715420"/>
            <a:ext cx="2243354" cy="900000"/>
            <a:chOff x="230339" y="1781129"/>
            <a:chExt cx="2243354" cy="900000"/>
          </a:xfrm>
        </p:grpSpPr>
        <p:sp>
          <p:nvSpPr>
            <p:cNvPr id="33" name="Rectangle 32"/>
            <p:cNvSpPr/>
            <p:nvPr/>
          </p:nvSpPr>
          <p:spPr>
            <a:xfrm>
              <a:off x="230339" y="1781129"/>
              <a:ext cx="2243354" cy="900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fnB</a:t>
              </a:r>
              <a:endParaRPr lang="sv-SE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98944" y="2090495"/>
              <a:ext cx="1706145" cy="529222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sv-SE" sz="140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try {...}</a:t>
              </a:r>
            </a:p>
            <a:p>
              <a:r>
                <a:rPr lang="sv-SE" sz="140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catch {...}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30339" y="627541"/>
            <a:ext cx="2243354" cy="900000"/>
            <a:chOff x="230339" y="627541"/>
            <a:chExt cx="2243354" cy="900000"/>
          </a:xfrm>
        </p:grpSpPr>
        <p:sp>
          <p:nvSpPr>
            <p:cNvPr id="37" name="Rectangle 36"/>
            <p:cNvSpPr/>
            <p:nvPr/>
          </p:nvSpPr>
          <p:spPr>
            <a:xfrm>
              <a:off x="230339" y="627541"/>
              <a:ext cx="2243354" cy="900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fnA</a:t>
              </a:r>
              <a:endParaRPr lang="sv-SE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98944" y="936907"/>
              <a:ext cx="1706145" cy="529222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sv-SE" sz="140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try {...}</a:t>
              </a:r>
            </a:p>
            <a:p>
              <a:r>
                <a:rPr lang="sv-SE" sz="140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catch {...}</a:t>
              </a:r>
            </a:p>
          </p:txBody>
        </p:sp>
      </p:grpSp>
      <p:cxnSp>
        <p:nvCxnSpPr>
          <p:cNvPr id="41" name="Straight Arrow Connector 40"/>
          <p:cNvCxnSpPr>
            <a:stCxn id="33" idx="2"/>
            <a:endCxn id="23" idx="0"/>
          </p:cNvCxnSpPr>
          <p:nvPr/>
        </p:nvCxnSpPr>
        <p:spPr>
          <a:xfrm>
            <a:off x="1352016" y="2615420"/>
            <a:ext cx="0" cy="187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061514"/>
              </p:ext>
            </p:extLst>
          </p:nvPr>
        </p:nvGraphicFramePr>
        <p:xfrm>
          <a:off x="3631821" y="587141"/>
          <a:ext cx="1763252" cy="11125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763252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frame0</a:t>
                      </a:r>
                      <a:endParaRPr lang="sv-SE" sz="14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frame1</a:t>
                      </a:r>
                      <a:endParaRPr lang="sv-SE" sz="14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frame2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2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1544326" y="1631662"/>
            <a:ext cx="1451074" cy="540000"/>
            <a:chOff x="2178072" y="960932"/>
            <a:chExt cx="1451074" cy="580429"/>
          </a:xfrm>
        </p:grpSpPr>
        <p:sp>
          <p:nvSpPr>
            <p:cNvPr id="85" name="Rectangle 84"/>
            <p:cNvSpPr/>
            <p:nvPr/>
          </p:nvSpPr>
          <p:spPr>
            <a:xfrm>
              <a:off x="2178072" y="960932"/>
              <a:ext cx="1451074" cy="5804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2178072" y="960932"/>
              <a:ext cx="1451074" cy="58042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45339" rIns="22670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sz="1700">
                  <a:latin typeface="Consolas" panose="020B0609020204030204" pitchFamily="49" charset="0"/>
                  <a:cs typeface="Consolas" panose="020B0609020204030204" pitchFamily="49" charset="0"/>
                </a:rPr>
                <a:t>Actor </a:t>
              </a:r>
              <a:r>
                <a:rPr lang="sv-SE" sz="170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br>
                <a:rPr lang="sv-SE" sz="170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sv-SE" sz="1700" smtClean="0">
                  <a:latin typeface="Consolas" panose="020B0609020204030204" pitchFamily="49" charset="0"/>
                  <a:cs typeface="Consolas" panose="020B0609020204030204" pitchFamily="49" charset="0"/>
                </a:rPr>
                <a:t>Msg </a:t>
              </a:r>
              <a:r>
                <a:rPr lang="sv-SE" sz="1700" i="0" kern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sv-SE" sz="1700" b="0" i="0" kern="12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001750" y="1631662"/>
            <a:ext cx="1243112" cy="540000"/>
            <a:chOff x="2178072" y="960932"/>
            <a:chExt cx="1451074" cy="580429"/>
          </a:xfrm>
          <a:solidFill>
            <a:srgbClr val="0070C0"/>
          </a:solidFill>
        </p:grpSpPr>
        <p:sp>
          <p:nvSpPr>
            <p:cNvPr id="88" name="Rectangle 87"/>
            <p:cNvSpPr/>
            <p:nvPr/>
          </p:nvSpPr>
          <p:spPr>
            <a:xfrm>
              <a:off x="2178072" y="960932"/>
              <a:ext cx="1451074" cy="5804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89" name="Rectangle 88"/>
            <p:cNvSpPr/>
            <p:nvPr/>
          </p:nvSpPr>
          <p:spPr>
            <a:xfrm>
              <a:off x="2178072" y="960932"/>
              <a:ext cx="1451074" cy="58042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45339" rIns="22670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sz="1700">
                  <a:latin typeface="Consolas" panose="020B0609020204030204" pitchFamily="49" charset="0"/>
                  <a:cs typeface="Consolas" panose="020B0609020204030204" pitchFamily="49" charset="0"/>
                </a:rPr>
                <a:t>Actor </a:t>
              </a:r>
              <a:r>
                <a:rPr lang="sv-SE" sz="1700" smtClean="0">
                  <a:latin typeface="Consolas" panose="020B0609020204030204" pitchFamily="49" charset="0"/>
                  <a:cs typeface="Consolas" panose="020B0609020204030204" pitchFamily="49" charset="0"/>
                </a:rPr>
                <a:t>B </a:t>
              </a:r>
              <a:r>
                <a:rPr lang="sv-SE" sz="1700" i="0" kern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Msg 3</a:t>
              </a:r>
              <a:endParaRPr lang="sv-SE" sz="1700" b="0" i="0" kern="12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251211" y="1631662"/>
            <a:ext cx="2149145" cy="540000"/>
            <a:chOff x="2178072" y="960932"/>
            <a:chExt cx="1451074" cy="580429"/>
          </a:xfrm>
        </p:grpSpPr>
        <p:sp>
          <p:nvSpPr>
            <p:cNvPr id="91" name="Rectangle 90"/>
            <p:cNvSpPr/>
            <p:nvPr/>
          </p:nvSpPr>
          <p:spPr>
            <a:xfrm>
              <a:off x="2178072" y="960932"/>
              <a:ext cx="1451074" cy="5804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2178072" y="960932"/>
              <a:ext cx="1451074" cy="58042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45339" rIns="22670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sz="1700">
                  <a:latin typeface="Consolas" panose="020B0609020204030204" pitchFamily="49" charset="0"/>
                  <a:cs typeface="Consolas" panose="020B0609020204030204" pitchFamily="49" charset="0"/>
                </a:rPr>
                <a:t>Actor </a:t>
              </a:r>
              <a:r>
                <a:rPr lang="sv-SE" sz="1700" smtClean="0">
                  <a:latin typeface="Consolas" panose="020B0609020204030204" pitchFamily="49" charset="0"/>
                  <a:cs typeface="Consolas" panose="020B0609020204030204" pitchFamily="49" charset="0"/>
                </a:rPr>
                <a:t>A </a:t>
              </a:r>
              <a:br>
                <a:rPr lang="sv-SE" sz="170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sv-SE" sz="1700" i="0" kern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Msg 1</a:t>
              </a:r>
              <a:endParaRPr lang="sv-SE" sz="1700" b="0" i="0" kern="12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544326" y="2204614"/>
            <a:ext cx="1045908" cy="540000"/>
            <a:chOff x="2178072" y="960932"/>
            <a:chExt cx="1451074" cy="580429"/>
          </a:xfrm>
          <a:solidFill>
            <a:srgbClr val="0070C0"/>
          </a:solidFill>
        </p:grpSpPr>
        <p:sp>
          <p:nvSpPr>
            <p:cNvPr id="97" name="Rectangle 96"/>
            <p:cNvSpPr/>
            <p:nvPr/>
          </p:nvSpPr>
          <p:spPr>
            <a:xfrm>
              <a:off x="2178072" y="960932"/>
              <a:ext cx="1451074" cy="5804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98" name="Rectangle 97"/>
            <p:cNvSpPr/>
            <p:nvPr/>
          </p:nvSpPr>
          <p:spPr>
            <a:xfrm>
              <a:off x="2178072" y="960932"/>
              <a:ext cx="1451074" cy="58042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45339" rIns="22670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sz="1700">
                  <a:latin typeface="Consolas" panose="020B0609020204030204" pitchFamily="49" charset="0"/>
                  <a:cs typeface="Consolas" panose="020B0609020204030204" pitchFamily="49" charset="0"/>
                </a:rPr>
                <a:t>Actor </a:t>
              </a:r>
              <a:r>
                <a:rPr lang="sv-SE" sz="1700" smtClean="0">
                  <a:latin typeface="Consolas" panose="020B0609020204030204" pitchFamily="49" charset="0"/>
                  <a:cs typeface="Consolas" panose="020B0609020204030204" pitchFamily="49" charset="0"/>
                </a:rPr>
                <a:t>B </a:t>
              </a:r>
              <a:br>
                <a:rPr lang="sv-SE" sz="170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sv-SE" sz="1700" i="0" kern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Msg 2</a:t>
              </a:r>
              <a:endParaRPr lang="sv-SE" sz="1700" b="0" i="0" kern="12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96585" y="2204614"/>
            <a:ext cx="988699" cy="540000"/>
            <a:chOff x="2178072" y="960932"/>
            <a:chExt cx="1451074" cy="580429"/>
          </a:xfrm>
          <a:solidFill>
            <a:srgbClr val="C00000"/>
          </a:solidFill>
        </p:grpSpPr>
        <p:sp>
          <p:nvSpPr>
            <p:cNvPr id="100" name="Rectangle 99"/>
            <p:cNvSpPr/>
            <p:nvPr/>
          </p:nvSpPr>
          <p:spPr>
            <a:xfrm>
              <a:off x="2178072" y="960932"/>
              <a:ext cx="1451074" cy="5804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2178072" y="960932"/>
              <a:ext cx="1451074" cy="58042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45339" rIns="22670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sz="1700" b="0" i="0" kern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Actor C</a:t>
              </a:r>
              <a:br>
                <a:rPr lang="sv-SE" sz="1700" b="0" i="0" kern="120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sv-SE" sz="1700" smtClean="0">
                  <a:latin typeface="Consolas" panose="020B0609020204030204" pitchFamily="49" charset="0"/>
                  <a:cs typeface="Consolas" panose="020B0609020204030204" pitchFamily="49" charset="0"/>
                </a:rPr>
                <a:t>Msg 4</a:t>
              </a:r>
              <a:endParaRPr lang="sv-SE" sz="1700" b="0" i="0" kern="12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251211" y="2204614"/>
            <a:ext cx="1103237" cy="540000"/>
            <a:chOff x="2178072" y="960932"/>
            <a:chExt cx="1451074" cy="580429"/>
          </a:xfrm>
        </p:grpSpPr>
        <p:sp>
          <p:nvSpPr>
            <p:cNvPr id="103" name="Rectangle 102"/>
            <p:cNvSpPr/>
            <p:nvPr/>
          </p:nvSpPr>
          <p:spPr>
            <a:xfrm>
              <a:off x="2178072" y="960932"/>
              <a:ext cx="1451074" cy="5804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104" name="Rectangle 103"/>
            <p:cNvSpPr/>
            <p:nvPr/>
          </p:nvSpPr>
          <p:spPr>
            <a:xfrm>
              <a:off x="2178072" y="960932"/>
              <a:ext cx="1451074" cy="5804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45339" rIns="22670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sz="1700" b="0" i="0" kern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Actor B</a:t>
              </a:r>
              <a:br>
                <a:rPr lang="sv-SE" sz="1700" b="0" i="0" kern="120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sv-SE" sz="1700" smtClean="0">
                  <a:latin typeface="Consolas" panose="020B0609020204030204" pitchFamily="49" charset="0"/>
                  <a:cs typeface="Consolas" panose="020B0609020204030204" pitchFamily="49" charset="0"/>
                </a:rPr>
                <a:t>Msg 5</a:t>
              </a:r>
              <a:endParaRPr lang="sv-SE" sz="1700" b="0" i="0" kern="12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360798" y="2204614"/>
            <a:ext cx="1033208" cy="540000"/>
            <a:chOff x="2178072" y="960932"/>
            <a:chExt cx="1451074" cy="580429"/>
          </a:xfrm>
          <a:solidFill>
            <a:srgbClr val="0070C0"/>
          </a:solidFill>
        </p:grpSpPr>
        <p:sp>
          <p:nvSpPr>
            <p:cNvPr id="112" name="Rectangle 111"/>
            <p:cNvSpPr/>
            <p:nvPr/>
          </p:nvSpPr>
          <p:spPr>
            <a:xfrm>
              <a:off x="2178072" y="960932"/>
              <a:ext cx="1451074" cy="5804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113" name="Rectangle 112"/>
            <p:cNvSpPr/>
            <p:nvPr/>
          </p:nvSpPr>
          <p:spPr>
            <a:xfrm>
              <a:off x="2178072" y="960932"/>
              <a:ext cx="1451074" cy="58042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45339" rIns="22670" bIns="4533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sz="1700" b="0" i="0" kern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Actor B</a:t>
              </a:r>
              <a:br>
                <a:rPr lang="sv-SE" sz="1700" b="0" i="0" kern="120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sv-SE" sz="1700" smtClean="0">
                  <a:latin typeface="Consolas" panose="020B0609020204030204" pitchFamily="49" charset="0"/>
                  <a:cs typeface="Consolas" panose="020B0609020204030204" pitchFamily="49" charset="0"/>
                </a:rPr>
                <a:t>Msg 2</a:t>
              </a:r>
              <a:endParaRPr lang="sv-SE" sz="1700" b="0" i="0" kern="12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79400" y="1631662"/>
            <a:ext cx="6114607" cy="540000"/>
            <a:chOff x="0" y="0"/>
            <a:chExt cx="1451074" cy="580429"/>
          </a:xfrm>
          <a:noFill/>
        </p:grpSpPr>
        <p:sp>
          <p:nvSpPr>
            <p:cNvPr id="94" name="Rectangle 93"/>
            <p:cNvSpPr/>
            <p:nvPr/>
          </p:nvSpPr>
          <p:spPr>
            <a:xfrm>
              <a:off x="0" y="0"/>
              <a:ext cx="1451074" cy="5804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95" name="Rectangle 94"/>
            <p:cNvSpPr/>
            <p:nvPr/>
          </p:nvSpPr>
          <p:spPr>
            <a:xfrm>
              <a:off x="0" y="0"/>
              <a:ext cx="1451074" cy="5804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009" tIns="45339" rIns="22670" bIns="45339" numCol="1" spcCol="1270" anchor="ctr" anchorCtr="0">
              <a:noAutofit/>
            </a:bodyPr>
            <a:lstStyle/>
            <a:p>
              <a:pPr lvl="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sz="1700" kern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Pthread 1</a:t>
              </a:r>
              <a:endParaRPr lang="sv-SE" sz="1700" kern="12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79400" y="2204614"/>
            <a:ext cx="6114607" cy="540000"/>
            <a:chOff x="0" y="0"/>
            <a:chExt cx="1451074" cy="580429"/>
          </a:xfrm>
          <a:noFill/>
        </p:grpSpPr>
        <p:sp>
          <p:nvSpPr>
            <p:cNvPr id="106" name="Rectangle 105"/>
            <p:cNvSpPr/>
            <p:nvPr/>
          </p:nvSpPr>
          <p:spPr>
            <a:xfrm>
              <a:off x="0" y="0"/>
              <a:ext cx="1451074" cy="5804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07" name="Rectangle 106"/>
            <p:cNvSpPr/>
            <p:nvPr/>
          </p:nvSpPr>
          <p:spPr>
            <a:xfrm>
              <a:off x="0" y="0"/>
              <a:ext cx="1451074" cy="5804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009" tIns="45339" rIns="22670" bIns="45339" numCol="1" spcCol="1270" anchor="ctr" anchorCtr="0">
              <a:noAutofit/>
            </a:bodyPr>
            <a:lstStyle/>
            <a:p>
              <a:pPr lvl="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v-SE" sz="1700" kern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Pthread 2</a:t>
              </a:r>
              <a:endParaRPr lang="sv-SE" sz="1700" kern="12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469584" y="1244576"/>
            <a:ext cx="967783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200" smtClean="0">
                <a:latin typeface="Consolas" panose="020B0609020204030204" pitchFamily="49" charset="0"/>
                <a:cs typeface="Consolas" panose="020B0609020204030204" pitchFamily="49" charset="0"/>
              </a:rPr>
              <a:t>await/get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901217" y="2885277"/>
            <a:ext cx="1289134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200" smtClean="0">
                <a:latin typeface="Consolas" panose="020B0609020204030204" pitchFamily="49" charset="0"/>
                <a:cs typeface="Consolas" panose="020B0609020204030204" pitchFamily="49" charset="0"/>
              </a:rPr>
              <a:t>await/suspend</a:t>
            </a:r>
          </a:p>
        </p:txBody>
      </p:sp>
      <p:cxnSp>
        <p:nvCxnSpPr>
          <p:cNvPr id="14" name="Straight Arrow Connector 13"/>
          <p:cNvCxnSpPr>
            <a:stCxn id="128" idx="0"/>
          </p:cNvCxnSpPr>
          <p:nvPr/>
        </p:nvCxnSpPr>
        <p:spPr>
          <a:xfrm flipV="1">
            <a:off x="2545784" y="2474614"/>
            <a:ext cx="0" cy="410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7" idx="2"/>
          </p:cNvCxnSpPr>
          <p:nvPr/>
        </p:nvCxnSpPr>
        <p:spPr>
          <a:xfrm flipH="1">
            <a:off x="2950950" y="1503108"/>
            <a:ext cx="2526" cy="398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4633243" y="2885277"/>
            <a:ext cx="1544012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200" smtClean="0">
                <a:latin typeface="Consolas" panose="020B0609020204030204" pitchFamily="49" charset="0"/>
                <a:cs typeface="Consolas" panose="020B0609020204030204" pitchFamily="49" charset="0"/>
              </a:rPr>
              <a:t>Resume Message 2</a:t>
            </a:r>
          </a:p>
        </p:txBody>
      </p:sp>
      <p:cxnSp>
        <p:nvCxnSpPr>
          <p:cNvPr id="137" name="Straight Arrow Connector 136"/>
          <p:cNvCxnSpPr>
            <a:stCxn id="136" idx="0"/>
          </p:cNvCxnSpPr>
          <p:nvPr/>
        </p:nvCxnSpPr>
        <p:spPr>
          <a:xfrm flipV="1">
            <a:off x="5405249" y="2474615"/>
            <a:ext cx="0" cy="410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477235" y="1244576"/>
            <a:ext cx="162415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200" smtClean="0">
                <a:latin typeface="Consolas" panose="020B0609020204030204" pitchFamily="49" charset="0"/>
                <a:cs typeface="Consolas" panose="020B0609020204030204" pitchFamily="49" charset="0"/>
              </a:rPr>
              <a:t>Resume Message 1</a:t>
            </a:r>
          </a:p>
        </p:txBody>
      </p:sp>
      <p:cxnSp>
        <p:nvCxnSpPr>
          <p:cNvPr id="141" name="Straight Arrow Connector 140"/>
          <p:cNvCxnSpPr>
            <a:stCxn id="140" idx="2"/>
          </p:cNvCxnSpPr>
          <p:nvPr/>
        </p:nvCxnSpPr>
        <p:spPr>
          <a:xfrm>
            <a:off x="4289312" y="1503108"/>
            <a:ext cx="0" cy="398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3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U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C00000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C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b="1" err="1" smtClean="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26937</TotalTime>
  <Words>356</Words>
  <Application>Microsoft Office PowerPoint</Application>
  <PresentationFormat>On-screen Show (4:3)</PresentationFormat>
  <Paragraphs>202</Paragraphs>
  <Slides>12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Century Gothic</vt:lpstr>
      <vt:lpstr>Consolas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642</cp:revision>
  <dcterms:created xsi:type="dcterms:W3CDTF">2017-06-11T17:38:15Z</dcterms:created>
  <dcterms:modified xsi:type="dcterms:W3CDTF">2017-07-19T10:40:25Z</dcterms:modified>
</cp:coreProperties>
</file>