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75" r:id="rId2"/>
    <p:sldId id="555" r:id="rId3"/>
    <p:sldId id="556" r:id="rId4"/>
    <p:sldId id="557" r:id="rId5"/>
    <p:sldId id="516" r:id="rId6"/>
    <p:sldId id="362" r:id="rId7"/>
    <p:sldId id="543" r:id="rId8"/>
    <p:sldId id="569" r:id="rId9"/>
    <p:sldId id="570" r:id="rId10"/>
    <p:sldId id="408" r:id="rId11"/>
    <p:sldId id="561" r:id="rId12"/>
    <p:sldId id="562" r:id="rId13"/>
    <p:sldId id="563" r:id="rId14"/>
    <p:sldId id="564" r:id="rId15"/>
    <p:sldId id="565" r:id="rId16"/>
    <p:sldId id="566" r:id="rId17"/>
    <p:sldId id="567" r:id="rId18"/>
    <p:sldId id="554" r:id="rId19"/>
    <p:sldId id="410" r:id="rId20"/>
    <p:sldId id="411" r:id="rId21"/>
    <p:sldId id="412" r:id="rId22"/>
    <p:sldId id="413" r:id="rId23"/>
    <p:sldId id="414" r:id="rId24"/>
    <p:sldId id="415" r:id="rId25"/>
    <p:sldId id="416" r:id="rId26"/>
    <p:sldId id="417" r:id="rId27"/>
    <p:sldId id="510" r:id="rId28"/>
    <p:sldId id="511" r:id="rId29"/>
    <p:sldId id="558" r:id="rId30"/>
    <p:sldId id="559" r:id="rId31"/>
    <p:sldId id="560" r:id="rId32"/>
    <p:sldId id="321" r:id="rId33"/>
    <p:sldId id="513" r:id="rId34"/>
    <p:sldId id="317" r:id="rId35"/>
    <p:sldId id="517" r:id="rId36"/>
    <p:sldId id="367" r:id="rId37"/>
    <p:sldId id="568" r:id="rId38"/>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9D92B-D570-4343-8CB6-7589120C68BB}" type="datetimeFigureOut">
              <a:rPr lang="es-DO" smtClean="0"/>
              <a:t>28/3/2023</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B1C9-FF0D-48CC-9D88-D59F29A8FAD0}" type="slidenum">
              <a:rPr lang="es-DO" smtClean="0"/>
              <a:t>‹Nº›</a:t>
            </a:fld>
            <a:endParaRPr lang="es-DO"/>
          </a:p>
        </p:txBody>
      </p:sp>
    </p:spTree>
    <p:extLst>
      <p:ext uri="{BB962C8B-B14F-4D97-AF65-F5344CB8AC3E}">
        <p14:creationId xmlns:p14="http://schemas.microsoft.com/office/powerpoint/2010/main" val="341754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AE3EF-85F0-A172-69BE-CD7EC17FD8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62A8D18C-7A63-5746-25A5-E610660E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475F90F7-1DBC-8F6E-8863-D898FE1414F4}"/>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9EA90A90-6A13-2178-2F80-5BEA8BA9470A}"/>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DD638196-962C-4C65-EE81-13BD14C2F7FD}"/>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376903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FDE42-9A31-7BB4-0E2D-7DFA96006DB2}"/>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EDCFD44D-C7E1-2266-23D7-93A1D73404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00E05577-9301-90EE-0042-5EC4B2850AF6}"/>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F798D6F1-4C2E-DC26-E6C8-612A668B60F3}"/>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0492E36-D638-9C36-0D06-65397D25CCA2}"/>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20998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35B3C7-1C52-FD9A-7E26-17B9F9BE94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FE55B0FF-CD35-EF8C-D822-993E2EAE7B5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61BEEB25-55AE-20C0-BD9E-1B9F377DA648}"/>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E2F0F436-B726-26F6-2B43-91A506F50775}"/>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96852DF6-BDC3-0110-9B13-4B1F60DA34D4}"/>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407472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6BCAF-4EEA-EE52-241D-B19A497A0B06}"/>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8E8370B2-003E-9C28-B959-DC18B4C3582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9F4FA92F-4E18-ACC3-3B65-AA79651E1D50}"/>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666B5501-42D5-3082-7314-A9EB05E7F18C}"/>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E8B54E46-55E6-5EC6-7341-0B65F3ECDDFF}"/>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304275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6A7E4-861A-21AD-CCDD-0C1444D256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D5B5DF70-939E-5F25-5BAA-D87E1C0BF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D8C095-6A51-821E-B911-08BDFD675A68}"/>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341E3F25-5F7A-33F1-EB44-E4582A27931F}"/>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BCAD5C16-5633-EFDB-8241-E699421EF407}"/>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132290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FD9FE-9919-5E59-4AC8-EAB167154F4E}"/>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98455640-70D1-0D7C-3D00-61BD5EBB18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BD2401EC-537E-C9AC-5BBF-9BF94D1F7D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EFC73648-E799-E1B4-4AFB-246F0397E26C}"/>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6" name="Marcador de pie de página 5">
            <a:extLst>
              <a:ext uri="{FF2B5EF4-FFF2-40B4-BE49-F238E27FC236}">
                <a16:creationId xmlns:a16="http://schemas.microsoft.com/office/drawing/2014/main" id="{B077F2F8-52E2-2C93-0CB7-E30D5A13AF4D}"/>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EF7D2CDC-148F-C63A-9D79-A2EFC91D3954}"/>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193257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13FEC-952B-9024-87C0-DA51CC246A8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C9562A8F-A383-839A-A8A6-DE0B421FC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75C5B65-7CC4-A217-1E84-23147277482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484B8ED3-1AF5-E5E7-569E-5129E79CA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059F04-B618-967C-EE7C-52F07A616F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E74B07F6-18B6-E79A-B359-F01BA6587642}"/>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8" name="Marcador de pie de página 7">
            <a:extLst>
              <a:ext uri="{FF2B5EF4-FFF2-40B4-BE49-F238E27FC236}">
                <a16:creationId xmlns:a16="http://schemas.microsoft.com/office/drawing/2014/main" id="{A353C422-4608-CFB3-870B-87AEE658A4CF}"/>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98FCC870-0452-0264-A4EE-213DFDF23E9F}"/>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354883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AD2CB-7B20-C5B5-94D6-3C7806E7ED59}"/>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B4164629-6E5F-0767-84E1-AE95809A059F}"/>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4" name="Marcador de pie de página 3">
            <a:extLst>
              <a:ext uri="{FF2B5EF4-FFF2-40B4-BE49-F238E27FC236}">
                <a16:creationId xmlns:a16="http://schemas.microsoft.com/office/drawing/2014/main" id="{AE2EBA4D-BF9A-B0F6-B2E6-AF3414EA4D8C}"/>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DF80AAB6-9999-6920-BDA7-1715F30A69C2}"/>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337047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EA2CE2-9D08-EBBA-ACFD-B451517685B7}"/>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3" name="Marcador de pie de página 2">
            <a:extLst>
              <a:ext uri="{FF2B5EF4-FFF2-40B4-BE49-F238E27FC236}">
                <a16:creationId xmlns:a16="http://schemas.microsoft.com/office/drawing/2014/main" id="{A6D78CD9-6C8F-D19D-6DFA-88FE3DFEF940}"/>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8CF970F3-4CE7-765A-82A2-F4660BF20373}"/>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160334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880F5-0FEF-A2B2-BD53-CC0EB9425D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C57406BF-8000-D2EB-533F-ABFD3C79B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B59CC35C-13B1-FE14-180F-D084DF7A1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73342E-A44A-3413-52D8-CCB90B950A96}"/>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6" name="Marcador de pie de página 5">
            <a:extLst>
              <a:ext uri="{FF2B5EF4-FFF2-40B4-BE49-F238E27FC236}">
                <a16:creationId xmlns:a16="http://schemas.microsoft.com/office/drawing/2014/main" id="{7365981E-BE97-17A9-B712-A22B8721458A}"/>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1899EF5B-5C2A-68E6-1B12-4113A90B491F}"/>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74912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80561-16A5-8E7F-C548-0EC930EF8F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679C7F4F-D148-C11B-9404-BC7C1C9F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516C0E84-E642-79EA-1CF2-26AB2475A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B23E0A-D229-5103-7FCD-DBF6BB4489BA}"/>
              </a:ext>
            </a:extLst>
          </p:cNvPr>
          <p:cNvSpPr>
            <a:spLocks noGrp="1"/>
          </p:cNvSpPr>
          <p:nvPr>
            <p:ph type="dt" sz="half" idx="10"/>
          </p:nvPr>
        </p:nvSpPr>
        <p:spPr/>
        <p:txBody>
          <a:bodyPr/>
          <a:lstStyle/>
          <a:p>
            <a:fld id="{6C1A81C4-5B9C-4E9D-84EC-184FF9DB6E91}" type="datetimeFigureOut">
              <a:rPr lang="es-DO" smtClean="0"/>
              <a:t>28/3/2023</a:t>
            </a:fld>
            <a:endParaRPr lang="es-DO"/>
          </a:p>
        </p:txBody>
      </p:sp>
      <p:sp>
        <p:nvSpPr>
          <p:cNvPr id="6" name="Marcador de pie de página 5">
            <a:extLst>
              <a:ext uri="{FF2B5EF4-FFF2-40B4-BE49-F238E27FC236}">
                <a16:creationId xmlns:a16="http://schemas.microsoft.com/office/drawing/2014/main" id="{E9C17CB6-61CC-2B13-71CC-63C46DB8959B}"/>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74BE1836-CE9A-2C66-2B1D-9BFA3AA80F89}"/>
              </a:ext>
            </a:extLst>
          </p:cNvPr>
          <p:cNvSpPr>
            <a:spLocks noGrp="1"/>
          </p:cNvSpPr>
          <p:nvPr>
            <p:ph type="sldNum" sz="quarter" idx="12"/>
          </p:nvPr>
        </p:nvSpPr>
        <p:spPr/>
        <p:txBody>
          <a:bodyPr/>
          <a:lstStyle/>
          <a:p>
            <a:fld id="{DB25FA37-5BB2-44EB-831E-793DDCF480B5}" type="slidenum">
              <a:rPr lang="es-DO" smtClean="0"/>
              <a:t>‹Nº›</a:t>
            </a:fld>
            <a:endParaRPr lang="es-DO"/>
          </a:p>
        </p:txBody>
      </p:sp>
    </p:spTree>
    <p:extLst>
      <p:ext uri="{BB962C8B-B14F-4D97-AF65-F5344CB8AC3E}">
        <p14:creationId xmlns:p14="http://schemas.microsoft.com/office/powerpoint/2010/main" val="382517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66DCF-0A63-7EA1-FDD4-183985C77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59B1F8F9-0849-DFF8-0502-CD6DBB7E1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E31B17B2-D648-A463-29EF-80BBA18BB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A81C4-5B9C-4E9D-84EC-184FF9DB6E91}" type="datetimeFigureOut">
              <a:rPr lang="es-DO" smtClean="0"/>
              <a:t>28/3/2023</a:t>
            </a:fld>
            <a:endParaRPr lang="es-DO"/>
          </a:p>
        </p:txBody>
      </p:sp>
      <p:sp>
        <p:nvSpPr>
          <p:cNvPr id="5" name="Marcador de pie de página 4">
            <a:extLst>
              <a:ext uri="{FF2B5EF4-FFF2-40B4-BE49-F238E27FC236}">
                <a16:creationId xmlns:a16="http://schemas.microsoft.com/office/drawing/2014/main" id="{D3A0DE2B-FED4-E528-715D-84486B879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690D11EF-80F1-19BB-2D96-174A22E22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5FA37-5BB2-44EB-831E-793DDCF480B5}" type="slidenum">
              <a:rPr lang="es-DO" smtClean="0"/>
              <a:t>‹Nº›</a:t>
            </a:fld>
            <a:endParaRPr lang="es-DO"/>
          </a:p>
        </p:txBody>
      </p:sp>
    </p:spTree>
    <p:extLst>
      <p:ext uri="{BB962C8B-B14F-4D97-AF65-F5344CB8AC3E}">
        <p14:creationId xmlns:p14="http://schemas.microsoft.com/office/powerpoint/2010/main" val="384251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s.wikipedia.org/wiki/Procedimiento_almacenado"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F675DC-B2E3-411C-9D3E-232C27778CFB}"/>
              </a:ext>
            </a:extLst>
          </p:cNvPr>
          <p:cNvSpPr txBox="1"/>
          <p:nvPr/>
        </p:nvSpPr>
        <p:spPr>
          <a:xfrm>
            <a:off x="266757" y="4388029"/>
            <a:ext cx="11532927" cy="1938992"/>
          </a:xfrm>
          <a:prstGeom prst="rect">
            <a:avLst/>
          </a:prstGeom>
          <a:noFill/>
        </p:spPr>
        <p:txBody>
          <a:bodyPr wrap="square" rtlCol="0">
            <a:spAutoFit/>
          </a:bodyPr>
          <a:lstStyle/>
          <a:p>
            <a:pPr algn="ctr"/>
            <a:r>
              <a:rPr lang="es-ES" sz="6000" b="1" dirty="0">
                <a:solidFill>
                  <a:schemeClr val="bg1"/>
                </a:solidFill>
                <a:effectLst>
                  <a:outerShdw blurRad="38100" dist="38100" dir="2700000" algn="tl">
                    <a:srgbClr val="000000">
                      <a:alpha val="43137"/>
                    </a:srgbClr>
                  </a:outerShdw>
                </a:effectLst>
              </a:rPr>
              <a:t>5-PROCEDIMIENTOS ALMACENADOS Y VISTAS </a:t>
            </a:r>
            <a:endParaRPr lang="es-DO" sz="6000" b="1" dirty="0">
              <a:solidFill>
                <a:srgbClr val="FFFF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FD4C1E35-2A87-4732-B87B-C941B9EDF566}"/>
              </a:ext>
            </a:extLst>
          </p:cNvPr>
          <p:cNvSpPr/>
          <p:nvPr/>
        </p:nvSpPr>
        <p:spPr>
          <a:xfrm>
            <a:off x="0" y="0"/>
            <a:ext cx="12192000" cy="3640975"/>
          </a:xfrm>
          <a:prstGeom prst="rect">
            <a:avLst/>
          </a:prstGeom>
          <a:solidFill>
            <a:srgbClr val="F1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TextBox 6">
            <a:extLst>
              <a:ext uri="{FF2B5EF4-FFF2-40B4-BE49-F238E27FC236}">
                <a16:creationId xmlns:a16="http://schemas.microsoft.com/office/drawing/2014/main" id="{2ECCF629-4CE5-4C36-AA03-5D7AA888BE92}"/>
              </a:ext>
            </a:extLst>
          </p:cNvPr>
          <p:cNvSpPr txBox="1"/>
          <p:nvPr/>
        </p:nvSpPr>
        <p:spPr>
          <a:xfrm>
            <a:off x="2241472" y="267727"/>
            <a:ext cx="7709055" cy="1862048"/>
          </a:xfrm>
          <a:prstGeom prst="rect">
            <a:avLst/>
          </a:prstGeom>
          <a:noFill/>
        </p:spPr>
        <p:txBody>
          <a:bodyPr wrap="square" rtlCol="0">
            <a:spAutoFit/>
          </a:bodyPr>
          <a:lstStyle/>
          <a:p>
            <a:pPr algn="ctr"/>
            <a:r>
              <a:rPr lang="en-US" sz="11500" b="1" dirty="0">
                <a:effectLst>
                  <a:outerShdw blurRad="38100" dist="38100" dir="2700000" algn="tl">
                    <a:srgbClr val="000000">
                      <a:alpha val="43137"/>
                    </a:srgbClr>
                  </a:outerShdw>
                </a:effectLst>
              </a:rPr>
              <a:t>SQL Server</a:t>
            </a:r>
            <a:endParaRPr lang="es-DO" sz="11500" b="1" dirty="0">
              <a:effectLst>
                <a:outerShdw blurRad="38100" dist="38100" dir="2700000" algn="tl">
                  <a:srgbClr val="000000">
                    <a:alpha val="43137"/>
                  </a:srgbClr>
                </a:outerShdw>
              </a:effectLst>
            </a:endParaRPr>
          </a:p>
        </p:txBody>
      </p:sp>
      <p:pic>
        <p:nvPicPr>
          <p:cNvPr id="6" name="Picture 5" descr="A person in a suit&#10;&#10;Description automatically generated with medium confidence">
            <a:extLst>
              <a:ext uri="{FF2B5EF4-FFF2-40B4-BE49-F238E27FC236}">
                <a16:creationId xmlns:a16="http://schemas.microsoft.com/office/drawing/2014/main" id="{8FE5721A-BFBB-472B-A8BF-DF0179A1F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819" y="2237805"/>
            <a:ext cx="2048804" cy="2042194"/>
          </a:xfrm>
          <a:prstGeom prst="flowChartConnector">
            <a:avLst/>
          </a:prstGeom>
          <a:solidFill>
            <a:srgbClr val="F1F0F0"/>
          </a:solidFill>
          <a:ln w="76200">
            <a:solidFill>
              <a:srgbClr val="FF0000"/>
            </a:solidFill>
          </a:ln>
          <a:effectLst>
            <a:glow rad="63500">
              <a:schemeClr val="accent4">
                <a:satMod val="175000"/>
                <a:alpha val="40000"/>
              </a:schemeClr>
            </a:glow>
          </a:effectLst>
        </p:spPr>
      </p:pic>
      <p:pic>
        <p:nvPicPr>
          <p:cNvPr id="1030" name="Picture 6" descr="Cómo añadir o quitar una interfaz de red en SQL Server - Blog de Linube">
            <a:extLst>
              <a:ext uri="{FF2B5EF4-FFF2-40B4-BE49-F238E27FC236}">
                <a16:creationId xmlns:a16="http://schemas.microsoft.com/office/drawing/2014/main" id="{974D2BEA-A67E-496F-A02A-699ECDE8D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00" y="3028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Vector Sql Server PNG Transparent Background, Free Download #11348 -  FreeIconsPNG">
            <a:extLst>
              <a:ext uri="{FF2B5EF4-FFF2-40B4-BE49-F238E27FC236}">
                <a16:creationId xmlns:a16="http://schemas.microsoft.com/office/drawing/2014/main" id="{8A6F397B-0355-41A2-A811-7249345D5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2911" y="819297"/>
            <a:ext cx="1862049" cy="186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6C2CB7C-96B1-4F3C-B526-D63E80B99C51}"/>
              </a:ext>
            </a:extLst>
          </p:cNvPr>
          <p:cNvSpPr txBox="1"/>
          <p:nvPr/>
        </p:nvSpPr>
        <p:spPr>
          <a:xfrm>
            <a:off x="152400" y="177801"/>
            <a:ext cx="11887200" cy="1569660"/>
          </a:xfrm>
          <a:prstGeom prst="rect">
            <a:avLst/>
          </a:prstGeom>
          <a:noFill/>
        </p:spPr>
        <p:txBody>
          <a:bodyPr wrap="square">
            <a:spAutoFit/>
          </a:bodyPr>
          <a:lstStyle/>
          <a:p>
            <a:pPr algn="ctr"/>
            <a:r>
              <a:rPr lang="es-ES" sz="3200" b="1" dirty="0">
                <a:latin typeface="Noto Sans"/>
              </a:rPr>
              <a:t>En el SQL Server creamos un Store Procedure llamado PA_ReporteCrystal, el cual podemos usar para crear un Reporte con Crystal Report.</a:t>
            </a:r>
          </a:p>
        </p:txBody>
      </p:sp>
      <p:sp>
        <p:nvSpPr>
          <p:cNvPr id="5" name="TextBox 4">
            <a:extLst>
              <a:ext uri="{FF2B5EF4-FFF2-40B4-BE49-F238E27FC236}">
                <a16:creationId xmlns:a16="http://schemas.microsoft.com/office/drawing/2014/main" id="{550A05DD-FF7F-4FF8-88E6-07CB2E325464}"/>
              </a:ext>
            </a:extLst>
          </p:cNvPr>
          <p:cNvSpPr txBox="1"/>
          <p:nvPr/>
        </p:nvSpPr>
        <p:spPr>
          <a:xfrm>
            <a:off x="304800" y="2209801"/>
            <a:ext cx="11582400" cy="2800767"/>
          </a:xfrm>
          <a:prstGeom prst="rect">
            <a:avLst/>
          </a:prstGeom>
          <a:noFill/>
        </p:spPr>
        <p:txBody>
          <a:bodyPr wrap="square">
            <a:spAutoFit/>
          </a:bodyPr>
          <a:lstStyle/>
          <a:p>
            <a:endParaRPr lang="es-DO" sz="1600" dirty="0">
              <a:solidFill>
                <a:srgbClr val="000000"/>
              </a:solidFill>
              <a:latin typeface="Consolas" panose="020B0609020204030204" pitchFamily="49" charset="0"/>
            </a:endParaRPr>
          </a:p>
          <a:p>
            <a:r>
              <a:rPr lang="es-DO" sz="1600" dirty="0">
                <a:solidFill>
                  <a:srgbClr val="008000"/>
                </a:solidFill>
                <a:latin typeface="Consolas" panose="020B0609020204030204" pitchFamily="49" charset="0"/>
              </a:rPr>
              <a:t>--Aqui vamos a crear un Procedimiento Almacenado para Parámetros de un Reporte:</a:t>
            </a:r>
            <a:endParaRPr lang="es-DO" sz="1600" dirty="0">
              <a:solidFill>
                <a:srgbClr val="000000"/>
              </a:solidFill>
              <a:latin typeface="Consolas" panose="020B0609020204030204" pitchFamily="49" charset="0"/>
            </a:endParaRPr>
          </a:p>
          <a:p>
            <a:endParaRPr lang="es-DO" sz="1600" dirty="0">
              <a:solidFill>
                <a:srgbClr val="000000"/>
              </a:solidFill>
              <a:latin typeface="Consolas" panose="020B0609020204030204" pitchFamily="49" charset="0"/>
            </a:endParaRPr>
          </a:p>
          <a:p>
            <a:r>
              <a:rPr lang="es-DO" sz="1600" dirty="0">
                <a:solidFill>
                  <a:srgbClr val="0000FF"/>
                </a:solidFill>
                <a:latin typeface="Consolas" panose="020B0609020204030204" pitchFamily="49" charset="0"/>
              </a:rPr>
              <a:t>create</a:t>
            </a:r>
            <a:r>
              <a:rPr lang="es-DO" sz="1600" dirty="0">
                <a:solidFill>
                  <a:srgbClr val="000000"/>
                </a:solidFill>
                <a:latin typeface="Consolas" panose="020B0609020204030204" pitchFamily="49" charset="0"/>
              </a:rPr>
              <a:t> </a:t>
            </a:r>
            <a:r>
              <a:rPr lang="es-DO" sz="1600" dirty="0">
                <a:solidFill>
                  <a:srgbClr val="0000FF"/>
                </a:solidFill>
                <a:latin typeface="Consolas" panose="020B0609020204030204" pitchFamily="49" charset="0"/>
              </a:rPr>
              <a:t>procedure</a:t>
            </a:r>
            <a:r>
              <a:rPr lang="es-DO" sz="1600" dirty="0">
                <a:solidFill>
                  <a:srgbClr val="000000"/>
                </a:solidFill>
                <a:latin typeface="Consolas" panose="020B0609020204030204" pitchFamily="49" charset="0"/>
              </a:rPr>
              <a:t> PA_ReporteCrystal</a:t>
            </a:r>
          </a:p>
          <a:p>
            <a:r>
              <a:rPr lang="es-DO" sz="1600" dirty="0">
                <a:solidFill>
                  <a:srgbClr val="000000"/>
                </a:solidFill>
                <a:latin typeface="Consolas" panose="020B0609020204030204" pitchFamily="49" charset="0"/>
              </a:rPr>
              <a:t>(@fecha_Inicio </a:t>
            </a:r>
            <a:r>
              <a:rPr lang="es-DO" sz="1600" dirty="0">
                <a:solidFill>
                  <a:srgbClr val="0000FF"/>
                </a:solidFill>
                <a:latin typeface="Consolas" panose="020B0609020204030204" pitchFamily="49" charset="0"/>
              </a:rPr>
              <a:t>date</a:t>
            </a:r>
            <a:r>
              <a:rPr lang="es-DO" sz="1600" dirty="0">
                <a:solidFill>
                  <a:srgbClr val="808080"/>
                </a:solidFill>
                <a:latin typeface="Consolas" panose="020B0609020204030204" pitchFamily="49" charset="0"/>
              </a:rPr>
              <a:t>,</a:t>
            </a:r>
            <a:endParaRPr lang="es-DO" sz="1600" dirty="0">
              <a:solidFill>
                <a:srgbClr val="000000"/>
              </a:solidFill>
              <a:latin typeface="Consolas" panose="020B0609020204030204" pitchFamily="49" charset="0"/>
            </a:endParaRPr>
          </a:p>
          <a:p>
            <a:r>
              <a:rPr lang="es-DO" sz="1600" dirty="0">
                <a:solidFill>
                  <a:srgbClr val="000000"/>
                </a:solidFill>
                <a:latin typeface="Consolas" panose="020B0609020204030204" pitchFamily="49" charset="0"/>
              </a:rPr>
              <a:t> @fecha_Final </a:t>
            </a:r>
            <a:r>
              <a:rPr lang="es-DO" sz="1600" dirty="0">
                <a:solidFill>
                  <a:srgbClr val="0000FF"/>
                </a:solidFill>
                <a:latin typeface="Consolas" panose="020B0609020204030204" pitchFamily="49" charset="0"/>
              </a:rPr>
              <a:t>date</a:t>
            </a:r>
          </a:p>
          <a:p>
            <a:r>
              <a:rPr lang="es-DO" sz="1600" dirty="0">
                <a:latin typeface="Consolas" panose="020B0609020204030204" pitchFamily="49" charset="0"/>
              </a:rPr>
              <a:t>)</a:t>
            </a:r>
          </a:p>
          <a:p>
            <a:r>
              <a:rPr lang="es-DO" sz="1600" dirty="0">
                <a:solidFill>
                  <a:srgbClr val="0000FF"/>
                </a:solidFill>
                <a:latin typeface="Consolas" panose="020B0609020204030204" pitchFamily="49" charset="0"/>
              </a:rPr>
              <a:t>as</a:t>
            </a:r>
            <a:endParaRPr lang="es-DO" sz="1600" dirty="0">
              <a:solidFill>
                <a:srgbClr val="000000"/>
              </a:solidFill>
              <a:latin typeface="Consolas" panose="020B0609020204030204" pitchFamily="49" charset="0"/>
            </a:endParaRPr>
          </a:p>
          <a:p>
            <a:r>
              <a:rPr lang="es-DO" sz="1600" dirty="0">
                <a:solidFill>
                  <a:srgbClr val="0000FF"/>
                </a:solidFill>
                <a:latin typeface="Consolas" panose="020B0609020204030204" pitchFamily="49" charset="0"/>
              </a:rPr>
              <a:t>select</a:t>
            </a:r>
            <a:r>
              <a:rPr lang="es-DO" sz="1600" dirty="0">
                <a:solidFill>
                  <a:srgbClr val="000000"/>
                </a:solidFill>
                <a:latin typeface="Consolas" panose="020B0609020204030204" pitchFamily="49" charset="0"/>
              </a:rPr>
              <a:t>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a:t>
            </a:r>
            <a:r>
              <a:rPr lang="es-DO" sz="1600" dirty="0">
                <a:solidFill>
                  <a:srgbClr val="0000FF"/>
                </a:solidFill>
                <a:latin typeface="Consolas" panose="020B0609020204030204" pitchFamily="49" charset="0"/>
              </a:rPr>
              <a:t>from</a:t>
            </a:r>
            <a:r>
              <a:rPr lang="es-DO" sz="1600" dirty="0">
                <a:solidFill>
                  <a:srgbClr val="000000"/>
                </a:solidFill>
                <a:latin typeface="Consolas" panose="020B0609020204030204" pitchFamily="49" charset="0"/>
              </a:rPr>
              <a:t> ventas </a:t>
            </a:r>
            <a:r>
              <a:rPr lang="es-DO" sz="1600" dirty="0">
                <a:solidFill>
                  <a:srgbClr val="0000FF"/>
                </a:solidFill>
                <a:latin typeface="Consolas" panose="020B0609020204030204" pitchFamily="49" charset="0"/>
              </a:rPr>
              <a:t>where</a:t>
            </a:r>
            <a:r>
              <a:rPr lang="es-DO" sz="1600" dirty="0">
                <a:solidFill>
                  <a:srgbClr val="000000"/>
                </a:solidFill>
                <a:latin typeface="Consolas" panose="020B0609020204030204" pitchFamily="49" charset="0"/>
              </a:rPr>
              <a:t> fecha_venta </a:t>
            </a:r>
            <a:r>
              <a:rPr lang="es-DO" sz="1600" dirty="0">
                <a:solidFill>
                  <a:srgbClr val="808080"/>
                </a:solidFill>
                <a:latin typeface="Consolas" panose="020B0609020204030204" pitchFamily="49" charset="0"/>
              </a:rPr>
              <a:t>&gt;=</a:t>
            </a:r>
            <a:r>
              <a:rPr lang="es-DO" sz="1600" dirty="0">
                <a:solidFill>
                  <a:srgbClr val="000000"/>
                </a:solidFill>
                <a:latin typeface="Consolas" panose="020B0609020204030204" pitchFamily="49" charset="0"/>
              </a:rPr>
              <a:t> @fecha_Inicio </a:t>
            </a:r>
            <a:r>
              <a:rPr lang="es-DO" sz="1600" dirty="0">
                <a:solidFill>
                  <a:srgbClr val="808080"/>
                </a:solidFill>
                <a:latin typeface="Consolas" panose="020B0609020204030204" pitchFamily="49" charset="0"/>
              </a:rPr>
              <a:t>and</a:t>
            </a:r>
            <a:r>
              <a:rPr lang="es-DO" sz="1600" dirty="0">
                <a:solidFill>
                  <a:srgbClr val="000000"/>
                </a:solidFill>
                <a:latin typeface="Consolas" panose="020B0609020204030204" pitchFamily="49" charset="0"/>
              </a:rPr>
              <a:t> fecha_venta </a:t>
            </a:r>
            <a:r>
              <a:rPr lang="es-DO" sz="1600" dirty="0">
                <a:solidFill>
                  <a:srgbClr val="808080"/>
                </a:solidFill>
                <a:latin typeface="Consolas" panose="020B0609020204030204" pitchFamily="49" charset="0"/>
              </a:rPr>
              <a:t>&lt;=</a:t>
            </a:r>
            <a:r>
              <a:rPr lang="es-DO" sz="1600" dirty="0">
                <a:solidFill>
                  <a:srgbClr val="000000"/>
                </a:solidFill>
                <a:latin typeface="Consolas" panose="020B0609020204030204" pitchFamily="49" charset="0"/>
              </a:rPr>
              <a:t> @fecha_Final</a:t>
            </a:r>
          </a:p>
          <a:p>
            <a:r>
              <a:rPr lang="es-DO" sz="1600" dirty="0">
                <a:solidFill>
                  <a:srgbClr val="0000FF"/>
                </a:solidFill>
                <a:latin typeface="Consolas" panose="020B0609020204030204" pitchFamily="49" charset="0"/>
              </a:rPr>
              <a:t>go</a:t>
            </a:r>
            <a:endParaRPr lang="es-DO" sz="1600" dirty="0">
              <a:solidFill>
                <a:srgbClr val="000000"/>
              </a:solidFill>
              <a:latin typeface="Consolas" panose="020B0609020204030204" pitchFamily="49" charset="0"/>
            </a:endParaRPr>
          </a:p>
          <a:p>
            <a:endParaRPr lang="es-DO" sz="1600" dirty="0">
              <a:solidFill>
                <a:srgbClr val="000000"/>
              </a:solidFill>
              <a:latin typeface="Consolas" panose="020B0609020204030204" pitchFamily="49" charset="0"/>
            </a:endParaRPr>
          </a:p>
        </p:txBody>
      </p:sp>
      <p:sp>
        <p:nvSpPr>
          <p:cNvPr id="2" name="Rectángulo 1"/>
          <p:cNvSpPr/>
          <p:nvPr/>
        </p:nvSpPr>
        <p:spPr>
          <a:xfrm>
            <a:off x="152400" y="5524722"/>
            <a:ext cx="11582400" cy="769634"/>
          </a:xfrm>
          <a:prstGeom prst="rect">
            <a:avLst/>
          </a:prstGeom>
        </p:spPr>
        <p:txBody>
          <a:bodyPr wrap="square">
            <a:spAutoFit/>
          </a:bodyPr>
          <a:lstStyle/>
          <a:p>
            <a:pPr algn="just"/>
            <a:r>
              <a:rPr lang="es-DO" sz="1467" dirty="0">
                <a:solidFill>
                  <a:srgbClr val="008000"/>
                </a:solidFill>
                <a:latin typeface="Consolas" panose="020B0609020204030204" pitchFamily="49" charset="0"/>
              </a:rPr>
              <a:t>--Veamos una consultas con parámetros Reales</a:t>
            </a:r>
            <a:endParaRPr lang="es-DO" sz="1467" dirty="0">
              <a:solidFill>
                <a:srgbClr val="000000"/>
              </a:solidFill>
              <a:latin typeface="Consolas" panose="020B0609020204030204" pitchFamily="49" charset="0"/>
            </a:endParaRPr>
          </a:p>
          <a:p>
            <a:pPr algn="just"/>
            <a:r>
              <a:rPr lang="es-DO" sz="1467" dirty="0">
                <a:solidFill>
                  <a:srgbClr val="0000FF"/>
                </a:solidFill>
                <a:latin typeface="Consolas" panose="020B0609020204030204" pitchFamily="49" charset="0"/>
              </a:rPr>
              <a:t>select</a:t>
            </a:r>
            <a:r>
              <a:rPr lang="es-DO" sz="1467" dirty="0">
                <a:solidFill>
                  <a:srgbClr val="000000"/>
                </a:solidFill>
                <a:latin typeface="Consolas" panose="020B0609020204030204" pitchFamily="49" charset="0"/>
              </a:rPr>
              <a:t> </a:t>
            </a:r>
            <a:r>
              <a:rPr lang="es-DO" sz="1467" dirty="0">
                <a:solidFill>
                  <a:srgbClr val="808080"/>
                </a:solidFill>
                <a:latin typeface="Consolas" panose="020B0609020204030204" pitchFamily="49" charset="0"/>
              </a:rPr>
              <a:t>*</a:t>
            </a:r>
            <a:r>
              <a:rPr lang="es-DO" sz="1467" dirty="0">
                <a:solidFill>
                  <a:srgbClr val="000000"/>
                </a:solidFill>
                <a:latin typeface="Consolas" panose="020B0609020204030204" pitchFamily="49" charset="0"/>
              </a:rPr>
              <a:t> </a:t>
            </a:r>
            <a:r>
              <a:rPr lang="es-DO" sz="1467" dirty="0">
                <a:solidFill>
                  <a:srgbClr val="0000FF"/>
                </a:solidFill>
                <a:latin typeface="Consolas" panose="020B0609020204030204" pitchFamily="49" charset="0"/>
              </a:rPr>
              <a:t>from</a:t>
            </a:r>
            <a:r>
              <a:rPr lang="es-DO" sz="1467" dirty="0">
                <a:solidFill>
                  <a:srgbClr val="000000"/>
                </a:solidFill>
                <a:latin typeface="Consolas" panose="020B0609020204030204" pitchFamily="49" charset="0"/>
              </a:rPr>
              <a:t> ventas </a:t>
            </a:r>
            <a:r>
              <a:rPr lang="es-DO" sz="1467" dirty="0">
                <a:solidFill>
                  <a:srgbClr val="0000FF"/>
                </a:solidFill>
                <a:latin typeface="Consolas" panose="020B0609020204030204" pitchFamily="49" charset="0"/>
              </a:rPr>
              <a:t>where</a:t>
            </a:r>
            <a:r>
              <a:rPr lang="es-DO" sz="1467" dirty="0">
                <a:solidFill>
                  <a:srgbClr val="000000"/>
                </a:solidFill>
                <a:latin typeface="Consolas" panose="020B0609020204030204" pitchFamily="49" charset="0"/>
              </a:rPr>
              <a:t> fecha_venta </a:t>
            </a:r>
            <a:r>
              <a:rPr lang="es-DO" sz="1467" dirty="0">
                <a:solidFill>
                  <a:srgbClr val="808080"/>
                </a:solidFill>
                <a:latin typeface="Consolas" panose="020B0609020204030204" pitchFamily="49" charset="0"/>
              </a:rPr>
              <a:t>&gt;=</a:t>
            </a:r>
            <a:r>
              <a:rPr lang="es-DO" sz="1467" dirty="0">
                <a:solidFill>
                  <a:srgbClr val="000000"/>
                </a:solidFill>
                <a:latin typeface="Consolas" panose="020B0609020204030204" pitchFamily="49" charset="0"/>
              </a:rPr>
              <a:t> </a:t>
            </a:r>
            <a:r>
              <a:rPr lang="es-DO" sz="1467" dirty="0">
                <a:solidFill>
                  <a:srgbClr val="FF0000"/>
                </a:solidFill>
                <a:latin typeface="Consolas" panose="020B0609020204030204" pitchFamily="49" charset="0"/>
              </a:rPr>
              <a:t>‘2016-01-01'</a:t>
            </a:r>
            <a:r>
              <a:rPr lang="es-DO" sz="1467" dirty="0">
                <a:solidFill>
                  <a:srgbClr val="000000"/>
                </a:solidFill>
                <a:latin typeface="Consolas" panose="020B0609020204030204" pitchFamily="49" charset="0"/>
              </a:rPr>
              <a:t> </a:t>
            </a:r>
            <a:r>
              <a:rPr lang="es-DO" sz="1467" dirty="0">
                <a:solidFill>
                  <a:srgbClr val="808080"/>
                </a:solidFill>
                <a:latin typeface="Consolas" panose="020B0609020204030204" pitchFamily="49" charset="0"/>
              </a:rPr>
              <a:t>and</a:t>
            </a:r>
            <a:r>
              <a:rPr lang="es-DO" sz="1467" dirty="0">
                <a:solidFill>
                  <a:srgbClr val="000000"/>
                </a:solidFill>
                <a:latin typeface="Consolas" panose="020B0609020204030204" pitchFamily="49" charset="0"/>
              </a:rPr>
              <a:t> fecha_venta </a:t>
            </a:r>
            <a:r>
              <a:rPr lang="es-DO" sz="1467" dirty="0">
                <a:solidFill>
                  <a:srgbClr val="808080"/>
                </a:solidFill>
                <a:latin typeface="Consolas" panose="020B0609020204030204" pitchFamily="49" charset="0"/>
              </a:rPr>
              <a:t>&lt;=</a:t>
            </a:r>
            <a:r>
              <a:rPr lang="es-DO" sz="1467" dirty="0">
                <a:solidFill>
                  <a:srgbClr val="000000"/>
                </a:solidFill>
                <a:latin typeface="Consolas" panose="020B0609020204030204" pitchFamily="49" charset="0"/>
              </a:rPr>
              <a:t> </a:t>
            </a:r>
            <a:r>
              <a:rPr lang="es-DO" sz="1467" dirty="0">
                <a:solidFill>
                  <a:srgbClr val="FF0000"/>
                </a:solidFill>
                <a:latin typeface="Consolas" panose="020B0609020204030204" pitchFamily="49" charset="0"/>
              </a:rPr>
              <a:t>‘2016-12-31'</a:t>
            </a:r>
            <a:r>
              <a:rPr lang="es-DO" sz="1467" dirty="0">
                <a:solidFill>
                  <a:srgbClr val="000000"/>
                </a:solidFill>
                <a:latin typeface="Consolas" panose="020B0609020204030204" pitchFamily="49" charset="0"/>
              </a:rPr>
              <a:t> </a:t>
            </a:r>
            <a:r>
              <a:rPr lang="es-DO" sz="1467" dirty="0">
                <a:solidFill>
                  <a:srgbClr val="0000FF"/>
                </a:solidFill>
                <a:latin typeface="Consolas" panose="020B0609020204030204" pitchFamily="49" charset="0"/>
              </a:rPr>
              <a:t>order</a:t>
            </a:r>
            <a:r>
              <a:rPr lang="es-DO" sz="1467" dirty="0">
                <a:solidFill>
                  <a:srgbClr val="000000"/>
                </a:solidFill>
                <a:latin typeface="Consolas" panose="020B0609020204030204" pitchFamily="49" charset="0"/>
              </a:rPr>
              <a:t> </a:t>
            </a:r>
            <a:r>
              <a:rPr lang="es-DO" sz="1467" dirty="0">
                <a:solidFill>
                  <a:srgbClr val="0000FF"/>
                </a:solidFill>
                <a:latin typeface="Consolas" panose="020B0609020204030204" pitchFamily="49" charset="0"/>
              </a:rPr>
              <a:t>by</a:t>
            </a:r>
            <a:r>
              <a:rPr lang="es-DO" sz="1467" dirty="0">
                <a:solidFill>
                  <a:srgbClr val="000000"/>
                </a:solidFill>
                <a:latin typeface="Consolas" panose="020B0609020204030204" pitchFamily="49" charset="0"/>
              </a:rPr>
              <a:t> id_ventas </a:t>
            </a:r>
            <a:r>
              <a:rPr lang="es-DO" sz="1467" dirty="0">
                <a:solidFill>
                  <a:srgbClr val="0000FF"/>
                </a:solidFill>
                <a:latin typeface="Consolas" panose="020B0609020204030204" pitchFamily="49" charset="0"/>
              </a:rPr>
              <a:t>asc</a:t>
            </a:r>
            <a:endParaRPr lang="es-DO" sz="1467" dirty="0">
              <a:solidFill>
                <a:srgbClr val="000000"/>
              </a:solidFill>
              <a:latin typeface="Consolas" panose="020B0609020204030204" pitchFamily="49" charset="0"/>
            </a:endParaRPr>
          </a:p>
          <a:p>
            <a:pPr algn="just"/>
            <a:r>
              <a:rPr lang="es-DO" sz="1467" dirty="0">
                <a:solidFill>
                  <a:srgbClr val="0000FF"/>
                </a:solidFill>
                <a:latin typeface="Consolas" panose="020B0609020204030204" pitchFamily="49" charset="0"/>
              </a:rPr>
              <a:t>go</a:t>
            </a:r>
            <a:endParaRPr lang="es-DO" sz="1467" dirty="0"/>
          </a:p>
        </p:txBody>
      </p:sp>
    </p:spTree>
    <p:extLst>
      <p:ext uri="{BB962C8B-B14F-4D97-AF65-F5344CB8AC3E}">
        <p14:creationId xmlns:p14="http://schemas.microsoft.com/office/powerpoint/2010/main" val="304346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92F19F0-9350-2AC5-DC09-5EAA0C4B4C81}"/>
              </a:ext>
            </a:extLst>
          </p:cNvPr>
          <p:cNvSpPr txBox="1"/>
          <p:nvPr/>
        </p:nvSpPr>
        <p:spPr>
          <a:xfrm>
            <a:off x="305512" y="68914"/>
            <a:ext cx="7212888" cy="1477328"/>
          </a:xfrm>
          <a:prstGeom prst="rect">
            <a:avLst/>
          </a:prstGeom>
          <a:noFill/>
        </p:spPr>
        <p:txBody>
          <a:bodyPr wrap="square">
            <a:spAutoFit/>
          </a:bodyPr>
          <a:lstStyle/>
          <a:p>
            <a:r>
              <a:rPr lang="es-DO" sz="1800" dirty="0">
                <a:solidFill>
                  <a:srgbClr val="008000"/>
                </a:solidFill>
                <a:latin typeface="Consolas" panose="020B0609020204030204" pitchFamily="49" charset="0"/>
              </a:rPr>
              <a:t>--Ejecutamos el store:</a:t>
            </a:r>
            <a:endParaRPr lang="es-DO"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DECLARE </a:t>
            </a:r>
            <a:r>
              <a:rPr lang="es-DO" sz="1800" dirty="0">
                <a:solidFill>
                  <a:srgbClr val="000000"/>
                </a:solidFill>
                <a:latin typeface="Consolas" panose="020B0609020204030204" pitchFamily="49" charset="0"/>
              </a:rPr>
              <a:t>@return_value </a:t>
            </a:r>
            <a:r>
              <a:rPr lang="es-DO" sz="1800" dirty="0">
                <a:solidFill>
                  <a:srgbClr val="0000FF"/>
                </a:solidFill>
                <a:latin typeface="Consolas" panose="020B0609020204030204" pitchFamily="49" charset="0"/>
              </a:rPr>
              <a:t>int</a:t>
            </a:r>
            <a:endParaRPr lang="es-DO"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EXEC </a:t>
            </a:r>
            <a:r>
              <a:rPr lang="es-DO" sz="1800" dirty="0">
                <a:solidFill>
                  <a:srgbClr val="000000"/>
                </a:solidFill>
                <a:latin typeface="Consolas" panose="020B0609020204030204" pitchFamily="49" charset="0"/>
              </a:rPr>
              <a:t>@return_value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[dbo]</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PA_GetVentasByFechas1</a:t>
            </a:r>
          </a:p>
          <a:p>
            <a:r>
              <a:rPr lang="es-DO" sz="1800" dirty="0">
                <a:solidFill>
                  <a:srgbClr val="000000"/>
                </a:solidFill>
                <a:latin typeface="Consolas" panose="020B0609020204030204" pitchFamily="49" charset="0"/>
              </a:rPr>
              <a:t>@fecha_Inicio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'2016-01-01'</a:t>
            </a:r>
            <a:r>
              <a:rPr lang="es-DO" sz="1800" dirty="0">
                <a:solidFill>
                  <a:srgbClr val="808080"/>
                </a:solidFill>
                <a:latin typeface="Consolas" panose="020B0609020204030204" pitchFamily="49" charset="0"/>
              </a:rPr>
              <a:t>,</a:t>
            </a:r>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@fecha_Final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'2016-12-31'</a:t>
            </a:r>
            <a:endParaRPr lang="es-DO" sz="1800" dirty="0">
              <a:solidFill>
                <a:srgbClr val="000000"/>
              </a:solidFill>
              <a:latin typeface="Consolas" panose="020B0609020204030204" pitchFamily="49" charset="0"/>
            </a:endParaRPr>
          </a:p>
        </p:txBody>
      </p:sp>
      <p:pic>
        <p:nvPicPr>
          <p:cNvPr id="5" name="Imagen 4">
            <a:extLst>
              <a:ext uri="{FF2B5EF4-FFF2-40B4-BE49-F238E27FC236}">
                <a16:creationId xmlns:a16="http://schemas.microsoft.com/office/drawing/2014/main" id="{FAA961FA-40E4-B31B-F434-C7146CCC0160}"/>
              </a:ext>
            </a:extLst>
          </p:cNvPr>
          <p:cNvPicPr>
            <a:picLocks noChangeAspect="1"/>
          </p:cNvPicPr>
          <p:nvPr/>
        </p:nvPicPr>
        <p:blipFill>
          <a:blip r:embed="rId2"/>
          <a:stretch>
            <a:fillRect/>
          </a:stretch>
        </p:blipFill>
        <p:spPr>
          <a:xfrm>
            <a:off x="4638384" y="1022175"/>
            <a:ext cx="7553616" cy="5766911"/>
          </a:xfrm>
          <a:prstGeom prst="rect">
            <a:avLst/>
          </a:prstGeom>
        </p:spPr>
      </p:pic>
    </p:spTree>
    <p:extLst>
      <p:ext uri="{BB962C8B-B14F-4D97-AF65-F5344CB8AC3E}">
        <p14:creationId xmlns:p14="http://schemas.microsoft.com/office/powerpoint/2010/main" val="134287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A1F5E17-FDAC-FE18-CDAF-95386F6C01A3}"/>
              </a:ext>
            </a:extLst>
          </p:cNvPr>
          <p:cNvSpPr txBox="1"/>
          <p:nvPr/>
        </p:nvSpPr>
        <p:spPr>
          <a:xfrm>
            <a:off x="262782" y="180048"/>
            <a:ext cx="11786787" cy="6247864"/>
          </a:xfrm>
          <a:prstGeom prst="rect">
            <a:avLst/>
          </a:prstGeom>
          <a:noFill/>
        </p:spPr>
        <p:txBody>
          <a:bodyPr wrap="square">
            <a:spAutoFit/>
          </a:bodyPr>
          <a:lstStyle/>
          <a:p>
            <a:endParaRPr lang="es-DO" sz="1600" dirty="0">
              <a:solidFill>
                <a:srgbClr val="000000"/>
              </a:solidFill>
              <a:latin typeface="Consolas" panose="020B0609020204030204" pitchFamily="49" charset="0"/>
            </a:endParaRPr>
          </a:p>
          <a:p>
            <a:r>
              <a:rPr lang="es-ES" sz="1600" dirty="0">
                <a:solidFill>
                  <a:srgbClr val="008000"/>
                </a:solidFill>
                <a:latin typeface="Consolas" panose="020B0609020204030204" pitchFamily="49" charset="0"/>
              </a:rPr>
              <a:t>--Aqui vamos a crear un Procedimiento Almacenado con Parametros de un Reporte:</a:t>
            </a:r>
            <a:endParaRPr lang="es-ES" sz="1600" dirty="0">
              <a:solidFill>
                <a:srgbClr val="000000"/>
              </a:solidFill>
              <a:latin typeface="Consolas" panose="020B0609020204030204" pitchFamily="49" charset="0"/>
            </a:endParaRPr>
          </a:p>
          <a:p>
            <a:r>
              <a:rPr lang="es-ES" sz="1600" dirty="0">
                <a:solidFill>
                  <a:srgbClr val="008000"/>
                </a:solidFill>
                <a:latin typeface="Consolas" panose="020B0609020204030204" pitchFamily="49" charset="0"/>
              </a:rPr>
              <a:t>--Pero con una consulta que sustituya los ID de las Tablas con join y traiga los datos con los nombres:</a:t>
            </a:r>
            <a:endParaRPr lang="es-ES" sz="1600" dirty="0">
              <a:solidFill>
                <a:srgbClr val="000000"/>
              </a:solidFill>
              <a:latin typeface="Consolas" panose="020B0609020204030204" pitchFamily="49" charset="0"/>
            </a:endParaRPr>
          </a:p>
          <a:p>
            <a:r>
              <a:rPr lang="es-DO" sz="1600" dirty="0">
                <a:solidFill>
                  <a:srgbClr val="0000FF"/>
                </a:solidFill>
                <a:latin typeface="Consolas" panose="020B0609020204030204" pitchFamily="49" charset="0"/>
              </a:rPr>
              <a:t>create</a:t>
            </a:r>
            <a:r>
              <a:rPr lang="es-DO" sz="1600" dirty="0">
                <a:solidFill>
                  <a:srgbClr val="000000"/>
                </a:solidFill>
                <a:latin typeface="Consolas" panose="020B0609020204030204" pitchFamily="49" charset="0"/>
              </a:rPr>
              <a:t> </a:t>
            </a:r>
            <a:r>
              <a:rPr lang="es-DO" sz="1600" dirty="0">
                <a:solidFill>
                  <a:srgbClr val="808080"/>
                </a:solidFill>
                <a:latin typeface="Consolas" panose="020B0609020204030204" pitchFamily="49" charset="0"/>
              </a:rPr>
              <a:t>or</a:t>
            </a:r>
            <a:r>
              <a:rPr lang="es-DO" sz="1600" dirty="0">
                <a:solidFill>
                  <a:srgbClr val="000000"/>
                </a:solidFill>
                <a:latin typeface="Consolas" panose="020B0609020204030204" pitchFamily="49" charset="0"/>
              </a:rPr>
              <a:t> </a:t>
            </a:r>
            <a:r>
              <a:rPr lang="es-DO" sz="1600" dirty="0">
                <a:solidFill>
                  <a:srgbClr val="0000FF"/>
                </a:solidFill>
                <a:latin typeface="Consolas" panose="020B0609020204030204" pitchFamily="49" charset="0"/>
              </a:rPr>
              <a:t>alter</a:t>
            </a:r>
            <a:r>
              <a:rPr lang="es-DO" sz="1600" dirty="0">
                <a:solidFill>
                  <a:srgbClr val="000000"/>
                </a:solidFill>
                <a:latin typeface="Consolas" panose="020B0609020204030204" pitchFamily="49" charset="0"/>
              </a:rPr>
              <a:t> </a:t>
            </a:r>
            <a:r>
              <a:rPr lang="es-DO" sz="1600" dirty="0">
                <a:solidFill>
                  <a:srgbClr val="0000FF"/>
                </a:solidFill>
                <a:latin typeface="Consolas" panose="020B0609020204030204" pitchFamily="49" charset="0"/>
              </a:rPr>
              <a:t>procedure</a:t>
            </a:r>
            <a:r>
              <a:rPr lang="es-DO" sz="1600" dirty="0">
                <a:solidFill>
                  <a:srgbClr val="000000"/>
                </a:solidFill>
                <a:latin typeface="Consolas" panose="020B0609020204030204" pitchFamily="49" charset="0"/>
              </a:rPr>
              <a:t> PA_ReporteCrystal_Ventas</a:t>
            </a:r>
          </a:p>
          <a:p>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@fecha_Inicio </a:t>
            </a:r>
            <a:r>
              <a:rPr lang="es-DO" sz="1600" dirty="0">
                <a:solidFill>
                  <a:srgbClr val="0000FF"/>
                </a:solidFill>
                <a:latin typeface="Consolas" panose="020B0609020204030204" pitchFamily="49" charset="0"/>
              </a:rPr>
              <a:t>date</a:t>
            </a:r>
            <a:r>
              <a:rPr lang="es-DO" sz="1600" dirty="0">
                <a:solidFill>
                  <a:srgbClr val="808080"/>
                </a:solidFill>
                <a:latin typeface="Consolas" panose="020B0609020204030204" pitchFamily="49" charset="0"/>
              </a:rPr>
              <a:t>,</a:t>
            </a:r>
            <a:endParaRPr lang="es-DO" sz="1600" dirty="0">
              <a:solidFill>
                <a:srgbClr val="000000"/>
              </a:solidFill>
              <a:latin typeface="Consolas" panose="020B0609020204030204" pitchFamily="49" charset="0"/>
            </a:endParaRPr>
          </a:p>
          <a:p>
            <a:r>
              <a:rPr lang="es-DO" sz="1600" dirty="0">
                <a:solidFill>
                  <a:srgbClr val="000000"/>
                </a:solidFill>
                <a:latin typeface="Consolas" panose="020B0609020204030204" pitchFamily="49" charset="0"/>
              </a:rPr>
              <a:t>@fecha_Final </a:t>
            </a:r>
            <a:r>
              <a:rPr lang="es-DO" sz="1600" dirty="0">
                <a:solidFill>
                  <a:srgbClr val="0000FF"/>
                </a:solidFill>
                <a:latin typeface="Consolas" panose="020B0609020204030204" pitchFamily="49" charset="0"/>
              </a:rPr>
              <a:t>date</a:t>
            </a:r>
            <a:endParaRPr lang="es-DO" sz="1600" dirty="0">
              <a:solidFill>
                <a:srgbClr val="000000"/>
              </a:solidFill>
              <a:latin typeface="Consolas" panose="020B0609020204030204" pitchFamily="49" charset="0"/>
            </a:endParaRPr>
          </a:p>
          <a:p>
            <a:r>
              <a:rPr lang="es-ES" sz="1600" dirty="0">
                <a:solidFill>
                  <a:srgbClr val="808080"/>
                </a:solidFill>
                <a:latin typeface="Consolas" panose="020B0609020204030204" pitchFamily="49" charset="0"/>
              </a:rPr>
              <a:t>)</a:t>
            </a:r>
            <a:r>
              <a:rPr lang="es-ES" sz="1600" dirty="0">
                <a:solidFill>
                  <a:srgbClr val="0000FF"/>
                </a:solidFill>
                <a:latin typeface="Consolas" panose="020B0609020204030204" pitchFamily="49" charset="0"/>
              </a:rPr>
              <a:t>AS</a:t>
            </a:r>
          </a:p>
          <a:p>
            <a:r>
              <a:rPr lang="es-ES" sz="1600" dirty="0">
                <a:solidFill>
                  <a:srgbClr val="0000FF"/>
                </a:solidFill>
                <a:latin typeface="Consolas" panose="020B0609020204030204" pitchFamily="49" charset="0"/>
              </a:rPr>
              <a:t>SELECT</a:t>
            </a:r>
            <a:r>
              <a:rPr lang="es-ES" sz="1600" dirty="0">
                <a:solidFill>
                  <a:srgbClr val="000000"/>
                </a:solidFill>
                <a:latin typeface="Consolas" panose="020B0609020204030204" pitchFamily="49" charset="0"/>
              </a:rPr>
              <a:t> </a:t>
            </a:r>
            <a:r>
              <a:rPr lang="es-ES" sz="1600" dirty="0">
                <a:solidFill>
                  <a:srgbClr val="0000FF"/>
                </a:solidFill>
                <a:latin typeface="Consolas" panose="020B0609020204030204" pitchFamily="49" charset="0"/>
              </a:rPr>
              <a:t>distinct</a:t>
            </a:r>
            <a:r>
              <a:rPr lang="es-ES" sz="1600" dirty="0">
                <a:solidFill>
                  <a:srgbClr val="000000"/>
                </a:solidFill>
                <a:latin typeface="Consolas" panose="020B0609020204030204" pitchFamily="49" charset="0"/>
              </a:rPr>
              <a:t> 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No_facturas</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fecha_venta</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r</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nombre </a:t>
            </a:r>
            <a:r>
              <a:rPr lang="es-ES" sz="1600" dirty="0">
                <a:solidFill>
                  <a:srgbClr val="0000FF"/>
                </a:solidFill>
                <a:latin typeface="Consolas" panose="020B0609020204030204" pitchFamily="49" charset="0"/>
              </a:rPr>
              <a:t>as</a:t>
            </a:r>
            <a:r>
              <a:rPr lang="es-ES" sz="1600" dirty="0">
                <a:solidFill>
                  <a:srgbClr val="000000"/>
                </a:solidFill>
                <a:latin typeface="Consolas" panose="020B0609020204030204" pitchFamily="49" charset="0"/>
              </a:rPr>
              <a:t> Region</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ciu</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nombre_ciudad </a:t>
            </a:r>
            <a:r>
              <a:rPr lang="es-ES" sz="1600" dirty="0">
                <a:solidFill>
                  <a:srgbClr val="0000FF"/>
                </a:solidFill>
                <a:latin typeface="Consolas" panose="020B0609020204030204" pitchFamily="49" charset="0"/>
              </a:rPr>
              <a:t>as</a:t>
            </a:r>
            <a:r>
              <a:rPr lang="es-ES" sz="1600" dirty="0">
                <a:solidFill>
                  <a:srgbClr val="000000"/>
                </a:solidFill>
                <a:latin typeface="Consolas" panose="020B0609020204030204" pitchFamily="49" charset="0"/>
              </a:rPr>
              <a:t> Ciudad</a:t>
            </a:r>
            <a:r>
              <a:rPr lang="es-ES" sz="1600" dirty="0">
                <a:solidFill>
                  <a:srgbClr val="808080"/>
                </a:solidFill>
                <a:latin typeface="Consolas" panose="020B0609020204030204" pitchFamily="49" charset="0"/>
              </a:rPr>
              <a:t>,</a:t>
            </a:r>
            <a:endParaRPr lang="es-ES" sz="1600" dirty="0">
              <a:solidFill>
                <a:srgbClr val="000000"/>
              </a:solidFill>
              <a:latin typeface="Consolas" panose="020B0609020204030204" pitchFamily="49" charset="0"/>
            </a:endParaRPr>
          </a:p>
          <a:p>
            <a:r>
              <a:rPr lang="es-ES" sz="1600" dirty="0">
                <a:solidFill>
                  <a:srgbClr val="000000"/>
                </a:solidFill>
                <a:latin typeface="Consolas" panose="020B0609020204030204" pitchFamily="49" charset="0"/>
              </a:rPr>
              <a:t>c</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nombre_Negocio</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v</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nombre_vendedor</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descripcion </a:t>
            </a:r>
            <a:r>
              <a:rPr lang="es-ES" sz="1600" dirty="0">
                <a:solidFill>
                  <a:srgbClr val="0000FF"/>
                </a:solidFill>
                <a:latin typeface="Consolas" panose="020B0609020204030204" pitchFamily="49" charset="0"/>
              </a:rPr>
              <a:t>as</a:t>
            </a:r>
            <a:r>
              <a:rPr lang="es-ES" sz="1600" dirty="0">
                <a:solidFill>
                  <a:srgbClr val="000000"/>
                </a:solidFill>
                <a:latin typeface="Consolas" panose="020B0609020204030204" pitchFamily="49" charset="0"/>
              </a:rPr>
              <a:t> Producto</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precio_compra</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precio_ventas</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cantidad</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monto</a:t>
            </a:r>
            <a:r>
              <a:rPr lang="es-ES" sz="1600" dirty="0">
                <a:solidFill>
                  <a:srgbClr val="808080"/>
                </a:solidFill>
                <a:latin typeface="Consolas" panose="020B0609020204030204" pitchFamily="49" charset="0"/>
              </a:rPr>
              <a:t>,</a:t>
            </a:r>
            <a:endParaRPr lang="es-ES" sz="1600" dirty="0">
              <a:solidFill>
                <a:srgbClr val="000000"/>
              </a:solidFill>
              <a:latin typeface="Consolas" panose="020B0609020204030204" pitchFamily="49" charset="0"/>
            </a:endParaRPr>
          </a:p>
          <a:p>
            <a:r>
              <a:rPr lang="es-ES" sz="1600" dirty="0">
                <a:solidFill>
                  <a:srgbClr val="000000"/>
                </a:solidFill>
                <a:latin typeface="Consolas" panose="020B0609020204030204" pitchFamily="49" charset="0"/>
              </a:rPr>
              <a:t>Costo</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precio_compra </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cantidad</a:t>
            </a:r>
            <a:r>
              <a:rPr lang="es-ES" sz="1600" dirty="0">
                <a:solidFill>
                  <a:srgbClr val="808080"/>
                </a:solidFill>
                <a:latin typeface="Consolas" panose="020B0609020204030204" pitchFamily="49" charset="0"/>
              </a:rPr>
              <a:t>),</a:t>
            </a:r>
            <a:endParaRPr lang="es-ES" sz="1600" dirty="0">
              <a:solidFill>
                <a:srgbClr val="000000"/>
              </a:solidFill>
              <a:latin typeface="Consolas" panose="020B0609020204030204" pitchFamily="49" charset="0"/>
            </a:endParaRPr>
          </a:p>
          <a:p>
            <a:r>
              <a:rPr lang="es-DO" sz="1600" dirty="0">
                <a:solidFill>
                  <a:srgbClr val="000000"/>
                </a:solidFill>
                <a:latin typeface="Consolas" panose="020B0609020204030204" pitchFamily="49" charset="0"/>
              </a:rPr>
              <a:t>Ganancia</a:t>
            </a:r>
            <a:r>
              <a:rPr lang="es-DO" sz="1600" dirty="0">
                <a:solidFill>
                  <a:srgbClr val="808080"/>
                </a:solidFill>
                <a:latin typeface="Consolas" panose="020B0609020204030204" pitchFamily="49" charset="0"/>
              </a:rPr>
              <a:t>=</a:t>
            </a:r>
            <a:r>
              <a:rPr lang="es-DO" sz="1600" dirty="0">
                <a:solidFill>
                  <a:srgbClr val="0000FF"/>
                </a:solidFill>
                <a:latin typeface="Consolas" panose="020B0609020204030204" pitchFamily="49" charset="0"/>
              </a:rPr>
              <a:t>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vh</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precio_ventas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vh</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cantidad</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p</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precio_compra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vh</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cantidad</a:t>
            </a:r>
            <a:r>
              <a:rPr lang="es-DO" sz="1600" dirty="0">
                <a:solidFill>
                  <a:srgbClr val="808080"/>
                </a:solidFill>
                <a:latin typeface="Consolas" panose="020B0609020204030204" pitchFamily="49" charset="0"/>
              </a:rPr>
              <a:t>)</a:t>
            </a:r>
            <a:endParaRPr lang="es-DO" sz="1600" dirty="0">
              <a:solidFill>
                <a:srgbClr val="000000"/>
              </a:solidFill>
              <a:latin typeface="Consolas" panose="020B0609020204030204" pitchFamily="49" charset="0"/>
            </a:endParaRPr>
          </a:p>
          <a:p>
            <a:endParaRPr lang="es-DO" sz="1600" dirty="0">
              <a:solidFill>
                <a:srgbClr val="000000"/>
              </a:solidFill>
              <a:latin typeface="Consolas" panose="020B0609020204030204" pitchFamily="49" charset="0"/>
            </a:endParaRPr>
          </a:p>
          <a:p>
            <a:r>
              <a:rPr lang="pt-BR" sz="1600" dirty="0">
                <a:solidFill>
                  <a:srgbClr val="0000FF"/>
                </a:solidFill>
                <a:latin typeface="Consolas" panose="020B0609020204030204" pitchFamily="49" charset="0"/>
              </a:rPr>
              <a:t>FROM</a:t>
            </a:r>
            <a:r>
              <a:rPr lang="pt-BR" sz="1600" dirty="0">
                <a:solidFill>
                  <a:srgbClr val="000000"/>
                </a:solidFill>
                <a:latin typeface="Consolas" panose="020B0609020204030204" pitchFamily="49" charset="0"/>
              </a:rPr>
              <a:t> vendedor V </a:t>
            </a:r>
            <a:r>
              <a:rPr lang="pt-BR" sz="1600" dirty="0">
                <a:solidFill>
                  <a:srgbClr val="808080"/>
                </a:solidFill>
                <a:latin typeface="Consolas" panose="020B0609020204030204" pitchFamily="49" charset="0"/>
              </a:rPr>
              <a:t>join</a:t>
            </a:r>
            <a:r>
              <a:rPr lang="pt-BR" sz="1600" dirty="0">
                <a:solidFill>
                  <a:srgbClr val="000000"/>
                </a:solidFill>
                <a:latin typeface="Consolas" panose="020B0609020204030204" pitchFamily="49" charset="0"/>
              </a:rPr>
              <a:t> region R</a:t>
            </a:r>
          </a:p>
          <a:p>
            <a:r>
              <a:rPr lang="es-DO" sz="1600" dirty="0">
                <a:solidFill>
                  <a:srgbClr val="0000FF"/>
                </a:solidFill>
                <a:latin typeface="Consolas" panose="020B0609020204030204" pitchFamily="49" charset="0"/>
              </a:rPr>
              <a:t>ON</a:t>
            </a:r>
            <a:r>
              <a:rPr lang="es-DO" sz="1600" dirty="0">
                <a:solidFill>
                  <a:srgbClr val="000000"/>
                </a:solidFill>
                <a:latin typeface="Consolas" panose="020B0609020204030204" pitchFamily="49" charset="0"/>
              </a:rPr>
              <a:t> V</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id_region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R</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id_region</a:t>
            </a:r>
          </a:p>
          <a:p>
            <a:r>
              <a:rPr lang="es-DO" sz="1600" dirty="0">
                <a:solidFill>
                  <a:srgbClr val="808080"/>
                </a:solidFill>
                <a:latin typeface="Consolas" panose="020B0609020204030204" pitchFamily="49" charset="0"/>
              </a:rPr>
              <a:t>join</a:t>
            </a:r>
            <a:r>
              <a:rPr lang="es-DO" sz="1600" dirty="0">
                <a:solidFill>
                  <a:srgbClr val="000000"/>
                </a:solidFill>
                <a:latin typeface="Consolas" panose="020B0609020204030204" pitchFamily="49" charset="0"/>
              </a:rPr>
              <a:t> Ventas_Hechos vh</a:t>
            </a:r>
          </a:p>
          <a:p>
            <a:r>
              <a:rPr lang="es-DO" sz="1600" dirty="0">
                <a:solidFill>
                  <a:srgbClr val="0000FF"/>
                </a:solidFill>
                <a:latin typeface="Consolas" panose="020B0609020204030204" pitchFamily="49" charset="0"/>
              </a:rPr>
              <a:t>ON</a:t>
            </a:r>
            <a:r>
              <a:rPr lang="es-DO" sz="1600" dirty="0">
                <a:solidFill>
                  <a:srgbClr val="000000"/>
                </a:solidFill>
                <a:latin typeface="Consolas" panose="020B0609020204030204" pitchFamily="49" charset="0"/>
              </a:rPr>
              <a:t> vh</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id_vendedor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V</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id_vendedor</a:t>
            </a:r>
          </a:p>
          <a:p>
            <a:r>
              <a:rPr lang="es-DO" sz="1600" dirty="0">
                <a:solidFill>
                  <a:srgbClr val="808080"/>
                </a:solidFill>
                <a:latin typeface="Consolas" panose="020B0609020204030204" pitchFamily="49" charset="0"/>
              </a:rPr>
              <a:t>join</a:t>
            </a:r>
            <a:r>
              <a:rPr lang="es-DO" sz="1600" dirty="0">
                <a:solidFill>
                  <a:srgbClr val="000000"/>
                </a:solidFill>
                <a:latin typeface="Consolas" panose="020B0609020204030204" pitchFamily="49" charset="0"/>
              </a:rPr>
              <a:t> cliente c</a:t>
            </a:r>
          </a:p>
          <a:p>
            <a:r>
              <a:rPr lang="es-DO" sz="1600" dirty="0">
                <a:solidFill>
                  <a:srgbClr val="0000FF"/>
                </a:solidFill>
                <a:latin typeface="Consolas" panose="020B0609020204030204" pitchFamily="49" charset="0"/>
              </a:rPr>
              <a:t>ON</a:t>
            </a:r>
            <a:r>
              <a:rPr lang="es-DO" sz="1600" dirty="0">
                <a:solidFill>
                  <a:srgbClr val="000000"/>
                </a:solidFill>
                <a:latin typeface="Consolas" panose="020B0609020204030204" pitchFamily="49" charset="0"/>
              </a:rPr>
              <a:t> c</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id_cliente </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 vh</a:t>
            </a:r>
            <a:r>
              <a:rPr lang="es-DO" sz="1600" dirty="0">
                <a:solidFill>
                  <a:srgbClr val="808080"/>
                </a:solidFill>
                <a:latin typeface="Consolas" panose="020B0609020204030204" pitchFamily="49" charset="0"/>
              </a:rPr>
              <a:t>.</a:t>
            </a:r>
            <a:r>
              <a:rPr lang="es-DO" sz="1600" dirty="0">
                <a:solidFill>
                  <a:srgbClr val="000000"/>
                </a:solidFill>
                <a:latin typeface="Consolas" panose="020B0609020204030204" pitchFamily="49" charset="0"/>
              </a:rPr>
              <a:t>id_cliente</a:t>
            </a:r>
          </a:p>
          <a:p>
            <a:r>
              <a:rPr lang="es-DO" sz="1600" dirty="0">
                <a:solidFill>
                  <a:srgbClr val="808080"/>
                </a:solidFill>
                <a:latin typeface="Consolas" panose="020B0609020204030204" pitchFamily="49" charset="0"/>
              </a:rPr>
              <a:t>join</a:t>
            </a:r>
            <a:r>
              <a:rPr lang="es-DO" sz="1600" dirty="0">
                <a:solidFill>
                  <a:srgbClr val="000000"/>
                </a:solidFill>
                <a:latin typeface="Consolas" panose="020B0609020204030204" pitchFamily="49" charset="0"/>
              </a:rPr>
              <a:t> Productos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id_producto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vh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id_producto</a:t>
            </a:r>
          </a:p>
          <a:p>
            <a:r>
              <a:rPr lang="es-DO" sz="1600" dirty="0">
                <a:solidFill>
                  <a:srgbClr val="808080"/>
                </a:solidFill>
                <a:latin typeface="Consolas" panose="020B0609020204030204" pitchFamily="49" charset="0"/>
              </a:rPr>
              <a:t>join</a:t>
            </a:r>
            <a:r>
              <a:rPr lang="es-DO" sz="1600" dirty="0">
                <a:solidFill>
                  <a:srgbClr val="000000"/>
                </a:solidFill>
                <a:latin typeface="Consolas" panose="020B0609020204030204" pitchFamily="49" charset="0"/>
              </a:rPr>
              <a:t> ciudad ciu</a:t>
            </a:r>
          </a:p>
          <a:p>
            <a:r>
              <a:rPr lang="es-ES" sz="1600" dirty="0">
                <a:solidFill>
                  <a:srgbClr val="0000FF"/>
                </a:solidFill>
                <a:latin typeface="Consolas" panose="020B0609020204030204" pitchFamily="49" charset="0"/>
              </a:rPr>
              <a:t>ON</a:t>
            </a:r>
            <a:r>
              <a:rPr lang="es-ES" sz="1600" dirty="0">
                <a:solidFill>
                  <a:srgbClr val="000000"/>
                </a:solidFill>
                <a:latin typeface="Consolas" panose="020B0609020204030204" pitchFamily="49" charset="0"/>
              </a:rPr>
              <a:t> ciu</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id_ciudad </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vh</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id_ciudad</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fecha_venta</a:t>
            </a:r>
            <a:r>
              <a:rPr lang="en-US" sz="1600" dirty="0">
                <a:solidFill>
                  <a:srgbClr val="808080"/>
                </a:solidFill>
                <a:latin typeface="Consolas" panose="020B0609020204030204" pitchFamily="49" charset="0"/>
              </a:rPr>
              <a:t>&gt;=</a:t>
            </a:r>
            <a:r>
              <a:rPr lang="en-US" sz="1600" dirty="0">
                <a:solidFill>
                  <a:srgbClr val="000000"/>
                </a:solidFill>
                <a:latin typeface="Consolas" panose="020B0609020204030204" pitchFamily="49" charset="0"/>
              </a:rPr>
              <a:t>@fecha_Inicio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fecha_venta</a:t>
            </a:r>
            <a:r>
              <a:rPr lang="en-US" sz="1600" dirty="0">
                <a:solidFill>
                  <a:srgbClr val="808080"/>
                </a:solidFill>
                <a:latin typeface="Consolas" panose="020B0609020204030204" pitchFamily="49" charset="0"/>
              </a:rPr>
              <a:t>&lt;=</a:t>
            </a:r>
            <a:r>
              <a:rPr lang="en-US" sz="1600" dirty="0">
                <a:solidFill>
                  <a:srgbClr val="000000"/>
                </a:solidFill>
                <a:latin typeface="Consolas" panose="020B0609020204030204" pitchFamily="49" charset="0"/>
              </a:rPr>
              <a:t>@fecha_Final</a:t>
            </a:r>
          </a:p>
          <a:p>
            <a:r>
              <a:rPr lang="es-DO" sz="1600" dirty="0">
                <a:solidFill>
                  <a:srgbClr val="0000FF"/>
                </a:solidFill>
                <a:latin typeface="Consolas" panose="020B0609020204030204" pitchFamily="49" charset="0"/>
              </a:rPr>
              <a:t>go</a:t>
            </a:r>
            <a:endParaRPr lang="es-DO"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5371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56D031-8881-BE8C-DFED-5AB9E50A5735}"/>
              </a:ext>
            </a:extLst>
          </p:cNvPr>
          <p:cNvSpPr txBox="1"/>
          <p:nvPr/>
        </p:nvSpPr>
        <p:spPr>
          <a:xfrm>
            <a:off x="322604" y="231284"/>
            <a:ext cx="11718420" cy="738664"/>
          </a:xfrm>
          <a:prstGeom prst="rect">
            <a:avLst/>
          </a:prstGeom>
          <a:noFill/>
        </p:spPr>
        <p:txBody>
          <a:bodyPr wrap="square">
            <a:spAutoFit/>
          </a:bodyPr>
          <a:lstStyle/>
          <a:p>
            <a:r>
              <a:rPr lang="es-ES" sz="1400" dirty="0">
                <a:solidFill>
                  <a:srgbClr val="008000"/>
                </a:solidFill>
                <a:latin typeface="Consolas" panose="020B0609020204030204" pitchFamily="49" charset="0"/>
              </a:rPr>
              <a:t>--Veamos una consultas con paramentros Reales</a:t>
            </a:r>
            <a:endParaRPr lang="es-ES" sz="1400" dirty="0">
              <a:solidFill>
                <a:srgbClr val="000000"/>
              </a:solidFill>
              <a:latin typeface="Consolas" panose="020B0609020204030204" pitchFamily="49" charset="0"/>
            </a:endParaRPr>
          </a:p>
          <a:p>
            <a:r>
              <a:rPr lang="es-DO" sz="1400" dirty="0">
                <a:solidFill>
                  <a:srgbClr val="0000FF"/>
                </a:solidFill>
                <a:latin typeface="Consolas" panose="020B0609020204030204" pitchFamily="49" charset="0"/>
              </a:rPr>
              <a:t>select</a:t>
            </a:r>
            <a:r>
              <a:rPr lang="es-DO" sz="1400" dirty="0">
                <a:solidFill>
                  <a:srgbClr val="000000"/>
                </a:solidFill>
                <a:latin typeface="Consolas" panose="020B0609020204030204" pitchFamily="49" charset="0"/>
              </a:rPr>
              <a:t> </a:t>
            </a:r>
            <a:r>
              <a:rPr lang="es-DO" sz="1400" dirty="0">
                <a:solidFill>
                  <a:srgbClr val="808080"/>
                </a:solidFill>
                <a:latin typeface="Consolas" panose="020B0609020204030204" pitchFamily="49" charset="0"/>
              </a:rPr>
              <a:t>*</a:t>
            </a:r>
            <a:r>
              <a:rPr lang="es-DO" sz="1400" dirty="0">
                <a:solidFill>
                  <a:srgbClr val="000000"/>
                </a:solidFill>
                <a:latin typeface="Consolas" panose="020B0609020204030204" pitchFamily="49" charset="0"/>
              </a:rPr>
              <a:t> </a:t>
            </a:r>
            <a:r>
              <a:rPr lang="es-DO" sz="1400" dirty="0">
                <a:solidFill>
                  <a:srgbClr val="0000FF"/>
                </a:solidFill>
                <a:latin typeface="Consolas" panose="020B0609020204030204" pitchFamily="49" charset="0"/>
              </a:rPr>
              <a:t>from</a:t>
            </a:r>
            <a:r>
              <a:rPr lang="es-DO" sz="1400" dirty="0">
                <a:solidFill>
                  <a:srgbClr val="000000"/>
                </a:solidFill>
                <a:latin typeface="Consolas" panose="020B0609020204030204" pitchFamily="49" charset="0"/>
              </a:rPr>
              <a:t> Ventas_Hechos </a:t>
            </a:r>
            <a:r>
              <a:rPr lang="es-DO" sz="1400" dirty="0">
                <a:solidFill>
                  <a:srgbClr val="0000FF"/>
                </a:solidFill>
                <a:latin typeface="Consolas" panose="020B0609020204030204" pitchFamily="49" charset="0"/>
              </a:rPr>
              <a:t>where</a:t>
            </a:r>
            <a:r>
              <a:rPr lang="es-DO" sz="1400" dirty="0">
                <a:solidFill>
                  <a:srgbClr val="000000"/>
                </a:solidFill>
                <a:latin typeface="Consolas" panose="020B0609020204030204" pitchFamily="49" charset="0"/>
              </a:rPr>
              <a:t> fecha_venta </a:t>
            </a:r>
            <a:r>
              <a:rPr lang="es-DO" sz="1400" dirty="0">
                <a:solidFill>
                  <a:srgbClr val="808080"/>
                </a:solidFill>
                <a:latin typeface="Consolas" panose="020B0609020204030204" pitchFamily="49" charset="0"/>
              </a:rPr>
              <a:t>&gt;=</a:t>
            </a:r>
            <a:r>
              <a:rPr lang="es-DO" sz="1400" dirty="0">
                <a:solidFill>
                  <a:srgbClr val="000000"/>
                </a:solidFill>
                <a:latin typeface="Consolas" panose="020B0609020204030204" pitchFamily="49" charset="0"/>
              </a:rPr>
              <a:t> </a:t>
            </a:r>
            <a:r>
              <a:rPr lang="es-DO" sz="1400" dirty="0">
                <a:solidFill>
                  <a:srgbClr val="FF0000"/>
                </a:solidFill>
                <a:latin typeface="Consolas" panose="020B0609020204030204" pitchFamily="49" charset="0"/>
              </a:rPr>
              <a:t>'2019-03-10'</a:t>
            </a:r>
            <a:r>
              <a:rPr lang="es-DO" sz="1400" dirty="0">
                <a:solidFill>
                  <a:srgbClr val="000000"/>
                </a:solidFill>
                <a:latin typeface="Consolas" panose="020B0609020204030204" pitchFamily="49" charset="0"/>
              </a:rPr>
              <a:t> </a:t>
            </a:r>
            <a:r>
              <a:rPr lang="es-DO" sz="1400" dirty="0">
                <a:solidFill>
                  <a:srgbClr val="808080"/>
                </a:solidFill>
                <a:latin typeface="Consolas" panose="020B0609020204030204" pitchFamily="49" charset="0"/>
              </a:rPr>
              <a:t>and</a:t>
            </a:r>
            <a:r>
              <a:rPr lang="es-DO" sz="1400" dirty="0">
                <a:solidFill>
                  <a:srgbClr val="000000"/>
                </a:solidFill>
                <a:latin typeface="Consolas" panose="020B0609020204030204" pitchFamily="49" charset="0"/>
              </a:rPr>
              <a:t> fecha_venta </a:t>
            </a:r>
            <a:r>
              <a:rPr lang="es-DO" sz="1400" dirty="0">
                <a:solidFill>
                  <a:srgbClr val="808080"/>
                </a:solidFill>
                <a:latin typeface="Consolas" panose="020B0609020204030204" pitchFamily="49" charset="0"/>
              </a:rPr>
              <a:t>&lt;=</a:t>
            </a:r>
            <a:r>
              <a:rPr lang="es-DO" sz="1400" dirty="0">
                <a:solidFill>
                  <a:srgbClr val="000000"/>
                </a:solidFill>
                <a:latin typeface="Consolas" panose="020B0609020204030204" pitchFamily="49" charset="0"/>
              </a:rPr>
              <a:t> </a:t>
            </a:r>
            <a:r>
              <a:rPr lang="es-DO" sz="1400" dirty="0">
                <a:solidFill>
                  <a:srgbClr val="FF0000"/>
                </a:solidFill>
                <a:latin typeface="Consolas" panose="020B0609020204030204" pitchFamily="49" charset="0"/>
              </a:rPr>
              <a:t>'2020-03-23'</a:t>
            </a:r>
            <a:r>
              <a:rPr lang="es-DO" sz="1400" dirty="0">
                <a:solidFill>
                  <a:srgbClr val="000000"/>
                </a:solidFill>
                <a:latin typeface="Consolas" panose="020B0609020204030204" pitchFamily="49" charset="0"/>
              </a:rPr>
              <a:t> </a:t>
            </a:r>
            <a:r>
              <a:rPr lang="es-DO" sz="1400" dirty="0">
                <a:solidFill>
                  <a:srgbClr val="0000FF"/>
                </a:solidFill>
                <a:latin typeface="Consolas" panose="020B0609020204030204" pitchFamily="49" charset="0"/>
              </a:rPr>
              <a:t>order</a:t>
            </a:r>
            <a:r>
              <a:rPr lang="es-DO" sz="1400" dirty="0">
                <a:solidFill>
                  <a:srgbClr val="000000"/>
                </a:solidFill>
                <a:latin typeface="Consolas" panose="020B0609020204030204" pitchFamily="49" charset="0"/>
              </a:rPr>
              <a:t> </a:t>
            </a:r>
            <a:r>
              <a:rPr lang="es-DO" sz="1400" dirty="0">
                <a:solidFill>
                  <a:srgbClr val="0000FF"/>
                </a:solidFill>
                <a:latin typeface="Consolas" panose="020B0609020204030204" pitchFamily="49" charset="0"/>
              </a:rPr>
              <a:t>by</a:t>
            </a:r>
            <a:r>
              <a:rPr lang="es-DO" sz="1400" dirty="0">
                <a:solidFill>
                  <a:srgbClr val="000000"/>
                </a:solidFill>
                <a:latin typeface="Consolas" panose="020B0609020204030204" pitchFamily="49" charset="0"/>
              </a:rPr>
              <a:t> id_ventas </a:t>
            </a:r>
            <a:r>
              <a:rPr lang="es-DO" sz="1400" dirty="0">
                <a:solidFill>
                  <a:srgbClr val="0000FF"/>
                </a:solidFill>
                <a:latin typeface="Consolas" panose="020B0609020204030204" pitchFamily="49" charset="0"/>
              </a:rPr>
              <a:t>asc</a:t>
            </a:r>
            <a:endParaRPr lang="es-DO" sz="1400" dirty="0">
              <a:solidFill>
                <a:srgbClr val="000000"/>
              </a:solidFill>
              <a:latin typeface="Consolas" panose="020B0609020204030204" pitchFamily="49" charset="0"/>
            </a:endParaRPr>
          </a:p>
          <a:p>
            <a:r>
              <a:rPr lang="es-DO" sz="1400" dirty="0">
                <a:solidFill>
                  <a:srgbClr val="0000FF"/>
                </a:solidFill>
                <a:latin typeface="Consolas" panose="020B0609020204030204" pitchFamily="49" charset="0"/>
              </a:rPr>
              <a:t>go</a:t>
            </a:r>
            <a:endParaRPr lang="es-DO" sz="1400" dirty="0">
              <a:solidFill>
                <a:srgbClr val="000000"/>
              </a:solidFill>
              <a:latin typeface="Consolas" panose="020B0609020204030204" pitchFamily="49" charset="0"/>
            </a:endParaRPr>
          </a:p>
        </p:txBody>
      </p:sp>
      <p:pic>
        <p:nvPicPr>
          <p:cNvPr id="5" name="Imagen 4">
            <a:extLst>
              <a:ext uri="{FF2B5EF4-FFF2-40B4-BE49-F238E27FC236}">
                <a16:creationId xmlns:a16="http://schemas.microsoft.com/office/drawing/2014/main" id="{D5268DDD-F733-9BD5-F3B9-F03514443BD8}"/>
              </a:ext>
            </a:extLst>
          </p:cNvPr>
          <p:cNvPicPr>
            <a:picLocks noChangeAspect="1"/>
          </p:cNvPicPr>
          <p:nvPr/>
        </p:nvPicPr>
        <p:blipFill>
          <a:blip r:embed="rId2"/>
          <a:stretch>
            <a:fillRect/>
          </a:stretch>
        </p:blipFill>
        <p:spPr>
          <a:xfrm>
            <a:off x="1600200" y="1580749"/>
            <a:ext cx="8991600" cy="3952875"/>
          </a:xfrm>
          <a:prstGeom prst="rect">
            <a:avLst/>
          </a:prstGeom>
        </p:spPr>
      </p:pic>
    </p:spTree>
    <p:extLst>
      <p:ext uri="{BB962C8B-B14F-4D97-AF65-F5344CB8AC3E}">
        <p14:creationId xmlns:p14="http://schemas.microsoft.com/office/powerpoint/2010/main" val="309085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B73646-202E-FBAE-8E0A-6A7601AAB1E3}"/>
              </a:ext>
            </a:extLst>
          </p:cNvPr>
          <p:cNvSpPr txBox="1"/>
          <p:nvPr/>
        </p:nvSpPr>
        <p:spPr>
          <a:xfrm>
            <a:off x="262783" y="203879"/>
            <a:ext cx="6736222" cy="1477328"/>
          </a:xfrm>
          <a:prstGeom prst="rect">
            <a:avLst/>
          </a:prstGeom>
          <a:noFill/>
        </p:spPr>
        <p:txBody>
          <a:bodyPr wrap="square">
            <a:spAutoFit/>
          </a:bodyPr>
          <a:lstStyle/>
          <a:p>
            <a:r>
              <a:rPr lang="es-DO" sz="1800" dirty="0">
                <a:solidFill>
                  <a:srgbClr val="008000"/>
                </a:solidFill>
                <a:latin typeface="Consolas" panose="020B0609020204030204" pitchFamily="49" charset="0"/>
              </a:rPr>
              <a:t>--Ejecutamos el store:</a:t>
            </a:r>
            <a:endParaRPr lang="es-DO"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DECLARE</a:t>
            </a:r>
            <a:r>
              <a:rPr lang="es-DO" sz="1800" dirty="0">
                <a:solidFill>
                  <a:srgbClr val="000000"/>
                </a:solidFill>
                <a:latin typeface="Consolas" panose="020B0609020204030204" pitchFamily="49" charset="0"/>
              </a:rPr>
              <a:t>@return_value </a:t>
            </a:r>
            <a:r>
              <a:rPr lang="es-DO" sz="1800" dirty="0">
                <a:solidFill>
                  <a:srgbClr val="0000FF"/>
                </a:solidFill>
                <a:latin typeface="Consolas" panose="020B0609020204030204" pitchFamily="49" charset="0"/>
              </a:rPr>
              <a:t>int</a:t>
            </a:r>
            <a:endParaRPr lang="es-DO"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EXEC</a:t>
            </a:r>
            <a:r>
              <a:rPr lang="es-DO" sz="1800" dirty="0">
                <a:solidFill>
                  <a:srgbClr val="000000"/>
                </a:solidFill>
                <a:latin typeface="Consolas" panose="020B0609020204030204" pitchFamily="49" charset="0"/>
              </a:rPr>
              <a:t>@return_value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[dbo]</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[PA_ReporteCrystal_Ventas]</a:t>
            </a:r>
          </a:p>
          <a:p>
            <a:r>
              <a:rPr lang="es-DO" sz="1800" dirty="0">
                <a:solidFill>
                  <a:srgbClr val="000000"/>
                </a:solidFill>
                <a:latin typeface="Consolas" panose="020B0609020204030204" pitchFamily="49" charset="0"/>
              </a:rPr>
              <a:t>@fecha_Inicio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'2019-03-10'</a:t>
            </a:r>
            <a:r>
              <a:rPr lang="es-DO" sz="1800" dirty="0">
                <a:solidFill>
                  <a:srgbClr val="808080"/>
                </a:solidFill>
                <a:latin typeface="Consolas" panose="020B0609020204030204" pitchFamily="49" charset="0"/>
              </a:rPr>
              <a:t>,</a:t>
            </a:r>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@fecha_Final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'2020-03-23'</a:t>
            </a:r>
            <a:endParaRPr lang="es-DO" sz="1800" dirty="0">
              <a:solidFill>
                <a:srgbClr val="000000"/>
              </a:solidFill>
              <a:latin typeface="Consolas" panose="020B0609020204030204" pitchFamily="49" charset="0"/>
            </a:endParaRPr>
          </a:p>
        </p:txBody>
      </p:sp>
      <p:pic>
        <p:nvPicPr>
          <p:cNvPr id="5" name="Imagen 4">
            <a:extLst>
              <a:ext uri="{FF2B5EF4-FFF2-40B4-BE49-F238E27FC236}">
                <a16:creationId xmlns:a16="http://schemas.microsoft.com/office/drawing/2014/main" id="{7D5E0A36-3189-D6CC-AF9C-B866BA7004A6}"/>
              </a:ext>
            </a:extLst>
          </p:cNvPr>
          <p:cNvPicPr>
            <a:picLocks noChangeAspect="1"/>
          </p:cNvPicPr>
          <p:nvPr/>
        </p:nvPicPr>
        <p:blipFill>
          <a:blip r:embed="rId2"/>
          <a:stretch>
            <a:fillRect/>
          </a:stretch>
        </p:blipFill>
        <p:spPr>
          <a:xfrm>
            <a:off x="420525" y="2070530"/>
            <a:ext cx="11658600" cy="4067175"/>
          </a:xfrm>
          <a:prstGeom prst="rect">
            <a:avLst/>
          </a:prstGeom>
        </p:spPr>
      </p:pic>
    </p:spTree>
    <p:extLst>
      <p:ext uri="{BB962C8B-B14F-4D97-AF65-F5344CB8AC3E}">
        <p14:creationId xmlns:p14="http://schemas.microsoft.com/office/powerpoint/2010/main" val="20897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229AE2F-2E00-6CCD-8F85-AB986D21493F}"/>
              </a:ext>
            </a:extLst>
          </p:cNvPr>
          <p:cNvSpPr txBox="1"/>
          <p:nvPr/>
        </p:nvSpPr>
        <p:spPr>
          <a:xfrm>
            <a:off x="442242" y="695562"/>
            <a:ext cx="11504777" cy="6047809"/>
          </a:xfrm>
          <a:prstGeom prst="rect">
            <a:avLst/>
          </a:prstGeom>
          <a:noFill/>
        </p:spPr>
        <p:txBody>
          <a:bodyPr wrap="square">
            <a:spAutoFit/>
          </a:bodyPr>
          <a:lstStyle/>
          <a:p>
            <a:r>
              <a:rPr lang="es-DO" sz="900" dirty="0">
                <a:solidFill>
                  <a:srgbClr val="0000FF"/>
                </a:solidFill>
                <a:latin typeface="Consolas" panose="020B0609020204030204" pitchFamily="49" charset="0"/>
              </a:rPr>
              <a:t>create</a:t>
            </a:r>
            <a:r>
              <a:rPr lang="es-DO" sz="900" dirty="0">
                <a:solidFill>
                  <a:srgbClr val="000000"/>
                </a:solidFill>
                <a:latin typeface="Consolas" panose="020B0609020204030204" pitchFamily="49" charset="0"/>
              </a:rPr>
              <a:t> </a:t>
            </a:r>
            <a:r>
              <a:rPr lang="es-DO" sz="900" dirty="0">
                <a:solidFill>
                  <a:srgbClr val="808080"/>
                </a:solidFill>
                <a:latin typeface="Consolas" panose="020B0609020204030204" pitchFamily="49" charset="0"/>
              </a:rPr>
              <a:t>or</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alter</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procedure</a:t>
            </a:r>
            <a:r>
              <a:rPr lang="es-DO" sz="900" dirty="0">
                <a:solidFill>
                  <a:srgbClr val="000000"/>
                </a:solidFill>
                <a:latin typeface="Consolas" panose="020B0609020204030204" pitchFamily="49" charset="0"/>
              </a:rPr>
              <a:t> PA_ReporteCrystal_Ventas_Enero_Mayo_2022</a:t>
            </a:r>
          </a:p>
          <a:p>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@fecha_Inicio </a:t>
            </a:r>
            <a:r>
              <a:rPr lang="es-DO" sz="900" dirty="0">
                <a:solidFill>
                  <a:srgbClr val="0000FF"/>
                </a:solidFill>
                <a:latin typeface="Consolas" panose="020B0609020204030204" pitchFamily="49" charset="0"/>
              </a:rPr>
              <a:t>date</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@fecha_Final </a:t>
            </a:r>
            <a:r>
              <a:rPr lang="es-DO" sz="900" dirty="0">
                <a:solidFill>
                  <a:srgbClr val="0000FF"/>
                </a:solidFill>
                <a:latin typeface="Consolas" panose="020B0609020204030204" pitchFamily="49" charset="0"/>
              </a:rPr>
              <a:t>date</a:t>
            </a:r>
            <a:endParaRPr lang="es-DO" sz="900" dirty="0">
              <a:solidFill>
                <a:srgbClr val="000000"/>
              </a:solidFill>
              <a:latin typeface="Consolas" panose="020B0609020204030204" pitchFamily="49" charset="0"/>
            </a:endParaRPr>
          </a:p>
          <a:p>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AS</a:t>
            </a:r>
            <a:endParaRPr lang="es-DO" sz="900" dirty="0">
              <a:solidFill>
                <a:srgbClr val="000000"/>
              </a:solidFill>
              <a:latin typeface="Consolas" panose="020B0609020204030204" pitchFamily="49" charset="0"/>
            </a:endParaRPr>
          </a:p>
          <a:p>
            <a:endParaRPr lang="es-DO"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SELECT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No_facturas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'Fecha de 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df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dias_creditos</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ES" sz="900" dirty="0">
                <a:solidFill>
                  <a:srgbClr val="000000"/>
                </a:solidFill>
                <a:latin typeface="Consolas" panose="020B0609020204030204" pitchFamily="49" charset="0"/>
              </a:rPr>
              <a:t> ciu</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latitud</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ciu</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longitud</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R</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nombre </a:t>
            </a:r>
            <a:r>
              <a:rPr lang="es-ES" sz="900" dirty="0">
                <a:solidFill>
                  <a:srgbClr val="0000FF"/>
                </a:solidFill>
                <a:latin typeface="Consolas" panose="020B0609020204030204" pitchFamily="49" charset="0"/>
              </a:rPr>
              <a:t>as</a:t>
            </a:r>
            <a:r>
              <a:rPr lang="es-ES" sz="900" dirty="0">
                <a:solidFill>
                  <a:srgbClr val="000000"/>
                </a:solidFill>
                <a:latin typeface="Consolas" panose="020B0609020204030204" pitchFamily="49" charset="0"/>
              </a:rPr>
              <a:t> Region</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ciu</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nombre_ciudad </a:t>
            </a:r>
            <a:r>
              <a:rPr lang="es-ES" sz="900" dirty="0">
                <a:solidFill>
                  <a:srgbClr val="0000FF"/>
                </a:solidFill>
                <a:latin typeface="Consolas" panose="020B0609020204030204" pitchFamily="49" charset="0"/>
              </a:rPr>
              <a:t>as</a:t>
            </a:r>
            <a:r>
              <a:rPr lang="es-ES" sz="900" dirty="0">
                <a:solidFill>
                  <a:srgbClr val="000000"/>
                </a:solidFill>
                <a:latin typeface="Consolas" panose="020B0609020204030204" pitchFamily="49" charset="0"/>
              </a:rPr>
              <a:t> Ciudad</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c</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id_cliente</a:t>
            </a:r>
            <a:r>
              <a:rPr lang="es-ES" sz="900" dirty="0">
                <a:solidFill>
                  <a:srgbClr val="808080"/>
                </a:solidFill>
                <a:latin typeface="Consolas" panose="020B0609020204030204" pitchFamily="49" charset="0"/>
              </a:rPr>
              <a:t>,</a:t>
            </a:r>
            <a:endParaRPr lang="es-ES"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nombre_Negocio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'Categoria de Productos'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Producto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'Precio de Compra'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precio_ventas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'Precio de Ventas'</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cantidad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'Cantidad'</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'Monto RD$'</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es-ES" sz="900" dirty="0">
                <a:solidFill>
                  <a:srgbClr val="000000"/>
                </a:solidFill>
                <a:latin typeface="Consolas" panose="020B0609020204030204" pitchFamily="49" charset="0"/>
              </a:rPr>
              <a:t>Costo</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p</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precio_compra </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vh</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cantidad</a:t>
            </a:r>
            <a:r>
              <a:rPr lang="es-ES" sz="900" dirty="0">
                <a:solidFill>
                  <a:srgbClr val="808080"/>
                </a:solidFill>
                <a:latin typeface="Consolas" panose="020B0609020204030204" pitchFamily="49" charset="0"/>
              </a:rPr>
              <a:t>),</a:t>
            </a:r>
            <a:endParaRPr lang="es-ES"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Ganancia</a:t>
            </a:r>
            <a:r>
              <a:rPr lang="es-DO" sz="900" dirty="0">
                <a:solidFill>
                  <a:srgbClr val="808080"/>
                </a:solidFill>
                <a:latin typeface="Consolas" panose="020B0609020204030204" pitchFamily="49" charset="0"/>
              </a:rPr>
              <a:t>=</a:t>
            </a:r>
            <a:r>
              <a:rPr lang="es-DO" sz="900" dirty="0">
                <a:solidFill>
                  <a:srgbClr val="0000FF"/>
                </a:solidFill>
                <a:latin typeface="Consolas" panose="020B0609020204030204" pitchFamily="49" charset="0"/>
              </a:rPr>
              <a:t>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precio_ventas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fecha_pago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'Fecha de Pago'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es-ES" sz="900" dirty="0">
                <a:solidFill>
                  <a:srgbClr val="008000"/>
                </a:solidFill>
                <a:latin typeface="Consolas" panose="020B0609020204030204" pitchFamily="49" charset="0"/>
              </a:rPr>
              <a:t>--CON ESTA FUNCION OPTENGO LA DIFERECIAS EN DIAS, PUEDE SER AÑOS, MESES, SEMANAS, ETC.</a:t>
            </a:r>
            <a:endParaRPr lang="es-ES" sz="900" dirty="0">
              <a:solidFill>
                <a:srgbClr val="000000"/>
              </a:solidFill>
              <a:latin typeface="Consolas" panose="020B0609020204030204" pitchFamily="49" charset="0"/>
            </a:endParaRPr>
          </a:p>
          <a:p>
            <a:r>
              <a:rPr lang="es-DO" sz="900" dirty="0">
                <a:solidFill>
                  <a:srgbClr val="FF00FF"/>
                </a:solidFill>
                <a:latin typeface="Consolas" panose="020B0609020204030204" pitchFamily="49" charset="0"/>
              </a:rPr>
              <a:t>DATEDIFF</a:t>
            </a:r>
            <a:r>
              <a:rPr lang="es-DO" sz="900" dirty="0">
                <a:solidFill>
                  <a:srgbClr val="808080"/>
                </a:solidFill>
                <a:latin typeface="Consolas" panose="020B0609020204030204" pitchFamily="49" charset="0"/>
              </a:rPr>
              <a:t>(</a:t>
            </a:r>
            <a:r>
              <a:rPr lang="es-DO" sz="900" dirty="0">
                <a:solidFill>
                  <a:srgbClr val="FF00FF"/>
                </a:solidFill>
                <a:latin typeface="Consolas" panose="020B0609020204030204" pitchFamily="49" charset="0"/>
              </a:rPr>
              <a:t>DAY</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fecha_pago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'Dias Transcurridos'</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estatus_Cobrado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'Estatus de Pago'</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'Monto Pago'</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'Balance Pendiete'</a:t>
            </a:r>
            <a:endParaRPr lang="pt-BR"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FROM</a:t>
            </a:r>
            <a:r>
              <a:rPr lang="es-DO" sz="900" dirty="0">
                <a:solidFill>
                  <a:srgbClr val="000000"/>
                </a:solidFill>
                <a:latin typeface="Consolas" panose="020B0609020204030204" pitchFamily="49" charset="0"/>
              </a:rPr>
              <a:t> vendedor vd </a:t>
            </a:r>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region R</a:t>
            </a:r>
          </a:p>
          <a:p>
            <a:r>
              <a:rPr lang="es-ES" sz="900" dirty="0">
                <a:solidFill>
                  <a:srgbClr val="008000"/>
                </a:solidFill>
                <a:latin typeface="Consolas" panose="020B0609020204030204" pitchFamily="49" charset="0"/>
              </a:rPr>
              <a:t>--UTILIZANDO LOS JOIN, PUEDO CREAR UNA RELACION ENTRE TODAS LAS TABLAS DE MI MODELO Y TRAER DATOS QUE </a:t>
            </a:r>
            <a:endParaRPr lang="es-ES" sz="900" dirty="0">
              <a:solidFill>
                <a:srgbClr val="000000"/>
              </a:solidFill>
              <a:latin typeface="Consolas" panose="020B0609020204030204" pitchFamily="49" charset="0"/>
            </a:endParaRPr>
          </a:p>
          <a:p>
            <a:r>
              <a:rPr lang="es-ES" sz="900" dirty="0">
                <a:solidFill>
                  <a:srgbClr val="008000"/>
                </a:solidFill>
                <a:latin typeface="Consolas" panose="020B0609020204030204" pitchFamily="49" charset="0"/>
              </a:rPr>
              <a:t>--MUESTRAN UNA RELEVANCIA CORRECTA Y QUE PARA EL INFORME O EL REPORTE LA DA ENTENDIMIENTO A QUIEN LO LEE.</a:t>
            </a:r>
            <a:endParaRPr lang="es-ES"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id_region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id_region</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Ventas_Hechos vh</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cliente c</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Productos p</a:t>
            </a:r>
          </a:p>
          <a:p>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p</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id_producto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vh</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id_producto</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ciudad ciu</a:t>
            </a:r>
          </a:p>
          <a:p>
            <a:r>
              <a:rPr lang="es-ES" sz="900" dirty="0">
                <a:solidFill>
                  <a:srgbClr val="0000FF"/>
                </a:solidFill>
                <a:latin typeface="Consolas" panose="020B0609020204030204" pitchFamily="49" charset="0"/>
              </a:rPr>
              <a:t>ON</a:t>
            </a:r>
            <a:r>
              <a:rPr lang="es-ES" sz="900" dirty="0">
                <a:solidFill>
                  <a:srgbClr val="000000"/>
                </a:solidFill>
                <a:latin typeface="Consolas" panose="020B0609020204030204" pitchFamily="49" charset="0"/>
              </a:rPr>
              <a:t> ciu</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id_ciudad </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vh</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id_ciudad</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categoria_producto catpro</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id_categoria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id_categoria</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Condicion_factura cf</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id_condicion</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dias_factura df</a:t>
            </a:r>
          </a:p>
          <a:p>
            <a:r>
              <a:rPr lang="pt-BR" sz="900" dirty="0">
                <a:solidFill>
                  <a:srgbClr val="0000FF"/>
                </a:solidFill>
                <a:latin typeface="Consolas" panose="020B0609020204030204" pitchFamily="49" charset="0"/>
              </a:rPr>
              <a:t>on</a:t>
            </a:r>
            <a:r>
              <a:rPr lang="pt-BR" sz="900" dirty="0">
                <a:solidFill>
                  <a:srgbClr val="000000"/>
                </a:solidFill>
                <a:latin typeface="Consolas" panose="020B0609020204030204" pitchFamily="49" charset="0"/>
              </a:rPr>
              <a:t> df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id_dias_factura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id_dias_factura</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Estatus_Facturas ef</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fecha_venta</a:t>
            </a:r>
            <a:r>
              <a:rPr lang="en-US" sz="900" dirty="0">
                <a:solidFill>
                  <a:srgbClr val="808080"/>
                </a:solidFill>
                <a:latin typeface="Consolas" panose="020B0609020204030204" pitchFamily="49" charset="0"/>
              </a:rPr>
              <a:t>&gt;=</a:t>
            </a:r>
            <a:r>
              <a:rPr lang="en-US" sz="900" dirty="0">
                <a:solidFill>
                  <a:srgbClr val="000000"/>
                </a:solidFill>
                <a:latin typeface="Consolas" panose="020B0609020204030204" pitchFamily="49" charset="0"/>
              </a:rPr>
              <a:t>@fecha_Inicio </a:t>
            </a:r>
            <a:r>
              <a:rPr lang="en-US" sz="900" dirty="0">
                <a:solidFill>
                  <a:srgbClr val="808080"/>
                </a:solidFill>
                <a:latin typeface="Consolas" panose="020B0609020204030204" pitchFamily="49" charset="0"/>
              </a:rPr>
              <a:t>And</a:t>
            </a:r>
            <a:r>
              <a:rPr lang="en-US" sz="900" dirty="0">
                <a:solidFill>
                  <a:srgbClr val="000000"/>
                </a:solidFill>
                <a:latin typeface="Consolas" panose="020B0609020204030204" pitchFamily="49" charset="0"/>
              </a:rPr>
              <a:t> fecha_venta</a:t>
            </a:r>
            <a:r>
              <a:rPr lang="en-US" sz="900" dirty="0">
                <a:solidFill>
                  <a:srgbClr val="808080"/>
                </a:solidFill>
                <a:latin typeface="Consolas" panose="020B0609020204030204" pitchFamily="49" charset="0"/>
              </a:rPr>
              <a:t>&lt;=</a:t>
            </a:r>
            <a:r>
              <a:rPr lang="en-US" sz="900" dirty="0">
                <a:solidFill>
                  <a:srgbClr val="000000"/>
                </a:solidFill>
                <a:latin typeface="Consolas" panose="020B0609020204030204" pitchFamily="49" charset="0"/>
              </a:rPr>
              <a:t>@fecha_Final</a:t>
            </a:r>
          </a:p>
          <a:p>
            <a:r>
              <a:rPr lang="es-DO" sz="900" dirty="0">
                <a:solidFill>
                  <a:srgbClr val="0000FF"/>
                </a:solidFill>
                <a:latin typeface="Consolas" panose="020B0609020204030204" pitchFamily="49" charset="0"/>
              </a:rPr>
              <a:t>GROUP</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BY</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No_facturas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nombre_ciudad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latitud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longitud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nombre_vendedor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nombre_Negocio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DF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dias_creditos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pt-BR" sz="900" dirty="0">
                <a:solidFill>
                  <a:srgbClr val="000000"/>
                </a:solidFill>
                <a:latin typeface="Consolas" panose="020B0609020204030204" pitchFamily="49" charset="0"/>
              </a:rPr>
              <a:t>  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precio_ventas</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fecha_pago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estatus_Cobrado</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a:t>
            </a:r>
          </a:p>
        </p:txBody>
      </p:sp>
      <p:sp>
        <p:nvSpPr>
          <p:cNvPr id="5" name="CuadroTexto 4">
            <a:extLst>
              <a:ext uri="{FF2B5EF4-FFF2-40B4-BE49-F238E27FC236}">
                <a16:creationId xmlns:a16="http://schemas.microsoft.com/office/drawing/2014/main" id="{5E62CFCE-9E3B-D620-EA7C-7ABF837BE8DF}"/>
              </a:ext>
            </a:extLst>
          </p:cNvPr>
          <p:cNvSpPr txBox="1"/>
          <p:nvPr/>
        </p:nvSpPr>
        <p:spPr>
          <a:xfrm>
            <a:off x="442242" y="193587"/>
            <a:ext cx="10051991" cy="369332"/>
          </a:xfrm>
          <a:prstGeom prst="rect">
            <a:avLst/>
          </a:prstGeom>
          <a:noFill/>
        </p:spPr>
        <p:txBody>
          <a:bodyPr wrap="square">
            <a:spAutoFit/>
          </a:bodyPr>
          <a:lstStyle/>
          <a:p>
            <a:r>
              <a:rPr lang="es-DO" sz="1800" dirty="0">
                <a:solidFill>
                  <a:srgbClr val="008000"/>
                </a:solidFill>
                <a:latin typeface="Consolas" panose="020B0609020204030204" pitchFamily="49" charset="0"/>
              </a:rPr>
              <a:t>--Ejemplo con parámetros de fecha, pero con varias consultas  y join:</a:t>
            </a:r>
            <a:endParaRPr lang="es-DO"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2637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A1F5D7A-6108-BDB3-5031-32BDEB9A85B0}"/>
              </a:ext>
            </a:extLst>
          </p:cNvPr>
          <p:cNvSpPr txBox="1"/>
          <p:nvPr/>
        </p:nvSpPr>
        <p:spPr>
          <a:xfrm>
            <a:off x="390969" y="91018"/>
            <a:ext cx="11470593" cy="1015663"/>
          </a:xfrm>
          <a:prstGeom prst="rect">
            <a:avLst/>
          </a:prstGeom>
          <a:noFill/>
        </p:spPr>
        <p:txBody>
          <a:bodyPr wrap="square">
            <a:spAutoFit/>
          </a:bodyPr>
          <a:lstStyle/>
          <a:p>
            <a:r>
              <a:rPr lang="es-DO" sz="1200" dirty="0">
                <a:solidFill>
                  <a:srgbClr val="008000"/>
                </a:solidFill>
                <a:latin typeface="Consolas" panose="020B0609020204030204" pitchFamily="49" charset="0"/>
              </a:rPr>
              <a:t>--Ejecutamos el store:</a:t>
            </a:r>
            <a:endParaRPr lang="es-DO" sz="1200" dirty="0">
              <a:solidFill>
                <a:srgbClr val="000000"/>
              </a:solidFill>
              <a:latin typeface="Consolas" panose="020B0609020204030204" pitchFamily="49" charset="0"/>
            </a:endParaRPr>
          </a:p>
          <a:p>
            <a:r>
              <a:rPr lang="es-DO" sz="1200" dirty="0">
                <a:solidFill>
                  <a:srgbClr val="0000FF"/>
                </a:solidFill>
                <a:latin typeface="Consolas" panose="020B0609020204030204" pitchFamily="49" charset="0"/>
              </a:rPr>
              <a:t>DECLARE</a:t>
            </a:r>
            <a:r>
              <a:rPr lang="es-DO" sz="1200" dirty="0">
                <a:solidFill>
                  <a:srgbClr val="000000"/>
                </a:solidFill>
                <a:latin typeface="Consolas" panose="020B0609020204030204" pitchFamily="49" charset="0"/>
              </a:rPr>
              <a:t>@return_value </a:t>
            </a:r>
            <a:r>
              <a:rPr lang="es-DO" sz="1200" dirty="0">
                <a:solidFill>
                  <a:srgbClr val="0000FF"/>
                </a:solidFill>
                <a:latin typeface="Consolas" panose="020B0609020204030204" pitchFamily="49" charset="0"/>
              </a:rPr>
              <a:t>int</a:t>
            </a:r>
            <a:endParaRPr lang="es-DO" sz="1200" dirty="0">
              <a:solidFill>
                <a:srgbClr val="000000"/>
              </a:solidFill>
              <a:latin typeface="Consolas" panose="020B0609020204030204" pitchFamily="49" charset="0"/>
            </a:endParaRPr>
          </a:p>
          <a:p>
            <a:r>
              <a:rPr lang="es-DO" sz="1200" dirty="0">
                <a:solidFill>
                  <a:srgbClr val="0000FF"/>
                </a:solidFill>
                <a:latin typeface="Consolas" panose="020B0609020204030204" pitchFamily="49" charset="0"/>
              </a:rPr>
              <a:t>EXEC</a:t>
            </a:r>
            <a:r>
              <a:rPr lang="es-DO" sz="1200" dirty="0">
                <a:solidFill>
                  <a:srgbClr val="000000"/>
                </a:solidFill>
                <a:latin typeface="Consolas" panose="020B0609020204030204" pitchFamily="49" charset="0"/>
              </a:rPr>
              <a:t>@return_value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[dbo]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[PA_ReporteCrystal_Ventas_ABRIL_AGOSTO_2022]</a:t>
            </a:r>
          </a:p>
          <a:p>
            <a:r>
              <a:rPr lang="es-DO" sz="1200" dirty="0">
                <a:solidFill>
                  <a:srgbClr val="000000"/>
                </a:solidFill>
                <a:latin typeface="Consolas" panose="020B0609020204030204" pitchFamily="49" charset="0"/>
              </a:rPr>
              <a:t>@fecha_Inicio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'01-01-2019'</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r>
              <a:rPr lang="es-DO" sz="1200" dirty="0">
                <a:solidFill>
                  <a:srgbClr val="000000"/>
                </a:solidFill>
                <a:latin typeface="Consolas" panose="020B0609020204030204" pitchFamily="49" charset="0"/>
              </a:rPr>
              <a:t>@fecha_Final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'21-07-2021'</a:t>
            </a:r>
            <a:endParaRPr lang="es-DO" sz="1200" dirty="0">
              <a:solidFill>
                <a:srgbClr val="000000"/>
              </a:solidFill>
              <a:latin typeface="Consolas" panose="020B0609020204030204" pitchFamily="49" charset="0"/>
            </a:endParaRPr>
          </a:p>
        </p:txBody>
      </p:sp>
      <p:pic>
        <p:nvPicPr>
          <p:cNvPr id="5" name="Imagen 4">
            <a:extLst>
              <a:ext uri="{FF2B5EF4-FFF2-40B4-BE49-F238E27FC236}">
                <a16:creationId xmlns:a16="http://schemas.microsoft.com/office/drawing/2014/main" id="{D634706D-B48D-38EE-EFF2-64D20FE01F17}"/>
              </a:ext>
            </a:extLst>
          </p:cNvPr>
          <p:cNvPicPr>
            <a:picLocks noChangeAspect="1"/>
          </p:cNvPicPr>
          <p:nvPr/>
        </p:nvPicPr>
        <p:blipFill>
          <a:blip r:embed="rId2"/>
          <a:stretch>
            <a:fillRect/>
          </a:stretch>
        </p:blipFill>
        <p:spPr>
          <a:xfrm>
            <a:off x="0" y="1483900"/>
            <a:ext cx="12192000" cy="4009842"/>
          </a:xfrm>
          <a:prstGeom prst="rect">
            <a:avLst/>
          </a:prstGeom>
        </p:spPr>
      </p:pic>
    </p:spTree>
    <p:extLst>
      <p:ext uri="{BB962C8B-B14F-4D97-AF65-F5344CB8AC3E}">
        <p14:creationId xmlns:p14="http://schemas.microsoft.com/office/powerpoint/2010/main" val="305682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302F217-F3AA-E770-C0E8-88DC166E685B}"/>
              </a:ext>
            </a:extLst>
          </p:cNvPr>
          <p:cNvPicPr>
            <a:picLocks noChangeAspect="1"/>
          </p:cNvPicPr>
          <p:nvPr/>
        </p:nvPicPr>
        <p:blipFill>
          <a:blip r:embed="rId2"/>
          <a:stretch>
            <a:fillRect/>
          </a:stretch>
        </p:blipFill>
        <p:spPr>
          <a:xfrm>
            <a:off x="0" y="1293623"/>
            <a:ext cx="12192000" cy="4270754"/>
          </a:xfrm>
          <a:prstGeom prst="rect">
            <a:avLst/>
          </a:prstGeom>
        </p:spPr>
      </p:pic>
    </p:spTree>
    <p:extLst>
      <p:ext uri="{BB962C8B-B14F-4D97-AF65-F5344CB8AC3E}">
        <p14:creationId xmlns:p14="http://schemas.microsoft.com/office/powerpoint/2010/main" val="392293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EA28BED-F89A-4805-8E21-E8E69DF94843}"/>
              </a:ext>
            </a:extLst>
          </p:cNvPr>
          <p:cNvSpPr txBox="1"/>
          <p:nvPr/>
        </p:nvSpPr>
        <p:spPr>
          <a:xfrm>
            <a:off x="346538" y="217400"/>
            <a:ext cx="11498923" cy="830997"/>
          </a:xfrm>
          <a:prstGeom prst="rect">
            <a:avLst/>
          </a:prstGeom>
          <a:noFill/>
        </p:spPr>
        <p:txBody>
          <a:bodyPr wrap="square">
            <a:spAutoFit/>
          </a:bodyPr>
          <a:lstStyle/>
          <a:p>
            <a:pPr algn="ctr"/>
            <a:r>
              <a:rPr lang="es-ES" sz="2400" b="1" dirty="0">
                <a:solidFill>
                  <a:srgbClr val="002060"/>
                </a:solidFill>
                <a:effectLst>
                  <a:outerShdw blurRad="38100" dist="38100" dir="2700000" algn="tl">
                    <a:srgbClr val="000000">
                      <a:alpha val="43137"/>
                    </a:srgbClr>
                  </a:outerShdw>
                </a:effectLst>
                <a:latin typeface="Arial Rounded MT Bold" panose="020F0704030504030204" pitchFamily="34" charset="0"/>
              </a:rPr>
              <a:t>En este caso utilizaremos este en nuestro Reporte Parametrizado con Crystal Report</a:t>
            </a:r>
          </a:p>
        </p:txBody>
      </p:sp>
      <p:sp>
        <p:nvSpPr>
          <p:cNvPr id="10" name="CuadroTexto 9">
            <a:extLst>
              <a:ext uri="{FF2B5EF4-FFF2-40B4-BE49-F238E27FC236}">
                <a16:creationId xmlns:a16="http://schemas.microsoft.com/office/drawing/2014/main" id="{DE7917DF-25FA-4101-AD33-1CC34827639F}"/>
              </a:ext>
            </a:extLst>
          </p:cNvPr>
          <p:cNvSpPr txBox="1"/>
          <p:nvPr/>
        </p:nvSpPr>
        <p:spPr>
          <a:xfrm>
            <a:off x="3155324" y="1319509"/>
            <a:ext cx="8888864" cy="5047536"/>
          </a:xfrm>
          <a:prstGeom prst="rect">
            <a:avLst/>
          </a:prstGeom>
          <a:noFill/>
        </p:spPr>
        <p:txBody>
          <a:bodyPr wrap="square">
            <a:spAutoFit/>
          </a:bodyPr>
          <a:lstStyle/>
          <a:p>
            <a:r>
              <a:rPr lang="es-ES" sz="1400" dirty="0">
                <a:solidFill>
                  <a:srgbClr val="008000"/>
                </a:solidFill>
                <a:latin typeface="Consolas" panose="020B0609020204030204" pitchFamily="49" charset="0"/>
              </a:rPr>
              <a:t>--Aqui vamos a crear un Procedimiento Almacenado para Parámetros de un Reporte:</a:t>
            </a:r>
            <a:endParaRPr lang="es-ES" sz="1400" dirty="0">
              <a:solidFill>
                <a:srgbClr val="000000"/>
              </a:solidFill>
              <a:latin typeface="Consolas" panose="020B0609020204030204" pitchFamily="49" charset="0"/>
            </a:endParaRPr>
          </a:p>
          <a:p>
            <a:endParaRPr lang="es-ES" sz="1400" dirty="0">
              <a:solidFill>
                <a:srgbClr val="000000"/>
              </a:solidFill>
              <a:latin typeface="Consolas" panose="020B0609020204030204" pitchFamily="49" charset="0"/>
            </a:endParaRPr>
          </a:p>
          <a:p>
            <a:r>
              <a:rPr lang="it-IT" sz="1400" dirty="0">
                <a:solidFill>
                  <a:srgbClr val="0000FF"/>
                </a:solidFill>
                <a:latin typeface="Consolas" panose="020B0609020204030204" pitchFamily="49" charset="0"/>
              </a:rPr>
              <a:t>create</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procedure</a:t>
            </a:r>
            <a:r>
              <a:rPr lang="it-IT" sz="1400" dirty="0">
                <a:solidFill>
                  <a:srgbClr val="000000"/>
                </a:solidFill>
                <a:latin typeface="Consolas" panose="020B0609020204030204" pitchFamily="49" charset="0"/>
              </a:rPr>
              <a:t> PA_ReporteCrystal_Ventas</a:t>
            </a:r>
          </a:p>
          <a:p>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@fecha_Inicio </a:t>
            </a:r>
            <a:r>
              <a:rPr lang="es-ES" sz="1400" dirty="0">
                <a:solidFill>
                  <a:srgbClr val="0000FF"/>
                </a:solidFill>
                <a:latin typeface="Consolas" panose="020B0609020204030204" pitchFamily="49" charset="0"/>
              </a:rPr>
              <a:t>date</a:t>
            </a:r>
            <a:r>
              <a:rPr lang="es-ES" sz="1400" dirty="0">
                <a:solidFill>
                  <a:srgbClr val="808080"/>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@fecha_Final </a:t>
            </a:r>
            <a:r>
              <a:rPr lang="es-ES" sz="1400" dirty="0">
                <a:solidFill>
                  <a:srgbClr val="0000FF"/>
                </a:solidFill>
                <a:latin typeface="Consolas" panose="020B0609020204030204" pitchFamily="49" charset="0"/>
              </a:rPr>
              <a:t>date</a:t>
            </a:r>
            <a:endParaRPr lang="es-ES" sz="1400" dirty="0">
              <a:solidFill>
                <a:srgbClr val="000000"/>
              </a:solidFill>
              <a:latin typeface="Consolas" panose="020B0609020204030204" pitchFamily="49" charset="0"/>
            </a:endParaRPr>
          </a:p>
          <a:p>
            <a:r>
              <a:rPr lang="es-ES" sz="1400" dirty="0">
                <a:solidFill>
                  <a:srgbClr val="808080"/>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FF"/>
                </a:solidFill>
                <a:latin typeface="Consolas" panose="020B0609020204030204" pitchFamily="49" charset="0"/>
              </a:rPr>
              <a:t>AS</a:t>
            </a:r>
            <a:endParaRPr lang="es-ES" sz="1400" dirty="0">
              <a:solidFill>
                <a:srgbClr val="000000"/>
              </a:solidFill>
              <a:latin typeface="Consolas" panose="020B0609020204030204" pitchFamily="49" charset="0"/>
            </a:endParaRPr>
          </a:p>
          <a:p>
            <a:r>
              <a:rPr lang="es-ES" sz="1400" dirty="0">
                <a:solidFill>
                  <a:srgbClr val="0000FF"/>
                </a:solidFill>
                <a:latin typeface="Consolas" panose="020B0609020204030204" pitchFamily="49" charset="0"/>
              </a:rPr>
              <a:t>SELECT</a:t>
            </a: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distinct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No_facturas</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id_ventas</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fecha_venta</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r</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nombre </a:t>
            </a:r>
            <a:r>
              <a:rPr lang="es-ES" sz="1400" dirty="0">
                <a:solidFill>
                  <a:srgbClr val="0000FF"/>
                </a:solidFill>
                <a:latin typeface="Consolas" panose="020B0609020204030204" pitchFamily="49" charset="0"/>
              </a:rPr>
              <a:t>as</a:t>
            </a:r>
            <a:r>
              <a:rPr lang="es-ES" sz="1400" dirty="0">
                <a:solidFill>
                  <a:srgbClr val="000000"/>
                </a:solidFill>
                <a:latin typeface="Consolas" panose="020B0609020204030204" pitchFamily="49" charset="0"/>
              </a:rPr>
              <a:t> Region</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ciu</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nombre_ciudad </a:t>
            </a:r>
            <a:r>
              <a:rPr lang="es-ES" sz="1400" dirty="0">
                <a:solidFill>
                  <a:srgbClr val="0000FF"/>
                </a:solidFill>
                <a:latin typeface="Consolas" panose="020B0609020204030204" pitchFamily="49" charset="0"/>
              </a:rPr>
              <a:t>as</a:t>
            </a:r>
            <a:r>
              <a:rPr lang="es-ES" sz="1400" dirty="0">
                <a:solidFill>
                  <a:srgbClr val="000000"/>
                </a:solidFill>
                <a:latin typeface="Consolas" panose="020B0609020204030204" pitchFamily="49" charset="0"/>
              </a:rPr>
              <a:t> Ciudad</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c</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id_cliente</a:t>
            </a:r>
            <a:r>
              <a:rPr lang="es-ES" sz="1400" dirty="0">
                <a:solidFill>
                  <a:srgbClr val="808080"/>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c</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nombre_Negocio</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nombre_vendedor</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p</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descripcion </a:t>
            </a:r>
            <a:r>
              <a:rPr lang="es-ES" sz="1400" dirty="0">
                <a:solidFill>
                  <a:srgbClr val="0000FF"/>
                </a:solidFill>
                <a:latin typeface="Consolas" panose="020B0609020204030204" pitchFamily="49" charset="0"/>
              </a:rPr>
              <a:t>as</a:t>
            </a:r>
            <a:r>
              <a:rPr lang="es-ES" sz="1400" dirty="0">
                <a:solidFill>
                  <a:srgbClr val="000000"/>
                </a:solidFill>
                <a:latin typeface="Consolas" panose="020B0609020204030204" pitchFamily="49" charset="0"/>
              </a:rPr>
              <a:t> Producto</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cantidad</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precio_ventas</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monto</a:t>
            </a:r>
          </a:p>
          <a:p>
            <a:r>
              <a:rPr lang="es-ES" sz="1400" dirty="0">
                <a:solidFill>
                  <a:srgbClr val="0000FF"/>
                </a:solidFill>
                <a:latin typeface="Consolas" panose="020B0609020204030204" pitchFamily="49" charset="0"/>
              </a:rPr>
              <a:t>FROM</a:t>
            </a:r>
            <a:r>
              <a:rPr lang="es-ES" sz="1400" dirty="0">
                <a:solidFill>
                  <a:srgbClr val="000000"/>
                </a:solidFill>
                <a:latin typeface="Consolas" panose="020B0609020204030204" pitchFamily="49" charset="0"/>
              </a:rPr>
              <a:t> vendedor V </a:t>
            </a:r>
            <a:r>
              <a:rPr lang="es-ES" sz="1400" dirty="0">
                <a:solidFill>
                  <a:srgbClr val="808080"/>
                </a:solidFill>
                <a:latin typeface="Consolas" panose="020B0609020204030204" pitchFamily="49" charset="0"/>
              </a:rPr>
              <a:t>join</a:t>
            </a:r>
            <a:r>
              <a:rPr lang="es-ES" sz="1400" dirty="0">
                <a:solidFill>
                  <a:srgbClr val="000000"/>
                </a:solidFill>
                <a:latin typeface="Consolas" panose="020B0609020204030204" pitchFamily="49" charset="0"/>
              </a:rPr>
              <a:t> region R</a:t>
            </a:r>
          </a:p>
          <a:p>
            <a:r>
              <a:rPr lang="es-ES" sz="1400" dirty="0">
                <a:solidFill>
                  <a:srgbClr val="0000FF"/>
                </a:solidFill>
                <a:latin typeface="Consolas" panose="020B0609020204030204" pitchFamily="49" charset="0"/>
              </a:rPr>
              <a:t>ON</a:t>
            </a:r>
            <a:r>
              <a:rPr lang="es-ES" sz="1400" dirty="0">
                <a:solidFill>
                  <a:srgbClr val="000000"/>
                </a:solidFill>
                <a:latin typeface="Consolas" panose="020B0609020204030204" pitchFamily="49" charset="0"/>
              </a:rPr>
              <a:t> V</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id_region </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R</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id_region</a:t>
            </a:r>
          </a:p>
          <a:p>
            <a:r>
              <a:rPr lang="es-ES" sz="1400" dirty="0">
                <a:solidFill>
                  <a:srgbClr val="808080"/>
                </a:solidFill>
                <a:latin typeface="Consolas" panose="020B0609020204030204" pitchFamily="49" charset="0"/>
              </a:rPr>
              <a:t>join</a:t>
            </a:r>
            <a:r>
              <a:rPr lang="es-ES" sz="1400" dirty="0">
                <a:solidFill>
                  <a:srgbClr val="000000"/>
                </a:solidFill>
                <a:latin typeface="Consolas" panose="020B0609020204030204" pitchFamily="49" charset="0"/>
              </a:rPr>
              <a:t> Ventas_Hechos vh</a:t>
            </a:r>
          </a:p>
          <a:p>
            <a:r>
              <a:rPr lang="es-ES" sz="1400" dirty="0">
                <a:solidFill>
                  <a:srgbClr val="0000FF"/>
                </a:solidFill>
                <a:latin typeface="Consolas" panose="020B0609020204030204" pitchFamily="49" charset="0"/>
              </a:rPr>
              <a:t>ON</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id_vendedor </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id_vendedor</a:t>
            </a:r>
          </a:p>
          <a:p>
            <a:r>
              <a:rPr lang="es-ES" sz="1400" dirty="0">
                <a:solidFill>
                  <a:srgbClr val="808080"/>
                </a:solidFill>
                <a:latin typeface="Consolas" panose="020B0609020204030204" pitchFamily="49" charset="0"/>
              </a:rPr>
              <a:t>join</a:t>
            </a:r>
            <a:r>
              <a:rPr lang="es-ES" sz="1400" dirty="0">
                <a:solidFill>
                  <a:srgbClr val="000000"/>
                </a:solidFill>
                <a:latin typeface="Consolas" panose="020B0609020204030204" pitchFamily="49" charset="0"/>
              </a:rPr>
              <a:t> cliente c</a:t>
            </a:r>
          </a:p>
          <a:p>
            <a:r>
              <a:rPr lang="es-ES" sz="1400" dirty="0">
                <a:solidFill>
                  <a:srgbClr val="0000FF"/>
                </a:solidFill>
                <a:latin typeface="Consolas" panose="020B0609020204030204" pitchFamily="49" charset="0"/>
              </a:rPr>
              <a:t>ON</a:t>
            </a:r>
            <a:r>
              <a:rPr lang="es-ES" sz="1400" dirty="0">
                <a:solidFill>
                  <a:srgbClr val="000000"/>
                </a:solidFill>
                <a:latin typeface="Consolas" panose="020B0609020204030204" pitchFamily="49" charset="0"/>
              </a:rPr>
              <a:t> c</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id_cliente </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id_cliente</a:t>
            </a:r>
          </a:p>
          <a:p>
            <a:r>
              <a:rPr lang="es-ES" sz="1400" dirty="0">
                <a:solidFill>
                  <a:srgbClr val="808080"/>
                </a:solidFill>
                <a:latin typeface="Consolas" panose="020B0609020204030204" pitchFamily="49" charset="0"/>
              </a:rPr>
              <a:t>join</a:t>
            </a:r>
            <a:r>
              <a:rPr lang="es-ES" sz="1400" dirty="0">
                <a:solidFill>
                  <a:srgbClr val="000000"/>
                </a:solidFill>
                <a:latin typeface="Consolas" panose="020B0609020204030204" pitchFamily="49" charset="0"/>
              </a:rPr>
              <a:t> Productos p</a:t>
            </a:r>
          </a:p>
          <a:p>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p</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id_producto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vh</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id_producto</a:t>
            </a:r>
          </a:p>
          <a:p>
            <a:r>
              <a:rPr lang="es-ES" sz="1400" dirty="0">
                <a:solidFill>
                  <a:srgbClr val="808080"/>
                </a:solidFill>
                <a:latin typeface="Consolas" panose="020B0609020204030204" pitchFamily="49" charset="0"/>
              </a:rPr>
              <a:t>join</a:t>
            </a:r>
            <a:r>
              <a:rPr lang="es-ES" sz="1400" dirty="0">
                <a:solidFill>
                  <a:srgbClr val="000000"/>
                </a:solidFill>
                <a:latin typeface="Consolas" panose="020B0609020204030204" pitchFamily="49" charset="0"/>
              </a:rPr>
              <a:t> ciudad ciu</a:t>
            </a:r>
          </a:p>
          <a:p>
            <a:r>
              <a:rPr lang="es-ES" sz="1400" dirty="0">
                <a:solidFill>
                  <a:srgbClr val="0000FF"/>
                </a:solidFill>
                <a:latin typeface="Consolas" panose="020B0609020204030204" pitchFamily="49" charset="0"/>
              </a:rPr>
              <a:t>ON</a:t>
            </a:r>
            <a:r>
              <a:rPr lang="es-ES" sz="1400" dirty="0">
                <a:solidFill>
                  <a:srgbClr val="000000"/>
                </a:solidFill>
                <a:latin typeface="Consolas" panose="020B0609020204030204" pitchFamily="49" charset="0"/>
              </a:rPr>
              <a:t> ciu</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id_ciudad </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 vh</a:t>
            </a:r>
            <a:r>
              <a:rPr lang="es-ES" sz="1400" dirty="0">
                <a:solidFill>
                  <a:srgbClr val="808080"/>
                </a:solidFill>
                <a:latin typeface="Consolas" panose="020B0609020204030204" pitchFamily="49" charset="0"/>
              </a:rPr>
              <a:t>.</a:t>
            </a:r>
            <a:r>
              <a:rPr lang="es-ES" sz="1400" dirty="0">
                <a:solidFill>
                  <a:srgbClr val="000000"/>
                </a:solidFill>
                <a:latin typeface="Consolas" panose="020B0609020204030204" pitchFamily="49" charset="0"/>
              </a:rPr>
              <a:t>[id_ciudad]</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fecha_venta</a:t>
            </a:r>
            <a:r>
              <a:rPr lang="en-US" sz="1400" dirty="0">
                <a:solidFill>
                  <a:srgbClr val="808080"/>
                </a:solidFill>
                <a:latin typeface="Consolas" panose="020B0609020204030204" pitchFamily="49" charset="0"/>
              </a:rPr>
              <a:t>&gt;=</a:t>
            </a:r>
            <a:r>
              <a:rPr lang="en-US" sz="1400" dirty="0">
                <a:solidFill>
                  <a:srgbClr val="000000"/>
                </a:solidFill>
                <a:latin typeface="Consolas" panose="020B0609020204030204" pitchFamily="49" charset="0"/>
              </a:rPr>
              <a:t>@fecha_Inicio </a:t>
            </a:r>
            <a:r>
              <a:rPr lang="en-US" sz="1400" dirty="0">
                <a:solidFill>
                  <a:srgbClr val="808080"/>
                </a:solidFill>
                <a:latin typeface="Consolas" panose="020B0609020204030204" pitchFamily="49" charset="0"/>
              </a:rPr>
              <a:t>And</a:t>
            </a:r>
            <a:r>
              <a:rPr lang="en-US" sz="1400" dirty="0">
                <a:solidFill>
                  <a:srgbClr val="000000"/>
                </a:solidFill>
                <a:latin typeface="Consolas" panose="020B0609020204030204" pitchFamily="49" charset="0"/>
              </a:rPr>
              <a:t> fecha_venta</a:t>
            </a:r>
            <a:r>
              <a:rPr lang="en-US" sz="1400" dirty="0">
                <a:solidFill>
                  <a:srgbClr val="808080"/>
                </a:solidFill>
                <a:latin typeface="Consolas" panose="020B0609020204030204" pitchFamily="49" charset="0"/>
              </a:rPr>
              <a:t>&lt;=</a:t>
            </a:r>
            <a:r>
              <a:rPr lang="en-US" sz="1400" dirty="0">
                <a:solidFill>
                  <a:srgbClr val="000000"/>
                </a:solidFill>
                <a:latin typeface="Consolas" panose="020B0609020204030204" pitchFamily="49" charset="0"/>
              </a:rPr>
              <a:t>@fecha_Final</a:t>
            </a:r>
          </a:p>
          <a:p>
            <a:r>
              <a:rPr lang="es-ES" sz="1400" dirty="0">
                <a:solidFill>
                  <a:srgbClr val="0000FF"/>
                </a:solidFill>
                <a:latin typeface="Consolas" panose="020B0609020204030204" pitchFamily="49" charset="0"/>
              </a:rPr>
              <a:t>go</a:t>
            </a:r>
            <a:endParaRPr lang="es-ES" sz="1400" dirty="0">
              <a:solidFill>
                <a:srgbClr val="000000"/>
              </a:solidFill>
              <a:latin typeface="Consolas" panose="020B0609020204030204" pitchFamily="49" charset="0"/>
            </a:endParaRPr>
          </a:p>
        </p:txBody>
      </p:sp>
      <p:sp>
        <p:nvSpPr>
          <p:cNvPr id="11" name="Flecha: hacia abajo 10">
            <a:extLst>
              <a:ext uri="{FF2B5EF4-FFF2-40B4-BE49-F238E27FC236}">
                <a16:creationId xmlns:a16="http://schemas.microsoft.com/office/drawing/2014/main" id="{C65713DF-BFE5-4FC8-9DC3-C034D1BC0F96}"/>
              </a:ext>
            </a:extLst>
          </p:cNvPr>
          <p:cNvSpPr/>
          <p:nvPr/>
        </p:nvSpPr>
        <p:spPr>
          <a:xfrm>
            <a:off x="2422424" y="1499611"/>
            <a:ext cx="365760" cy="374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DF2622D4-578A-4D59-B2E6-C20A3D995CE1}"/>
              </a:ext>
            </a:extLst>
          </p:cNvPr>
          <p:cNvSpPr txBox="1"/>
          <p:nvPr/>
        </p:nvSpPr>
        <p:spPr>
          <a:xfrm>
            <a:off x="49248" y="4609170"/>
            <a:ext cx="3106077" cy="923330"/>
          </a:xfrm>
          <a:prstGeom prst="rect">
            <a:avLst/>
          </a:prstGeom>
          <a:noFill/>
        </p:spPr>
        <p:txBody>
          <a:bodyPr wrap="square" rtlCol="0">
            <a:spAutoFit/>
          </a:bodyPr>
          <a:lstStyle/>
          <a:p>
            <a:pPr algn="ctr"/>
            <a:r>
              <a:rPr lang="en-US" b="1" dirty="0">
                <a:solidFill>
                  <a:srgbClr val="002060"/>
                </a:solidFill>
              </a:rPr>
              <a:t>Lo Ejecutamos y vemos que ha tenido Exito y luego nos vamos al Visual studio</a:t>
            </a:r>
            <a:endParaRPr lang="es-ES" b="1" dirty="0">
              <a:solidFill>
                <a:srgbClr val="002060"/>
              </a:solidFill>
            </a:endParaRPr>
          </a:p>
        </p:txBody>
      </p:sp>
      <p:sp>
        <p:nvSpPr>
          <p:cNvPr id="15" name="Flecha: hacia abajo 14">
            <a:extLst>
              <a:ext uri="{FF2B5EF4-FFF2-40B4-BE49-F238E27FC236}">
                <a16:creationId xmlns:a16="http://schemas.microsoft.com/office/drawing/2014/main" id="{B4094FF4-EF1C-4871-A10D-E0EBD6F01E36}"/>
              </a:ext>
            </a:extLst>
          </p:cNvPr>
          <p:cNvSpPr/>
          <p:nvPr/>
        </p:nvSpPr>
        <p:spPr>
          <a:xfrm>
            <a:off x="2422424" y="3843277"/>
            <a:ext cx="365760" cy="374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78" name="Picture 6" descr="Bases de datos: conceptos básicos - DBA dixit">
            <a:extLst>
              <a:ext uri="{FF2B5EF4-FFF2-40B4-BE49-F238E27FC236}">
                <a16:creationId xmlns:a16="http://schemas.microsoft.com/office/drawing/2014/main" id="{5DA7B60E-CF3D-4FD2-B23E-821B5446F9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2" y="1428253"/>
            <a:ext cx="1458204" cy="19700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brir una base de datos ya creada con Sql Server – TuProgramaras">
            <a:extLst>
              <a:ext uri="{FF2B5EF4-FFF2-40B4-BE49-F238E27FC236}">
                <a16:creationId xmlns:a16="http://schemas.microsoft.com/office/drawing/2014/main" id="{023A5BB0-A130-4442-BB7A-19B2A2F23A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788" y="2404792"/>
            <a:ext cx="786397" cy="646331"/>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5A137EE3-AEFB-43ED-B9E8-144297762AB9}"/>
              </a:ext>
            </a:extLst>
          </p:cNvPr>
          <p:cNvSpPr/>
          <p:nvPr/>
        </p:nvSpPr>
        <p:spPr>
          <a:xfrm>
            <a:off x="1939676" y="2493796"/>
            <a:ext cx="505113" cy="58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80" name="Picture 8" descr="Microsoft launches Visual Studio 2019 for Windows and Mac | VentureBeat">
            <a:extLst>
              <a:ext uri="{FF2B5EF4-FFF2-40B4-BE49-F238E27FC236}">
                <a16:creationId xmlns:a16="http://schemas.microsoft.com/office/drawing/2014/main" id="{89B2309C-8E63-4D59-9025-413F980BF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43" y="5507937"/>
            <a:ext cx="2473036" cy="123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7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ICIO | optica24casablanca">
            <a:extLst>
              <a:ext uri="{FF2B5EF4-FFF2-40B4-BE49-F238E27FC236}">
                <a16:creationId xmlns:a16="http://schemas.microsoft.com/office/drawing/2014/main" id="{7FA3F4D9-2455-4C96-972B-1BC4F7F1E05F}"/>
              </a:ext>
            </a:extLst>
          </p:cNvPr>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0" y="930089"/>
            <a:ext cx="2997200" cy="14986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2">
            <a:extLst>
              <a:ext uri="{FF2B5EF4-FFF2-40B4-BE49-F238E27FC236}">
                <a16:creationId xmlns:a16="http://schemas.microsoft.com/office/drawing/2014/main" id="{40F478C6-8D5D-47E6-B4E2-013BC10644BB}"/>
              </a:ext>
            </a:extLst>
          </p:cNvPr>
          <p:cNvSpPr txBox="1"/>
          <p:nvPr/>
        </p:nvSpPr>
        <p:spPr>
          <a:xfrm>
            <a:off x="833284" y="289405"/>
            <a:ext cx="10464800" cy="748988"/>
          </a:xfrm>
          <a:prstGeom prst="rect">
            <a:avLst/>
          </a:prstGeom>
          <a:noFill/>
        </p:spPr>
        <p:txBody>
          <a:bodyPr wrap="square">
            <a:spAutoFit/>
          </a:bodyPr>
          <a:lstStyle/>
          <a:p>
            <a:pPr algn="ctr"/>
            <a:r>
              <a:rPr lang="es-ES" sz="4267" b="1" dirty="0">
                <a:solidFill>
                  <a:srgbClr val="002060"/>
                </a:solidFill>
                <a:effectLst>
                  <a:outerShdw blurRad="38100" dist="38100" dir="2700000" algn="tl">
                    <a:srgbClr val="000000">
                      <a:alpha val="43137"/>
                    </a:srgbClr>
                  </a:outerShdw>
                </a:effectLst>
                <a:latin typeface="Noto Sans"/>
              </a:rPr>
              <a:t>Crearemos una Vista en el SQL Server</a:t>
            </a:r>
          </a:p>
        </p:txBody>
      </p:sp>
      <p:sp>
        <p:nvSpPr>
          <p:cNvPr id="6" name="TextBox 5">
            <a:extLst>
              <a:ext uri="{FF2B5EF4-FFF2-40B4-BE49-F238E27FC236}">
                <a16:creationId xmlns:a16="http://schemas.microsoft.com/office/drawing/2014/main" id="{92BF9BC5-C9FC-4EB4-8741-553E74427B12}"/>
              </a:ext>
            </a:extLst>
          </p:cNvPr>
          <p:cNvSpPr txBox="1"/>
          <p:nvPr/>
        </p:nvSpPr>
        <p:spPr>
          <a:xfrm>
            <a:off x="406400" y="2244935"/>
            <a:ext cx="11379200" cy="1200329"/>
          </a:xfrm>
          <a:prstGeom prst="rect">
            <a:avLst/>
          </a:prstGeom>
          <a:noFill/>
        </p:spPr>
        <p:txBody>
          <a:bodyPr wrap="square">
            <a:spAutoFit/>
          </a:bodyPr>
          <a:lstStyle/>
          <a:p>
            <a:pPr algn="just"/>
            <a:r>
              <a:rPr lang="es-DO" sz="2400" dirty="0">
                <a:latin typeface="Arial" panose="020B0604020202020204" pitchFamily="34" charset="0"/>
              </a:rPr>
              <a:t>Una vista es el conjunto de resultados de una consulta almacenada en los datos. es una consulta que se presenta como una tabla (virtual) a partir de un conjunto de tablas en una base de datos relacional.</a:t>
            </a:r>
            <a:endParaRPr lang="es-DO" sz="2400" dirty="0"/>
          </a:p>
        </p:txBody>
      </p:sp>
      <p:sp>
        <p:nvSpPr>
          <p:cNvPr id="5" name="TextBox 4">
            <a:extLst>
              <a:ext uri="{FF2B5EF4-FFF2-40B4-BE49-F238E27FC236}">
                <a16:creationId xmlns:a16="http://schemas.microsoft.com/office/drawing/2014/main" id="{0F5E27DE-55A6-4E31-9E42-066049D15B2B}"/>
              </a:ext>
            </a:extLst>
          </p:cNvPr>
          <p:cNvSpPr txBox="1"/>
          <p:nvPr/>
        </p:nvSpPr>
        <p:spPr>
          <a:xfrm>
            <a:off x="609600" y="4953000"/>
            <a:ext cx="9828981" cy="1200329"/>
          </a:xfrm>
          <a:prstGeom prst="rect">
            <a:avLst/>
          </a:prstGeom>
          <a:noFill/>
        </p:spPr>
        <p:txBody>
          <a:bodyPr wrap="square" rtlCol="0">
            <a:spAutoFit/>
          </a:bodyPr>
          <a:lstStyle/>
          <a:p>
            <a:pPr marL="457189" indent="-457189" algn="just">
              <a:buFont typeface="+mj-lt"/>
              <a:buAutoNum type="alphaLcParenR"/>
            </a:pPr>
            <a:r>
              <a:rPr lang="en-US" sz="2400" dirty="0"/>
              <a:t>Proporcionar informacion.</a:t>
            </a:r>
          </a:p>
          <a:p>
            <a:pPr marL="457189" indent="-457189" algn="just">
              <a:buFont typeface="+mj-lt"/>
              <a:buAutoNum type="alphaLcParenR"/>
            </a:pPr>
            <a:r>
              <a:rPr lang="en-US" sz="2400" dirty="0"/>
              <a:t>Mecanismo de Seguridad no acceso dinero.</a:t>
            </a:r>
          </a:p>
          <a:p>
            <a:pPr marL="457189" indent="-457189" algn="just">
              <a:buFont typeface="+mj-lt"/>
              <a:buAutoNum type="alphaLcParenR"/>
            </a:pPr>
            <a:r>
              <a:rPr lang="en-US" sz="2400" dirty="0"/>
              <a:t>Compatiblidad con versiones anterior, cuyo esquemas han Cambiado.</a:t>
            </a:r>
            <a:endParaRPr lang="es-DO" sz="2400" dirty="0"/>
          </a:p>
        </p:txBody>
      </p:sp>
      <p:sp>
        <p:nvSpPr>
          <p:cNvPr id="9" name="TextBox 8">
            <a:extLst>
              <a:ext uri="{FF2B5EF4-FFF2-40B4-BE49-F238E27FC236}">
                <a16:creationId xmlns:a16="http://schemas.microsoft.com/office/drawing/2014/main" id="{D80B30E5-F79B-4A56-8169-B6BA50E15165}"/>
              </a:ext>
            </a:extLst>
          </p:cNvPr>
          <p:cNvSpPr txBox="1"/>
          <p:nvPr/>
        </p:nvSpPr>
        <p:spPr>
          <a:xfrm>
            <a:off x="407265" y="3905649"/>
            <a:ext cx="6096000" cy="461665"/>
          </a:xfrm>
          <a:prstGeom prst="rect">
            <a:avLst/>
          </a:prstGeom>
          <a:noFill/>
        </p:spPr>
        <p:txBody>
          <a:bodyPr wrap="square">
            <a:spAutoFit/>
          </a:bodyPr>
          <a:lstStyle/>
          <a:p>
            <a:pPr algn="just"/>
            <a:r>
              <a:rPr lang="en-US" sz="2400" b="1" dirty="0"/>
              <a:t>Para que nos pueden Server las vista?</a:t>
            </a:r>
          </a:p>
        </p:txBody>
      </p:sp>
    </p:spTree>
    <p:extLst>
      <p:ext uri="{BB962C8B-B14F-4D97-AF65-F5344CB8AC3E}">
        <p14:creationId xmlns:p14="http://schemas.microsoft.com/office/powerpoint/2010/main" val="296734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EBAC13-CCD5-4852-AEAF-8A48A0431A40}"/>
              </a:ext>
            </a:extLst>
          </p:cNvPr>
          <p:cNvSpPr txBox="1"/>
          <p:nvPr/>
        </p:nvSpPr>
        <p:spPr>
          <a:xfrm>
            <a:off x="1138845" y="187979"/>
            <a:ext cx="10257905" cy="461665"/>
          </a:xfrm>
          <a:prstGeom prst="rect">
            <a:avLst/>
          </a:prstGeom>
          <a:noFill/>
        </p:spPr>
        <p:txBody>
          <a:bodyPr wrap="square">
            <a:spAutoFit/>
          </a:bodyPr>
          <a:lstStyle/>
          <a:p>
            <a:pPr algn="ctr"/>
            <a:r>
              <a:rPr lang="es-ES" sz="2400" b="1" u="sng" dirty="0">
                <a:effectLst>
                  <a:outerShdw blurRad="38100" dist="38100" dir="2700000" algn="tl">
                    <a:srgbClr val="000000">
                      <a:alpha val="43137"/>
                    </a:srgbClr>
                  </a:outerShdw>
                </a:effectLst>
                <a:latin typeface="Arial Rounded MT Bold" panose="020F0704030504030204" pitchFamily="34" charset="0"/>
              </a:rPr>
              <a:t>Escenarios y Preguntas de las Empresas</a:t>
            </a:r>
          </a:p>
        </p:txBody>
      </p:sp>
      <p:sp>
        <p:nvSpPr>
          <p:cNvPr id="2" name="CuadroTexto 1">
            <a:extLst>
              <a:ext uri="{FF2B5EF4-FFF2-40B4-BE49-F238E27FC236}">
                <a16:creationId xmlns:a16="http://schemas.microsoft.com/office/drawing/2014/main" id="{B9F4C282-724F-49D2-82D3-4B23F8A6CFAB}"/>
              </a:ext>
            </a:extLst>
          </p:cNvPr>
          <p:cNvSpPr txBox="1"/>
          <p:nvPr/>
        </p:nvSpPr>
        <p:spPr>
          <a:xfrm>
            <a:off x="2515985" y="1029831"/>
            <a:ext cx="9288088" cy="2246769"/>
          </a:xfrm>
          <a:prstGeom prst="rect">
            <a:avLst/>
          </a:prstGeom>
          <a:noFill/>
        </p:spPr>
        <p:txBody>
          <a:bodyPr wrap="square" rtlCol="0">
            <a:spAutoFit/>
          </a:bodyPr>
          <a:lstStyle/>
          <a:p>
            <a:pPr algn="just"/>
            <a:r>
              <a:rPr lang="en-US" sz="2000" dirty="0"/>
              <a:t>La compañia </a:t>
            </a:r>
            <a:r>
              <a:rPr lang="en-US" sz="2000" b="1" dirty="0">
                <a:effectLst>
                  <a:outerShdw blurRad="38100" dist="38100" dir="2700000" algn="tl">
                    <a:srgbClr val="000000">
                      <a:alpha val="43137"/>
                    </a:srgbClr>
                  </a:outerShdw>
                </a:effectLst>
              </a:rPr>
              <a:t>JPVTech</a:t>
            </a:r>
            <a:r>
              <a:rPr lang="en-US" sz="2000" dirty="0"/>
              <a:t>, cuenta con un extensivo resumen de productos, ventas, clientes, vendedores, empleados, ciudades, regiones, ingresos, Gastos, utilidades y margenes desde y hasta una fecha x. De estos Registros el equipo Directivo quiere conocer los Indicadores de ventas </a:t>
            </a:r>
            <a:r>
              <a:rPr lang="en-US" sz="2000" b="1" dirty="0"/>
              <a:t>porcetuales %, margenes %, proyecciones, etc</a:t>
            </a:r>
            <a:r>
              <a:rPr lang="en-US" sz="2000" dirty="0"/>
              <a:t>, para asi poder medir el Desempeño de los productos, por ciudades y regiones, asi como de vendedores y de sus Clientes y de esta forma tomar desiciones basadas en Inteligencia de Negocios, y poder Desarrollar estragias que ayuden a la empresa.</a:t>
            </a:r>
            <a:endParaRPr lang="es-ES" sz="2000" dirty="0"/>
          </a:p>
        </p:txBody>
      </p:sp>
      <p:sp>
        <p:nvSpPr>
          <p:cNvPr id="4" name="CuadroTexto 3">
            <a:extLst>
              <a:ext uri="{FF2B5EF4-FFF2-40B4-BE49-F238E27FC236}">
                <a16:creationId xmlns:a16="http://schemas.microsoft.com/office/drawing/2014/main" id="{92D84BB5-7789-421F-BCE4-78E764D6A5E4}"/>
              </a:ext>
            </a:extLst>
          </p:cNvPr>
          <p:cNvSpPr txBox="1"/>
          <p:nvPr/>
        </p:nvSpPr>
        <p:spPr>
          <a:xfrm>
            <a:off x="2515986" y="3453791"/>
            <a:ext cx="9257605" cy="1323439"/>
          </a:xfrm>
          <a:prstGeom prst="rect">
            <a:avLst/>
          </a:prstGeom>
          <a:noFill/>
        </p:spPr>
        <p:txBody>
          <a:bodyPr wrap="square" rtlCol="0">
            <a:spAutoFit/>
          </a:bodyPr>
          <a:lstStyle/>
          <a:p>
            <a:pPr algn="just"/>
            <a:r>
              <a:rPr lang="en-US" sz="2000" dirty="0"/>
              <a:t>Asi mismo los directores quieren visualizar estos Indicadores a manera de reporte, de una forma sencilla en cualquier dispositivos y constantemente actualizada, en donde han optado por utilizar Soluciones que ofrecen estos sistemas de Analisis de Datos y Business Intelligence.</a:t>
            </a:r>
            <a:r>
              <a:rPr lang="es-ES" sz="2000" dirty="0"/>
              <a:t> </a:t>
            </a:r>
          </a:p>
        </p:txBody>
      </p:sp>
      <p:pic>
        <p:nvPicPr>
          <p:cNvPr id="1026" name="Picture 2" descr="appartment, plan, scheme Icon">
            <a:extLst>
              <a:ext uri="{FF2B5EF4-FFF2-40B4-BE49-F238E27FC236}">
                <a16:creationId xmlns:a16="http://schemas.microsoft.com/office/drawing/2014/main" id="{09DDE2D3-5672-47E8-B6C4-D6F3816614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927" y="1093915"/>
            <a:ext cx="1662547" cy="16625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nance, financial, report, business, charts Icon">
            <a:extLst>
              <a:ext uri="{FF2B5EF4-FFF2-40B4-BE49-F238E27FC236}">
                <a16:creationId xmlns:a16="http://schemas.microsoft.com/office/drawing/2014/main" id="{0AAA0DA3-7D34-47AF-B815-9ECFC54358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76" y="3145461"/>
            <a:ext cx="1662547" cy="166254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EC5E69BF-D85A-4B5D-B745-C03873C81CDB}"/>
              </a:ext>
            </a:extLst>
          </p:cNvPr>
          <p:cNvSpPr txBox="1"/>
          <p:nvPr/>
        </p:nvSpPr>
        <p:spPr>
          <a:xfrm>
            <a:off x="2506153" y="4954421"/>
            <a:ext cx="9257607" cy="1631216"/>
          </a:xfrm>
          <a:prstGeom prst="rect">
            <a:avLst/>
          </a:prstGeom>
          <a:noFill/>
        </p:spPr>
        <p:txBody>
          <a:bodyPr wrap="square">
            <a:spAutoFit/>
          </a:bodyPr>
          <a:lstStyle/>
          <a:p>
            <a:pPr algn="just"/>
            <a:r>
              <a:rPr lang="es-ES" sz="2000" dirty="0"/>
              <a:t>Tu como parte del equipo de Sistemas o del Departamento de TI, o siendo el Analisista de Datos has sido elegido para cumplir con esta misión, siendo el líder de proyecto, debes realizar los análisis pertinentes en la Base de datos y sacar los datos estadísticos de las transacciones realizadas desde consultas avanzadas y mostrar dichos datos en visualizaciones y reportes que aporten a la toma de decisiones.</a:t>
            </a:r>
            <a:endParaRPr lang="en-US" sz="2000" dirty="0"/>
          </a:p>
        </p:txBody>
      </p:sp>
      <p:pic>
        <p:nvPicPr>
          <p:cNvPr id="1032" name="Picture 8" descr="rotation, people, users, workers, group, team Icon">
            <a:extLst>
              <a:ext uri="{FF2B5EF4-FFF2-40B4-BE49-F238E27FC236}">
                <a16:creationId xmlns:a16="http://schemas.microsoft.com/office/drawing/2014/main" id="{720A8400-7363-4FBF-BFC7-2779A7F725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242" y="4954422"/>
            <a:ext cx="1517823" cy="1517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67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73F78F9-558D-4374-B7ED-61B8DE7B91F8}"/>
              </a:ext>
            </a:extLst>
          </p:cNvPr>
          <p:cNvSpPr txBox="1"/>
          <p:nvPr/>
        </p:nvSpPr>
        <p:spPr>
          <a:xfrm>
            <a:off x="128187" y="381000"/>
            <a:ext cx="11759013" cy="584775"/>
          </a:xfrm>
          <a:prstGeom prst="rect">
            <a:avLst/>
          </a:prstGeom>
          <a:noFill/>
        </p:spPr>
        <p:txBody>
          <a:bodyPr wrap="square">
            <a:spAutoFit/>
          </a:bodyPr>
          <a:lstStyle/>
          <a:p>
            <a:pPr algn="just"/>
            <a:r>
              <a:rPr lang="es-ES" sz="3200" b="1" dirty="0">
                <a:latin typeface="Noto Sans"/>
              </a:rPr>
              <a:t>Hay varias formas y medidas para hacerlas, algunas son:</a:t>
            </a:r>
          </a:p>
        </p:txBody>
      </p:sp>
      <p:sp>
        <p:nvSpPr>
          <p:cNvPr id="5" name="TextBox 4">
            <a:extLst>
              <a:ext uri="{FF2B5EF4-FFF2-40B4-BE49-F238E27FC236}">
                <a16:creationId xmlns:a16="http://schemas.microsoft.com/office/drawing/2014/main" id="{985148E5-0CF1-4CFC-A0B5-48BB82DBDE5A}"/>
              </a:ext>
            </a:extLst>
          </p:cNvPr>
          <p:cNvSpPr txBox="1"/>
          <p:nvPr/>
        </p:nvSpPr>
        <p:spPr>
          <a:xfrm>
            <a:off x="601054" y="1241277"/>
            <a:ext cx="11277600" cy="3139321"/>
          </a:xfrm>
          <a:prstGeom prst="rect">
            <a:avLst/>
          </a:prstGeom>
          <a:noFill/>
        </p:spPr>
        <p:txBody>
          <a:bodyPr wrap="square">
            <a:spAutoFit/>
          </a:bodyPr>
          <a:lstStyle/>
          <a:p>
            <a:r>
              <a:rPr lang="es-ES" sz="1800" dirty="0">
                <a:solidFill>
                  <a:srgbClr val="008000"/>
                </a:solidFill>
                <a:latin typeface="Consolas" panose="020B0609020204030204" pitchFamily="49" charset="0"/>
              </a:rPr>
              <a:t>--CREAMOS UNA VISTA BASICA LLAMADA:  Informe_ventas_Hechos_v</a:t>
            </a:r>
            <a:endParaRPr lang="es-DO" dirty="0"/>
          </a:p>
          <a:p>
            <a:endParaRPr lang="es-DO" sz="1800" dirty="0">
              <a:solidFill>
                <a:srgbClr val="0000FF"/>
              </a:solidFill>
              <a:latin typeface="Consolas" panose="020B0609020204030204" pitchFamily="49" charset="0"/>
            </a:endParaRPr>
          </a:p>
          <a:p>
            <a:r>
              <a:rPr lang="es-DO" sz="1800" dirty="0">
                <a:solidFill>
                  <a:srgbClr val="0000FF"/>
                </a:solidFill>
                <a:latin typeface="Consolas" panose="020B0609020204030204" pitchFamily="49" charset="0"/>
              </a:rPr>
              <a:t>create</a:t>
            </a:r>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view</a:t>
            </a:r>
            <a:r>
              <a:rPr lang="es-DO" sz="1800" dirty="0">
                <a:solidFill>
                  <a:srgbClr val="000000"/>
                </a:solidFill>
                <a:latin typeface="Consolas" panose="020B0609020204030204" pitchFamily="49" charset="0"/>
              </a:rPr>
              <a:t> Informe_ventas_V_2</a:t>
            </a:r>
          </a:p>
          <a:p>
            <a:r>
              <a:rPr lang="es-DO" sz="1800" dirty="0">
                <a:solidFill>
                  <a:srgbClr val="0000FF"/>
                </a:solidFill>
                <a:latin typeface="Consolas" panose="020B0609020204030204" pitchFamily="49" charset="0"/>
              </a:rPr>
              <a:t>as</a:t>
            </a:r>
            <a:r>
              <a:rPr lang="es-DO" sz="1800" dirty="0">
                <a:solidFill>
                  <a:srgbClr val="000000"/>
                </a:solidFill>
                <a:latin typeface="Consolas" panose="020B0609020204030204" pitchFamily="49" charset="0"/>
              </a:rPr>
              <a:t> </a:t>
            </a:r>
          </a:p>
          <a:p>
            <a:r>
              <a:rPr lang="es-ES" sz="1800" dirty="0">
                <a:solidFill>
                  <a:srgbClr val="0000FF"/>
                </a:solidFill>
                <a:latin typeface="Consolas" panose="020B0609020204030204" pitchFamily="49" charset="0"/>
              </a:rPr>
              <a:t>select</a:t>
            </a:r>
            <a:r>
              <a:rPr lang="es-ES" sz="1800" dirty="0">
                <a:solidFill>
                  <a:srgbClr val="000000"/>
                </a:solidFill>
                <a:latin typeface="Consolas" panose="020B0609020204030204" pitchFamily="49" charset="0"/>
              </a:rPr>
              <a:t> v</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nombre_vendedor</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cl</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nombre_Negocio</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p</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descripcion</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Vh</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cantidad</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Vh</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monto</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c</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nombre_ciudad </a:t>
            </a:r>
            <a:r>
              <a:rPr lang="es-ES" sz="1800" dirty="0">
                <a:solidFill>
                  <a:srgbClr val="0000FF"/>
                </a:solidFill>
                <a:latin typeface="Consolas" panose="020B0609020204030204" pitchFamily="49" charset="0"/>
              </a:rPr>
              <a:t>as</a:t>
            </a:r>
            <a:r>
              <a:rPr lang="es-ES" sz="1800" dirty="0">
                <a:solidFill>
                  <a:srgbClr val="000000"/>
                </a:solidFill>
                <a:latin typeface="Consolas" panose="020B0609020204030204" pitchFamily="49" charset="0"/>
              </a:rPr>
              <a:t> Ciudad</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Ventas_Hechos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Vh </a:t>
            </a:r>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ciudad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a:t>
            </a:r>
          </a:p>
          <a:p>
            <a:r>
              <a:rPr lang="es-ES" sz="1800" dirty="0">
                <a:solidFill>
                  <a:srgbClr val="0000FF"/>
                </a:solidFill>
                <a:latin typeface="Consolas" panose="020B0609020204030204" pitchFamily="49" charset="0"/>
              </a:rPr>
              <a:t>on</a:t>
            </a:r>
            <a:r>
              <a:rPr lang="es-ES" sz="1800" dirty="0">
                <a:solidFill>
                  <a:srgbClr val="000000"/>
                </a:solidFill>
                <a:latin typeface="Consolas" panose="020B0609020204030204" pitchFamily="49" charset="0"/>
              </a:rPr>
              <a:t> vh</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id_ciudad </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 c</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id_ciudad</a:t>
            </a:r>
          </a:p>
          <a:p>
            <a:r>
              <a:rPr lang="es-ES" sz="1800" dirty="0">
                <a:solidFill>
                  <a:srgbClr val="808080"/>
                </a:solidFill>
                <a:latin typeface="Consolas" panose="020B0609020204030204" pitchFamily="49" charset="0"/>
              </a:rPr>
              <a:t>JOIN</a:t>
            </a:r>
            <a:r>
              <a:rPr lang="es-ES" sz="1800" dirty="0">
                <a:solidFill>
                  <a:srgbClr val="000000"/>
                </a:solidFill>
                <a:latin typeface="Consolas" panose="020B0609020204030204" pitchFamily="49" charset="0"/>
              </a:rPr>
              <a:t> vendedor V </a:t>
            </a:r>
            <a:r>
              <a:rPr lang="es-ES" sz="1800" dirty="0">
                <a:solidFill>
                  <a:srgbClr val="0000FF"/>
                </a:solidFill>
                <a:latin typeface="Consolas" panose="020B0609020204030204" pitchFamily="49" charset="0"/>
              </a:rPr>
              <a:t>on</a:t>
            </a:r>
            <a:r>
              <a:rPr lang="es-ES" sz="1800" dirty="0">
                <a:solidFill>
                  <a:srgbClr val="000000"/>
                </a:solidFill>
                <a:latin typeface="Consolas" panose="020B0609020204030204" pitchFamily="49" charset="0"/>
              </a:rPr>
              <a:t> v</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id_vendedor</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vh</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id_vendedor</a:t>
            </a:r>
          </a:p>
          <a:p>
            <a:r>
              <a:rPr lang="es-DO" sz="1800" dirty="0">
                <a:solidFill>
                  <a:srgbClr val="808080"/>
                </a:solidFill>
                <a:latin typeface="Consolas" panose="020B0609020204030204" pitchFamily="49" charset="0"/>
              </a:rPr>
              <a:t>join</a:t>
            </a:r>
            <a:r>
              <a:rPr lang="es-DO" sz="1800" dirty="0">
                <a:solidFill>
                  <a:srgbClr val="000000"/>
                </a:solidFill>
                <a:latin typeface="Consolas" panose="020B0609020204030204" pitchFamily="49" charset="0"/>
              </a:rPr>
              <a:t> cliente cl </a:t>
            </a:r>
            <a:r>
              <a:rPr lang="es-DO" sz="1800" dirty="0">
                <a:solidFill>
                  <a:srgbClr val="0000FF"/>
                </a:solidFill>
                <a:latin typeface="Consolas" panose="020B0609020204030204" pitchFamily="49" charset="0"/>
              </a:rPr>
              <a:t>on</a:t>
            </a:r>
            <a:r>
              <a:rPr lang="es-DO" sz="1800" dirty="0">
                <a:solidFill>
                  <a:srgbClr val="000000"/>
                </a:solidFill>
                <a:latin typeface="Consolas" panose="020B0609020204030204" pitchFamily="49" charset="0"/>
              </a:rPr>
              <a:t> cl</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id_cliente</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vh</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id_cliente</a:t>
            </a:r>
          </a:p>
          <a:p>
            <a:r>
              <a:rPr lang="es-DO" sz="1800" dirty="0">
                <a:solidFill>
                  <a:srgbClr val="808080"/>
                </a:solidFill>
                <a:latin typeface="Consolas" panose="020B0609020204030204" pitchFamily="49" charset="0"/>
              </a:rPr>
              <a:t>join</a:t>
            </a:r>
            <a:r>
              <a:rPr lang="es-DO" sz="1800" dirty="0">
                <a:solidFill>
                  <a:srgbClr val="000000"/>
                </a:solidFill>
                <a:latin typeface="Consolas" panose="020B0609020204030204" pitchFamily="49" charset="0"/>
              </a:rPr>
              <a:t> Productos p </a:t>
            </a:r>
            <a:r>
              <a:rPr lang="es-DO" sz="1800" dirty="0">
                <a:solidFill>
                  <a:srgbClr val="0000FF"/>
                </a:solidFill>
                <a:latin typeface="Consolas" panose="020B0609020204030204" pitchFamily="49" charset="0"/>
              </a:rPr>
              <a:t>on</a:t>
            </a:r>
            <a:r>
              <a:rPr lang="es-DO" sz="1800" dirty="0">
                <a:solidFill>
                  <a:srgbClr val="000000"/>
                </a:solidFill>
                <a:latin typeface="Consolas" panose="020B0609020204030204" pitchFamily="49" charset="0"/>
              </a:rPr>
              <a:t> p</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id_producto</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vh</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id_producto</a:t>
            </a:r>
          </a:p>
        </p:txBody>
      </p:sp>
      <p:sp>
        <p:nvSpPr>
          <p:cNvPr id="7" name="CuadroTexto 6">
            <a:extLst>
              <a:ext uri="{FF2B5EF4-FFF2-40B4-BE49-F238E27FC236}">
                <a16:creationId xmlns:a16="http://schemas.microsoft.com/office/drawing/2014/main" id="{5E2771FB-E195-E601-02E9-47DE563F9634}"/>
              </a:ext>
            </a:extLst>
          </p:cNvPr>
          <p:cNvSpPr txBox="1"/>
          <p:nvPr/>
        </p:nvSpPr>
        <p:spPr>
          <a:xfrm>
            <a:off x="601054" y="4883729"/>
            <a:ext cx="6110242" cy="923330"/>
          </a:xfrm>
          <a:prstGeom prst="rect">
            <a:avLst/>
          </a:prstGeom>
          <a:noFill/>
        </p:spPr>
        <p:txBody>
          <a:bodyPr wrap="square">
            <a:spAutoFit/>
          </a:bodyPr>
          <a:lstStyle/>
          <a:p>
            <a:r>
              <a:rPr lang="es-ES" sz="1800" dirty="0">
                <a:solidFill>
                  <a:srgbClr val="008000"/>
                </a:solidFill>
                <a:latin typeface="Consolas" panose="020B0609020204030204" pitchFamily="49" charset="0"/>
              </a:rPr>
              <a:t>--LLAMAMOS LA VISTA PARA VER COMO HA QUEDADO:</a:t>
            </a:r>
            <a:endParaRPr lang="es-ES" sz="1800" dirty="0">
              <a:solidFill>
                <a:srgbClr val="000000"/>
              </a:solidFill>
              <a:latin typeface="Consolas" panose="020B0609020204030204" pitchFamily="49" charset="0"/>
            </a:endParaRPr>
          </a:p>
          <a:p>
            <a:endParaRPr lang="es-DO"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select</a:t>
            </a:r>
            <a:r>
              <a:rPr lang="es-DO" sz="1800" dirty="0">
                <a:solidFill>
                  <a:srgbClr val="000000"/>
                </a:solidFill>
                <a:latin typeface="Consolas" panose="020B0609020204030204" pitchFamily="49" charset="0"/>
              </a:rPr>
              <a:t>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from</a:t>
            </a:r>
            <a:r>
              <a:rPr lang="es-DO" sz="1800" dirty="0">
                <a:solidFill>
                  <a:srgbClr val="000000"/>
                </a:solidFill>
                <a:latin typeface="Consolas" panose="020B0609020204030204" pitchFamily="49" charset="0"/>
              </a:rPr>
              <a:t> Informe_ventas_V_2</a:t>
            </a:r>
            <a:endParaRPr lang="es-DO" dirty="0"/>
          </a:p>
        </p:txBody>
      </p:sp>
    </p:spTree>
    <p:extLst>
      <p:ext uri="{BB962C8B-B14F-4D97-AF65-F5344CB8AC3E}">
        <p14:creationId xmlns:p14="http://schemas.microsoft.com/office/powerpoint/2010/main" val="170422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C423F-E1A6-476F-8C19-363D0C040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76" y="1193801"/>
            <a:ext cx="8954849" cy="5401151"/>
          </a:xfrm>
          <a:prstGeom prst="rect">
            <a:avLst/>
          </a:prstGeom>
        </p:spPr>
      </p:pic>
      <p:sp>
        <p:nvSpPr>
          <p:cNvPr id="5" name="TextBox 4">
            <a:extLst>
              <a:ext uri="{FF2B5EF4-FFF2-40B4-BE49-F238E27FC236}">
                <a16:creationId xmlns:a16="http://schemas.microsoft.com/office/drawing/2014/main" id="{AAA97368-0B7D-4BD0-B8B3-C986063C2BCD}"/>
              </a:ext>
            </a:extLst>
          </p:cNvPr>
          <p:cNvSpPr txBox="1"/>
          <p:nvPr/>
        </p:nvSpPr>
        <p:spPr>
          <a:xfrm>
            <a:off x="609600" y="263050"/>
            <a:ext cx="9448800" cy="830997"/>
          </a:xfrm>
          <a:prstGeom prst="rect">
            <a:avLst/>
          </a:prstGeom>
          <a:noFill/>
        </p:spPr>
        <p:txBody>
          <a:bodyPr wrap="square">
            <a:spAutoFit/>
          </a:bodyPr>
          <a:lstStyle/>
          <a:p>
            <a:r>
              <a:rPr lang="es-DO" sz="2400" b="1" dirty="0">
                <a:solidFill>
                  <a:srgbClr val="00B050"/>
                </a:solidFill>
                <a:latin typeface="Consolas" panose="020B0609020204030204" pitchFamily="49" charset="0"/>
              </a:rPr>
              <a:t>--hacemos una consulta a esa vista</a:t>
            </a:r>
          </a:p>
          <a:p>
            <a:r>
              <a:rPr lang="es-DO" sz="2400" dirty="0">
                <a:solidFill>
                  <a:srgbClr val="0000FF"/>
                </a:solidFill>
                <a:latin typeface="Consolas" panose="020B0609020204030204" pitchFamily="49" charset="0"/>
              </a:rPr>
              <a:t>select</a:t>
            </a:r>
            <a:r>
              <a:rPr lang="es-DO" sz="2400" dirty="0">
                <a:solidFill>
                  <a:srgbClr val="000000"/>
                </a:solidFill>
                <a:latin typeface="Consolas" panose="020B0609020204030204" pitchFamily="49" charset="0"/>
              </a:rPr>
              <a:t> </a:t>
            </a:r>
            <a:r>
              <a:rPr lang="es-DO" sz="2400" dirty="0">
                <a:solidFill>
                  <a:srgbClr val="808080"/>
                </a:solidFill>
                <a:latin typeface="Consolas" panose="020B0609020204030204" pitchFamily="49" charset="0"/>
              </a:rPr>
              <a:t>*</a:t>
            </a:r>
            <a:r>
              <a:rPr lang="es-DO" sz="2400" dirty="0">
                <a:solidFill>
                  <a:srgbClr val="000000"/>
                </a:solidFill>
                <a:latin typeface="Consolas" panose="020B0609020204030204" pitchFamily="49" charset="0"/>
              </a:rPr>
              <a:t> </a:t>
            </a:r>
            <a:r>
              <a:rPr lang="es-DO" sz="2400" dirty="0">
                <a:solidFill>
                  <a:srgbClr val="0000FF"/>
                </a:solidFill>
                <a:latin typeface="Consolas" panose="020B0609020204030204" pitchFamily="49" charset="0"/>
              </a:rPr>
              <a:t>from</a:t>
            </a:r>
            <a:r>
              <a:rPr lang="es-DO" sz="2400" dirty="0">
                <a:solidFill>
                  <a:srgbClr val="000000"/>
                </a:solidFill>
                <a:latin typeface="Consolas" panose="020B0609020204030204" pitchFamily="49" charset="0"/>
              </a:rPr>
              <a:t> Informe_ventas</a:t>
            </a:r>
            <a:endParaRPr lang="es-DO" sz="2400" dirty="0"/>
          </a:p>
        </p:txBody>
      </p:sp>
    </p:spTree>
    <p:extLst>
      <p:ext uri="{BB962C8B-B14F-4D97-AF65-F5344CB8AC3E}">
        <p14:creationId xmlns:p14="http://schemas.microsoft.com/office/powerpoint/2010/main" val="410721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A9A97-D84F-4EDA-92F4-D0DF57758854}"/>
              </a:ext>
            </a:extLst>
          </p:cNvPr>
          <p:cNvSpPr txBox="1"/>
          <p:nvPr/>
        </p:nvSpPr>
        <p:spPr>
          <a:xfrm>
            <a:off x="508000" y="1092200"/>
            <a:ext cx="11176000" cy="4114844"/>
          </a:xfrm>
          <a:prstGeom prst="rect">
            <a:avLst/>
          </a:prstGeom>
          <a:noFill/>
        </p:spPr>
        <p:txBody>
          <a:bodyPr wrap="square">
            <a:spAutoFit/>
          </a:bodyPr>
          <a:lstStyle/>
          <a:p>
            <a:r>
              <a:rPr lang="es-DO" sz="1867" dirty="0">
                <a:solidFill>
                  <a:srgbClr val="008000"/>
                </a:solidFill>
                <a:latin typeface="Consolas" panose="020B0609020204030204" pitchFamily="49" charset="0"/>
              </a:rPr>
              <a:t>---crearemos una vista llama Informe_ventas_Hechos</a:t>
            </a:r>
            <a:endParaRPr lang="es-DO" sz="1867" dirty="0">
              <a:solidFill>
                <a:srgbClr val="000000"/>
              </a:solidFill>
              <a:latin typeface="Consolas" panose="020B0609020204030204" pitchFamily="49" charset="0"/>
            </a:endParaRPr>
          </a:p>
          <a:p>
            <a:r>
              <a:rPr lang="es-DO" sz="1867" dirty="0">
                <a:solidFill>
                  <a:srgbClr val="0000FF"/>
                </a:solidFill>
                <a:latin typeface="Consolas" panose="020B0609020204030204" pitchFamily="49" charset="0"/>
              </a:rPr>
              <a:t>create</a:t>
            </a:r>
            <a:r>
              <a:rPr lang="es-DO" sz="1867" dirty="0">
                <a:solidFill>
                  <a:srgbClr val="000000"/>
                </a:solidFill>
                <a:latin typeface="Consolas" panose="020B0609020204030204" pitchFamily="49" charset="0"/>
              </a:rPr>
              <a:t> </a:t>
            </a:r>
            <a:r>
              <a:rPr lang="es-DO" sz="1867" dirty="0">
                <a:solidFill>
                  <a:srgbClr val="0000FF"/>
                </a:solidFill>
                <a:latin typeface="Consolas" panose="020B0609020204030204" pitchFamily="49" charset="0"/>
              </a:rPr>
              <a:t>view</a:t>
            </a:r>
            <a:r>
              <a:rPr lang="es-DO" sz="1867" dirty="0">
                <a:solidFill>
                  <a:srgbClr val="000000"/>
                </a:solidFill>
                <a:latin typeface="Consolas" panose="020B0609020204030204" pitchFamily="49" charset="0"/>
              </a:rPr>
              <a:t> Informe_ventas_Hechos</a:t>
            </a:r>
          </a:p>
          <a:p>
            <a:r>
              <a:rPr lang="es-DO" sz="1867" dirty="0">
                <a:solidFill>
                  <a:srgbClr val="0000FF"/>
                </a:solidFill>
                <a:latin typeface="Consolas" panose="020B0609020204030204" pitchFamily="49" charset="0"/>
              </a:rPr>
              <a:t>as</a:t>
            </a:r>
            <a:r>
              <a:rPr lang="es-DO" sz="1867" dirty="0">
                <a:solidFill>
                  <a:srgbClr val="000000"/>
                </a:solidFill>
                <a:latin typeface="Consolas" panose="020B0609020204030204" pitchFamily="49" charset="0"/>
              </a:rPr>
              <a:t> </a:t>
            </a:r>
          </a:p>
          <a:p>
            <a:r>
              <a:rPr lang="es-DO" sz="1867" dirty="0">
                <a:solidFill>
                  <a:srgbClr val="0000FF"/>
                </a:solidFill>
                <a:latin typeface="Consolas" panose="020B0609020204030204" pitchFamily="49" charset="0"/>
              </a:rPr>
              <a:t>SELECT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No_facturas</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id_ventas</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fecha_venta</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r</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nombre</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c</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nombre_Negocio</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nombre_vendedor</a:t>
            </a:r>
            <a:r>
              <a:rPr lang="es-DO" sz="1867" dirty="0">
                <a:solidFill>
                  <a:srgbClr val="808080"/>
                </a:solidFill>
                <a:latin typeface="Consolas" panose="020B0609020204030204" pitchFamily="49" charset="0"/>
              </a:rPr>
              <a:t>,</a:t>
            </a:r>
            <a:endParaRPr lang="es-DO" sz="1867" dirty="0">
              <a:solidFill>
                <a:srgbClr val="000000"/>
              </a:solidFill>
              <a:latin typeface="Consolas" panose="020B0609020204030204" pitchFamily="49" charset="0"/>
            </a:endParaRPr>
          </a:p>
          <a:p>
            <a:r>
              <a:rPr lang="es-DO" sz="1867" dirty="0">
                <a:solidFill>
                  <a:srgbClr val="000000"/>
                </a:solidFill>
                <a:latin typeface="Consolas" panose="020B0609020204030204" pitchFamily="49" charset="0"/>
              </a:rPr>
              <a:t>p</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descripcion </a:t>
            </a:r>
            <a:r>
              <a:rPr lang="es-DO" sz="1867" dirty="0">
                <a:solidFill>
                  <a:srgbClr val="0000FF"/>
                </a:solidFill>
                <a:latin typeface="Consolas" panose="020B0609020204030204" pitchFamily="49" charset="0"/>
              </a:rPr>
              <a:t>as</a:t>
            </a:r>
            <a:r>
              <a:rPr lang="es-DO" sz="1867" dirty="0">
                <a:solidFill>
                  <a:srgbClr val="000000"/>
                </a:solidFill>
                <a:latin typeface="Consolas" panose="020B0609020204030204" pitchFamily="49" charset="0"/>
              </a:rPr>
              <a:t> Producto</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cantidad</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precio</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monto</a:t>
            </a:r>
          </a:p>
          <a:p>
            <a:r>
              <a:rPr lang="pt-BR" sz="1867" dirty="0">
                <a:solidFill>
                  <a:srgbClr val="0000FF"/>
                </a:solidFill>
                <a:latin typeface="Consolas" panose="020B0609020204030204" pitchFamily="49" charset="0"/>
              </a:rPr>
              <a:t>FROM</a:t>
            </a:r>
            <a:r>
              <a:rPr lang="pt-BR" sz="1867" dirty="0">
                <a:solidFill>
                  <a:srgbClr val="000000"/>
                </a:solidFill>
                <a:latin typeface="Consolas" panose="020B0609020204030204" pitchFamily="49" charset="0"/>
              </a:rPr>
              <a:t> vendedor V</a:t>
            </a:r>
            <a:r>
              <a:rPr lang="pt-BR" sz="1867" dirty="0">
                <a:solidFill>
                  <a:srgbClr val="808080"/>
                </a:solidFill>
                <a:latin typeface="Consolas" panose="020B0609020204030204" pitchFamily="49" charset="0"/>
              </a:rPr>
              <a:t>join</a:t>
            </a:r>
            <a:r>
              <a:rPr lang="pt-BR" sz="1867" dirty="0">
                <a:solidFill>
                  <a:srgbClr val="000000"/>
                </a:solidFill>
                <a:latin typeface="Consolas" panose="020B0609020204030204" pitchFamily="49" charset="0"/>
              </a:rPr>
              <a:t> region R</a:t>
            </a:r>
          </a:p>
          <a:p>
            <a:r>
              <a:rPr lang="es-DO" sz="1867" dirty="0">
                <a:solidFill>
                  <a:srgbClr val="0000FF"/>
                </a:solidFill>
                <a:latin typeface="Consolas" panose="020B0609020204030204" pitchFamily="49" charset="0"/>
              </a:rPr>
              <a:t>ON</a:t>
            </a:r>
            <a:r>
              <a:rPr lang="es-DO" sz="1867" dirty="0">
                <a:solidFill>
                  <a:srgbClr val="000000"/>
                </a:solidFill>
                <a:latin typeface="Consolas" panose="020B0609020204030204" pitchFamily="49" charset="0"/>
              </a:rPr>
              <a:t> V</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id_region </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R</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id_region</a:t>
            </a:r>
          </a:p>
          <a:p>
            <a:r>
              <a:rPr lang="es-DO" sz="1867" dirty="0">
                <a:solidFill>
                  <a:srgbClr val="808080"/>
                </a:solidFill>
                <a:latin typeface="Consolas" panose="020B0609020204030204" pitchFamily="49" charset="0"/>
              </a:rPr>
              <a:t>join</a:t>
            </a:r>
            <a:r>
              <a:rPr lang="es-DO" sz="1867" dirty="0">
                <a:solidFill>
                  <a:srgbClr val="000000"/>
                </a:solidFill>
                <a:latin typeface="Consolas" panose="020B0609020204030204" pitchFamily="49" charset="0"/>
              </a:rPr>
              <a:t> Ventas_Hechos vh</a:t>
            </a:r>
          </a:p>
          <a:p>
            <a:r>
              <a:rPr lang="es-DO" sz="1867" dirty="0">
                <a:solidFill>
                  <a:srgbClr val="0000FF"/>
                </a:solidFill>
                <a:latin typeface="Consolas" panose="020B0609020204030204" pitchFamily="49" charset="0"/>
              </a:rPr>
              <a:t>ON</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id_vendedor </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id_vendedor</a:t>
            </a:r>
          </a:p>
          <a:p>
            <a:r>
              <a:rPr lang="es-DO" sz="1867" dirty="0">
                <a:solidFill>
                  <a:srgbClr val="808080"/>
                </a:solidFill>
                <a:latin typeface="Consolas" panose="020B0609020204030204" pitchFamily="49" charset="0"/>
              </a:rPr>
              <a:t>join</a:t>
            </a:r>
            <a:r>
              <a:rPr lang="es-DO" sz="1867" dirty="0">
                <a:solidFill>
                  <a:srgbClr val="000000"/>
                </a:solidFill>
                <a:latin typeface="Consolas" panose="020B0609020204030204" pitchFamily="49" charset="0"/>
              </a:rPr>
              <a:t> cliente c</a:t>
            </a:r>
          </a:p>
          <a:p>
            <a:r>
              <a:rPr lang="es-DO" sz="1867" dirty="0">
                <a:solidFill>
                  <a:srgbClr val="0000FF"/>
                </a:solidFill>
                <a:latin typeface="Consolas" panose="020B0609020204030204" pitchFamily="49" charset="0"/>
              </a:rPr>
              <a:t>ON</a:t>
            </a:r>
            <a:r>
              <a:rPr lang="es-DO" sz="1867" dirty="0">
                <a:solidFill>
                  <a:srgbClr val="000000"/>
                </a:solidFill>
                <a:latin typeface="Consolas" panose="020B0609020204030204" pitchFamily="49" charset="0"/>
              </a:rPr>
              <a:t> c</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id_cliente </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 vh</a:t>
            </a:r>
            <a:r>
              <a:rPr lang="es-DO" sz="1867" dirty="0">
                <a:solidFill>
                  <a:srgbClr val="808080"/>
                </a:solidFill>
                <a:latin typeface="Consolas" panose="020B0609020204030204" pitchFamily="49" charset="0"/>
              </a:rPr>
              <a:t>.</a:t>
            </a:r>
            <a:r>
              <a:rPr lang="es-DO" sz="1867" dirty="0">
                <a:solidFill>
                  <a:srgbClr val="000000"/>
                </a:solidFill>
                <a:latin typeface="Consolas" panose="020B0609020204030204" pitchFamily="49" charset="0"/>
              </a:rPr>
              <a:t>id_cliente</a:t>
            </a:r>
          </a:p>
          <a:p>
            <a:r>
              <a:rPr lang="es-DO" sz="1867" dirty="0">
                <a:solidFill>
                  <a:srgbClr val="808080"/>
                </a:solidFill>
                <a:latin typeface="Consolas" panose="020B0609020204030204" pitchFamily="49" charset="0"/>
              </a:rPr>
              <a:t>join</a:t>
            </a:r>
            <a:r>
              <a:rPr lang="es-DO" sz="1867" dirty="0">
                <a:solidFill>
                  <a:srgbClr val="000000"/>
                </a:solidFill>
                <a:latin typeface="Consolas" panose="020B0609020204030204" pitchFamily="49" charset="0"/>
              </a:rPr>
              <a:t> Productos p</a:t>
            </a:r>
          </a:p>
          <a:p>
            <a:r>
              <a:rPr lang="en-US" sz="1867" dirty="0">
                <a:solidFill>
                  <a:srgbClr val="0000FF"/>
                </a:solidFill>
                <a:latin typeface="Consolas" panose="020B0609020204030204" pitchFamily="49" charset="0"/>
              </a:rPr>
              <a:t>ON</a:t>
            </a:r>
            <a:r>
              <a:rPr lang="en-US" sz="1867" dirty="0">
                <a:solidFill>
                  <a:srgbClr val="000000"/>
                </a:solidFill>
                <a:latin typeface="Consolas" panose="020B0609020204030204" pitchFamily="49" charset="0"/>
              </a:rPr>
              <a:t> p</a:t>
            </a:r>
            <a:r>
              <a:rPr lang="en-US" sz="1867" dirty="0">
                <a:solidFill>
                  <a:srgbClr val="808080"/>
                </a:solidFill>
                <a:latin typeface="Consolas" panose="020B0609020204030204" pitchFamily="49" charset="0"/>
              </a:rPr>
              <a:t>.</a:t>
            </a:r>
            <a:r>
              <a:rPr lang="en-US" sz="1867" dirty="0">
                <a:solidFill>
                  <a:srgbClr val="000000"/>
                </a:solidFill>
                <a:latin typeface="Consolas" panose="020B0609020204030204" pitchFamily="49" charset="0"/>
              </a:rPr>
              <a:t>id_producto </a:t>
            </a:r>
            <a:r>
              <a:rPr lang="en-US" sz="1867" dirty="0">
                <a:solidFill>
                  <a:srgbClr val="808080"/>
                </a:solidFill>
                <a:latin typeface="Consolas" panose="020B0609020204030204" pitchFamily="49" charset="0"/>
              </a:rPr>
              <a:t>=</a:t>
            </a:r>
            <a:r>
              <a:rPr lang="en-US" sz="1867" dirty="0">
                <a:solidFill>
                  <a:srgbClr val="000000"/>
                </a:solidFill>
                <a:latin typeface="Consolas" panose="020B0609020204030204" pitchFamily="49" charset="0"/>
              </a:rPr>
              <a:t> vh</a:t>
            </a:r>
            <a:r>
              <a:rPr lang="en-US" sz="1867" dirty="0">
                <a:solidFill>
                  <a:srgbClr val="808080"/>
                </a:solidFill>
                <a:latin typeface="Consolas" panose="020B0609020204030204" pitchFamily="49" charset="0"/>
              </a:rPr>
              <a:t>.</a:t>
            </a:r>
            <a:r>
              <a:rPr lang="en-US" sz="1867" dirty="0">
                <a:solidFill>
                  <a:srgbClr val="000000"/>
                </a:solidFill>
                <a:latin typeface="Consolas" panose="020B0609020204030204" pitchFamily="49" charset="0"/>
              </a:rPr>
              <a:t>id_prodcuto</a:t>
            </a:r>
            <a:endParaRPr lang="es-DO" sz="1867" dirty="0"/>
          </a:p>
        </p:txBody>
      </p:sp>
      <p:sp>
        <p:nvSpPr>
          <p:cNvPr id="2" name="TextBox 1">
            <a:extLst>
              <a:ext uri="{FF2B5EF4-FFF2-40B4-BE49-F238E27FC236}">
                <a16:creationId xmlns:a16="http://schemas.microsoft.com/office/drawing/2014/main" id="{1859CB77-38EA-4836-9DAA-0E5590F14668}"/>
              </a:ext>
            </a:extLst>
          </p:cNvPr>
          <p:cNvSpPr txBox="1"/>
          <p:nvPr/>
        </p:nvSpPr>
        <p:spPr>
          <a:xfrm>
            <a:off x="254000" y="279401"/>
            <a:ext cx="11684000" cy="461665"/>
          </a:xfrm>
          <a:prstGeom prst="rect">
            <a:avLst/>
          </a:prstGeom>
          <a:noFill/>
        </p:spPr>
        <p:txBody>
          <a:bodyPr wrap="square" rtlCol="0">
            <a:spAutoFit/>
          </a:bodyPr>
          <a:lstStyle/>
          <a:p>
            <a:pPr algn="ctr"/>
            <a:r>
              <a:rPr lang="en-US" sz="2400" b="1" dirty="0"/>
              <a:t>Podemos de forma Avanzadas realizar otras vistas, en este conectado mas de 2 y 3 tablas.</a:t>
            </a:r>
            <a:endParaRPr lang="es-DO" sz="2400" b="1" dirty="0"/>
          </a:p>
        </p:txBody>
      </p:sp>
    </p:spTree>
    <p:extLst>
      <p:ext uri="{BB962C8B-B14F-4D97-AF65-F5344CB8AC3E}">
        <p14:creationId xmlns:p14="http://schemas.microsoft.com/office/powerpoint/2010/main" val="110480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D538E-B439-419B-B3F6-D721C3EB9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12" y="1672771"/>
            <a:ext cx="11136177" cy="4714148"/>
          </a:xfrm>
          <a:prstGeom prst="rect">
            <a:avLst/>
          </a:prstGeom>
        </p:spPr>
      </p:pic>
      <p:sp>
        <p:nvSpPr>
          <p:cNvPr id="5" name="TextBox 4">
            <a:extLst>
              <a:ext uri="{FF2B5EF4-FFF2-40B4-BE49-F238E27FC236}">
                <a16:creationId xmlns:a16="http://schemas.microsoft.com/office/drawing/2014/main" id="{8A3E0631-864F-4FBB-82E3-88E3A7B2D752}"/>
              </a:ext>
            </a:extLst>
          </p:cNvPr>
          <p:cNvSpPr txBox="1"/>
          <p:nvPr/>
        </p:nvSpPr>
        <p:spPr>
          <a:xfrm>
            <a:off x="534465" y="382005"/>
            <a:ext cx="7620000" cy="830997"/>
          </a:xfrm>
          <a:prstGeom prst="rect">
            <a:avLst/>
          </a:prstGeom>
          <a:noFill/>
        </p:spPr>
        <p:txBody>
          <a:bodyPr wrap="square">
            <a:spAutoFit/>
          </a:bodyPr>
          <a:lstStyle/>
          <a:p>
            <a:r>
              <a:rPr lang="es-DO" sz="2400" b="1" dirty="0">
                <a:solidFill>
                  <a:srgbClr val="00B050"/>
                </a:solidFill>
                <a:latin typeface="Consolas" panose="020B0609020204030204" pitchFamily="49" charset="0"/>
              </a:rPr>
              <a:t>--hacemos una consulta a esa vista</a:t>
            </a:r>
          </a:p>
          <a:p>
            <a:r>
              <a:rPr lang="es-DO" sz="2400" dirty="0">
                <a:solidFill>
                  <a:srgbClr val="0000FF"/>
                </a:solidFill>
                <a:latin typeface="Consolas" panose="020B0609020204030204" pitchFamily="49" charset="0"/>
              </a:rPr>
              <a:t>select</a:t>
            </a:r>
            <a:r>
              <a:rPr lang="es-DO" sz="2400" dirty="0">
                <a:solidFill>
                  <a:srgbClr val="000000"/>
                </a:solidFill>
                <a:latin typeface="Consolas" panose="020B0609020204030204" pitchFamily="49" charset="0"/>
              </a:rPr>
              <a:t> </a:t>
            </a:r>
            <a:r>
              <a:rPr lang="es-DO" sz="2400" dirty="0">
                <a:solidFill>
                  <a:srgbClr val="808080"/>
                </a:solidFill>
                <a:latin typeface="Consolas" panose="020B0609020204030204" pitchFamily="49" charset="0"/>
              </a:rPr>
              <a:t>*</a:t>
            </a:r>
            <a:r>
              <a:rPr lang="es-DO" sz="2400" dirty="0">
                <a:solidFill>
                  <a:srgbClr val="000000"/>
                </a:solidFill>
                <a:latin typeface="Consolas" panose="020B0609020204030204" pitchFamily="49" charset="0"/>
              </a:rPr>
              <a:t> </a:t>
            </a:r>
            <a:r>
              <a:rPr lang="es-DO" sz="2400" dirty="0">
                <a:solidFill>
                  <a:srgbClr val="0000FF"/>
                </a:solidFill>
                <a:latin typeface="Consolas" panose="020B0609020204030204" pitchFamily="49" charset="0"/>
              </a:rPr>
              <a:t>from</a:t>
            </a:r>
            <a:r>
              <a:rPr lang="es-DO" sz="2400" dirty="0">
                <a:solidFill>
                  <a:srgbClr val="000000"/>
                </a:solidFill>
                <a:latin typeface="Consolas" panose="020B0609020204030204" pitchFamily="49" charset="0"/>
              </a:rPr>
              <a:t> Informe_ventas_Hechos</a:t>
            </a:r>
          </a:p>
        </p:txBody>
      </p:sp>
    </p:spTree>
    <p:extLst>
      <p:ext uri="{BB962C8B-B14F-4D97-AF65-F5344CB8AC3E}">
        <p14:creationId xmlns:p14="http://schemas.microsoft.com/office/powerpoint/2010/main" val="1507521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E53671-7366-44F3-A639-6D8582D0B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74544"/>
            <a:ext cx="5588001" cy="5401733"/>
          </a:xfrm>
          <a:prstGeom prst="rect">
            <a:avLst/>
          </a:prstGeom>
        </p:spPr>
      </p:pic>
      <p:sp>
        <p:nvSpPr>
          <p:cNvPr id="4" name="Rectangle: Rounded Corners 3">
            <a:extLst>
              <a:ext uri="{FF2B5EF4-FFF2-40B4-BE49-F238E27FC236}">
                <a16:creationId xmlns:a16="http://schemas.microsoft.com/office/drawing/2014/main" id="{8D6ED6C0-1E9B-43A6-9364-953CFD9B8A28}"/>
              </a:ext>
            </a:extLst>
          </p:cNvPr>
          <p:cNvSpPr/>
          <p:nvPr/>
        </p:nvSpPr>
        <p:spPr>
          <a:xfrm>
            <a:off x="609600" y="2413000"/>
            <a:ext cx="5181600" cy="172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2400"/>
          </a:p>
        </p:txBody>
      </p:sp>
      <p:sp>
        <p:nvSpPr>
          <p:cNvPr id="5" name="TextBox 4">
            <a:extLst>
              <a:ext uri="{FF2B5EF4-FFF2-40B4-BE49-F238E27FC236}">
                <a16:creationId xmlns:a16="http://schemas.microsoft.com/office/drawing/2014/main" id="{6442278A-DD57-47C6-AFAA-C320EEBFF431}"/>
              </a:ext>
            </a:extLst>
          </p:cNvPr>
          <p:cNvSpPr txBox="1"/>
          <p:nvPr/>
        </p:nvSpPr>
        <p:spPr>
          <a:xfrm>
            <a:off x="6197603" y="2921000"/>
            <a:ext cx="5689597" cy="1077218"/>
          </a:xfrm>
          <a:prstGeom prst="rect">
            <a:avLst/>
          </a:prstGeom>
          <a:noFill/>
        </p:spPr>
        <p:txBody>
          <a:bodyPr wrap="square" rtlCol="0">
            <a:spAutoFit/>
          </a:bodyPr>
          <a:lstStyle/>
          <a:p>
            <a:pPr algn="ctr"/>
            <a:r>
              <a:rPr lang="en-US" sz="3200" dirty="0"/>
              <a:t>Aqui vemos las vistas que hemos creados.</a:t>
            </a:r>
            <a:endParaRPr lang="es-DO" sz="3200" dirty="0"/>
          </a:p>
        </p:txBody>
      </p:sp>
    </p:spTree>
    <p:extLst>
      <p:ext uri="{BB962C8B-B14F-4D97-AF65-F5344CB8AC3E}">
        <p14:creationId xmlns:p14="http://schemas.microsoft.com/office/powerpoint/2010/main" val="197904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871A9-AE8B-4000-BE68-C5F862F0E9E2}"/>
              </a:ext>
            </a:extLst>
          </p:cNvPr>
          <p:cNvSpPr txBox="1"/>
          <p:nvPr/>
        </p:nvSpPr>
        <p:spPr>
          <a:xfrm>
            <a:off x="203200" y="381001"/>
            <a:ext cx="8839200" cy="461665"/>
          </a:xfrm>
          <a:prstGeom prst="rect">
            <a:avLst/>
          </a:prstGeom>
          <a:noFill/>
        </p:spPr>
        <p:txBody>
          <a:bodyPr wrap="square" rtlCol="0">
            <a:spAutoFit/>
          </a:bodyPr>
          <a:lstStyle/>
          <a:p>
            <a:r>
              <a:rPr lang="en-US" sz="2400" b="1" dirty="0">
                <a:solidFill>
                  <a:srgbClr val="FF0000"/>
                </a:solidFill>
              </a:rPr>
              <a:t>Notas que debemos considerar cuando trabajamos con las vistas:</a:t>
            </a:r>
            <a:endParaRPr lang="es-DO" sz="2400" b="1" dirty="0">
              <a:solidFill>
                <a:srgbClr val="FF0000"/>
              </a:solidFill>
            </a:endParaRPr>
          </a:p>
        </p:txBody>
      </p:sp>
      <p:pic>
        <p:nvPicPr>
          <p:cNvPr id="4" name="Picture 3">
            <a:extLst>
              <a:ext uri="{FF2B5EF4-FFF2-40B4-BE49-F238E27FC236}">
                <a16:creationId xmlns:a16="http://schemas.microsoft.com/office/drawing/2014/main" id="{D9B4CBFD-118D-4361-B94A-A995A5D9B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1" y="1193801"/>
            <a:ext cx="4204287" cy="4750463"/>
          </a:xfrm>
          <a:prstGeom prst="rect">
            <a:avLst/>
          </a:prstGeom>
        </p:spPr>
      </p:pic>
      <p:sp>
        <p:nvSpPr>
          <p:cNvPr id="6" name="TextBox 5">
            <a:extLst>
              <a:ext uri="{FF2B5EF4-FFF2-40B4-BE49-F238E27FC236}">
                <a16:creationId xmlns:a16="http://schemas.microsoft.com/office/drawing/2014/main" id="{DC97495D-62B2-4EC7-B62E-5DA0F14E3449}"/>
              </a:ext>
            </a:extLst>
          </p:cNvPr>
          <p:cNvSpPr txBox="1"/>
          <p:nvPr/>
        </p:nvSpPr>
        <p:spPr>
          <a:xfrm>
            <a:off x="5384800" y="1940806"/>
            <a:ext cx="6096000" cy="461665"/>
          </a:xfrm>
          <a:prstGeom prst="rect">
            <a:avLst/>
          </a:prstGeom>
          <a:noFill/>
        </p:spPr>
        <p:txBody>
          <a:bodyPr wrap="square">
            <a:spAutoFit/>
          </a:bodyPr>
          <a:lstStyle/>
          <a:p>
            <a:r>
              <a:rPr lang="es-DO" sz="2400" dirty="0">
                <a:solidFill>
                  <a:srgbClr val="800000"/>
                </a:solidFill>
                <a:latin typeface="Consolas" panose="020B0609020204030204" pitchFamily="49" charset="0"/>
              </a:rPr>
              <a:t>sp_helptext</a:t>
            </a:r>
            <a:r>
              <a:rPr lang="es-DO" sz="2400" dirty="0">
                <a:solidFill>
                  <a:srgbClr val="000000"/>
                </a:solidFill>
                <a:latin typeface="Consolas" panose="020B0609020204030204" pitchFamily="49" charset="0"/>
              </a:rPr>
              <a:t> Informe_ventas_Hechos</a:t>
            </a:r>
          </a:p>
        </p:txBody>
      </p:sp>
      <p:sp>
        <p:nvSpPr>
          <p:cNvPr id="7" name="TextBox 6">
            <a:extLst>
              <a:ext uri="{FF2B5EF4-FFF2-40B4-BE49-F238E27FC236}">
                <a16:creationId xmlns:a16="http://schemas.microsoft.com/office/drawing/2014/main" id="{42AD2B99-9019-4738-84F1-3733D4EA2B4C}"/>
              </a:ext>
            </a:extLst>
          </p:cNvPr>
          <p:cNvSpPr txBox="1"/>
          <p:nvPr/>
        </p:nvSpPr>
        <p:spPr>
          <a:xfrm>
            <a:off x="5175045" y="1192315"/>
            <a:ext cx="6574503" cy="461665"/>
          </a:xfrm>
          <a:prstGeom prst="rect">
            <a:avLst/>
          </a:prstGeom>
          <a:noFill/>
        </p:spPr>
        <p:txBody>
          <a:bodyPr wrap="square" rtlCol="0">
            <a:spAutoFit/>
          </a:bodyPr>
          <a:lstStyle/>
          <a:p>
            <a:pPr algn="just"/>
            <a:r>
              <a:rPr lang="en-US" sz="2400" dirty="0"/>
              <a:t>Si escribimos el comando que vemos con la vista:</a:t>
            </a:r>
            <a:endParaRPr lang="es-DO" sz="2400" dirty="0"/>
          </a:p>
        </p:txBody>
      </p:sp>
      <p:sp>
        <p:nvSpPr>
          <p:cNvPr id="9" name="TextBox 8">
            <a:extLst>
              <a:ext uri="{FF2B5EF4-FFF2-40B4-BE49-F238E27FC236}">
                <a16:creationId xmlns:a16="http://schemas.microsoft.com/office/drawing/2014/main" id="{503DF304-25E8-4569-9405-7DE52A0230EE}"/>
              </a:ext>
            </a:extLst>
          </p:cNvPr>
          <p:cNvSpPr txBox="1"/>
          <p:nvPr/>
        </p:nvSpPr>
        <p:spPr>
          <a:xfrm>
            <a:off x="5175046" y="2752120"/>
            <a:ext cx="6574503" cy="2677656"/>
          </a:xfrm>
          <a:prstGeom prst="rect">
            <a:avLst/>
          </a:prstGeom>
          <a:noFill/>
        </p:spPr>
        <p:txBody>
          <a:bodyPr wrap="square" rtlCol="0">
            <a:spAutoFit/>
          </a:bodyPr>
          <a:lstStyle/>
          <a:p>
            <a:pPr algn="just"/>
            <a:r>
              <a:rPr lang="en-US" sz="2400" dirty="0"/>
              <a:t>Esto como vemos nos traera la consulta que hemos creado, y a la vez me muestra de que tablas estoy extrayendo los datos, y esto es un problema, ya que las vista su funcion es no darle acceso a las tablas como tal, sino crear esas vistas Virtuales y que de alli se conecten los usuarios hagan sus reportes.</a:t>
            </a:r>
            <a:endParaRPr lang="es-DO" sz="2400" dirty="0"/>
          </a:p>
        </p:txBody>
      </p:sp>
    </p:spTree>
    <p:extLst>
      <p:ext uri="{BB962C8B-B14F-4D97-AF65-F5344CB8AC3E}">
        <p14:creationId xmlns:p14="http://schemas.microsoft.com/office/powerpoint/2010/main" val="783393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39D7A-B5FA-45C5-8854-83DC25896834}"/>
              </a:ext>
            </a:extLst>
          </p:cNvPr>
          <p:cNvSpPr txBox="1"/>
          <p:nvPr/>
        </p:nvSpPr>
        <p:spPr>
          <a:xfrm>
            <a:off x="203200" y="381001"/>
            <a:ext cx="8839200" cy="461665"/>
          </a:xfrm>
          <a:prstGeom prst="rect">
            <a:avLst/>
          </a:prstGeom>
          <a:noFill/>
        </p:spPr>
        <p:txBody>
          <a:bodyPr wrap="square" rtlCol="0">
            <a:spAutoFit/>
          </a:bodyPr>
          <a:lstStyle/>
          <a:p>
            <a:r>
              <a:rPr lang="en-US" sz="2400" b="1" dirty="0">
                <a:solidFill>
                  <a:srgbClr val="FF0000"/>
                </a:solidFill>
              </a:rPr>
              <a:t>Para Solucionar ese problema de Seguridad Hacemos lo siguiente:</a:t>
            </a:r>
            <a:endParaRPr lang="es-DO" sz="2400" b="1" dirty="0">
              <a:solidFill>
                <a:srgbClr val="FF0000"/>
              </a:solidFill>
            </a:endParaRPr>
          </a:p>
        </p:txBody>
      </p:sp>
      <p:pic>
        <p:nvPicPr>
          <p:cNvPr id="5" name="Picture 4">
            <a:extLst>
              <a:ext uri="{FF2B5EF4-FFF2-40B4-BE49-F238E27FC236}">
                <a16:creationId xmlns:a16="http://schemas.microsoft.com/office/drawing/2014/main" id="{3B97EC98-ECC2-4B5B-88F3-0417922DF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1" y="1193800"/>
            <a:ext cx="9450119" cy="4102672"/>
          </a:xfrm>
          <a:prstGeom prst="rect">
            <a:avLst/>
          </a:prstGeom>
        </p:spPr>
      </p:pic>
      <p:sp>
        <p:nvSpPr>
          <p:cNvPr id="6" name="TextBox 5">
            <a:extLst>
              <a:ext uri="{FF2B5EF4-FFF2-40B4-BE49-F238E27FC236}">
                <a16:creationId xmlns:a16="http://schemas.microsoft.com/office/drawing/2014/main" id="{8D085A30-5587-42D9-B7EC-2996E6D668D5}"/>
              </a:ext>
            </a:extLst>
          </p:cNvPr>
          <p:cNvSpPr txBox="1"/>
          <p:nvPr/>
        </p:nvSpPr>
        <p:spPr>
          <a:xfrm>
            <a:off x="4599859" y="2717801"/>
            <a:ext cx="7315200" cy="2103589"/>
          </a:xfrm>
          <a:prstGeom prst="rect">
            <a:avLst/>
          </a:prstGeom>
          <a:solidFill>
            <a:srgbClr val="FFC000"/>
          </a:solidFill>
        </p:spPr>
        <p:txBody>
          <a:bodyPr wrap="square" rtlCol="0">
            <a:spAutoFit/>
          </a:bodyPr>
          <a:lstStyle/>
          <a:p>
            <a:r>
              <a:rPr lang="en-US" sz="1867" b="1" dirty="0"/>
              <a:t>Alteramos</a:t>
            </a:r>
            <a:r>
              <a:rPr lang="en-US" sz="1867" dirty="0"/>
              <a:t> la Vista y le indicamos “</a:t>
            </a:r>
            <a:r>
              <a:rPr lang="en-US" sz="1867" b="1" dirty="0"/>
              <a:t>Alter view</a:t>
            </a:r>
            <a:r>
              <a:rPr lang="en-US" sz="1867" dirty="0"/>
              <a:t>” </a:t>
            </a:r>
            <a:r>
              <a:rPr lang="en-US" sz="1867" b="1" dirty="0"/>
              <a:t>el nombre de nuestra vista,</a:t>
            </a:r>
            <a:r>
              <a:rPr lang="en-US" sz="1867" dirty="0"/>
              <a:t> y alli le Colocamos al final el comando </a:t>
            </a:r>
            <a:r>
              <a:rPr lang="en-US" sz="1867" dirty="0">
                <a:solidFill>
                  <a:srgbClr val="0000FF"/>
                </a:solidFill>
              </a:rPr>
              <a:t>with encryption</a:t>
            </a:r>
            <a:r>
              <a:rPr lang="en-US" sz="1867" dirty="0"/>
              <a:t>, estan encriptados los datos, de forma que nos dara un mensaje que no se puede consultar porque los datos estan encriptados.</a:t>
            </a:r>
          </a:p>
          <a:p>
            <a:endParaRPr lang="en-US" sz="1867" dirty="0"/>
          </a:p>
          <a:p>
            <a:r>
              <a:rPr lang="en-US" sz="1867" dirty="0"/>
              <a:t>Si volvemos a ejecutar el comando:</a:t>
            </a:r>
            <a:endParaRPr lang="es-DO" sz="1867" dirty="0">
              <a:solidFill>
                <a:srgbClr val="000000"/>
              </a:solidFill>
              <a:latin typeface="Consolas" panose="020B0609020204030204" pitchFamily="49" charset="0"/>
            </a:endParaRPr>
          </a:p>
          <a:p>
            <a:r>
              <a:rPr lang="es-DO" sz="1867" dirty="0">
                <a:solidFill>
                  <a:srgbClr val="800000"/>
                </a:solidFill>
                <a:latin typeface="Consolas" panose="020B0609020204030204" pitchFamily="49" charset="0"/>
              </a:rPr>
              <a:t>sp_helptext</a:t>
            </a:r>
            <a:r>
              <a:rPr lang="es-DO" sz="1867" dirty="0">
                <a:solidFill>
                  <a:srgbClr val="000000"/>
                </a:solidFill>
                <a:latin typeface="Consolas" panose="020B0609020204030204" pitchFamily="49" charset="0"/>
              </a:rPr>
              <a:t> Informe_ventas_Hechos</a:t>
            </a:r>
            <a:endParaRPr lang="es-DO" sz="1867" dirty="0"/>
          </a:p>
        </p:txBody>
      </p:sp>
      <p:pic>
        <p:nvPicPr>
          <p:cNvPr id="8" name="Picture 7">
            <a:extLst>
              <a:ext uri="{FF2B5EF4-FFF2-40B4-BE49-F238E27FC236}">
                <a16:creationId xmlns:a16="http://schemas.microsoft.com/office/drawing/2014/main" id="{78DC82CC-4B34-4AA5-B60A-1BC101DF8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00" y="5251075"/>
            <a:ext cx="5892800" cy="1225925"/>
          </a:xfrm>
          <a:prstGeom prst="rect">
            <a:avLst/>
          </a:prstGeom>
        </p:spPr>
      </p:pic>
      <p:sp>
        <p:nvSpPr>
          <p:cNvPr id="9" name="Rectangle: Rounded Corners 8">
            <a:extLst>
              <a:ext uri="{FF2B5EF4-FFF2-40B4-BE49-F238E27FC236}">
                <a16:creationId xmlns:a16="http://schemas.microsoft.com/office/drawing/2014/main" id="{FF071678-5FCD-4DFF-840B-2A0A0B8FB36E}"/>
              </a:ext>
            </a:extLst>
          </p:cNvPr>
          <p:cNvSpPr/>
          <p:nvPr/>
        </p:nvSpPr>
        <p:spPr>
          <a:xfrm>
            <a:off x="5334000" y="5695829"/>
            <a:ext cx="5791200" cy="4537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2400"/>
          </a:p>
        </p:txBody>
      </p:sp>
    </p:spTree>
    <p:extLst>
      <p:ext uri="{BB962C8B-B14F-4D97-AF65-F5344CB8AC3E}">
        <p14:creationId xmlns:p14="http://schemas.microsoft.com/office/powerpoint/2010/main" val="99775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C0168-F98E-49D1-B64E-F1F8CE9002F6}"/>
              </a:ext>
            </a:extLst>
          </p:cNvPr>
          <p:cNvSpPr txBox="1"/>
          <p:nvPr/>
        </p:nvSpPr>
        <p:spPr>
          <a:xfrm>
            <a:off x="101600" y="279400"/>
            <a:ext cx="11988800" cy="6514540"/>
          </a:xfrm>
          <a:prstGeom prst="rect">
            <a:avLst/>
          </a:prstGeom>
          <a:noFill/>
        </p:spPr>
        <p:txBody>
          <a:bodyPr wrap="square">
            <a:spAutoFit/>
          </a:bodyPr>
          <a:lstStyle/>
          <a:p>
            <a:r>
              <a:rPr lang="es-DO" sz="1200" dirty="0">
                <a:solidFill>
                  <a:srgbClr val="000000"/>
                </a:solidFill>
                <a:latin typeface="Consolas" panose="020B0609020204030204" pitchFamily="49" charset="0"/>
              </a:rPr>
              <a:t> </a:t>
            </a:r>
            <a:r>
              <a:rPr lang="es-DO" sz="2133" dirty="0">
                <a:solidFill>
                  <a:srgbClr val="008000"/>
                </a:solidFill>
                <a:latin typeface="Consolas" panose="020B0609020204030204" pitchFamily="49" charset="0"/>
              </a:rPr>
              <a:t>--MODIFICANDO LA VISTA AGREGANDO COSTO Y GANANCIA CALCULO.</a:t>
            </a:r>
            <a:endParaRPr lang="es-DO" sz="2133"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alter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view</a:t>
            </a:r>
            <a:r>
              <a:rPr lang="en-US" sz="1200" dirty="0">
                <a:solidFill>
                  <a:srgbClr val="000000"/>
                </a:solidFill>
                <a:latin typeface="Consolas" panose="020B0609020204030204" pitchFamily="49" charset="0"/>
              </a:rPr>
              <a:t> Informe_ventas_Hechos_v </a:t>
            </a:r>
            <a:r>
              <a:rPr lang="en-US" sz="1200" dirty="0">
                <a:solidFill>
                  <a:srgbClr val="0000FF"/>
                </a:solidFill>
                <a:latin typeface="Consolas" panose="020B0609020204030204" pitchFamily="49" charset="0"/>
              </a:rPr>
              <a:t>with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encryption</a:t>
            </a:r>
            <a:endParaRPr lang="en-US" sz="1200" dirty="0">
              <a:solidFill>
                <a:srgbClr val="000000"/>
              </a:solidFill>
              <a:latin typeface="Consolas" panose="020B0609020204030204" pitchFamily="49" charset="0"/>
            </a:endParaRPr>
          </a:p>
          <a:p>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p>
          <a:p>
            <a:r>
              <a:rPr lang="es-DO" sz="1200" dirty="0">
                <a:solidFill>
                  <a:srgbClr val="0000FF"/>
                </a:solidFill>
                <a:latin typeface="Consolas" panose="020B0609020204030204" pitchFamily="49" charset="0"/>
              </a:rPr>
              <a:t>SELECT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id_ventas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'No.Ventas'</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No_facturas</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fecha_venta</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cf</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Condicion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'Condición Fact.'</a:t>
            </a:r>
            <a:r>
              <a:rPr lang="es-DO" sz="1200" dirty="0">
                <a:solidFill>
                  <a:srgbClr val="000000"/>
                </a:solidFill>
                <a:latin typeface="Consolas" panose="020B0609020204030204" pitchFamily="49" charset="0"/>
              </a:rPr>
              <a:t>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df</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dias_creditos</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r>
              <a:rPr lang="es-DO" sz="1200" dirty="0">
                <a:solidFill>
                  <a:srgbClr val="000000"/>
                </a:solidFill>
                <a:latin typeface="Consolas" panose="020B0609020204030204" pitchFamily="49" charset="0"/>
              </a:rPr>
              <a:t>cd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nombre_ciudad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Ciudad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cd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latitud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cd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longitud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r</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nombre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'Region'</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id_cliente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nombre_Negocio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'Negocio'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id_vendedor</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v</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nombre_vendedor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Vendedor</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r>
              <a:rPr lang="es-DO" sz="1200" dirty="0">
                <a:solidFill>
                  <a:srgbClr val="000000"/>
                </a:solidFill>
                <a:latin typeface="Consolas" panose="020B0609020204030204" pitchFamily="49" charset="0"/>
              </a:rPr>
              <a:t>catpro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descripcion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'Categoria Prod.'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id_producto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descripcion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Producto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cantidad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precio_ventas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Precio_Ventas</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monto </a:t>
            </a:r>
            <a:r>
              <a:rPr lang="es-DO" sz="1200" dirty="0">
                <a:solidFill>
                  <a:srgbClr val="0000FF"/>
                </a:solidFill>
                <a:latin typeface="Consolas" panose="020B0609020204030204" pitchFamily="49" charset="0"/>
              </a:rPr>
              <a:t>as</a:t>
            </a:r>
            <a:r>
              <a:rPr lang="es-DO" sz="1200" dirty="0">
                <a:solidFill>
                  <a:srgbClr val="000000"/>
                </a:solidFill>
                <a:latin typeface="Consolas" panose="020B0609020204030204" pitchFamily="49" charset="0"/>
              </a:rPr>
              <a:t> </a:t>
            </a:r>
            <a:r>
              <a:rPr lang="es-DO" sz="1200" dirty="0">
                <a:solidFill>
                  <a:srgbClr val="FF0000"/>
                </a:solidFill>
                <a:latin typeface="Consolas" panose="020B0609020204030204" pitchFamily="49" charset="0"/>
              </a:rPr>
              <a:t>'Monto RD$'</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endParaRPr lang="es-DO" sz="1200" dirty="0">
              <a:solidFill>
                <a:srgbClr val="000000"/>
              </a:solidFill>
              <a:latin typeface="Consolas" panose="020B0609020204030204" pitchFamily="49" charset="0"/>
            </a:endParaRPr>
          </a:p>
          <a:p>
            <a:r>
              <a:rPr lang="es-DO" sz="1200" dirty="0">
                <a:solidFill>
                  <a:srgbClr val="000000"/>
                </a:solidFill>
                <a:latin typeface="Consolas" panose="020B0609020204030204" pitchFamily="49" charset="0"/>
              </a:rPr>
              <a:t>costo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precio_compra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cantidad</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r>
              <a:rPr lang="es-DO" sz="1200" dirty="0">
                <a:solidFill>
                  <a:srgbClr val="000000"/>
                </a:solidFill>
                <a:latin typeface="Consolas" panose="020B0609020204030204" pitchFamily="49" charset="0"/>
              </a:rPr>
              <a:t>ganancia</a:t>
            </a:r>
            <a:r>
              <a:rPr lang="es-DO" sz="1200" dirty="0">
                <a:solidFill>
                  <a:srgbClr val="808080"/>
                </a:solidFill>
                <a:latin typeface="Consolas" panose="020B0609020204030204" pitchFamily="49" charset="0"/>
              </a:rPr>
              <a:t>=</a:t>
            </a:r>
            <a:r>
              <a:rPr lang="es-DO" sz="1200" dirty="0">
                <a:solidFill>
                  <a:srgbClr val="0000FF"/>
                </a:solidFill>
                <a:latin typeface="Consolas" panose="020B0609020204030204" pitchFamily="49" charset="0"/>
              </a:rPr>
              <a:t>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precio_ventas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cantidad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precio_compra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cantidad</a:t>
            </a:r>
            <a:r>
              <a:rPr lang="es-DO" sz="1200" dirty="0">
                <a:solidFill>
                  <a:srgbClr val="808080"/>
                </a:solidFill>
                <a:latin typeface="Consolas" panose="020B0609020204030204" pitchFamily="49" charset="0"/>
              </a:rPr>
              <a:t>)</a:t>
            </a:r>
            <a:endParaRPr lang="es-DO" sz="1200" dirty="0">
              <a:solidFill>
                <a:srgbClr val="000000"/>
              </a:solidFill>
              <a:latin typeface="Consolas" panose="020B0609020204030204" pitchFamily="49" charset="0"/>
            </a:endParaRPr>
          </a:p>
          <a:p>
            <a:endParaRPr lang="es-DO" sz="1200" dirty="0">
              <a:solidFill>
                <a:srgbClr val="000000"/>
              </a:solidFill>
              <a:latin typeface="Consolas" panose="020B0609020204030204" pitchFamily="49" charset="0"/>
            </a:endParaRPr>
          </a:p>
          <a:p>
            <a:r>
              <a:rPr lang="pt-BR" sz="1200" dirty="0">
                <a:solidFill>
                  <a:srgbClr val="0000FF"/>
                </a:solidFill>
                <a:latin typeface="Consolas" panose="020B0609020204030204" pitchFamily="49" charset="0"/>
              </a:rPr>
              <a:t>FROM</a:t>
            </a:r>
            <a:r>
              <a:rPr lang="pt-BR" sz="1200" dirty="0">
                <a:solidFill>
                  <a:srgbClr val="000000"/>
                </a:solidFill>
                <a:latin typeface="Consolas" panose="020B0609020204030204" pitchFamily="49" charset="0"/>
              </a:rPr>
              <a:t> vendedor V</a:t>
            </a:r>
            <a:r>
              <a:rPr lang="pt-BR" sz="1200" dirty="0">
                <a:solidFill>
                  <a:srgbClr val="808080"/>
                </a:solidFill>
                <a:latin typeface="Consolas" panose="020B0609020204030204" pitchFamily="49" charset="0"/>
              </a:rPr>
              <a:t>join</a:t>
            </a:r>
            <a:r>
              <a:rPr lang="pt-BR" sz="1200" dirty="0">
                <a:solidFill>
                  <a:srgbClr val="000000"/>
                </a:solidFill>
                <a:latin typeface="Consolas" panose="020B0609020204030204" pitchFamily="49" charset="0"/>
              </a:rPr>
              <a:t> region R</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V</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id_region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R</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id_region</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Ventas_Hechos vh</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id_vendedor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id_vendedor</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cliente c</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c</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id_cliente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id_cliente</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Productos p</a:t>
            </a:r>
          </a:p>
          <a:p>
            <a:r>
              <a:rPr lang="en-US" sz="1200" dirty="0">
                <a:solidFill>
                  <a:srgbClr val="0000FF"/>
                </a:solidFill>
                <a:latin typeface="Consolas" panose="020B0609020204030204" pitchFamily="49" charset="0"/>
              </a:rPr>
              <a:t>ON</a:t>
            </a:r>
            <a:r>
              <a:rPr lang="en-US" sz="1200" dirty="0">
                <a:solidFill>
                  <a:srgbClr val="000000"/>
                </a:solidFill>
                <a:latin typeface="Consolas" panose="020B0609020204030204" pitchFamily="49" charset="0"/>
              </a:rPr>
              <a:t> p</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id_producto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vh</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id_producto</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categoria_producto catpro</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catpro</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id_categoria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p</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id_categoria</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condicion_factura cf</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cf</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id_condicion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id_condicion</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dias_factura df</a:t>
            </a:r>
          </a:p>
          <a:p>
            <a:r>
              <a:rPr lang="pt-BR" sz="1200" dirty="0">
                <a:solidFill>
                  <a:srgbClr val="0000FF"/>
                </a:solidFill>
                <a:latin typeface="Consolas" panose="020B0609020204030204" pitchFamily="49" charset="0"/>
              </a:rPr>
              <a:t>on</a:t>
            </a:r>
            <a:r>
              <a:rPr lang="pt-BR" sz="1200" dirty="0">
                <a:solidFill>
                  <a:srgbClr val="000000"/>
                </a:solidFill>
                <a:latin typeface="Consolas" panose="020B0609020204030204" pitchFamily="49" charset="0"/>
              </a:rPr>
              <a:t> df</a:t>
            </a:r>
            <a:r>
              <a:rPr lang="pt-BR" sz="1200" dirty="0">
                <a:solidFill>
                  <a:srgbClr val="808080"/>
                </a:solidFill>
                <a:latin typeface="Consolas" panose="020B0609020204030204" pitchFamily="49" charset="0"/>
              </a:rPr>
              <a:t>.</a:t>
            </a:r>
            <a:r>
              <a:rPr lang="pt-BR" sz="1200" dirty="0">
                <a:solidFill>
                  <a:srgbClr val="000000"/>
                </a:solidFill>
                <a:latin typeface="Consolas" panose="020B0609020204030204" pitchFamily="49" charset="0"/>
              </a:rPr>
              <a:t>id_dias_factura</a:t>
            </a:r>
            <a:r>
              <a:rPr lang="pt-BR" sz="1200" dirty="0">
                <a:solidFill>
                  <a:srgbClr val="808080"/>
                </a:solidFill>
                <a:latin typeface="Consolas" panose="020B0609020204030204" pitchFamily="49" charset="0"/>
              </a:rPr>
              <a:t>=</a:t>
            </a:r>
            <a:r>
              <a:rPr lang="pt-BR" sz="1200" dirty="0">
                <a:solidFill>
                  <a:srgbClr val="000000"/>
                </a:solidFill>
                <a:latin typeface="Consolas" panose="020B0609020204030204" pitchFamily="49" charset="0"/>
              </a:rPr>
              <a:t> vh</a:t>
            </a:r>
            <a:r>
              <a:rPr lang="pt-BR" sz="1200" dirty="0">
                <a:solidFill>
                  <a:srgbClr val="808080"/>
                </a:solidFill>
                <a:latin typeface="Consolas" panose="020B0609020204030204" pitchFamily="49" charset="0"/>
              </a:rPr>
              <a:t>.</a:t>
            </a:r>
            <a:r>
              <a:rPr lang="pt-BR" sz="1200" dirty="0">
                <a:solidFill>
                  <a:srgbClr val="000000"/>
                </a:solidFill>
                <a:latin typeface="Consolas" panose="020B0609020204030204" pitchFamily="49" charset="0"/>
              </a:rPr>
              <a:t>id_dias_factura</a:t>
            </a:r>
          </a:p>
          <a:p>
            <a:r>
              <a:rPr lang="es-DO" sz="1200" dirty="0">
                <a:solidFill>
                  <a:srgbClr val="808080"/>
                </a:solidFill>
                <a:latin typeface="Consolas" panose="020B0609020204030204" pitchFamily="49" charset="0"/>
              </a:rPr>
              <a:t>JOIN</a:t>
            </a:r>
            <a:r>
              <a:rPr lang="es-DO" sz="1200" dirty="0">
                <a:solidFill>
                  <a:srgbClr val="000000"/>
                </a:solidFill>
                <a:latin typeface="Consolas" panose="020B0609020204030204" pitchFamily="49" charset="0"/>
              </a:rPr>
              <a:t> ciudad cd</a:t>
            </a:r>
          </a:p>
          <a:p>
            <a:r>
              <a:rPr lang="es-DO" sz="1200" dirty="0">
                <a:solidFill>
                  <a:srgbClr val="0000FF"/>
                </a:solidFill>
                <a:latin typeface="Consolas" panose="020B0609020204030204" pitchFamily="49" charset="0"/>
              </a:rPr>
              <a:t>on</a:t>
            </a:r>
            <a:r>
              <a:rPr lang="es-DO" sz="1200" dirty="0">
                <a:solidFill>
                  <a:srgbClr val="000000"/>
                </a:solidFill>
                <a:latin typeface="Consolas" panose="020B0609020204030204" pitchFamily="49" charset="0"/>
              </a:rPr>
              <a:t> cd</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id_ciudad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vh</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id_ciudad</a:t>
            </a:r>
          </a:p>
          <a:p>
            <a:endParaRPr lang="es-DO" sz="1200" dirty="0">
              <a:solidFill>
                <a:srgbClr val="000000"/>
              </a:solidFill>
              <a:latin typeface="Consolas" panose="020B0609020204030204" pitchFamily="49" charset="0"/>
            </a:endParaRPr>
          </a:p>
          <a:p>
            <a:endParaRPr lang="es-DO" sz="1200" dirty="0">
              <a:solidFill>
                <a:srgbClr val="000000"/>
              </a:solidFill>
              <a:latin typeface="Consolas" panose="020B0609020204030204" pitchFamily="49" charset="0"/>
            </a:endParaRPr>
          </a:p>
          <a:p>
            <a:r>
              <a:rPr lang="es-DO" sz="1200" dirty="0">
                <a:solidFill>
                  <a:srgbClr val="0000FF"/>
                </a:solidFill>
                <a:latin typeface="Consolas" panose="020B0609020204030204" pitchFamily="49" charset="0"/>
              </a:rPr>
              <a:t>select</a:t>
            </a:r>
            <a:r>
              <a:rPr lang="es-DO" sz="1200" dirty="0">
                <a:solidFill>
                  <a:srgbClr val="000000"/>
                </a:solidFill>
                <a:latin typeface="Consolas" panose="020B0609020204030204" pitchFamily="49" charset="0"/>
              </a:rPr>
              <a:t> </a:t>
            </a:r>
            <a:r>
              <a:rPr lang="es-DO" sz="1200" dirty="0">
                <a:solidFill>
                  <a:srgbClr val="808080"/>
                </a:solidFill>
                <a:latin typeface="Consolas" panose="020B0609020204030204" pitchFamily="49" charset="0"/>
              </a:rPr>
              <a:t>*</a:t>
            </a:r>
            <a:r>
              <a:rPr lang="es-DO" sz="1200" dirty="0">
                <a:solidFill>
                  <a:srgbClr val="000000"/>
                </a:solidFill>
                <a:latin typeface="Consolas" panose="020B0609020204030204" pitchFamily="49" charset="0"/>
              </a:rPr>
              <a:t> </a:t>
            </a:r>
            <a:r>
              <a:rPr lang="es-DO" sz="1200" dirty="0">
                <a:solidFill>
                  <a:srgbClr val="0000FF"/>
                </a:solidFill>
                <a:latin typeface="Consolas" panose="020B0609020204030204" pitchFamily="49" charset="0"/>
              </a:rPr>
              <a:t>from</a:t>
            </a:r>
            <a:r>
              <a:rPr lang="es-DO" sz="1200" dirty="0">
                <a:solidFill>
                  <a:srgbClr val="000000"/>
                </a:solidFill>
                <a:latin typeface="Consolas" panose="020B0609020204030204" pitchFamily="49" charset="0"/>
              </a:rPr>
              <a:t> Informe_ventas_Hechos_v</a:t>
            </a:r>
          </a:p>
          <a:p>
            <a:endParaRPr lang="es-DO" sz="1200" dirty="0">
              <a:solidFill>
                <a:srgbClr val="000000"/>
              </a:solidFill>
              <a:latin typeface="Consolas" panose="020B0609020204030204" pitchFamily="49" charset="0"/>
            </a:endParaRPr>
          </a:p>
          <a:p>
            <a:r>
              <a:rPr lang="es-DO" sz="1200" dirty="0">
                <a:solidFill>
                  <a:srgbClr val="800000"/>
                </a:solidFill>
                <a:latin typeface="Consolas" panose="020B0609020204030204" pitchFamily="49" charset="0"/>
              </a:rPr>
              <a:t>sp_helptext</a:t>
            </a:r>
            <a:r>
              <a:rPr lang="es-DO" sz="1200" dirty="0">
                <a:solidFill>
                  <a:srgbClr val="000000"/>
                </a:solidFill>
                <a:latin typeface="Consolas" panose="020B0609020204030204" pitchFamily="49" charset="0"/>
              </a:rPr>
              <a:t> Informe_ventas_Hechos_v</a:t>
            </a:r>
          </a:p>
          <a:p>
            <a:r>
              <a:rPr lang="es-DO" sz="1200" dirty="0">
                <a:solidFill>
                  <a:srgbClr val="0000FF"/>
                </a:solidFill>
                <a:latin typeface="Consolas" panose="020B0609020204030204" pitchFamily="49" charset="0"/>
              </a:rPr>
              <a:t>go</a:t>
            </a:r>
            <a:endParaRPr lang="es-DO"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8578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8C92F5-5626-4F62-A772-76F8E035B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5068"/>
            <a:ext cx="12192000" cy="4727864"/>
          </a:xfrm>
          <a:prstGeom prst="rect">
            <a:avLst/>
          </a:prstGeom>
        </p:spPr>
      </p:pic>
      <p:sp>
        <p:nvSpPr>
          <p:cNvPr id="7" name="TextBox 6">
            <a:extLst>
              <a:ext uri="{FF2B5EF4-FFF2-40B4-BE49-F238E27FC236}">
                <a16:creationId xmlns:a16="http://schemas.microsoft.com/office/drawing/2014/main" id="{470E9390-A95D-4CE7-A26A-F270CA162B19}"/>
              </a:ext>
            </a:extLst>
          </p:cNvPr>
          <p:cNvSpPr txBox="1"/>
          <p:nvPr/>
        </p:nvSpPr>
        <p:spPr>
          <a:xfrm>
            <a:off x="304800" y="279401"/>
            <a:ext cx="11582400" cy="461665"/>
          </a:xfrm>
          <a:prstGeom prst="rect">
            <a:avLst/>
          </a:prstGeom>
          <a:noFill/>
        </p:spPr>
        <p:txBody>
          <a:bodyPr wrap="square">
            <a:spAutoFit/>
          </a:bodyPr>
          <a:lstStyle/>
          <a:p>
            <a:pPr algn="ctr"/>
            <a:r>
              <a:rPr lang="es-DO" sz="2400" dirty="0">
                <a:solidFill>
                  <a:srgbClr val="000000"/>
                </a:solidFill>
                <a:latin typeface="Consolas" panose="020B0609020204030204" pitchFamily="49" charset="0"/>
              </a:rPr>
              <a:t> </a:t>
            </a:r>
            <a:r>
              <a:rPr lang="es-DO" sz="2400" dirty="0">
                <a:solidFill>
                  <a:srgbClr val="008000"/>
                </a:solidFill>
                <a:latin typeface="Consolas" panose="020B0609020204030204" pitchFamily="49" charset="0"/>
              </a:rPr>
              <a:t>--MODIFICANDO LA VISTA AGREGANDO COSTO Y GANANCIA CALCULO.</a:t>
            </a:r>
            <a:endParaRPr lang="es-DO"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9469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D6137B8-0CEB-E66A-5B09-6B8474C27428}"/>
              </a:ext>
            </a:extLst>
          </p:cNvPr>
          <p:cNvSpPr txBox="1"/>
          <p:nvPr/>
        </p:nvSpPr>
        <p:spPr>
          <a:xfrm>
            <a:off x="177324" y="640986"/>
            <a:ext cx="11701330" cy="6047809"/>
          </a:xfrm>
          <a:prstGeom prst="rect">
            <a:avLst/>
          </a:prstGeom>
          <a:noFill/>
        </p:spPr>
        <p:txBody>
          <a:bodyPr wrap="square">
            <a:spAutoFit/>
          </a:bodyPr>
          <a:lstStyle/>
          <a:p>
            <a:r>
              <a:rPr lang="en-US" sz="900" dirty="0">
                <a:solidFill>
                  <a:srgbClr val="0000FF"/>
                </a:solidFill>
                <a:latin typeface="Consolas" panose="020B0609020204030204" pitchFamily="49" charset="0"/>
              </a:rPr>
              <a:t>create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or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alter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view</a:t>
            </a:r>
            <a:r>
              <a:rPr lang="en-US" sz="900" dirty="0">
                <a:solidFill>
                  <a:srgbClr val="000000"/>
                </a:solidFill>
                <a:latin typeface="Consolas" panose="020B0609020204030204" pitchFamily="49" charset="0"/>
              </a:rPr>
              <a:t> Informe_ventas_Hechos_v </a:t>
            </a:r>
            <a:r>
              <a:rPr lang="en-US" sz="900" dirty="0">
                <a:solidFill>
                  <a:srgbClr val="0000FF"/>
                </a:solidFill>
                <a:latin typeface="Consolas" panose="020B0609020204030204" pitchFamily="49" charset="0"/>
              </a:rPr>
              <a:t>with</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encryption</a:t>
            </a:r>
            <a:endParaRPr lang="en-US"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as</a:t>
            </a:r>
            <a:endParaRPr lang="es-DO"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SELECT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No_facturas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'Fecha de 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df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dias_creditos</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Region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nombre_ciudad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Ciudad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latitud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longitud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nombre_vendedor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Vendedor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sup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id_supervisor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sup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supervisor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nombre_Negocio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Cliente</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'Categoria de Productos'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id_producto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Producto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existencia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'Inventario'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'Precio de Compra'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precio_ventas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'Precio de Ventas'</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    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cantidad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'Cant. Vendida'</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'Monto RD$'</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es-ES" sz="900" dirty="0">
                <a:solidFill>
                  <a:srgbClr val="000000"/>
                </a:solidFill>
                <a:latin typeface="Consolas" panose="020B0609020204030204" pitchFamily="49" charset="0"/>
              </a:rPr>
              <a:t>Costo</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p</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precio_compra </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vh</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cantidad</a:t>
            </a:r>
            <a:r>
              <a:rPr lang="es-ES" sz="900" dirty="0">
                <a:solidFill>
                  <a:srgbClr val="808080"/>
                </a:solidFill>
                <a:latin typeface="Consolas" panose="020B0609020204030204" pitchFamily="49" charset="0"/>
              </a:rPr>
              <a:t>),</a:t>
            </a:r>
            <a:endParaRPr lang="es-ES"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Ganancia</a:t>
            </a:r>
            <a:r>
              <a:rPr lang="es-DO" sz="900" dirty="0">
                <a:solidFill>
                  <a:srgbClr val="808080"/>
                </a:solidFill>
                <a:latin typeface="Consolas" panose="020B0609020204030204" pitchFamily="49" charset="0"/>
              </a:rPr>
              <a:t>=</a:t>
            </a:r>
            <a:r>
              <a:rPr lang="es-DO" sz="900" dirty="0">
                <a:solidFill>
                  <a:srgbClr val="0000FF"/>
                </a:solidFill>
                <a:latin typeface="Consolas" panose="020B0609020204030204" pitchFamily="49" charset="0"/>
              </a:rPr>
              <a:t>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precio_ventas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existencia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'Existencia Actual'</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fecha_pago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a:t>
            </a:r>
            <a:r>
              <a:rPr lang="es-DO" sz="900" dirty="0">
                <a:solidFill>
                  <a:srgbClr val="FF0000"/>
                </a:solidFill>
                <a:latin typeface="Consolas" panose="020B0609020204030204" pitchFamily="49" charset="0"/>
              </a:rPr>
              <a:t>'Fecha de Pago'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es-ES" sz="900" dirty="0">
                <a:solidFill>
                  <a:srgbClr val="008000"/>
                </a:solidFill>
                <a:latin typeface="Consolas" panose="020B0609020204030204" pitchFamily="49" charset="0"/>
              </a:rPr>
              <a:t>--CON ESTA FUNCION OPTENGO LA DIFERECIAS EN DIAS, PUEDE SER AÑOS, MESES, SEMANAS, ETC.</a:t>
            </a:r>
            <a:endParaRPr lang="es-ES" sz="900" dirty="0">
              <a:solidFill>
                <a:srgbClr val="000000"/>
              </a:solidFill>
              <a:latin typeface="Consolas" panose="020B0609020204030204" pitchFamily="49" charset="0"/>
            </a:endParaRPr>
          </a:p>
          <a:p>
            <a:r>
              <a:rPr lang="es-DO" sz="900" dirty="0">
                <a:solidFill>
                  <a:srgbClr val="FF00FF"/>
                </a:solidFill>
                <a:latin typeface="Consolas" panose="020B0609020204030204" pitchFamily="49" charset="0"/>
              </a:rPr>
              <a:t>DATEDIFF</a:t>
            </a:r>
            <a:r>
              <a:rPr lang="es-DO" sz="900" dirty="0">
                <a:solidFill>
                  <a:srgbClr val="808080"/>
                </a:solidFill>
                <a:latin typeface="Consolas" panose="020B0609020204030204" pitchFamily="49" charset="0"/>
              </a:rPr>
              <a:t>(</a:t>
            </a:r>
            <a:r>
              <a:rPr lang="es-DO" sz="900" dirty="0">
                <a:solidFill>
                  <a:srgbClr val="FF00FF"/>
                </a:solidFill>
                <a:latin typeface="Consolas" panose="020B0609020204030204" pitchFamily="49" charset="0"/>
              </a:rPr>
              <a:t>DAY</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fecha_pago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as</a:t>
            </a:r>
            <a:r>
              <a:rPr lang="es-DO" sz="900" dirty="0">
                <a:solidFill>
                  <a:srgbClr val="000000"/>
                </a:solidFill>
                <a:latin typeface="Consolas" panose="020B0609020204030204" pitchFamily="49" charset="0"/>
              </a:rPr>
              <a:t> [Dias Transcurridos]</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estatus_Cobrado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'Estatus de Pago'</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'Monto Pago'</a:t>
            </a:r>
            <a:r>
              <a:rPr lang="pt-BR" sz="900" dirty="0">
                <a:solidFill>
                  <a:srgbClr val="808080"/>
                </a:solidFill>
                <a:latin typeface="Consolas" panose="020B0609020204030204" pitchFamily="49" charset="0"/>
              </a:rPr>
              <a:t>,</a:t>
            </a:r>
            <a:endParaRPr lang="pt-BR" sz="900" dirty="0">
              <a:solidFill>
                <a:srgbClr val="000000"/>
              </a:solidFill>
              <a:latin typeface="Consolas" panose="020B0609020204030204" pitchFamily="49" charset="0"/>
            </a:endParaRPr>
          </a:p>
          <a:p>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 </a:t>
            </a:r>
            <a:r>
              <a:rPr lang="pt-BR" sz="900" dirty="0">
                <a:solidFill>
                  <a:srgbClr val="0000FF"/>
                </a:solidFill>
                <a:latin typeface="Consolas" panose="020B0609020204030204" pitchFamily="49" charset="0"/>
              </a:rPr>
              <a:t>as</a:t>
            </a:r>
            <a:r>
              <a:rPr lang="pt-BR" sz="900" dirty="0">
                <a:solidFill>
                  <a:srgbClr val="000000"/>
                </a:solidFill>
                <a:latin typeface="Consolas" panose="020B0609020204030204" pitchFamily="49" charset="0"/>
              </a:rPr>
              <a:t> </a:t>
            </a:r>
            <a:r>
              <a:rPr lang="pt-BR" sz="900" dirty="0">
                <a:solidFill>
                  <a:srgbClr val="FF0000"/>
                </a:solidFill>
                <a:latin typeface="Consolas" panose="020B0609020204030204" pitchFamily="49" charset="0"/>
              </a:rPr>
              <a:t>'Balance Pendiete'</a:t>
            </a:r>
            <a:endParaRPr lang="pt-BR"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FROM</a:t>
            </a:r>
            <a:r>
              <a:rPr lang="es-DO" sz="900" dirty="0">
                <a:solidFill>
                  <a:srgbClr val="000000"/>
                </a:solidFill>
                <a:latin typeface="Consolas" panose="020B0609020204030204" pitchFamily="49" charset="0"/>
              </a:rPr>
              <a:t> vendedor vd </a:t>
            </a:r>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region R</a:t>
            </a:r>
          </a:p>
          <a:p>
            <a:r>
              <a:rPr lang="es-ES" sz="900" dirty="0">
                <a:solidFill>
                  <a:srgbClr val="008000"/>
                </a:solidFill>
                <a:latin typeface="Consolas" panose="020B0609020204030204" pitchFamily="49" charset="0"/>
              </a:rPr>
              <a:t>--UTILIZANDO LOS JOIN, PUEDO CREAR UNA RELACION ENTRE TODAS LAS TABLAS DE MI MODELO Y TRAER DATOS QUE </a:t>
            </a:r>
            <a:endParaRPr lang="es-ES" sz="900" dirty="0">
              <a:solidFill>
                <a:srgbClr val="000000"/>
              </a:solidFill>
              <a:latin typeface="Consolas" panose="020B0609020204030204" pitchFamily="49" charset="0"/>
            </a:endParaRPr>
          </a:p>
          <a:p>
            <a:r>
              <a:rPr lang="es-ES" sz="900" dirty="0">
                <a:solidFill>
                  <a:srgbClr val="008000"/>
                </a:solidFill>
                <a:latin typeface="Consolas" panose="020B0609020204030204" pitchFamily="49" charset="0"/>
              </a:rPr>
              <a:t>--MUESTRAN UNA RELEVANCIA CORRECTA Y QUE PARA EL INFORME O EL REPORTE LA DA ENTENDIMIENTO A QUIEN LO LEE.</a:t>
            </a:r>
            <a:endParaRPr lang="es-ES" sz="900" dirty="0">
              <a:solidFill>
                <a:srgbClr val="000000"/>
              </a:solidFill>
              <a:latin typeface="Consolas" panose="020B0609020204030204" pitchFamily="49" charset="0"/>
            </a:endParaRP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id_region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id_region</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Ventas_Hechos vh</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cliente c</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Productos p</a:t>
            </a:r>
          </a:p>
          <a:p>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p</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id_producto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vh</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id_producto</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ciudad ciu</a:t>
            </a:r>
          </a:p>
          <a:p>
            <a:r>
              <a:rPr lang="es-ES" sz="900" dirty="0">
                <a:solidFill>
                  <a:srgbClr val="0000FF"/>
                </a:solidFill>
                <a:latin typeface="Consolas" panose="020B0609020204030204" pitchFamily="49" charset="0"/>
              </a:rPr>
              <a:t>ON</a:t>
            </a:r>
            <a:r>
              <a:rPr lang="es-ES" sz="900" dirty="0">
                <a:solidFill>
                  <a:srgbClr val="000000"/>
                </a:solidFill>
                <a:latin typeface="Consolas" panose="020B0609020204030204" pitchFamily="49" charset="0"/>
              </a:rPr>
              <a:t> ciu</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id_ciudad </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 vh</a:t>
            </a:r>
            <a:r>
              <a:rPr lang="es-ES" sz="900" dirty="0">
                <a:solidFill>
                  <a:srgbClr val="808080"/>
                </a:solidFill>
                <a:latin typeface="Consolas" panose="020B0609020204030204" pitchFamily="49" charset="0"/>
              </a:rPr>
              <a:t>.</a:t>
            </a:r>
            <a:r>
              <a:rPr lang="es-ES" sz="900" dirty="0">
                <a:solidFill>
                  <a:srgbClr val="000000"/>
                </a:solidFill>
                <a:latin typeface="Consolas" panose="020B0609020204030204" pitchFamily="49" charset="0"/>
              </a:rPr>
              <a:t>id_ciudad</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categoria_producto catpro</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id_categoria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id_categoria</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Condicion_factura cf</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id_condicion</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dias_factura df</a:t>
            </a:r>
          </a:p>
          <a:p>
            <a:r>
              <a:rPr lang="pt-BR" sz="900" dirty="0">
                <a:solidFill>
                  <a:srgbClr val="0000FF"/>
                </a:solidFill>
                <a:latin typeface="Consolas" panose="020B0609020204030204" pitchFamily="49" charset="0"/>
              </a:rPr>
              <a:t>on</a:t>
            </a:r>
            <a:r>
              <a:rPr lang="pt-BR" sz="900" dirty="0">
                <a:solidFill>
                  <a:srgbClr val="000000"/>
                </a:solidFill>
                <a:latin typeface="Consolas" panose="020B0609020204030204" pitchFamily="49" charset="0"/>
              </a:rPr>
              <a:t> df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id_dias_factura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id_dias_factura</a:t>
            </a:r>
          </a:p>
          <a:p>
            <a:r>
              <a:rPr lang="es-DO" sz="900" dirty="0">
                <a:solidFill>
                  <a:srgbClr val="808080"/>
                </a:solidFill>
                <a:latin typeface="Consolas" panose="020B0609020204030204" pitchFamily="49" charset="0"/>
              </a:rPr>
              <a:t>join</a:t>
            </a:r>
            <a:r>
              <a:rPr lang="es-DO" sz="900" dirty="0">
                <a:solidFill>
                  <a:srgbClr val="000000"/>
                </a:solidFill>
                <a:latin typeface="Consolas" panose="020B0609020204030204" pitchFamily="49" charset="0"/>
              </a:rPr>
              <a:t> Estatus_Facturas ef</a:t>
            </a:r>
          </a:p>
          <a:p>
            <a:r>
              <a:rPr lang="es-DO" sz="900" dirty="0">
                <a:solidFill>
                  <a:srgbClr val="0000FF"/>
                </a:solidFill>
                <a:latin typeface="Consolas" panose="020B0609020204030204" pitchFamily="49" charset="0"/>
              </a:rPr>
              <a:t>on</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 </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ef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p>
          <a:p>
            <a:r>
              <a:rPr lang="en-US" sz="900" dirty="0">
                <a:solidFill>
                  <a:srgbClr val="808080"/>
                </a:solidFill>
                <a:latin typeface="Consolas" panose="020B0609020204030204" pitchFamily="49" charset="0"/>
              </a:rPr>
              <a:t>join</a:t>
            </a:r>
            <a:r>
              <a:rPr lang="en-US" sz="900" dirty="0">
                <a:solidFill>
                  <a:srgbClr val="000000"/>
                </a:solidFill>
                <a:latin typeface="Consolas" panose="020B0609020204030204" pitchFamily="49" charset="0"/>
              </a:rPr>
              <a:t> supervisor sup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vd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id_supervisor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sup</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id_supervisor</a:t>
            </a:r>
          </a:p>
          <a:p>
            <a:r>
              <a:rPr lang="es-DO" sz="900" dirty="0">
                <a:solidFill>
                  <a:srgbClr val="0000FF"/>
                </a:solidFill>
                <a:latin typeface="Consolas" panose="020B0609020204030204" pitchFamily="49" charset="0"/>
              </a:rPr>
              <a:t>GROUP</a:t>
            </a:r>
            <a:r>
              <a:rPr lang="es-DO" sz="900" dirty="0">
                <a:solidFill>
                  <a:srgbClr val="000000"/>
                </a:solidFill>
                <a:latin typeface="Consolas" panose="020B0609020204030204" pitchFamily="49" charset="0"/>
              </a:rPr>
              <a:t> </a:t>
            </a:r>
            <a:r>
              <a:rPr lang="es-DO" sz="900" dirty="0">
                <a:solidFill>
                  <a:srgbClr val="0000FF"/>
                </a:solidFill>
                <a:latin typeface="Consolas" panose="020B0609020204030204" pitchFamily="49" charset="0"/>
              </a:rPr>
              <a:t>BY</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No_facturas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id_ventas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fecha_venta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nombre_ciudad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latitud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ciu</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longitud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id_vendedor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vd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nombre_vendedor</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sup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id_supervisor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sup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supervisor</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catpro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descripcion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id_producto</a:t>
            </a:r>
            <a:r>
              <a:rPr lang="es-DO" sz="900" dirty="0">
                <a:solidFill>
                  <a:srgbClr val="808080"/>
                </a:solidFill>
                <a:latin typeface="Consolas" panose="020B0609020204030204" pitchFamily="49" charset="0"/>
              </a:rPr>
              <a:t>,</a:t>
            </a:r>
            <a:endParaRPr lang="es-DO" sz="900" dirty="0">
              <a:solidFill>
                <a:srgbClr val="000000"/>
              </a:solidFill>
              <a:latin typeface="Consolas" panose="020B0609020204030204" pitchFamily="49" charset="0"/>
            </a:endParaRPr>
          </a:p>
          <a:p>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existencia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vh</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cantidad</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id_cliente</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nombre_Negocio</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condicion</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DF</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dias_creditos</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p</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precio_compra</a:t>
            </a:r>
            <a:r>
              <a:rPr lang="es-DO" sz="900" dirty="0">
                <a:solidFill>
                  <a:srgbClr val="808080"/>
                </a:solidFill>
                <a:latin typeface="Consolas" panose="020B0609020204030204" pitchFamily="49" charset="0"/>
              </a:rPr>
              <a:t>,</a:t>
            </a:r>
            <a:r>
              <a:rPr lang="es-DO" sz="900" dirty="0">
                <a:solidFill>
                  <a:srgbClr val="000000"/>
                </a:solidFill>
                <a:latin typeface="Consolas" panose="020B0609020204030204" pitchFamily="49" charset="0"/>
              </a:rPr>
              <a:t> </a:t>
            </a:r>
          </a:p>
          <a:p>
            <a:r>
              <a:rPr lang="pt-BR" sz="900" dirty="0">
                <a:solidFill>
                  <a:srgbClr val="000000"/>
                </a:solidFill>
                <a:latin typeface="Consolas" panose="020B0609020204030204" pitchFamily="49" charset="0"/>
              </a:rPr>
              <a:t>  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precio_ventas</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vh</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fecha_pago </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estatus_Cobrado</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 ef</a:t>
            </a:r>
            <a:r>
              <a:rPr lang="pt-BR" sz="900" dirty="0">
                <a:solidFill>
                  <a:srgbClr val="808080"/>
                </a:solidFill>
                <a:latin typeface="Consolas" panose="020B0609020204030204" pitchFamily="49" charset="0"/>
              </a:rPr>
              <a:t>.</a:t>
            </a:r>
            <a:r>
              <a:rPr lang="pt-BR" sz="900" dirty="0">
                <a:solidFill>
                  <a:srgbClr val="000000"/>
                </a:solidFill>
                <a:latin typeface="Consolas" panose="020B0609020204030204" pitchFamily="49" charset="0"/>
              </a:rPr>
              <a:t>monto_pagado</a:t>
            </a:r>
          </a:p>
        </p:txBody>
      </p:sp>
      <p:sp>
        <p:nvSpPr>
          <p:cNvPr id="4" name="TextBox 6">
            <a:extLst>
              <a:ext uri="{FF2B5EF4-FFF2-40B4-BE49-F238E27FC236}">
                <a16:creationId xmlns:a16="http://schemas.microsoft.com/office/drawing/2014/main" id="{F42B2C33-E222-5642-3F3A-0EC179E29ACC}"/>
              </a:ext>
            </a:extLst>
          </p:cNvPr>
          <p:cNvSpPr txBox="1"/>
          <p:nvPr/>
        </p:nvSpPr>
        <p:spPr>
          <a:xfrm>
            <a:off x="236789" y="169205"/>
            <a:ext cx="11582400" cy="461665"/>
          </a:xfrm>
          <a:prstGeom prst="rect">
            <a:avLst/>
          </a:prstGeom>
          <a:noFill/>
        </p:spPr>
        <p:txBody>
          <a:bodyPr wrap="square">
            <a:spAutoFit/>
          </a:bodyPr>
          <a:lstStyle/>
          <a:p>
            <a:pPr algn="ctr"/>
            <a:r>
              <a:rPr lang="es-DO" sz="2400" dirty="0">
                <a:solidFill>
                  <a:srgbClr val="000000"/>
                </a:solidFill>
                <a:latin typeface="Consolas" panose="020B0609020204030204" pitchFamily="49" charset="0"/>
              </a:rPr>
              <a:t> </a:t>
            </a:r>
            <a:r>
              <a:rPr lang="es-DO" sz="2400" dirty="0">
                <a:solidFill>
                  <a:srgbClr val="008000"/>
                </a:solidFill>
                <a:latin typeface="Consolas" panose="020B0609020204030204" pitchFamily="49" charset="0"/>
              </a:rPr>
              <a:t>--MODIFICANDO LA VISTA CON OTROS CALCULOS</a:t>
            </a:r>
            <a:endParaRPr lang="es-DO"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8236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print">
            <a:extLst>
              <a:ext uri="{28A0092B-C50C-407E-A947-70E740481C1C}">
                <a14:useLocalDpi xmlns:a14="http://schemas.microsoft.com/office/drawing/2010/main" val="0"/>
              </a:ext>
            </a:extLst>
          </a:blip>
          <a:srcRect l="1988" r="4596"/>
          <a:stretch/>
        </p:blipFill>
        <p:spPr>
          <a:xfrm>
            <a:off x="7162800" y="990601"/>
            <a:ext cx="4775200" cy="5111751"/>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l="17447" r="4407"/>
          <a:stretch/>
        </p:blipFill>
        <p:spPr>
          <a:xfrm>
            <a:off x="35860" y="461310"/>
            <a:ext cx="2489201" cy="6251948"/>
          </a:xfrm>
          <a:prstGeom prst="rect">
            <a:avLst/>
          </a:prstGeom>
        </p:spPr>
      </p:pic>
      <p:sp>
        <p:nvSpPr>
          <p:cNvPr id="6" name="CuadroTexto 5"/>
          <p:cNvSpPr txBox="1"/>
          <p:nvPr/>
        </p:nvSpPr>
        <p:spPr>
          <a:xfrm>
            <a:off x="2641601" y="412789"/>
            <a:ext cx="4775201" cy="6001643"/>
          </a:xfrm>
          <a:prstGeom prst="rect">
            <a:avLst/>
          </a:prstGeom>
          <a:noFill/>
        </p:spPr>
        <p:txBody>
          <a:bodyPr wrap="square" rtlCol="0">
            <a:spAutoFit/>
          </a:bodyPr>
          <a:lstStyle/>
          <a:p>
            <a:pPr algn="ctr"/>
            <a:r>
              <a:rPr lang="en-US" sz="2400" b="1" dirty="0"/>
              <a:t>Un Caso es muy </a:t>
            </a:r>
            <a:r>
              <a:rPr lang="es-DO" sz="2400" b="1" dirty="0"/>
              <a:t>común,</a:t>
            </a:r>
            <a:r>
              <a:rPr lang="es-DO" sz="2400" dirty="0"/>
              <a:t> </a:t>
            </a:r>
            <a:r>
              <a:rPr lang="en-US" sz="2400" b="1" dirty="0"/>
              <a:t>es que el </a:t>
            </a:r>
            <a:r>
              <a:rPr lang="en-US" sz="2400" b="1" dirty="0">
                <a:solidFill>
                  <a:srgbClr val="0070C0"/>
                </a:solidFill>
              </a:rPr>
              <a:t>Gerente</a:t>
            </a:r>
            <a:r>
              <a:rPr lang="en-US" sz="2400" b="1" dirty="0"/>
              <a:t> de ventas necesita estar constantemente Informado de las Operaciones de Ventas, para ello se vale de sus </a:t>
            </a:r>
            <a:r>
              <a:rPr lang="en-US" sz="2400" b="1" dirty="0">
                <a:solidFill>
                  <a:srgbClr val="002060"/>
                </a:solidFill>
              </a:rPr>
              <a:t>Supervisores</a:t>
            </a:r>
            <a:r>
              <a:rPr lang="en-US" sz="2400" b="1" dirty="0"/>
              <a:t> y del Departamento de TI especialmente del Analisista de Datos, y este a su vez Gerente de TI p del </a:t>
            </a:r>
            <a:r>
              <a:rPr lang="en-US" sz="2400" b="1" dirty="0">
                <a:solidFill>
                  <a:srgbClr val="C00000"/>
                </a:solidFill>
              </a:rPr>
              <a:t>DBA</a:t>
            </a:r>
            <a:r>
              <a:rPr lang="en-US" sz="2400" b="1" dirty="0"/>
              <a:t>, en la mayoria de los casos.</a:t>
            </a:r>
          </a:p>
          <a:p>
            <a:pPr algn="ctr"/>
            <a:r>
              <a:rPr lang="en-US" sz="2400" b="1" dirty="0"/>
              <a:t>Por Medio de Consultas generalmente se planean Modelo de Datos, para obtener las Informaciones de los </a:t>
            </a:r>
            <a:r>
              <a:rPr lang="en-US" sz="2400" b="1" dirty="0">
                <a:solidFill>
                  <a:srgbClr val="00B050"/>
                </a:solidFill>
              </a:rPr>
              <a:t>vendedores</a:t>
            </a:r>
            <a:r>
              <a:rPr lang="en-US" sz="2400" b="1" dirty="0"/>
              <a:t>, con informaciones pertinentes y concretas,con esas  consultas, reportes, etc.</a:t>
            </a:r>
            <a:endParaRPr lang="es-DO" sz="2400" b="1" dirty="0"/>
          </a:p>
        </p:txBody>
      </p:sp>
    </p:spTree>
    <p:extLst>
      <p:ext uri="{BB962C8B-B14F-4D97-AF65-F5344CB8AC3E}">
        <p14:creationId xmlns:p14="http://schemas.microsoft.com/office/powerpoint/2010/main" val="2844169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229192-B720-BD21-C63E-0EA8653B361E}"/>
              </a:ext>
            </a:extLst>
          </p:cNvPr>
          <p:cNvSpPr txBox="1"/>
          <p:nvPr/>
        </p:nvSpPr>
        <p:spPr>
          <a:xfrm>
            <a:off x="135664" y="197100"/>
            <a:ext cx="11920671" cy="646331"/>
          </a:xfrm>
          <a:prstGeom prst="rect">
            <a:avLst/>
          </a:prstGeom>
          <a:noFill/>
        </p:spPr>
        <p:txBody>
          <a:bodyPr wrap="square">
            <a:spAutoFit/>
          </a:bodyPr>
          <a:lstStyle/>
          <a:p>
            <a:r>
              <a:rPr lang="es-ES" sz="1800" dirty="0">
                <a:solidFill>
                  <a:srgbClr val="008000"/>
                </a:solidFill>
                <a:latin typeface="Consolas" panose="020B0609020204030204" pitchFamily="49" charset="0"/>
              </a:rPr>
              <a:t>--SELECCIONAMOS LA VISTA MODIFICADA PARA VER SUS DATOS:</a:t>
            </a:r>
            <a:endParaRPr lang="es-ES" sz="1800" dirty="0">
              <a:solidFill>
                <a:srgbClr val="000000"/>
              </a:solidFill>
              <a:latin typeface="Consolas" panose="020B0609020204030204" pitchFamily="49" charset="0"/>
            </a:endParaRPr>
          </a:p>
          <a:p>
            <a:r>
              <a:rPr lang="es-DO" sz="1800" dirty="0">
                <a:solidFill>
                  <a:srgbClr val="0000FF"/>
                </a:solidFill>
                <a:latin typeface="Consolas" panose="020B0609020204030204" pitchFamily="49" charset="0"/>
              </a:rPr>
              <a:t>select</a:t>
            </a:r>
            <a:r>
              <a:rPr lang="es-DO" sz="1800" dirty="0">
                <a:solidFill>
                  <a:srgbClr val="000000"/>
                </a:solidFill>
                <a:latin typeface="Consolas" panose="020B0609020204030204" pitchFamily="49" charset="0"/>
              </a:rPr>
              <a:t> </a:t>
            </a:r>
            <a:r>
              <a:rPr lang="es-DO" sz="1800" dirty="0">
                <a:solidFill>
                  <a:srgbClr val="808080"/>
                </a:solidFill>
                <a:latin typeface="Consolas" panose="020B0609020204030204" pitchFamily="49" charset="0"/>
              </a:rPr>
              <a:t>*</a:t>
            </a:r>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from</a:t>
            </a:r>
            <a:r>
              <a:rPr lang="es-DO" sz="1800" dirty="0">
                <a:solidFill>
                  <a:srgbClr val="000000"/>
                </a:solidFill>
                <a:latin typeface="Consolas" panose="020B0609020204030204" pitchFamily="49" charset="0"/>
              </a:rPr>
              <a:t> Informe_ventas_Hechos_v</a:t>
            </a:r>
            <a:endParaRPr lang="es-DO" dirty="0"/>
          </a:p>
        </p:txBody>
      </p:sp>
      <p:pic>
        <p:nvPicPr>
          <p:cNvPr id="5" name="Imagen 4">
            <a:extLst>
              <a:ext uri="{FF2B5EF4-FFF2-40B4-BE49-F238E27FC236}">
                <a16:creationId xmlns:a16="http://schemas.microsoft.com/office/drawing/2014/main" id="{6B297768-7AB7-B73F-1F37-65A9A481587E}"/>
              </a:ext>
            </a:extLst>
          </p:cNvPr>
          <p:cNvPicPr>
            <a:picLocks noChangeAspect="1"/>
          </p:cNvPicPr>
          <p:nvPr/>
        </p:nvPicPr>
        <p:blipFill>
          <a:blip r:embed="rId2"/>
          <a:stretch>
            <a:fillRect/>
          </a:stretch>
        </p:blipFill>
        <p:spPr>
          <a:xfrm>
            <a:off x="-1" y="1514863"/>
            <a:ext cx="12192000" cy="4734128"/>
          </a:xfrm>
          <a:prstGeom prst="rect">
            <a:avLst/>
          </a:prstGeom>
        </p:spPr>
      </p:pic>
    </p:spTree>
    <p:extLst>
      <p:ext uri="{BB962C8B-B14F-4D97-AF65-F5344CB8AC3E}">
        <p14:creationId xmlns:p14="http://schemas.microsoft.com/office/powerpoint/2010/main" val="108209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18D145E-87DA-D7A3-EDAE-C0A1A89E2AE9}"/>
              </a:ext>
            </a:extLst>
          </p:cNvPr>
          <p:cNvPicPr>
            <a:picLocks noChangeAspect="1"/>
          </p:cNvPicPr>
          <p:nvPr/>
        </p:nvPicPr>
        <p:blipFill>
          <a:blip r:embed="rId2"/>
          <a:stretch>
            <a:fillRect/>
          </a:stretch>
        </p:blipFill>
        <p:spPr>
          <a:xfrm>
            <a:off x="0" y="57727"/>
            <a:ext cx="12192000" cy="6742545"/>
          </a:xfrm>
          <a:prstGeom prst="rect">
            <a:avLst/>
          </a:prstGeom>
        </p:spPr>
      </p:pic>
    </p:spTree>
    <p:extLst>
      <p:ext uri="{BB962C8B-B14F-4D97-AF65-F5344CB8AC3E}">
        <p14:creationId xmlns:p14="http://schemas.microsoft.com/office/powerpoint/2010/main" val="639243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513806" y="211074"/>
            <a:ext cx="11576593" cy="666786"/>
          </a:xfrm>
          <a:prstGeom prst="rect">
            <a:avLst/>
          </a:prstGeom>
        </p:spPr>
        <p:txBody>
          <a:bodyPr wrap="square" lIns="91440" tIns="45720" rIns="91440" bIns="45720">
            <a:spAutoFit/>
          </a:bodyPr>
          <a:lstStyle/>
          <a:p>
            <a:pPr algn="ctr"/>
            <a:r>
              <a:rPr lang="es-ES" sz="3733" b="1" dirty="0"/>
              <a:t>Ahora le preparas un informe</a:t>
            </a:r>
          </a:p>
        </p:txBody>
      </p:sp>
      <p:pic>
        <p:nvPicPr>
          <p:cNvPr id="2054" name="Picture 6" descr="Trabajos de tendencias del almacén de datos para la generación 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946" y="972361"/>
            <a:ext cx="9055100" cy="4597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8">
            <a:extLst>
              <a:ext uri="{FF2B5EF4-FFF2-40B4-BE49-F238E27FC236}">
                <a16:creationId xmlns:a16="http://schemas.microsoft.com/office/drawing/2014/main" id="{2EDBBC71-0208-4AF6-8B97-830098F5D23C}"/>
              </a:ext>
            </a:extLst>
          </p:cNvPr>
          <p:cNvSpPr/>
          <p:nvPr/>
        </p:nvSpPr>
        <p:spPr>
          <a:xfrm>
            <a:off x="307704" y="5681406"/>
            <a:ext cx="11576593" cy="666786"/>
          </a:xfrm>
          <a:prstGeom prst="rect">
            <a:avLst/>
          </a:prstGeom>
        </p:spPr>
        <p:txBody>
          <a:bodyPr wrap="square" lIns="91440" tIns="45720" rIns="91440" bIns="45720">
            <a:spAutoFit/>
          </a:bodyPr>
          <a:lstStyle/>
          <a:p>
            <a:pPr algn="ctr"/>
            <a:r>
              <a:rPr lang="es-ES" sz="3733" b="1" dirty="0"/>
              <a:t>Y en algunos usando Inteligencia de Negocio.</a:t>
            </a:r>
          </a:p>
        </p:txBody>
      </p:sp>
    </p:spTree>
    <p:extLst>
      <p:ext uri="{BB962C8B-B14F-4D97-AF65-F5344CB8AC3E}">
        <p14:creationId xmlns:p14="http://schemas.microsoft.com/office/powerpoint/2010/main" val="76239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ort, download Icon">
            <a:extLst>
              <a:ext uri="{FF2B5EF4-FFF2-40B4-BE49-F238E27FC236}">
                <a16:creationId xmlns:a16="http://schemas.microsoft.com/office/drawing/2014/main" id="{465DDB41-F35A-474A-AB50-63529FB149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872659"/>
            <a:ext cx="23368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r, chart, graph, report Icon">
            <a:extLst>
              <a:ext uri="{FF2B5EF4-FFF2-40B4-BE49-F238E27FC236}">
                <a16:creationId xmlns:a16="http://schemas.microsoft.com/office/drawing/2014/main" id="{98ED79ED-E143-47EC-9277-621E2802AE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9339" y="677606"/>
            <a:ext cx="2430207" cy="2430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ument, Report, analytics, charts, statistics Icon">
            <a:extLst>
              <a:ext uri="{FF2B5EF4-FFF2-40B4-BE49-F238E27FC236}">
                <a16:creationId xmlns:a16="http://schemas.microsoft.com/office/drawing/2014/main" id="{DCE2E884-E5F7-4269-98D8-1B68B125CA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1826" y="526026"/>
            <a:ext cx="2656348" cy="26563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cument, Report Icon">
            <a:extLst>
              <a:ext uri="{FF2B5EF4-FFF2-40B4-BE49-F238E27FC236}">
                <a16:creationId xmlns:a16="http://schemas.microsoft.com/office/drawing/2014/main" id="{07078C49-C016-4CB6-BDAE-01A3731597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8800" y="4091859"/>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cuments, reports, pdf, charts, statistics, analytics, report Icon">
            <a:extLst>
              <a:ext uri="{FF2B5EF4-FFF2-40B4-BE49-F238E27FC236}">
                <a16:creationId xmlns:a16="http://schemas.microsoft.com/office/drawing/2014/main" id="{21C7D55A-C482-4E20-91B4-893BB6B2E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9037" y="3675629"/>
            <a:ext cx="2938207" cy="29382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DF8332-898E-4764-81EF-2CA0A47DE2C7}"/>
              </a:ext>
            </a:extLst>
          </p:cNvPr>
          <p:cNvSpPr txBox="1"/>
          <p:nvPr/>
        </p:nvSpPr>
        <p:spPr>
          <a:xfrm>
            <a:off x="101600" y="848322"/>
            <a:ext cx="5588000" cy="1569660"/>
          </a:xfrm>
          <a:prstGeom prst="rect">
            <a:avLst/>
          </a:prstGeom>
          <a:noFill/>
        </p:spPr>
        <p:txBody>
          <a:bodyPr wrap="square" rtlCol="0">
            <a:spAutoFit/>
          </a:bodyPr>
          <a:lstStyle/>
          <a:p>
            <a:pPr algn="ctr"/>
            <a:r>
              <a:rPr lang="en-US" sz="3200" b="1" dirty="0"/>
              <a:t>Las informaciones optenidas las Exportamos de las consultas y creamos nuestros reportes.</a:t>
            </a:r>
            <a:endParaRPr lang="es-DO" sz="3200" b="1" dirty="0"/>
          </a:p>
        </p:txBody>
      </p:sp>
      <p:sp>
        <p:nvSpPr>
          <p:cNvPr id="3" name="Arrow: Right 2">
            <a:extLst>
              <a:ext uri="{FF2B5EF4-FFF2-40B4-BE49-F238E27FC236}">
                <a16:creationId xmlns:a16="http://schemas.microsoft.com/office/drawing/2014/main" id="{267DC9AA-3DBE-4731-B7C8-AB5B5BA5679A}"/>
              </a:ext>
            </a:extLst>
          </p:cNvPr>
          <p:cNvSpPr/>
          <p:nvPr/>
        </p:nvSpPr>
        <p:spPr>
          <a:xfrm>
            <a:off x="4267200" y="3429000"/>
            <a:ext cx="1422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2400"/>
          </a:p>
        </p:txBody>
      </p:sp>
    </p:spTree>
    <p:extLst>
      <p:ext uri="{BB962C8B-B14F-4D97-AF65-F5344CB8AC3E}">
        <p14:creationId xmlns:p14="http://schemas.microsoft.com/office/powerpoint/2010/main" val="2567813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print">
            <a:extLst>
              <a:ext uri="{28A0092B-C50C-407E-A947-70E740481C1C}">
                <a14:useLocalDpi xmlns:a14="http://schemas.microsoft.com/office/drawing/2010/main" val="0"/>
              </a:ext>
            </a:extLst>
          </a:blip>
          <a:srcRect l="9229" r="14122"/>
          <a:stretch/>
        </p:blipFill>
        <p:spPr>
          <a:xfrm>
            <a:off x="178032" y="1701800"/>
            <a:ext cx="3161611" cy="3310283"/>
          </a:xfrm>
          <a:prstGeom prst="rect">
            <a:avLst/>
          </a:prstGeom>
        </p:spPr>
      </p:pic>
      <p:pic>
        <p:nvPicPr>
          <p:cNvPr id="3"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321" r="2764"/>
          <a:stretch/>
        </p:blipFill>
        <p:spPr>
          <a:xfrm>
            <a:off x="8627755" y="1295401"/>
            <a:ext cx="3386213" cy="4835921"/>
          </a:xfrm>
          <a:prstGeom prst="rect">
            <a:avLst/>
          </a:prstGeom>
        </p:spPr>
      </p:pic>
      <p:sp>
        <p:nvSpPr>
          <p:cNvPr id="4" name="CuadroTexto 3"/>
          <p:cNvSpPr txBox="1"/>
          <p:nvPr/>
        </p:nvSpPr>
        <p:spPr>
          <a:xfrm>
            <a:off x="3433930" y="412789"/>
            <a:ext cx="5398111" cy="5509200"/>
          </a:xfrm>
          <a:prstGeom prst="rect">
            <a:avLst/>
          </a:prstGeom>
          <a:noFill/>
        </p:spPr>
        <p:txBody>
          <a:bodyPr wrap="square" rtlCol="0">
            <a:spAutoFit/>
          </a:bodyPr>
          <a:lstStyle/>
          <a:p>
            <a:pPr algn="ctr"/>
            <a:r>
              <a:rPr lang="en-US" sz="3200" b="1" dirty="0"/>
              <a:t>Esta rutina se va a repetir muchas veces, y ni el </a:t>
            </a:r>
            <a:r>
              <a:rPr lang="en-US" sz="3200" b="1" dirty="0">
                <a:solidFill>
                  <a:srgbClr val="0070C0"/>
                </a:solidFill>
              </a:rPr>
              <a:t>Administrador de Base de Datos, ni el Programador </a:t>
            </a:r>
            <a:r>
              <a:rPr lang="en-US" sz="3200" b="1" dirty="0"/>
              <a:t>estan para eso!, para eso necesitan un </a:t>
            </a:r>
            <a:r>
              <a:rPr lang="en-US" sz="3200" b="1" dirty="0">
                <a:solidFill>
                  <a:srgbClr val="0070C0"/>
                </a:solidFill>
              </a:rPr>
              <a:t>Analista de Datos, </a:t>
            </a:r>
            <a:r>
              <a:rPr lang="en-US" sz="3200" b="1" dirty="0"/>
              <a:t>y alli entran otras Herramientas que veremos ahora como (</a:t>
            </a:r>
            <a:r>
              <a:rPr lang="en-US" sz="3200" b="1" dirty="0">
                <a:solidFill>
                  <a:srgbClr val="00B050"/>
                </a:solidFill>
              </a:rPr>
              <a:t>Crystal Report, Reporting Services</a:t>
            </a:r>
            <a:r>
              <a:rPr lang="en-US" sz="3200" b="1" dirty="0"/>
              <a:t>, </a:t>
            </a:r>
            <a:r>
              <a:rPr lang="en-US" sz="3200" b="1" dirty="0">
                <a:solidFill>
                  <a:srgbClr val="00B050"/>
                </a:solidFill>
              </a:rPr>
              <a:t>Excel y Power BI), </a:t>
            </a:r>
            <a:r>
              <a:rPr lang="en-US" sz="3200" b="1" dirty="0"/>
              <a:t>y</a:t>
            </a:r>
            <a:r>
              <a:rPr lang="en-US" sz="3200" b="1" dirty="0">
                <a:solidFill>
                  <a:srgbClr val="00B050"/>
                </a:solidFill>
              </a:rPr>
              <a:t> </a:t>
            </a:r>
            <a:r>
              <a:rPr lang="en-US" sz="3200" b="1" dirty="0"/>
              <a:t>que nos ayudan con este tema.</a:t>
            </a:r>
            <a:endParaRPr lang="es-DO" sz="3200" b="1" dirty="0"/>
          </a:p>
        </p:txBody>
      </p:sp>
    </p:spTree>
    <p:extLst>
      <p:ext uri="{BB962C8B-B14F-4D97-AF65-F5344CB8AC3E}">
        <p14:creationId xmlns:p14="http://schemas.microsoft.com/office/powerpoint/2010/main" val="309061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2865" y="1798588"/>
            <a:ext cx="6531428" cy="3703834"/>
          </a:xfrm>
          <a:prstGeom prst="rect">
            <a:avLst/>
          </a:prstGeom>
          <a:noFill/>
        </p:spPr>
        <p:txBody>
          <a:bodyPr wrap="square" lIns="91440" tIns="45720" rIns="91440" bIns="45720" rtlCol="0">
            <a:spAutoFit/>
          </a:bodyPr>
          <a:lstStyle/>
          <a:p>
            <a:pPr algn="ctr"/>
            <a:r>
              <a:rPr lang="en-US" sz="5867" b="1" dirty="0">
                <a:solidFill>
                  <a:srgbClr val="002060"/>
                </a:solidFill>
              </a:rPr>
              <a:t>Reporte con Crystal Report usando el Procedimientos Almacenados</a:t>
            </a:r>
          </a:p>
        </p:txBody>
      </p:sp>
      <p:pic>
        <p:nvPicPr>
          <p:cNvPr id="7170" name="Picture 2" descr="Imagen relacionad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41475" y="287919"/>
            <a:ext cx="4137660" cy="592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14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6B0482-CAAD-493E-82FC-0C76A5AA0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62" y="1130755"/>
            <a:ext cx="6088897" cy="5564576"/>
          </a:xfrm>
          <a:prstGeom prst="rect">
            <a:avLst/>
          </a:prstGeom>
        </p:spPr>
      </p:pic>
      <p:sp>
        <p:nvSpPr>
          <p:cNvPr id="5" name="Rectángulo 4">
            <a:extLst>
              <a:ext uri="{FF2B5EF4-FFF2-40B4-BE49-F238E27FC236}">
                <a16:creationId xmlns:a16="http://schemas.microsoft.com/office/drawing/2014/main" id="{F77EDB4F-D3B4-4101-8D09-A42D92FC3A70}"/>
              </a:ext>
            </a:extLst>
          </p:cNvPr>
          <p:cNvSpPr/>
          <p:nvPr/>
        </p:nvSpPr>
        <p:spPr>
          <a:xfrm>
            <a:off x="513806" y="211074"/>
            <a:ext cx="11576593" cy="913199"/>
          </a:xfrm>
          <a:prstGeom prst="rect">
            <a:avLst/>
          </a:prstGeom>
        </p:spPr>
        <p:txBody>
          <a:bodyPr wrap="square" lIns="91440" tIns="45720" rIns="91440" bIns="45720">
            <a:spAutoFit/>
          </a:bodyPr>
          <a:lstStyle/>
          <a:p>
            <a:pPr algn="ctr"/>
            <a:r>
              <a:rPr lang="es-ES" sz="2667" b="1" dirty="0"/>
              <a:t>Utilizando Crystal Report y los Datos consultados preparamos un Reporte, ahora con mejor automatización.</a:t>
            </a:r>
          </a:p>
        </p:txBody>
      </p:sp>
      <p:pic>
        <p:nvPicPr>
          <p:cNvPr id="7" name="Imagen 6">
            <a:extLst>
              <a:ext uri="{FF2B5EF4-FFF2-40B4-BE49-F238E27FC236}">
                <a16:creationId xmlns:a16="http://schemas.microsoft.com/office/drawing/2014/main" id="{40FD5C03-888E-484F-BA12-E594D41CC4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311" y="2108200"/>
            <a:ext cx="5490575" cy="3211080"/>
          </a:xfrm>
          <a:prstGeom prst="rect">
            <a:avLst/>
          </a:prstGeom>
        </p:spPr>
      </p:pic>
    </p:spTree>
    <p:extLst>
      <p:ext uri="{BB962C8B-B14F-4D97-AF65-F5344CB8AC3E}">
        <p14:creationId xmlns:p14="http://schemas.microsoft.com/office/powerpoint/2010/main" val="9468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6422B0-E922-D743-B2CC-3901FA8F98BA}"/>
              </a:ext>
            </a:extLst>
          </p:cNvPr>
          <p:cNvSpPr txBox="1"/>
          <p:nvPr/>
        </p:nvSpPr>
        <p:spPr>
          <a:xfrm>
            <a:off x="3047288" y="426358"/>
            <a:ext cx="6097424" cy="646331"/>
          </a:xfrm>
          <a:prstGeom prst="rect">
            <a:avLst/>
          </a:prstGeom>
          <a:noFill/>
        </p:spPr>
        <p:txBody>
          <a:bodyPr wrap="square">
            <a:spAutoFit/>
          </a:bodyPr>
          <a:lstStyle/>
          <a:p>
            <a:pPr algn="ctr"/>
            <a:r>
              <a:rPr lang="es-DO" sz="3600" b="1" i="0" dirty="0">
                <a:solidFill>
                  <a:srgbClr val="333333"/>
                </a:solidFill>
                <a:effectLst/>
                <a:latin typeface="Noto Sans JP"/>
              </a:rPr>
              <a:t>Conclusión</a:t>
            </a:r>
            <a:endParaRPr lang="es-DO" sz="3600" b="1" i="0" dirty="0">
              <a:solidFill>
                <a:srgbClr val="333333"/>
              </a:solidFill>
              <a:effectLst/>
              <a:latin typeface="Poppins" panose="00000500000000000000" pitchFamily="2" charset="0"/>
            </a:endParaRPr>
          </a:p>
        </p:txBody>
      </p:sp>
      <p:sp>
        <p:nvSpPr>
          <p:cNvPr id="5" name="CuadroTexto 4">
            <a:extLst>
              <a:ext uri="{FF2B5EF4-FFF2-40B4-BE49-F238E27FC236}">
                <a16:creationId xmlns:a16="http://schemas.microsoft.com/office/drawing/2014/main" id="{DB777AA4-E282-9A37-7280-D4D627277DAA}"/>
              </a:ext>
            </a:extLst>
          </p:cNvPr>
          <p:cNvSpPr txBox="1"/>
          <p:nvPr/>
        </p:nvSpPr>
        <p:spPr>
          <a:xfrm>
            <a:off x="330793" y="1072689"/>
            <a:ext cx="11530413" cy="1754326"/>
          </a:xfrm>
          <a:prstGeom prst="rect">
            <a:avLst/>
          </a:prstGeom>
          <a:noFill/>
        </p:spPr>
        <p:txBody>
          <a:bodyPr wrap="square">
            <a:spAutoFit/>
          </a:bodyPr>
          <a:lstStyle/>
          <a:p>
            <a:pPr algn="just"/>
            <a:r>
              <a:rPr lang="es-ES" b="0" i="0" dirty="0">
                <a:solidFill>
                  <a:srgbClr val="000000"/>
                </a:solidFill>
                <a:effectLst/>
                <a:latin typeface="Noto Sans JP"/>
              </a:rPr>
              <a:t>Las herramientas de Business Intelligence realizan un seguimiento de las tendencias actuales del mercado. Dentro de estas las herramientas </a:t>
            </a:r>
            <a:r>
              <a:rPr lang="es-ES" b="0" i="0" dirty="0">
                <a:solidFill>
                  <a:srgbClr val="000000"/>
                </a:solidFill>
                <a:effectLst/>
                <a:highlight>
                  <a:srgbClr val="FFFF00"/>
                </a:highlight>
                <a:latin typeface="Noto Sans JP"/>
              </a:rPr>
              <a:t>de </a:t>
            </a:r>
            <a:r>
              <a:rPr lang="es-ES" b="1" i="0" dirty="0">
                <a:solidFill>
                  <a:srgbClr val="000000"/>
                </a:solidFill>
                <a:effectLst/>
                <a:highlight>
                  <a:srgbClr val="FFFF00"/>
                </a:highlight>
                <a:latin typeface="Noto Sans JP"/>
              </a:rPr>
              <a:t>MSBI y Power BI </a:t>
            </a:r>
            <a:r>
              <a:rPr lang="es-ES" b="0" i="0" dirty="0">
                <a:solidFill>
                  <a:srgbClr val="000000"/>
                </a:solidFill>
                <a:effectLst/>
                <a:latin typeface="Noto Sans JP"/>
              </a:rPr>
              <a:t>ofrecen la posibilidad de crear conocimientos de datos interactivos y proteger los datos. Estas dos herramientas son ampliamente utilizadas por profesionales de TI, análisis de negocios, analistas de datos e incluso el jefe de empresas para hacer crecer su negocio exponencialmente. MSBI ocupó las oficinas durante mucho tiempo, pero ahora Power BI ha eclipsado su presencia. MSBI es una solución buena y rentable cuando las organizaciones usan informes paginados en las instalaciones.</a:t>
            </a:r>
          </a:p>
        </p:txBody>
      </p:sp>
      <p:sp>
        <p:nvSpPr>
          <p:cNvPr id="7" name="CuadroTexto 6">
            <a:extLst>
              <a:ext uri="{FF2B5EF4-FFF2-40B4-BE49-F238E27FC236}">
                <a16:creationId xmlns:a16="http://schemas.microsoft.com/office/drawing/2014/main" id="{AFC65136-7EFA-7B2E-0753-2FA673FAD8A0}"/>
              </a:ext>
            </a:extLst>
          </p:cNvPr>
          <p:cNvSpPr txBox="1"/>
          <p:nvPr/>
        </p:nvSpPr>
        <p:spPr>
          <a:xfrm>
            <a:off x="330793" y="3025431"/>
            <a:ext cx="11530413" cy="1477328"/>
          </a:xfrm>
          <a:prstGeom prst="rect">
            <a:avLst/>
          </a:prstGeom>
          <a:noFill/>
        </p:spPr>
        <p:txBody>
          <a:bodyPr wrap="square">
            <a:spAutoFit/>
          </a:bodyPr>
          <a:lstStyle>
            <a:defPPr>
              <a:defRPr lang="es-DO"/>
            </a:defPPr>
            <a:lvl1pPr algn="just">
              <a:defRPr b="0" i="0">
                <a:solidFill>
                  <a:srgbClr val="000000"/>
                </a:solidFill>
                <a:effectLst/>
                <a:latin typeface="Noto Sans JP"/>
              </a:defRPr>
            </a:lvl1pPr>
          </a:lstStyle>
          <a:p>
            <a:r>
              <a:rPr lang="es-ES" dirty="0"/>
              <a:t>Las vistas son como tablas virtuales que contienen los resultados de una consulta, pero solo se guarda la consulta no los datos. En realidad, la implementación de las vistas surge por la necesidad de contar con estructuras que permitan visualizar los datos de una forma diferente a como están almacenadas en las tablas, las mismas que por razones de normalización tienen que ser fraccionadas para mantener la integridad de los datos, pero cuando se quiere presentar la</a:t>
            </a:r>
          </a:p>
          <a:p>
            <a:r>
              <a:rPr lang="es-ES" dirty="0"/>
              <a:t>información al usuario se deben juntar, para que este tenga una mejor apreciación de la información.</a:t>
            </a:r>
          </a:p>
        </p:txBody>
      </p:sp>
      <p:sp>
        <p:nvSpPr>
          <p:cNvPr id="9" name="CuadroTexto 8">
            <a:extLst>
              <a:ext uri="{FF2B5EF4-FFF2-40B4-BE49-F238E27FC236}">
                <a16:creationId xmlns:a16="http://schemas.microsoft.com/office/drawing/2014/main" id="{A9233616-3D8D-D4BF-E1E5-68A38B59277A}"/>
              </a:ext>
            </a:extLst>
          </p:cNvPr>
          <p:cNvSpPr txBox="1"/>
          <p:nvPr/>
        </p:nvSpPr>
        <p:spPr>
          <a:xfrm>
            <a:off x="330793" y="4701176"/>
            <a:ext cx="11530412" cy="2031325"/>
          </a:xfrm>
          <a:prstGeom prst="rect">
            <a:avLst/>
          </a:prstGeom>
          <a:noFill/>
        </p:spPr>
        <p:txBody>
          <a:bodyPr wrap="square">
            <a:spAutoFit/>
          </a:bodyPr>
          <a:lstStyle>
            <a:defPPr>
              <a:defRPr lang="es-DO"/>
            </a:defPPr>
            <a:lvl1pPr algn="just">
              <a:defRPr b="0" i="0">
                <a:solidFill>
                  <a:srgbClr val="000000"/>
                </a:solidFill>
                <a:effectLst/>
                <a:latin typeface="Noto Sans JP"/>
              </a:defRPr>
            </a:lvl1pPr>
          </a:lstStyle>
          <a:p>
            <a:r>
              <a:rPr lang="es-ES" dirty="0"/>
              <a:t>Un procedimiento es un conjunto de instrucciones que se guardan en el servidor para un posterior uso, ya que se ejecutarán frecuentemente. Un procedimiento almacenado es un conjunto de comandos SQL precompilado, que se almacena en el servidor de la base de datos. Cada procedimiento almacenado tiene un nombre de llamada, que se utiliza para llamarlos dentro de otros paquetes, procedimientos y funciones. Los procedimientos almacenados se denominan bloques de programación. Deben tener un nombre al que llamar. Los procedimientos almacenados aceptan parámetros como entrada del usuario y procesan de acuerdo con la lógica detrás del procedimiento y dan el resultado (o realizan una acción específica)</a:t>
            </a:r>
            <a:endParaRPr lang="es-DO" dirty="0"/>
          </a:p>
        </p:txBody>
      </p:sp>
    </p:spTree>
    <p:extLst>
      <p:ext uri="{BB962C8B-B14F-4D97-AF65-F5344CB8AC3E}">
        <p14:creationId xmlns:p14="http://schemas.microsoft.com/office/powerpoint/2010/main" val="364797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9EA9182-35BD-AE2A-CF11-D259AE82B247}"/>
              </a:ext>
            </a:extLst>
          </p:cNvPr>
          <p:cNvSpPr/>
          <p:nvPr/>
        </p:nvSpPr>
        <p:spPr>
          <a:xfrm>
            <a:off x="1166615" y="2296781"/>
            <a:ext cx="3121572" cy="1177245"/>
          </a:xfrm>
          <a:prstGeom prst="rect">
            <a:avLst/>
          </a:prstGeom>
        </p:spPr>
        <p:txBody>
          <a:bodyPr wrap="square" lIns="68580" tIns="34290" rIns="68580" bIns="34290">
            <a:spAutoFit/>
          </a:bodyPr>
          <a:lstStyle/>
          <a:p>
            <a:pPr algn="ctr"/>
            <a:r>
              <a:rPr lang="es-ES" sz="3600" b="1" dirty="0">
                <a:solidFill>
                  <a:srgbClr val="0070C0"/>
                </a:solidFill>
              </a:rPr>
              <a:t>Responder Preguntas?</a:t>
            </a:r>
          </a:p>
        </p:txBody>
      </p:sp>
      <p:sp>
        <p:nvSpPr>
          <p:cNvPr id="3" name="CuadroTexto 2">
            <a:extLst>
              <a:ext uri="{FF2B5EF4-FFF2-40B4-BE49-F238E27FC236}">
                <a16:creationId xmlns:a16="http://schemas.microsoft.com/office/drawing/2014/main" id="{9055CF11-2BFE-2A9D-4531-68ABD450E544}"/>
              </a:ext>
            </a:extLst>
          </p:cNvPr>
          <p:cNvSpPr txBox="1"/>
          <p:nvPr/>
        </p:nvSpPr>
        <p:spPr>
          <a:xfrm>
            <a:off x="1943252" y="335582"/>
            <a:ext cx="8305494" cy="530915"/>
          </a:xfrm>
          <a:prstGeom prst="rect">
            <a:avLst/>
          </a:prstGeom>
          <a:noFill/>
        </p:spPr>
        <p:txBody>
          <a:bodyPr wrap="square" lIns="68580" tIns="34290" rIns="68580" bIns="34290" rtlCol="0">
            <a:spAutoFit/>
          </a:bodyPr>
          <a:lstStyle/>
          <a:p>
            <a:pPr algn="ctr"/>
            <a:r>
              <a:rPr lang="en-US" sz="3000" b="1" u="sng" dirty="0">
                <a:effectLst>
                  <a:outerShdw blurRad="38100" dist="38100" dir="2700000" algn="tl">
                    <a:srgbClr val="000000">
                      <a:alpha val="43137"/>
                    </a:srgbClr>
                  </a:outerShdw>
                </a:effectLst>
              </a:rPr>
              <a:t>Con los Ejercicios vistos hasta ahora, podemos:</a:t>
            </a:r>
            <a:endParaRPr lang="es-ES" sz="3000" b="1" u="sng" dirty="0">
              <a:effectLst>
                <a:outerShdw blurRad="38100" dist="38100" dir="2700000" algn="tl">
                  <a:srgbClr val="000000">
                    <a:alpha val="43137"/>
                  </a:srgbClr>
                </a:outerShdw>
              </a:effectLst>
            </a:endParaRPr>
          </a:p>
        </p:txBody>
      </p:sp>
      <p:pic>
        <p:nvPicPr>
          <p:cNvPr id="4" name="Imagen 1">
            <a:extLst>
              <a:ext uri="{FF2B5EF4-FFF2-40B4-BE49-F238E27FC236}">
                <a16:creationId xmlns:a16="http://schemas.microsoft.com/office/drawing/2014/main" id="{D3CDA4CB-5F58-6679-E57B-972AC95AA3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279" y="252740"/>
            <a:ext cx="1453277" cy="1418399"/>
          </a:xfrm>
          <a:prstGeom prst="rect">
            <a:avLst/>
          </a:prstGeom>
        </p:spPr>
      </p:pic>
      <p:sp>
        <p:nvSpPr>
          <p:cNvPr id="5" name="CuadroTexto 4">
            <a:extLst>
              <a:ext uri="{FF2B5EF4-FFF2-40B4-BE49-F238E27FC236}">
                <a16:creationId xmlns:a16="http://schemas.microsoft.com/office/drawing/2014/main" id="{4C40F18E-96C5-4FCD-9256-EA8B65E8E9AD}"/>
              </a:ext>
            </a:extLst>
          </p:cNvPr>
          <p:cNvSpPr txBox="1"/>
          <p:nvPr/>
        </p:nvSpPr>
        <p:spPr>
          <a:xfrm>
            <a:off x="118822" y="5866113"/>
            <a:ext cx="987972" cy="523220"/>
          </a:xfrm>
          <a:prstGeom prst="rect">
            <a:avLst/>
          </a:prstGeom>
          <a:noFill/>
        </p:spPr>
        <p:txBody>
          <a:bodyPr wrap="square" rtlCol="0">
            <a:spAutoFit/>
          </a:bodyPr>
          <a:lstStyle/>
          <a:p>
            <a:r>
              <a:rPr lang="en-US" sz="2800" dirty="0">
                <a:solidFill>
                  <a:srgbClr val="FF0000"/>
                </a:solidFill>
              </a:rPr>
              <a:t>Nota: </a:t>
            </a:r>
            <a:endParaRPr lang="es-DO" sz="2800" dirty="0">
              <a:solidFill>
                <a:srgbClr val="FF0000"/>
              </a:solidFill>
            </a:endParaRPr>
          </a:p>
        </p:txBody>
      </p:sp>
      <p:sp>
        <p:nvSpPr>
          <p:cNvPr id="6" name="Rectángulo 5">
            <a:extLst>
              <a:ext uri="{FF2B5EF4-FFF2-40B4-BE49-F238E27FC236}">
                <a16:creationId xmlns:a16="http://schemas.microsoft.com/office/drawing/2014/main" id="{0ADC9495-5EA3-8625-5185-A83956061A19}"/>
              </a:ext>
            </a:extLst>
          </p:cNvPr>
          <p:cNvSpPr/>
          <p:nvPr/>
        </p:nvSpPr>
        <p:spPr>
          <a:xfrm>
            <a:off x="1106794" y="5723767"/>
            <a:ext cx="10626582" cy="807913"/>
          </a:xfrm>
          <a:prstGeom prst="rect">
            <a:avLst/>
          </a:prstGeom>
        </p:spPr>
        <p:txBody>
          <a:bodyPr wrap="square" lIns="68580" tIns="34290" rIns="68580" bIns="34290">
            <a:spAutoFit/>
          </a:bodyPr>
          <a:lstStyle/>
          <a:p>
            <a:pPr algn="just"/>
            <a:r>
              <a:rPr lang="es-ES" sz="2400" b="1" dirty="0">
                <a:solidFill>
                  <a:srgbClr val="00B050"/>
                </a:solidFill>
              </a:rPr>
              <a:t>Lo mismo Aplica para </a:t>
            </a:r>
            <a:r>
              <a:rPr lang="es-ES" sz="2400" b="1" dirty="0">
                <a:highlight>
                  <a:srgbClr val="FFFF00"/>
                </a:highlight>
              </a:rPr>
              <a:t>MySQL</a:t>
            </a:r>
            <a:r>
              <a:rPr lang="es-ES" sz="2400" b="1" dirty="0">
                <a:solidFill>
                  <a:srgbClr val="00B050"/>
                </a:solidFill>
              </a:rPr>
              <a:t> en el Entorno Web con el Localhots, o con su aplicación de escritorio </a:t>
            </a:r>
            <a:r>
              <a:rPr lang="es-ES" sz="2400" b="1" dirty="0">
                <a:highlight>
                  <a:srgbClr val="FFFF00"/>
                </a:highlight>
              </a:rPr>
              <a:t>Workbench</a:t>
            </a:r>
            <a:r>
              <a:rPr lang="es-ES" sz="2400" b="1" dirty="0"/>
              <a:t>. O </a:t>
            </a:r>
            <a:r>
              <a:rPr lang="es-ES" sz="2400" b="1" dirty="0">
                <a:highlight>
                  <a:srgbClr val="FFFF00"/>
                </a:highlight>
              </a:rPr>
              <a:t>en caso como Oracle, PostgreSQL, etc.</a:t>
            </a:r>
          </a:p>
        </p:txBody>
      </p:sp>
      <p:sp>
        <p:nvSpPr>
          <p:cNvPr id="7" name="Rectángulo 1">
            <a:extLst>
              <a:ext uri="{FF2B5EF4-FFF2-40B4-BE49-F238E27FC236}">
                <a16:creationId xmlns:a16="http://schemas.microsoft.com/office/drawing/2014/main" id="{EF0C471C-2D5D-0FE0-A734-A0F4D590A91C}"/>
              </a:ext>
            </a:extLst>
          </p:cNvPr>
          <p:cNvSpPr/>
          <p:nvPr/>
        </p:nvSpPr>
        <p:spPr>
          <a:xfrm>
            <a:off x="6095999" y="1032975"/>
            <a:ext cx="5346819" cy="4524313"/>
          </a:xfrm>
          <a:prstGeom prst="rect">
            <a:avLst/>
          </a:prstGeom>
        </p:spPr>
        <p:txBody>
          <a:bodyPr wrap="square" lIns="91438" tIns="45719" rIns="91438" bIns="45719">
            <a:spAutoFit/>
          </a:bodyPr>
          <a:lstStyle/>
          <a:p>
            <a:pPr marL="342900" indent="-342900" algn="just">
              <a:buFont typeface="+mj-lt"/>
              <a:buAutoNum type="arabicParenR"/>
            </a:pPr>
            <a:r>
              <a:rPr lang="es-ES" sz="1600" b="1" dirty="0"/>
              <a:t>Cuantos Empleados tengo en la Empresa?</a:t>
            </a:r>
          </a:p>
          <a:p>
            <a:pPr marL="342900" indent="-342900" algn="just">
              <a:buFont typeface="+mj-lt"/>
              <a:buAutoNum type="arabicParenR"/>
            </a:pPr>
            <a:r>
              <a:rPr lang="es-ES" sz="1600" b="1" dirty="0"/>
              <a:t>Que Edad y que tiempo en la Empresa tienen?</a:t>
            </a:r>
          </a:p>
          <a:p>
            <a:pPr marL="342900" indent="-342900" algn="just">
              <a:buFont typeface="+mj-lt"/>
              <a:buAutoNum type="arabicParenR"/>
            </a:pPr>
            <a:r>
              <a:rPr lang="es-ES" sz="1600" b="1" dirty="0"/>
              <a:t>Cuantos Empleados x departamento x genero.</a:t>
            </a:r>
          </a:p>
          <a:p>
            <a:pPr marL="342900" indent="-342900" algn="just">
              <a:buFont typeface="+mj-lt"/>
              <a:buAutoNum type="arabicParenR"/>
            </a:pPr>
            <a:r>
              <a:rPr lang="es-ES" sz="1600" b="1" dirty="0"/>
              <a:t>Empleados por Region, ciudad, etc.</a:t>
            </a:r>
          </a:p>
          <a:p>
            <a:pPr marL="342900" indent="-342900" algn="just">
              <a:buFont typeface="+mj-lt"/>
              <a:buAutoNum type="arabicParenR"/>
            </a:pPr>
            <a:r>
              <a:rPr lang="es-ES" sz="1600" b="1" dirty="0"/>
              <a:t>Cuales es el Top 10 de vendedores?</a:t>
            </a:r>
          </a:p>
          <a:p>
            <a:pPr marL="342900" indent="-342900" algn="just">
              <a:buFont typeface="+mj-lt"/>
              <a:buAutoNum type="arabicParenR"/>
            </a:pPr>
            <a:r>
              <a:rPr lang="es-ES" sz="1600" b="1" dirty="0"/>
              <a:t>Cuales es el Top 10 Productos?</a:t>
            </a:r>
          </a:p>
          <a:p>
            <a:pPr marL="342900" indent="-342900" algn="just">
              <a:buFont typeface="+mj-lt"/>
              <a:buAutoNum type="arabicParenR"/>
            </a:pPr>
            <a:r>
              <a:rPr lang="es-ES" sz="1600" b="1" dirty="0"/>
              <a:t>Cuales son las regiones o Zonas o provincias x Ventas?</a:t>
            </a:r>
          </a:p>
          <a:p>
            <a:pPr marL="342900" indent="-342900" algn="just">
              <a:buFont typeface="+mj-lt"/>
              <a:buAutoNum type="arabicParenR"/>
            </a:pPr>
            <a:r>
              <a:rPr lang="es-ES" sz="1600" b="1" dirty="0"/>
              <a:t>Cual es el Top 3 de vendedor que mas vendió?</a:t>
            </a:r>
          </a:p>
          <a:p>
            <a:pPr marL="342900" indent="-342900" algn="just">
              <a:buFont typeface="+mj-lt"/>
              <a:buAutoNum type="arabicParenR"/>
            </a:pPr>
            <a:r>
              <a:rPr lang="es-ES" sz="1600" b="1" dirty="0"/>
              <a:t>Cuales es el Top 10 de Producto Menos vendido?</a:t>
            </a:r>
          </a:p>
          <a:p>
            <a:pPr marL="342900" indent="-342900" algn="just">
              <a:buFont typeface="+mj-lt"/>
              <a:buAutoNum type="arabicParenR"/>
            </a:pPr>
            <a:r>
              <a:rPr lang="es-ES" sz="1600" b="1" dirty="0"/>
              <a:t>Cuales es el Top 10 de Clientes que Mas Compran?</a:t>
            </a:r>
          </a:p>
          <a:p>
            <a:pPr marL="342900" indent="-342900" algn="just">
              <a:buFont typeface="+mj-lt"/>
              <a:buAutoNum type="arabicParenR"/>
            </a:pPr>
            <a:r>
              <a:rPr lang="es-ES" sz="1600" b="1" dirty="0"/>
              <a:t>Cuales es el Top 10 de Clientes que Menos Compran?</a:t>
            </a:r>
          </a:p>
          <a:p>
            <a:pPr marL="342900" indent="-342900" algn="just">
              <a:buFont typeface="+mj-lt"/>
              <a:buAutoNum type="arabicParenR"/>
            </a:pPr>
            <a:r>
              <a:rPr lang="es-ES" sz="1600" b="1" dirty="0"/>
              <a:t>Cual es la Venta Total por Region?</a:t>
            </a:r>
          </a:p>
          <a:p>
            <a:pPr marL="342900" indent="-342900" algn="just">
              <a:buFont typeface="+mj-lt"/>
              <a:buAutoNum type="arabicParenR"/>
            </a:pPr>
            <a:r>
              <a:rPr lang="es-ES" sz="1600" b="1" dirty="0"/>
              <a:t>Cual es la venta Total General.</a:t>
            </a:r>
          </a:p>
          <a:p>
            <a:pPr marL="342900" indent="-342900" algn="just">
              <a:buFont typeface="+mj-lt"/>
              <a:buAutoNum type="arabicParenR"/>
            </a:pPr>
            <a:r>
              <a:rPr lang="es-ES" sz="1600" b="1" dirty="0"/>
              <a:t>Cual es la Utilidad Total, y el Margen %?</a:t>
            </a:r>
          </a:p>
          <a:p>
            <a:pPr marL="342900" indent="-342900" algn="just">
              <a:buFont typeface="+mj-lt"/>
              <a:buAutoNum type="arabicParenR"/>
            </a:pPr>
            <a:r>
              <a:rPr lang="es-ES" sz="1600" b="1" dirty="0"/>
              <a:t>Cual es el Costo Total y el Margen %?</a:t>
            </a:r>
          </a:p>
          <a:p>
            <a:pPr marL="342900" indent="-342900" algn="just">
              <a:buFont typeface="+mj-lt"/>
              <a:buAutoNum type="arabicParenR"/>
            </a:pPr>
            <a:r>
              <a:rPr lang="es-ES" sz="1600" b="1" dirty="0"/>
              <a:t>Calculo del ABC Clientes, Productos, etc.</a:t>
            </a:r>
          </a:p>
          <a:p>
            <a:pPr marL="342900" indent="-342900" algn="just">
              <a:buFont typeface="+mj-lt"/>
              <a:buAutoNum type="arabicParenR"/>
            </a:pPr>
            <a:r>
              <a:rPr lang="es-ES" sz="1600" b="1" dirty="0"/>
              <a:t>Calculo de Cuentas por pagar.</a:t>
            </a:r>
          </a:p>
          <a:p>
            <a:pPr marL="342900" indent="-342900" algn="just">
              <a:buFont typeface="+mj-lt"/>
              <a:buAutoNum type="arabicParenR"/>
            </a:pPr>
            <a:r>
              <a:rPr lang="es-ES" sz="1600" b="1" dirty="0"/>
              <a:t>y un largo etc, etc.</a:t>
            </a:r>
          </a:p>
        </p:txBody>
      </p:sp>
    </p:spTree>
    <p:extLst>
      <p:ext uri="{BB962C8B-B14F-4D97-AF65-F5344CB8AC3E}">
        <p14:creationId xmlns:p14="http://schemas.microsoft.com/office/powerpoint/2010/main" val="7155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0315" y="1175617"/>
            <a:ext cx="6745064" cy="4154984"/>
          </a:xfrm>
          <a:prstGeom prst="rect">
            <a:avLst/>
          </a:prstGeom>
          <a:noFill/>
        </p:spPr>
        <p:txBody>
          <a:bodyPr wrap="square" lIns="91440" tIns="45720" rIns="91440" bIns="45720" rtlCol="0">
            <a:spAutoFit/>
          </a:bodyPr>
          <a:lstStyle/>
          <a:p>
            <a:pPr algn="ctr"/>
            <a:r>
              <a:rPr lang="en-US" sz="6600" b="1" dirty="0">
                <a:solidFill>
                  <a:srgbClr val="002060"/>
                </a:solidFill>
              </a:rPr>
              <a:t>Procedimientos Almacenados (</a:t>
            </a:r>
            <a:r>
              <a:rPr lang="en-US" sz="6600" b="1" dirty="0">
                <a:solidFill>
                  <a:srgbClr val="00B0F0"/>
                </a:solidFill>
              </a:rPr>
              <a:t>Store Procedure</a:t>
            </a:r>
            <a:r>
              <a:rPr lang="en-US" sz="6600" b="1" dirty="0">
                <a:solidFill>
                  <a:srgbClr val="002060"/>
                </a:solidFill>
              </a:rPr>
              <a:t>) y  Vistas (</a:t>
            </a:r>
            <a:r>
              <a:rPr lang="en-US" sz="6600" b="1" dirty="0">
                <a:solidFill>
                  <a:srgbClr val="00B0F0"/>
                </a:solidFill>
              </a:rPr>
              <a:t>View</a:t>
            </a:r>
            <a:r>
              <a:rPr lang="en-US" sz="6600" b="1" dirty="0">
                <a:solidFill>
                  <a:srgbClr val="002060"/>
                </a:solidFill>
              </a:rPr>
              <a:t>)</a:t>
            </a:r>
          </a:p>
        </p:txBody>
      </p:sp>
      <p:pic>
        <p:nvPicPr>
          <p:cNvPr id="7170" name="Picture 2" descr="Imagen relacionad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41475" y="287919"/>
            <a:ext cx="4137660" cy="592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9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9D67DE-DC0D-46BC-A0D6-48F2E1EDB8C0}"/>
              </a:ext>
            </a:extLst>
          </p:cNvPr>
          <p:cNvSpPr txBox="1"/>
          <p:nvPr/>
        </p:nvSpPr>
        <p:spPr>
          <a:xfrm>
            <a:off x="76200" y="261466"/>
            <a:ext cx="11385879" cy="584775"/>
          </a:xfrm>
          <a:prstGeom prst="rect">
            <a:avLst/>
          </a:prstGeom>
          <a:noFill/>
        </p:spPr>
        <p:txBody>
          <a:bodyPr wrap="square">
            <a:spAutoFit/>
          </a:bodyPr>
          <a:lstStyle/>
          <a:p>
            <a:pPr algn="ctr"/>
            <a:r>
              <a:rPr lang="es-ES" sz="3200" b="1" u="sng" dirty="0">
                <a:solidFill>
                  <a:srgbClr val="002060"/>
                </a:solidFill>
                <a:effectLst>
                  <a:outerShdw blurRad="38100" dist="38100" dir="2700000" algn="tl">
                    <a:srgbClr val="000000">
                      <a:alpha val="43137"/>
                    </a:srgbClr>
                  </a:outerShdw>
                </a:effectLst>
                <a:latin typeface="Noto Sans"/>
              </a:rPr>
              <a:t>Stack de Microsoft  </a:t>
            </a:r>
            <a:r>
              <a:rPr lang="es-DO" sz="3200" b="1" u="sng" dirty="0">
                <a:solidFill>
                  <a:srgbClr val="002060"/>
                </a:solidFill>
                <a:effectLst>
                  <a:outerShdw blurRad="38100" dist="38100" dir="2700000" algn="tl">
                    <a:srgbClr val="000000">
                      <a:alpha val="43137"/>
                    </a:srgbClr>
                  </a:outerShdw>
                </a:effectLst>
                <a:latin typeface="Noto Sans"/>
              </a:rPr>
              <a:t>Microsoft</a:t>
            </a:r>
            <a:r>
              <a:rPr lang="es-DO" sz="3200" b="1" i="0" dirty="0">
                <a:solidFill>
                  <a:srgbClr val="000000"/>
                </a:solidFill>
                <a:effectLst/>
                <a:latin typeface="Noto Sans JP"/>
              </a:rPr>
              <a:t> </a:t>
            </a:r>
            <a:r>
              <a:rPr lang="es-DO" sz="3200" b="1" u="sng" dirty="0">
                <a:solidFill>
                  <a:srgbClr val="002060"/>
                </a:solidFill>
                <a:effectLst>
                  <a:outerShdw blurRad="38100" dist="38100" dir="2700000" algn="tl">
                    <a:srgbClr val="000000">
                      <a:alpha val="43137"/>
                    </a:srgbClr>
                  </a:outerShdw>
                </a:effectLst>
                <a:latin typeface="Noto Sans"/>
              </a:rPr>
              <a:t>Business</a:t>
            </a:r>
            <a:r>
              <a:rPr lang="es-DO" sz="3200" b="1" i="0" dirty="0">
                <a:solidFill>
                  <a:srgbClr val="000000"/>
                </a:solidFill>
                <a:effectLst/>
                <a:latin typeface="Noto Sans JP"/>
              </a:rPr>
              <a:t> </a:t>
            </a:r>
            <a:r>
              <a:rPr lang="es-DO" sz="3200" b="1" u="sng" dirty="0">
                <a:solidFill>
                  <a:srgbClr val="002060"/>
                </a:solidFill>
                <a:effectLst>
                  <a:outerShdw blurRad="38100" dist="38100" dir="2700000" algn="tl">
                    <a:srgbClr val="000000">
                      <a:alpha val="43137"/>
                    </a:srgbClr>
                  </a:outerShdw>
                </a:effectLst>
                <a:latin typeface="Noto Sans"/>
              </a:rPr>
              <a:t>Intelligence</a:t>
            </a:r>
            <a:endParaRPr lang="es-ES" sz="3200" b="1" u="sng" dirty="0">
              <a:solidFill>
                <a:srgbClr val="002060"/>
              </a:solidFill>
              <a:effectLst>
                <a:outerShdw blurRad="38100" dist="38100" dir="2700000" algn="tl">
                  <a:srgbClr val="000000">
                    <a:alpha val="43137"/>
                  </a:srgbClr>
                </a:outerShdw>
              </a:effectLst>
              <a:latin typeface="Noto Sans"/>
            </a:endParaRPr>
          </a:p>
        </p:txBody>
      </p:sp>
      <p:sp>
        <p:nvSpPr>
          <p:cNvPr id="5" name="CuadroTexto 4">
            <a:extLst>
              <a:ext uri="{FF2B5EF4-FFF2-40B4-BE49-F238E27FC236}">
                <a16:creationId xmlns:a16="http://schemas.microsoft.com/office/drawing/2014/main" id="{BC20C983-C18F-4E66-AEFB-A35E296582D8}"/>
              </a:ext>
            </a:extLst>
          </p:cNvPr>
          <p:cNvSpPr txBox="1"/>
          <p:nvPr/>
        </p:nvSpPr>
        <p:spPr>
          <a:xfrm>
            <a:off x="272221" y="978313"/>
            <a:ext cx="7913257" cy="5612819"/>
          </a:xfrm>
          <a:prstGeom prst="rect">
            <a:avLst/>
          </a:prstGeom>
          <a:noFill/>
        </p:spPr>
        <p:txBody>
          <a:bodyPr wrap="square">
            <a:spAutoFit/>
          </a:bodyPr>
          <a:lstStyle/>
          <a:p>
            <a:pPr algn="just"/>
            <a:r>
              <a:rPr lang="es-ES" sz="1867" b="1" dirty="0">
                <a:latin typeface="Arial" panose="020B0604020202020204" pitchFamily="34" charset="0"/>
                <a:cs typeface="Arial" panose="020B0604020202020204" pitchFamily="34" charset="0"/>
              </a:rPr>
              <a:t>SSIS (SQL Server Integration Services)</a:t>
            </a:r>
          </a:p>
          <a:p>
            <a:pPr algn="just"/>
            <a:r>
              <a:rPr lang="es-ES" sz="1867" dirty="0">
                <a:latin typeface="Arial" panose="020B0604020202020204" pitchFamily="34" charset="0"/>
                <a:cs typeface="Arial" panose="020B0604020202020204" pitchFamily="34" charset="0"/>
              </a:rPr>
              <a:t>Una herramienta de ETL que posibilita la extracción de datos de distintos orígenes (no solo SQL Server), la transformación de dichos datos, y la carga (generalmente pero no obligatoriamente a almacén de datos).</a:t>
            </a:r>
            <a:r>
              <a:rPr lang="es-ES" sz="2000" b="0" i="0" dirty="0">
                <a:solidFill>
                  <a:srgbClr val="000000"/>
                </a:solidFill>
                <a:effectLst/>
                <a:latin typeface="Noto Sans JP"/>
              </a:rPr>
              <a:t> Realiza operaciones </a:t>
            </a:r>
            <a:r>
              <a:rPr lang="es-ES" sz="2000" b="1" i="0" dirty="0">
                <a:solidFill>
                  <a:srgbClr val="000000"/>
                </a:solidFill>
                <a:effectLst/>
                <a:latin typeface="Noto Sans JP"/>
              </a:rPr>
              <a:t>ETL</a:t>
            </a:r>
            <a:r>
              <a:rPr lang="es-ES" sz="2000" b="0" i="0" dirty="0">
                <a:solidFill>
                  <a:srgbClr val="000000"/>
                </a:solidFill>
                <a:effectLst/>
                <a:latin typeface="Noto Sans JP"/>
              </a:rPr>
              <a:t> extrayendo datos de diferentes fuentes y transformándolos en forma estructurada. </a:t>
            </a:r>
            <a:endParaRPr lang="es-ES" sz="1867" dirty="0">
              <a:latin typeface="Arial" panose="020B0604020202020204" pitchFamily="34" charset="0"/>
              <a:cs typeface="Arial" panose="020B0604020202020204" pitchFamily="34" charset="0"/>
            </a:endParaRPr>
          </a:p>
          <a:p>
            <a:pPr algn="just"/>
            <a:endParaRPr lang="es-ES" sz="1867" dirty="0">
              <a:latin typeface="Arial" panose="020B0604020202020204" pitchFamily="34" charset="0"/>
              <a:cs typeface="Arial" panose="020B0604020202020204" pitchFamily="34" charset="0"/>
            </a:endParaRPr>
          </a:p>
          <a:p>
            <a:pPr algn="just"/>
            <a:r>
              <a:rPr lang="es-ES" sz="1867" b="1" dirty="0">
                <a:latin typeface="Arial" panose="020B0604020202020204" pitchFamily="34" charset="0"/>
                <a:cs typeface="Arial" panose="020B0604020202020204" pitchFamily="34" charset="0"/>
              </a:rPr>
              <a:t>SSAS (SQL Server Analysis Services)</a:t>
            </a:r>
          </a:p>
          <a:p>
            <a:pPr algn="just"/>
            <a:r>
              <a:rPr lang="es-ES" sz="1867" dirty="0">
                <a:latin typeface="Arial" panose="020B0604020202020204" pitchFamily="34" charset="0"/>
                <a:cs typeface="Arial" panose="020B0604020202020204" pitchFamily="34" charset="0"/>
              </a:rPr>
              <a:t>Una herramienta para crear Bases de Datos Multidimensionales (no relacionales), que se puede explorar mediante extracciones de datos en distintos niveles de agrupación, profundización (Drill Down) de una suma a sus detalles, y utilización de MDX (un lenguaje parecido a SQL, adaptado a bases de datos multidimensionales).</a:t>
            </a:r>
          </a:p>
          <a:p>
            <a:pPr algn="just"/>
            <a:endParaRPr lang="es-ES" sz="1867" dirty="0">
              <a:latin typeface="Arial" panose="020B0604020202020204" pitchFamily="34" charset="0"/>
              <a:cs typeface="Arial" panose="020B0604020202020204" pitchFamily="34" charset="0"/>
            </a:endParaRPr>
          </a:p>
          <a:p>
            <a:pPr algn="just"/>
            <a:r>
              <a:rPr lang="es-ES" sz="1867" b="1" dirty="0">
                <a:latin typeface="Arial" panose="020B0604020202020204" pitchFamily="34" charset="0"/>
                <a:cs typeface="Arial" panose="020B0604020202020204" pitchFamily="34" charset="0"/>
              </a:rPr>
              <a:t>SSRS (SQL Server Reporting Services)</a:t>
            </a:r>
          </a:p>
          <a:p>
            <a:pPr algn="just"/>
            <a:r>
              <a:rPr lang="es-ES" sz="1867" dirty="0">
                <a:latin typeface="Arial" panose="020B0604020202020204" pitchFamily="34" charset="0"/>
                <a:cs typeface="Arial" panose="020B0604020202020204" pitchFamily="34" charset="0"/>
              </a:rPr>
              <a:t>Una herramienta para crear y dar formato a informes, otorgar derechos de visualización en ellos, y su distribución. Se pueden visualizar con un Navegador web, y se puede exportarlos a archivos de Excel, PDF, etc. los datos se extraen generalmente del almacén de datos o del OLAP.</a:t>
            </a:r>
          </a:p>
        </p:txBody>
      </p:sp>
      <p:pic>
        <p:nvPicPr>
          <p:cNvPr id="2050" name="Picture 2" descr="SQL SSIS | SQListo">
            <a:extLst>
              <a:ext uri="{FF2B5EF4-FFF2-40B4-BE49-F238E27FC236}">
                <a16:creationId xmlns:a16="http://schemas.microsoft.com/office/drawing/2014/main" id="{250B7589-A007-466B-AFA5-9CF2EC681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4079" y="787401"/>
            <a:ext cx="3048000" cy="1670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SQL Server Analysis Services? | by {coding}Sight | Medium">
            <a:extLst>
              <a:ext uri="{FF2B5EF4-FFF2-40B4-BE49-F238E27FC236}">
                <a16:creationId xmlns:a16="http://schemas.microsoft.com/office/drawing/2014/main" id="{279172C7-7068-4E20-A148-0B7F178E57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1961" y="3174314"/>
            <a:ext cx="3500835" cy="12001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sing URLs in SQL Server Reporting Services">
            <a:extLst>
              <a:ext uri="{FF2B5EF4-FFF2-40B4-BE49-F238E27FC236}">
                <a16:creationId xmlns:a16="http://schemas.microsoft.com/office/drawing/2014/main" id="{2F7B785A-27AC-416F-ABE5-DAFFFF3F3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4079" y="4749801"/>
            <a:ext cx="3276600" cy="171757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82F3EFC5-307C-DB47-332E-03AEC147D576}"/>
              </a:ext>
            </a:extLst>
          </p:cNvPr>
          <p:cNvSpPr/>
          <p:nvPr/>
        </p:nvSpPr>
        <p:spPr>
          <a:xfrm>
            <a:off x="205099" y="846241"/>
            <a:ext cx="11485580" cy="2067875"/>
          </a:xfrm>
          <a:prstGeom prst="rect">
            <a:avLst/>
          </a:prstGeom>
          <a:noFill/>
          <a:ln>
            <a:solidFill>
              <a:srgbClr val="00B050"/>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5008C8DB-B509-8003-7B02-F57DAE79B54F}"/>
              </a:ext>
            </a:extLst>
          </p:cNvPr>
          <p:cNvSpPr/>
          <p:nvPr/>
        </p:nvSpPr>
        <p:spPr>
          <a:xfrm>
            <a:off x="205099" y="4939602"/>
            <a:ext cx="11485580" cy="1717572"/>
          </a:xfrm>
          <a:prstGeom prst="rect">
            <a:avLst/>
          </a:prstGeom>
          <a:noFill/>
          <a:ln>
            <a:solidFill>
              <a:srgbClr val="00B050"/>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77966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Server Stored Procedures: Part-2"/>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16000" r="1000" b="32444"/>
          <a:stretch/>
        </p:blipFill>
        <p:spPr bwMode="auto">
          <a:xfrm>
            <a:off x="1676400" y="177800"/>
            <a:ext cx="8737600" cy="261227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04800" y="3225800"/>
            <a:ext cx="11480800" cy="3046411"/>
          </a:xfrm>
          <a:prstGeom prst="rect">
            <a:avLst/>
          </a:prstGeom>
        </p:spPr>
        <p:txBody>
          <a:bodyPr wrap="square">
            <a:spAutoFit/>
          </a:bodyPr>
          <a:lstStyle/>
          <a:p>
            <a:pPr algn="just"/>
            <a:r>
              <a:rPr lang="es-ES" sz="2133" dirty="0">
                <a:solidFill>
                  <a:srgbClr val="000000"/>
                </a:solidFill>
                <a:latin typeface="Arial" panose="020B0604020202020204" pitchFamily="34" charset="0"/>
                <a:cs typeface="Arial" panose="020B0604020202020204" pitchFamily="34" charset="0"/>
              </a:rPr>
              <a:t>Un procedimiento almacenado es un código SQL preparado que se puede guardar, por lo que el código se puede reutilizar una y otra vez.</a:t>
            </a:r>
          </a:p>
          <a:p>
            <a:pPr algn="just"/>
            <a:endParaRPr lang="es-ES" sz="2133" dirty="0">
              <a:solidFill>
                <a:srgbClr val="000000"/>
              </a:solidFill>
              <a:latin typeface="Arial" panose="020B0604020202020204" pitchFamily="34" charset="0"/>
              <a:cs typeface="Arial" panose="020B0604020202020204" pitchFamily="34" charset="0"/>
            </a:endParaRPr>
          </a:p>
          <a:p>
            <a:pPr algn="just"/>
            <a:r>
              <a:rPr lang="es-ES" sz="2133" dirty="0">
                <a:solidFill>
                  <a:srgbClr val="000000"/>
                </a:solidFill>
                <a:latin typeface="Arial" panose="020B0604020202020204" pitchFamily="34" charset="0"/>
                <a:cs typeface="Arial" panose="020B0604020202020204" pitchFamily="34" charset="0"/>
              </a:rPr>
              <a:t>Entonces, si tiene una consulta SQL que escribe una y otra vez, guárdela como un procedimiento almacenado y luego llámela para ejecutarla.</a:t>
            </a:r>
          </a:p>
          <a:p>
            <a:pPr algn="just"/>
            <a:endParaRPr lang="es-ES" sz="2133" dirty="0">
              <a:solidFill>
                <a:srgbClr val="000000"/>
              </a:solidFill>
              <a:latin typeface="Arial" panose="020B0604020202020204" pitchFamily="34" charset="0"/>
              <a:cs typeface="Arial" panose="020B0604020202020204" pitchFamily="34" charset="0"/>
            </a:endParaRPr>
          </a:p>
          <a:p>
            <a:pPr algn="just"/>
            <a:r>
              <a:rPr lang="es-ES" sz="2133" dirty="0">
                <a:solidFill>
                  <a:srgbClr val="000000"/>
                </a:solidFill>
                <a:latin typeface="Arial" panose="020B0604020202020204" pitchFamily="34" charset="0"/>
                <a:cs typeface="Arial" panose="020B0604020202020204" pitchFamily="34" charset="0"/>
              </a:rPr>
              <a:t>También puede pasar parámetros a un procedimiento almacenado, de modo que el procedimiento almacenado pueda actuar en función de los valores de parámetro que se pasan.</a:t>
            </a:r>
          </a:p>
        </p:txBody>
      </p:sp>
    </p:spTree>
    <p:extLst>
      <p:ext uri="{BB962C8B-B14F-4D97-AF65-F5344CB8AC3E}">
        <p14:creationId xmlns:p14="http://schemas.microsoft.com/office/powerpoint/2010/main" val="12299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2EB3ED-6BDE-D82C-2045-9FADA78793B9}"/>
              </a:ext>
            </a:extLst>
          </p:cNvPr>
          <p:cNvSpPr txBox="1"/>
          <p:nvPr/>
        </p:nvSpPr>
        <p:spPr>
          <a:xfrm>
            <a:off x="642714" y="270767"/>
            <a:ext cx="10906571" cy="369332"/>
          </a:xfrm>
          <a:prstGeom prst="rect">
            <a:avLst/>
          </a:prstGeom>
          <a:noFill/>
        </p:spPr>
        <p:txBody>
          <a:bodyPr wrap="square">
            <a:spAutoFit/>
          </a:bodyPr>
          <a:lstStyle/>
          <a:p>
            <a:pPr algn="ctr"/>
            <a:r>
              <a:rPr lang="es-ES" b="1" i="0" dirty="0">
                <a:solidFill>
                  <a:srgbClr val="3D3834"/>
                </a:solidFill>
                <a:effectLst/>
                <a:latin typeface="Verdana" panose="020B0604030504040204" pitchFamily="34" charset="0"/>
              </a:rPr>
              <a:t>¿Para qué sirven los procedimientos almacenados de SQL?</a:t>
            </a:r>
          </a:p>
        </p:txBody>
      </p:sp>
      <p:sp>
        <p:nvSpPr>
          <p:cNvPr id="5" name="CuadroTexto 4">
            <a:extLst>
              <a:ext uri="{FF2B5EF4-FFF2-40B4-BE49-F238E27FC236}">
                <a16:creationId xmlns:a16="http://schemas.microsoft.com/office/drawing/2014/main" id="{0921812E-561D-21EE-481C-477A6DC2F91C}"/>
              </a:ext>
            </a:extLst>
          </p:cNvPr>
          <p:cNvSpPr txBox="1"/>
          <p:nvPr/>
        </p:nvSpPr>
        <p:spPr>
          <a:xfrm>
            <a:off x="416606" y="1111212"/>
            <a:ext cx="11564597" cy="2031325"/>
          </a:xfrm>
          <a:prstGeom prst="rect">
            <a:avLst/>
          </a:prstGeom>
          <a:noFill/>
        </p:spPr>
        <p:txBody>
          <a:bodyPr wrap="square">
            <a:spAutoFit/>
          </a:bodyPr>
          <a:lstStyle/>
          <a:p>
            <a:pPr algn="just"/>
            <a:r>
              <a:rPr lang="es-ES" b="1" i="0" dirty="0">
                <a:effectLst/>
                <a:latin typeface="Verdana" panose="020B0604030504040204" pitchFamily="34" charset="0"/>
              </a:rPr>
              <a:t>Los procedimientos almacenados de SQL sirven para:</a:t>
            </a:r>
          </a:p>
          <a:p>
            <a:pPr marL="342900" indent="-342900" algn="just">
              <a:buFont typeface="+mj-lt"/>
              <a:buAutoNum type="alphaLcParenR"/>
            </a:pPr>
            <a:endParaRPr lang="es-ES" b="0" i="0" dirty="0">
              <a:effectLst/>
              <a:latin typeface="Verdana" panose="020B0604030504040204" pitchFamily="34" charset="0"/>
            </a:endParaRPr>
          </a:p>
          <a:p>
            <a:pPr marL="342900" indent="-342900" algn="just">
              <a:buFont typeface="+mj-lt"/>
              <a:buAutoNum type="alphaLcParenR"/>
            </a:pPr>
            <a:r>
              <a:rPr lang="es-ES" b="0" i="0" dirty="0">
                <a:effectLst/>
                <a:latin typeface="Verdana" panose="020B0604030504040204" pitchFamily="34" charset="0"/>
              </a:rPr>
              <a:t>Recibir parámetros de entrada y devolver valores de salida como resultado a un programa que realice una llamada.</a:t>
            </a:r>
          </a:p>
          <a:p>
            <a:pPr marL="342900" indent="-342900" algn="just">
              <a:buFont typeface="+mj-lt"/>
              <a:buAutoNum type="alphaLcParenR"/>
            </a:pPr>
            <a:r>
              <a:rPr lang="es-ES" b="0" i="0" dirty="0">
                <a:effectLst/>
                <a:latin typeface="Verdana" panose="020B0604030504040204" pitchFamily="34" charset="0"/>
              </a:rPr>
              <a:t>Ejecutar instrucciones de programación que ejecutan acciones dentro de la base de datos.</a:t>
            </a:r>
          </a:p>
          <a:p>
            <a:pPr marL="342900" indent="-342900" algn="just">
              <a:buFont typeface="+mj-lt"/>
              <a:buAutoNum type="alphaLcParenR"/>
            </a:pPr>
            <a:r>
              <a:rPr lang="es-ES" b="0" i="0" dirty="0">
                <a:effectLst/>
                <a:latin typeface="Verdana" panose="020B0604030504040204" pitchFamily="34" charset="0"/>
              </a:rPr>
              <a:t>Devolver valores de estados que permiten saber si la operación de un programa se ha realizado de forma exitosa o no.</a:t>
            </a:r>
          </a:p>
        </p:txBody>
      </p:sp>
      <p:sp>
        <p:nvSpPr>
          <p:cNvPr id="7" name="CuadroTexto 6">
            <a:extLst>
              <a:ext uri="{FF2B5EF4-FFF2-40B4-BE49-F238E27FC236}">
                <a16:creationId xmlns:a16="http://schemas.microsoft.com/office/drawing/2014/main" id="{39DC96FB-E821-E53E-0F01-AF00AB580411}"/>
              </a:ext>
            </a:extLst>
          </p:cNvPr>
          <p:cNvSpPr txBox="1"/>
          <p:nvPr/>
        </p:nvSpPr>
        <p:spPr>
          <a:xfrm>
            <a:off x="3047287" y="3244334"/>
            <a:ext cx="6097424" cy="369332"/>
          </a:xfrm>
          <a:prstGeom prst="rect">
            <a:avLst/>
          </a:prstGeom>
          <a:noFill/>
        </p:spPr>
        <p:txBody>
          <a:bodyPr wrap="square">
            <a:spAutoFit/>
          </a:bodyPr>
          <a:lstStyle/>
          <a:p>
            <a:pPr algn="l"/>
            <a:r>
              <a:rPr lang="es-DO" b="1" i="0" dirty="0">
                <a:solidFill>
                  <a:srgbClr val="3D3834"/>
                </a:solidFill>
                <a:effectLst/>
                <a:latin typeface="Verdana" panose="020B0604030504040204" pitchFamily="34" charset="0"/>
              </a:rPr>
              <a:t>Tipos de procedimientos almacenados</a:t>
            </a:r>
          </a:p>
        </p:txBody>
      </p:sp>
      <p:sp>
        <p:nvSpPr>
          <p:cNvPr id="9" name="CuadroTexto 8">
            <a:extLst>
              <a:ext uri="{FF2B5EF4-FFF2-40B4-BE49-F238E27FC236}">
                <a16:creationId xmlns:a16="http://schemas.microsoft.com/office/drawing/2014/main" id="{54FDD902-9D74-2FC8-C7B5-AECDC52501E1}"/>
              </a:ext>
            </a:extLst>
          </p:cNvPr>
          <p:cNvSpPr txBox="1"/>
          <p:nvPr/>
        </p:nvSpPr>
        <p:spPr>
          <a:xfrm>
            <a:off x="356785" y="4428748"/>
            <a:ext cx="11684237" cy="1754326"/>
          </a:xfrm>
          <a:prstGeom prst="rect">
            <a:avLst/>
          </a:prstGeom>
          <a:noFill/>
        </p:spPr>
        <p:txBody>
          <a:bodyPr wrap="square">
            <a:spAutoFit/>
          </a:bodyPr>
          <a:lstStyle/>
          <a:p>
            <a:pPr algn="l"/>
            <a:r>
              <a:rPr lang="es-ES" b="1" i="0" dirty="0">
                <a:effectLst/>
                <a:latin typeface="Verdana" panose="020B0604030504040204" pitchFamily="34" charset="0"/>
              </a:rPr>
              <a:t>Existen tres tipos de </a:t>
            </a:r>
            <a:r>
              <a:rPr lang="es-ES" b="1" i="0" u="none" strike="noStrike" dirty="0">
                <a:effectLst/>
                <a:latin typeface="Verdana" panose="020B0604030504040204" pitchFamily="34" charset="0"/>
                <a:hlinkClick r:id="rId2">
                  <a:extLst>
                    <a:ext uri="{A12FA001-AC4F-418D-AE19-62706E023703}">
                      <ahyp:hlinkClr xmlns:ahyp="http://schemas.microsoft.com/office/drawing/2018/hyperlinkcolor" val="tx"/>
                    </a:ext>
                  </a:extLst>
                </a:hlinkClick>
              </a:rPr>
              <a:t>procedimientos almacenados</a:t>
            </a:r>
            <a:r>
              <a:rPr lang="es-ES" b="1" i="0" dirty="0">
                <a:effectLst/>
                <a:latin typeface="Verdana" panose="020B0604030504040204" pitchFamily="34" charset="0"/>
              </a:rPr>
              <a:t>:</a:t>
            </a:r>
          </a:p>
          <a:p>
            <a:pPr algn="l"/>
            <a:endParaRPr lang="es-ES" b="1" i="0" dirty="0">
              <a:effectLst/>
              <a:latin typeface="Verdana" panose="020B0604030504040204" pitchFamily="34" charset="0"/>
            </a:endParaRPr>
          </a:p>
          <a:p>
            <a:pPr marL="342900" indent="-342900" algn="l">
              <a:buFont typeface="+mj-lt"/>
              <a:buAutoNum type="arabicParenR"/>
            </a:pPr>
            <a:r>
              <a:rPr lang="es-ES" b="0" i="0" dirty="0">
                <a:effectLst/>
                <a:latin typeface="Verdana" panose="020B0604030504040204" pitchFamily="34" charset="0"/>
              </a:rPr>
              <a:t>Procedimientos almacenados definidos por el usuario</a:t>
            </a:r>
          </a:p>
          <a:p>
            <a:pPr marL="342900" indent="-342900" algn="l">
              <a:buFont typeface="+mj-lt"/>
              <a:buAutoNum type="arabicParenR"/>
            </a:pPr>
            <a:r>
              <a:rPr lang="es-ES" b="0" i="0" dirty="0">
                <a:effectLst/>
                <a:latin typeface="Verdana" panose="020B0604030504040204" pitchFamily="34" charset="0"/>
              </a:rPr>
              <a:t>Procedimientos almacenados temporales</a:t>
            </a:r>
          </a:p>
          <a:p>
            <a:pPr marL="342900" indent="-342900" algn="l">
              <a:buFont typeface="+mj-lt"/>
              <a:buAutoNum type="arabicParenR"/>
            </a:pPr>
            <a:r>
              <a:rPr lang="es-ES" b="0" i="0" dirty="0">
                <a:effectLst/>
                <a:latin typeface="Verdana" panose="020B0604030504040204" pitchFamily="34" charset="0"/>
              </a:rPr>
              <a:t>Procedimientos almacenados del sistema de SQL</a:t>
            </a:r>
          </a:p>
          <a:p>
            <a:pPr marL="342900" indent="-342900" algn="l">
              <a:buFont typeface="+mj-lt"/>
              <a:buAutoNum type="arabicParenR"/>
            </a:pPr>
            <a:r>
              <a:rPr lang="es-ES" b="0" i="0" dirty="0">
                <a:effectLst/>
                <a:latin typeface="Verdana" panose="020B0604030504040204" pitchFamily="34" charset="0"/>
              </a:rPr>
              <a:t>Procedimientos almacenados extendidos definidos por el usuario</a:t>
            </a:r>
          </a:p>
        </p:txBody>
      </p:sp>
    </p:spTree>
    <p:extLst>
      <p:ext uri="{BB962C8B-B14F-4D97-AF65-F5344CB8AC3E}">
        <p14:creationId xmlns:p14="http://schemas.microsoft.com/office/powerpoint/2010/main" val="179981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D25"/>
        </a:solidFill>
        <a:effectLst/>
      </p:bgPr>
    </p:bg>
    <p:spTree>
      <p:nvGrpSpPr>
        <p:cNvPr id="1" name=""/>
        <p:cNvGrpSpPr/>
        <p:nvPr/>
      </p:nvGrpSpPr>
      <p:grpSpPr>
        <a:xfrm>
          <a:off x="0" y="0"/>
          <a:ext cx="0" cy="0"/>
          <a:chOff x="0" y="0"/>
          <a:chExt cx="0" cy="0"/>
        </a:xfrm>
      </p:grpSpPr>
      <p:pic>
        <p:nvPicPr>
          <p:cNvPr id="1026" name="Picture 2" descr="Los procedimientos almacenados en MySQL y sus ventajas | VIU">
            <a:extLst>
              <a:ext uri="{FF2B5EF4-FFF2-40B4-BE49-F238E27FC236}">
                <a16:creationId xmlns:a16="http://schemas.microsoft.com/office/drawing/2014/main" id="{ACC12907-3066-C879-32FA-11C94BB94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0"/>
            <a:ext cx="10323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791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4324</Words>
  <Application>Microsoft Office PowerPoint</Application>
  <PresentationFormat>Panorámica</PresentationFormat>
  <Paragraphs>318</Paragraphs>
  <Slides>37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37</vt:i4>
      </vt:variant>
    </vt:vector>
  </HeadingPairs>
  <TitlesOfParts>
    <vt:vector size="47" baseType="lpstr">
      <vt:lpstr>Arial</vt:lpstr>
      <vt:lpstr>Arial Rounded MT Bold</vt:lpstr>
      <vt:lpstr>Calibri</vt:lpstr>
      <vt:lpstr>Calibri Light</vt:lpstr>
      <vt:lpstr>Consolas</vt:lpstr>
      <vt:lpstr>Noto Sans</vt:lpstr>
      <vt:lpstr>Noto Sans JP</vt:lpstr>
      <vt:lpstr>Poppins</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Juancito Peña Vizcaino</dc:creator>
  <cp:lastModifiedBy>Juancito Peña Vizcaino</cp:lastModifiedBy>
  <cp:revision>14</cp:revision>
  <dcterms:created xsi:type="dcterms:W3CDTF">2022-08-02T04:36:35Z</dcterms:created>
  <dcterms:modified xsi:type="dcterms:W3CDTF">2023-03-28T23:12:40Z</dcterms:modified>
</cp:coreProperties>
</file>