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6" r:id="rId2"/>
    <p:sldId id="412" r:id="rId3"/>
    <p:sldId id="411" r:id="rId4"/>
    <p:sldId id="333" r:id="rId5"/>
    <p:sldId id="465" r:id="rId6"/>
    <p:sldId id="307" r:id="rId7"/>
    <p:sldId id="316" r:id="rId8"/>
    <p:sldId id="308" r:id="rId9"/>
    <p:sldId id="334" r:id="rId10"/>
    <p:sldId id="292" r:id="rId11"/>
    <p:sldId id="293" r:id="rId12"/>
    <p:sldId id="443" r:id="rId13"/>
    <p:sldId id="285" r:id="rId14"/>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101" d="100"/>
          <a:sy n="101"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00B33-AE89-2D2D-CA14-BD7B4BE3F1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B627722F-6C4D-2067-FFF2-B74411E91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B307B930-54CE-C6A2-1DF3-3E9592CA3F9F}"/>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5" name="Marcador de pie de página 4">
            <a:extLst>
              <a:ext uri="{FF2B5EF4-FFF2-40B4-BE49-F238E27FC236}">
                <a16:creationId xmlns:a16="http://schemas.microsoft.com/office/drawing/2014/main" id="{84BC909B-3A9A-DE4C-C31F-9EFB3BD8EC0D}"/>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317ECBF8-4C49-7F80-AAD3-EFC1BA594910}"/>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142568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BE23A-A9D6-D16B-47BA-A3DBF8DB0E77}"/>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DC75158F-24CC-C04E-6ADE-C817EBBE07C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B8408A90-5631-1825-35FA-26E11B7419F1}"/>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5" name="Marcador de pie de página 4">
            <a:extLst>
              <a:ext uri="{FF2B5EF4-FFF2-40B4-BE49-F238E27FC236}">
                <a16:creationId xmlns:a16="http://schemas.microsoft.com/office/drawing/2014/main" id="{1EC406C3-78A3-56E2-F5CD-DB51799D771A}"/>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5F63558B-CC30-14FA-F089-FEBC5721412A}"/>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9570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A17774-2426-51F8-35E4-7133CBD4C2F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2E0FA03A-8AA0-5106-8ED9-4E2CEFEF7BF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B7CAB0B5-8511-0C2B-DC9C-69C5F3AD3F1C}"/>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5" name="Marcador de pie de página 4">
            <a:extLst>
              <a:ext uri="{FF2B5EF4-FFF2-40B4-BE49-F238E27FC236}">
                <a16:creationId xmlns:a16="http://schemas.microsoft.com/office/drawing/2014/main" id="{9DF1401F-F14C-2160-427C-A5DAA2B9641E}"/>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2E875C4D-53F1-879B-A0F3-B2317CC09584}"/>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135702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DB8D6A-B85B-0F2D-7DE8-B88D061D6C08}"/>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4E2F947B-6C47-63F0-6339-CB54444A6EF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C35285A6-1DBF-973B-D7CF-2E2EEE48FF98}"/>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5" name="Marcador de pie de página 4">
            <a:extLst>
              <a:ext uri="{FF2B5EF4-FFF2-40B4-BE49-F238E27FC236}">
                <a16:creationId xmlns:a16="http://schemas.microsoft.com/office/drawing/2014/main" id="{E60C824B-F984-99AE-EE4C-4062C156A3D9}"/>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23C7661A-A1E9-1942-2C71-41467213574A}"/>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378354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BD892-F8E4-02FD-AA88-924CDFF949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7B1BA0F1-7C57-6CD0-12F1-23FAC0F75D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0E4949-700A-CCF9-A3A2-D262DB788736}"/>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5" name="Marcador de pie de página 4">
            <a:extLst>
              <a:ext uri="{FF2B5EF4-FFF2-40B4-BE49-F238E27FC236}">
                <a16:creationId xmlns:a16="http://schemas.microsoft.com/office/drawing/2014/main" id="{CFF83299-C21E-E366-4612-7AC0C91C6F46}"/>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CE0C370D-0605-7343-2089-AE850B582D51}"/>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289997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E79AD-2844-7684-C107-7678A344A8FD}"/>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2E01B713-EAD3-37D4-879F-AF23DEA6A29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BF5BD989-073C-CC08-8064-4A16CEC6F10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CD034D43-3773-9385-18A5-C5322912598A}"/>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6" name="Marcador de pie de página 5">
            <a:extLst>
              <a:ext uri="{FF2B5EF4-FFF2-40B4-BE49-F238E27FC236}">
                <a16:creationId xmlns:a16="http://schemas.microsoft.com/office/drawing/2014/main" id="{BC38F47B-46C1-7DE3-ECB8-9C0858B9D016}"/>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BDBB7B96-0047-92A3-B3C0-1412EE655AC0}"/>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135961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49813-DF94-AD61-AF98-8AED265508B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2DCF8CB9-0C24-8A10-ED6D-9F5CB908E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7069C18-1652-A89A-10C5-D5CFBD37086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A6317440-E18D-1A08-D1E1-AF3356957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29B490-7648-5B63-272B-FF0EB88BA7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F4219907-AA5C-FDEC-7BBC-E0143675B2BB}"/>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8" name="Marcador de pie de página 7">
            <a:extLst>
              <a:ext uri="{FF2B5EF4-FFF2-40B4-BE49-F238E27FC236}">
                <a16:creationId xmlns:a16="http://schemas.microsoft.com/office/drawing/2014/main" id="{B2A136D2-9DC3-56AA-CD6D-C67E7A56BCA7}"/>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C16847E1-48F3-0667-27B4-E0C3D3AEF652}"/>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384491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2DA6E-89A4-B6CD-A344-8E2E3C4508CD}"/>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29AC10EC-1509-8089-E760-B8595C36CD62}"/>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4" name="Marcador de pie de página 3">
            <a:extLst>
              <a:ext uri="{FF2B5EF4-FFF2-40B4-BE49-F238E27FC236}">
                <a16:creationId xmlns:a16="http://schemas.microsoft.com/office/drawing/2014/main" id="{D0D738B8-30F4-AF29-1289-B7CA9AD38A90}"/>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CF568BC3-C7DA-E8E1-CC06-D3044BBC6BAC}"/>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387100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6F2192-88B0-6EF5-A57E-04DABD0E36CC}"/>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3" name="Marcador de pie de página 2">
            <a:extLst>
              <a:ext uri="{FF2B5EF4-FFF2-40B4-BE49-F238E27FC236}">
                <a16:creationId xmlns:a16="http://schemas.microsoft.com/office/drawing/2014/main" id="{8DB31DE2-AAB0-38F4-C040-E70CA9CD41C3}"/>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8E7AD05B-C370-CB9B-8B74-914C21917D52}"/>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368291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E157A8-8804-3C7D-84E9-BE518F8AE7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BACDE0F6-D844-0B54-E1F2-495BBC735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EBA6D96B-06D6-5EC1-8A48-69D7A73BE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2245DC-CFE0-155C-0D61-CA2932F5014D}"/>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6" name="Marcador de pie de página 5">
            <a:extLst>
              <a:ext uri="{FF2B5EF4-FFF2-40B4-BE49-F238E27FC236}">
                <a16:creationId xmlns:a16="http://schemas.microsoft.com/office/drawing/2014/main" id="{79C9DF07-37BE-F621-2B69-9B9784E2F70D}"/>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32ABF50E-7ED2-64A0-34A0-BE304F9CF20C}"/>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236563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62029-5E7C-05A7-68BC-178024195C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946E4F0E-7FCF-7BF2-35BF-9EDF9A95F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2AB4BE68-227F-5E2A-0C98-C5897ADA5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D27E1DF-17E4-1FBD-FD5E-50D06C1C0289}"/>
              </a:ext>
            </a:extLst>
          </p:cNvPr>
          <p:cNvSpPr>
            <a:spLocks noGrp="1"/>
          </p:cNvSpPr>
          <p:nvPr>
            <p:ph type="dt" sz="half" idx="10"/>
          </p:nvPr>
        </p:nvSpPr>
        <p:spPr/>
        <p:txBody>
          <a:bodyPr/>
          <a:lstStyle/>
          <a:p>
            <a:fld id="{7D85BA6F-66BF-4E30-99D6-3182A6C559A1}" type="datetimeFigureOut">
              <a:rPr lang="es-DO" smtClean="0"/>
              <a:t>28/3/2023</a:t>
            </a:fld>
            <a:endParaRPr lang="es-DO"/>
          </a:p>
        </p:txBody>
      </p:sp>
      <p:sp>
        <p:nvSpPr>
          <p:cNvPr id="6" name="Marcador de pie de página 5">
            <a:extLst>
              <a:ext uri="{FF2B5EF4-FFF2-40B4-BE49-F238E27FC236}">
                <a16:creationId xmlns:a16="http://schemas.microsoft.com/office/drawing/2014/main" id="{A110543E-38B0-7210-83EC-F2946C3751D2}"/>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EAD8C755-B7C0-A621-2EC2-079BF31B1961}"/>
              </a:ext>
            </a:extLst>
          </p:cNvPr>
          <p:cNvSpPr>
            <a:spLocks noGrp="1"/>
          </p:cNvSpPr>
          <p:nvPr>
            <p:ph type="sldNum" sz="quarter" idx="12"/>
          </p:nvPr>
        </p:nvSpPr>
        <p:spPr/>
        <p:txBody>
          <a:bodyPr/>
          <a:lstStyle/>
          <a:p>
            <a:fld id="{658B493E-FB52-4767-8F4D-5AF21C57AB93}" type="slidenum">
              <a:rPr lang="es-DO" smtClean="0"/>
              <a:t>‹Nº›</a:t>
            </a:fld>
            <a:endParaRPr lang="es-DO"/>
          </a:p>
        </p:txBody>
      </p:sp>
    </p:spTree>
    <p:extLst>
      <p:ext uri="{BB962C8B-B14F-4D97-AF65-F5344CB8AC3E}">
        <p14:creationId xmlns:p14="http://schemas.microsoft.com/office/powerpoint/2010/main" val="277736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C98E868-9B4F-F348-24D2-C544A6ACE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6A5BF4C7-ABF4-6446-DE7C-316A42B5E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1597AFAD-C0E1-B46D-4E48-F1DFA7DD0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5BA6F-66BF-4E30-99D6-3182A6C559A1}" type="datetimeFigureOut">
              <a:rPr lang="es-DO" smtClean="0"/>
              <a:t>28/3/2023</a:t>
            </a:fld>
            <a:endParaRPr lang="es-DO"/>
          </a:p>
        </p:txBody>
      </p:sp>
      <p:sp>
        <p:nvSpPr>
          <p:cNvPr id="5" name="Marcador de pie de página 4">
            <a:extLst>
              <a:ext uri="{FF2B5EF4-FFF2-40B4-BE49-F238E27FC236}">
                <a16:creationId xmlns:a16="http://schemas.microsoft.com/office/drawing/2014/main" id="{A31BB365-0196-4CE9-0AD2-D0778549A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48182A40-C541-05B8-B9E2-ABEA8FFE8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B493E-FB52-4767-8F4D-5AF21C57AB93}" type="slidenum">
              <a:rPr lang="es-DO" smtClean="0"/>
              <a:t>‹Nº›</a:t>
            </a:fld>
            <a:endParaRPr lang="es-DO"/>
          </a:p>
        </p:txBody>
      </p:sp>
    </p:spTree>
    <p:extLst>
      <p:ext uri="{BB962C8B-B14F-4D97-AF65-F5344CB8AC3E}">
        <p14:creationId xmlns:p14="http://schemas.microsoft.com/office/powerpoint/2010/main" val="1554790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gif"/><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n para proyecto">
            <a:extLst>
              <a:ext uri="{FF2B5EF4-FFF2-40B4-BE49-F238E27FC236}">
                <a16:creationId xmlns:a16="http://schemas.microsoft.com/office/drawing/2014/main" id="{CE0122D4-8872-4835-A8A7-BD4C60C00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6" y="698697"/>
            <a:ext cx="5890054" cy="615930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4E3FBB3-FAE2-4A0F-A222-06EB1E5908BA}"/>
              </a:ext>
            </a:extLst>
          </p:cNvPr>
          <p:cNvSpPr/>
          <p:nvPr/>
        </p:nvSpPr>
        <p:spPr>
          <a:xfrm>
            <a:off x="6551139" y="5135691"/>
            <a:ext cx="4860325" cy="1015661"/>
          </a:xfrm>
          <a:prstGeom prst="rect">
            <a:avLst/>
          </a:prstGeom>
        </p:spPr>
        <p:txBody>
          <a:bodyPr wrap="square" lIns="91438" tIns="45719" rIns="91438" bIns="45719">
            <a:spAutoFit/>
          </a:bodyPr>
          <a:lstStyle/>
          <a:p>
            <a:pPr algn="ctr"/>
            <a:r>
              <a:rPr lang="es-ES" sz="2000" b="1" dirty="0">
                <a:solidFill>
                  <a:srgbClr val="0070C0"/>
                </a:solidFill>
              </a:rPr>
              <a:t>Como proyectos tendremos algunas opciones por grupos, y que seran casos reales.</a:t>
            </a:r>
          </a:p>
        </p:txBody>
      </p:sp>
      <p:sp>
        <p:nvSpPr>
          <p:cNvPr id="4" name="CuadroTexto 3">
            <a:extLst>
              <a:ext uri="{FF2B5EF4-FFF2-40B4-BE49-F238E27FC236}">
                <a16:creationId xmlns:a16="http://schemas.microsoft.com/office/drawing/2014/main" id="{BC019CB5-7F00-D2F5-5E26-AF7AF91E586E}"/>
              </a:ext>
            </a:extLst>
          </p:cNvPr>
          <p:cNvSpPr txBox="1"/>
          <p:nvPr/>
        </p:nvSpPr>
        <p:spPr>
          <a:xfrm>
            <a:off x="314325" y="98532"/>
            <a:ext cx="11725275" cy="1200329"/>
          </a:xfrm>
          <a:prstGeom prst="rect">
            <a:avLst/>
          </a:prstGeom>
          <a:noFill/>
        </p:spPr>
        <p:txBody>
          <a:bodyPr wrap="square" rtlCol="0">
            <a:spAutoFit/>
          </a:bodyPr>
          <a:lstStyle/>
          <a:p>
            <a:pPr algn="ctr"/>
            <a:r>
              <a:rPr lang="es-ES" sz="3600" b="1" i="0" dirty="0">
                <a:solidFill>
                  <a:srgbClr val="0070C0"/>
                </a:solidFill>
                <a:effectLst>
                  <a:outerShdw blurRad="38100" dist="38100" dir="2700000" algn="tl">
                    <a:srgbClr val="000000">
                      <a:alpha val="43137"/>
                    </a:srgbClr>
                  </a:outerShdw>
                </a:effectLst>
                <a:latin typeface="Söhne"/>
              </a:rPr>
              <a:t>PROYECTO FINAL DE DISEÑO DE CENTRO DE DATOS (DATA MINING Y BUSINESS INTELLIGENCE).</a:t>
            </a:r>
            <a:endParaRPr lang="es-DO" sz="3600" b="1" dirty="0">
              <a:solidFill>
                <a:srgbClr val="0070C0"/>
              </a:solidFill>
              <a:effectLst>
                <a:outerShdw blurRad="38100" dist="38100" dir="2700000" algn="tl">
                  <a:srgbClr val="000000">
                    <a:alpha val="43137"/>
                  </a:srgbClr>
                </a:outerShdw>
              </a:effectLst>
            </a:endParaRPr>
          </a:p>
        </p:txBody>
      </p:sp>
      <p:pic>
        <p:nvPicPr>
          <p:cNvPr id="6" name="Imagen 5" descr="Mapa&#10;&#10;Descripción generada automáticamente">
            <a:extLst>
              <a:ext uri="{FF2B5EF4-FFF2-40B4-BE49-F238E27FC236}">
                <a16:creationId xmlns:a16="http://schemas.microsoft.com/office/drawing/2014/main" id="{7856E7CE-E123-A25C-4024-84922574C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461" y="1604915"/>
            <a:ext cx="5663680" cy="3176635"/>
          </a:xfrm>
          <a:prstGeom prst="rect">
            <a:avLst/>
          </a:prstGeom>
        </p:spPr>
      </p:pic>
    </p:spTree>
    <p:extLst>
      <p:ext uri="{BB962C8B-B14F-4D97-AF65-F5344CB8AC3E}">
        <p14:creationId xmlns:p14="http://schemas.microsoft.com/office/powerpoint/2010/main" val="148288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3979" y="147322"/>
            <a:ext cx="10883317" cy="584775"/>
          </a:xfrm>
          <a:prstGeom prst="rect">
            <a:avLst/>
          </a:prstGeom>
        </p:spPr>
        <p:txBody>
          <a:bodyPr wrap="square">
            <a:spAutoFit/>
          </a:bodyPr>
          <a:lstStyle/>
          <a:p>
            <a:pPr algn="ctr"/>
            <a:r>
              <a:rPr lang="es-MX" sz="3200" b="1" dirty="0">
                <a:effectLst>
                  <a:outerShdw blurRad="38100" dist="38100" dir="2700000" algn="tl">
                    <a:srgbClr val="000000">
                      <a:alpha val="43137"/>
                    </a:srgbClr>
                  </a:outerShdw>
                </a:effectLst>
              </a:rPr>
              <a:t>PRESENTACION FINAL DEL PROYECTO</a:t>
            </a:r>
            <a:endParaRPr lang="es-ES" sz="3200" dirty="0">
              <a:solidFill>
                <a:srgbClr val="000000"/>
              </a:solidFill>
              <a:effectLst>
                <a:outerShdw blurRad="38100" dist="38100" dir="2700000" algn="tl">
                  <a:srgbClr val="000000">
                    <a:alpha val="43137"/>
                  </a:srgbClr>
                </a:outerShdw>
              </a:effectLst>
              <a:latin typeface="Helvetica Neue"/>
            </a:endParaRPr>
          </a:p>
        </p:txBody>
      </p:sp>
      <p:pic>
        <p:nvPicPr>
          <p:cNvPr id="8194" name="Picture 2" descr="Resultado de imagen para PRESENT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634" y="916175"/>
            <a:ext cx="8870731" cy="480685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4544293" y="5907109"/>
            <a:ext cx="3297996" cy="707886"/>
          </a:xfrm>
          <a:prstGeom prst="rect">
            <a:avLst/>
          </a:prstGeom>
          <a:solidFill>
            <a:srgbClr val="FFC000"/>
          </a:solidFill>
          <a:ln>
            <a:solidFill>
              <a:srgbClr val="00B0F0"/>
            </a:solidFill>
          </a:ln>
          <a:effectLst>
            <a:glow rad="139700">
              <a:schemeClr val="accent1">
                <a:satMod val="175000"/>
                <a:alpha val="40000"/>
              </a:schemeClr>
            </a:glow>
          </a:effectLst>
        </p:spPr>
        <p:txBody>
          <a:bodyPr wrap="square" rtlCol="0">
            <a:spAutoFit/>
          </a:bodyPr>
          <a:lstStyle/>
          <a:p>
            <a:pPr algn="ctr"/>
            <a:r>
              <a:rPr lang="en-US" sz="4000" b="1" dirty="0">
                <a:effectLst>
                  <a:outerShdw blurRad="38100" dist="38100" dir="2700000" algn="tl">
                    <a:srgbClr val="000000">
                      <a:alpha val="43137"/>
                    </a:srgbClr>
                  </a:outerShdw>
                </a:effectLst>
              </a:rPr>
              <a:t>25/04/2023</a:t>
            </a:r>
            <a:endParaRPr lang="es-E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918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91899" y="128064"/>
            <a:ext cx="7408202" cy="707886"/>
          </a:xfrm>
          <a:prstGeom prst="rect">
            <a:avLst/>
          </a:prstGeom>
        </p:spPr>
        <p:txBody>
          <a:bodyPr wrap="square">
            <a:spAutoFit/>
          </a:bodyPr>
          <a:lstStyle/>
          <a:p>
            <a:pPr algn="ctr"/>
            <a:r>
              <a:rPr lang="es-MX" sz="4000" b="1" dirty="0">
                <a:effectLst>
                  <a:outerShdw blurRad="38100" dist="38100" dir="2700000" algn="tl">
                    <a:srgbClr val="000000">
                      <a:alpha val="43137"/>
                    </a:srgbClr>
                  </a:outerShdw>
                </a:effectLst>
              </a:rPr>
              <a:t>Presentacion Grupal y Requisitos</a:t>
            </a:r>
            <a:endParaRPr lang="es-ES" sz="4000" dirty="0">
              <a:solidFill>
                <a:srgbClr val="000000"/>
              </a:solidFill>
              <a:effectLst>
                <a:outerShdw blurRad="38100" dist="38100" dir="2700000" algn="tl">
                  <a:srgbClr val="000000">
                    <a:alpha val="43137"/>
                  </a:srgbClr>
                </a:outerShdw>
              </a:effectLst>
              <a:latin typeface="Helvetica Neue"/>
            </a:endParaRPr>
          </a:p>
        </p:txBody>
      </p:sp>
      <p:sp>
        <p:nvSpPr>
          <p:cNvPr id="3" name="2 CuadroTexto"/>
          <p:cNvSpPr txBox="1"/>
          <p:nvPr/>
        </p:nvSpPr>
        <p:spPr>
          <a:xfrm>
            <a:off x="3754160" y="1132238"/>
            <a:ext cx="8107282" cy="2677656"/>
          </a:xfrm>
          <a:prstGeom prst="rect">
            <a:avLst/>
          </a:prstGeom>
          <a:noFill/>
        </p:spPr>
        <p:txBody>
          <a:bodyPr wrap="square" rtlCol="0">
            <a:spAutoFit/>
          </a:bodyPr>
          <a:lstStyle/>
          <a:p>
            <a:pPr marL="342900" lvl="0" indent="-342900">
              <a:buFont typeface="+mj-lt"/>
              <a:buAutoNum type="arabicPeriod"/>
            </a:pPr>
            <a:r>
              <a:rPr lang="es-DO" sz="2800" b="1" dirty="0"/>
              <a:t>Deben Virtualmente Estar  Vestidos formalmente.</a:t>
            </a:r>
            <a:endParaRPr lang="es-ES" sz="2800" dirty="0"/>
          </a:p>
          <a:p>
            <a:pPr marL="342900" lvl="0" indent="-342900">
              <a:buFont typeface="+mj-lt"/>
              <a:buAutoNum type="arabicPeriod"/>
            </a:pPr>
            <a:r>
              <a:rPr lang="es-DO" sz="2800" b="1" dirty="0"/>
              <a:t>Camisa, Pantalón (</a:t>
            </a:r>
            <a:r>
              <a:rPr lang="es-DO" sz="2800" b="1" dirty="0">
                <a:solidFill>
                  <a:srgbClr val="0000FF"/>
                </a:solidFill>
              </a:rPr>
              <a:t>Caballeros</a:t>
            </a:r>
            <a:r>
              <a:rPr lang="es-DO" sz="2800" b="1" dirty="0"/>
              <a:t>).</a:t>
            </a:r>
            <a:endParaRPr lang="es-ES" sz="2800" dirty="0"/>
          </a:p>
          <a:p>
            <a:pPr marL="342900" lvl="0" indent="-342900">
              <a:buFont typeface="+mj-lt"/>
              <a:buAutoNum type="arabicPeriod"/>
            </a:pPr>
            <a:r>
              <a:rPr lang="es-DO" sz="2800" b="1" dirty="0"/>
              <a:t>Vestido, blusa y falda, o pantalón (</a:t>
            </a:r>
            <a:r>
              <a:rPr lang="es-DO" sz="2800" b="1" dirty="0">
                <a:solidFill>
                  <a:srgbClr val="FF66FF"/>
                </a:solidFill>
              </a:rPr>
              <a:t>Damas</a:t>
            </a:r>
            <a:r>
              <a:rPr lang="es-DO" sz="2800" b="1" dirty="0"/>
              <a:t>).</a:t>
            </a:r>
            <a:endParaRPr lang="es-ES" sz="2800" dirty="0"/>
          </a:p>
          <a:p>
            <a:pPr marL="342900" lvl="0" indent="-342900">
              <a:buFont typeface="+mj-lt"/>
              <a:buAutoNum type="arabicPeriod"/>
            </a:pPr>
            <a:r>
              <a:rPr lang="en-US" sz="2800" b="1" dirty="0"/>
              <a:t>Punctual a las 10:00 AM.</a:t>
            </a:r>
          </a:p>
          <a:p>
            <a:pPr marL="342900" lvl="0" indent="-342900">
              <a:buFont typeface="+mj-lt"/>
              <a:buAutoNum type="arabicPeriod"/>
            </a:pPr>
            <a:r>
              <a:rPr lang="en-US" sz="2800" b="1" dirty="0"/>
              <a:t>Cada Grupo tendra de 15 a 20 Minutos</a:t>
            </a:r>
          </a:p>
          <a:p>
            <a:pPr marL="342900" lvl="0" indent="-342900">
              <a:buFont typeface="+mj-lt"/>
              <a:buAutoNum type="arabicPeriod"/>
            </a:pPr>
            <a:r>
              <a:rPr lang="en-US" sz="2800" b="1" dirty="0"/>
              <a:t>Solo 5 Minutos para Preparación.</a:t>
            </a:r>
            <a:endParaRPr lang="es-ES" sz="2800" dirty="0"/>
          </a:p>
        </p:txBody>
      </p:sp>
      <p:pic>
        <p:nvPicPr>
          <p:cNvPr id="4" name="Picture 4" descr="Resultado de imagen para vestimenta formal mujer y hom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89" y="1019301"/>
            <a:ext cx="3149301" cy="3149301"/>
          </a:xfrm>
          <a:prstGeom prst="rect">
            <a:avLst/>
          </a:prstGeom>
          <a:noFill/>
          <a:extLst>
            <a:ext uri="{909E8E84-426E-40DD-AFC4-6F175D3DCCD1}">
              <a14:hiddenFill xmlns:a14="http://schemas.microsoft.com/office/drawing/2010/main">
                <a:solidFill>
                  <a:srgbClr val="FFFFFF"/>
                </a:solidFill>
              </a14:hiddenFill>
            </a:ext>
          </a:extLst>
        </p:spPr>
      </p:pic>
      <p:sp>
        <p:nvSpPr>
          <p:cNvPr id="6" name="4 CuadroTexto">
            <a:extLst>
              <a:ext uri="{FF2B5EF4-FFF2-40B4-BE49-F238E27FC236}">
                <a16:creationId xmlns:a16="http://schemas.microsoft.com/office/drawing/2014/main" id="{94D762ED-081E-4F0D-A16E-41EF123AB350}"/>
              </a:ext>
            </a:extLst>
          </p:cNvPr>
          <p:cNvSpPr txBox="1"/>
          <p:nvPr/>
        </p:nvSpPr>
        <p:spPr>
          <a:xfrm>
            <a:off x="207618" y="4386934"/>
            <a:ext cx="11776764" cy="2308324"/>
          </a:xfrm>
          <a:prstGeom prst="rect">
            <a:avLst/>
          </a:prstGeom>
          <a:solidFill>
            <a:srgbClr val="FFC000"/>
          </a:solidFill>
          <a:ln w="28575">
            <a:solidFill>
              <a:srgbClr val="00B0F0"/>
            </a:solidFill>
          </a:ln>
          <a:effectLst>
            <a:glow rad="228600">
              <a:schemeClr val="accent6">
                <a:satMod val="175000"/>
                <a:alpha val="40000"/>
              </a:schemeClr>
            </a:glow>
          </a:effectLst>
        </p:spPr>
        <p:txBody>
          <a:bodyPr wrap="square" rtlCol="0">
            <a:spAutoFit/>
          </a:bodyPr>
          <a:lstStyle/>
          <a:p>
            <a:pPr lvl="0" algn="just"/>
            <a:r>
              <a:rPr lang="es-DO" sz="2400" b="1" dirty="0"/>
              <a:t>Tener en cuenta que esto les servirá para una entrevista de trabajo, quedar bien ante algún gerente o dueño de alguna empresa, Inversionista, o para iniciar su propio Portafolio o negocio, la primera impresión deja mucho que desear, una  buena presentacion o una buena imagen valen mas que mil palabras,  pueden grabar la Exposion, y compartir a sus redes sociales, y portal de repositorios web como </a:t>
            </a:r>
            <a:r>
              <a:rPr lang="es-DO" sz="2400" b="1" dirty="0">
                <a:solidFill>
                  <a:srgbClr val="002060"/>
                </a:solidFill>
              </a:rPr>
              <a:t>GitHub</a:t>
            </a:r>
            <a:r>
              <a:rPr lang="es-DO" sz="2400" b="1" dirty="0"/>
              <a:t>, y compartirlo en la red social de profesionales (</a:t>
            </a:r>
            <a:r>
              <a:rPr lang="es-DO" sz="2400" b="1" dirty="0">
                <a:solidFill>
                  <a:srgbClr val="0000FF"/>
                </a:solidFill>
              </a:rPr>
              <a:t>LinkedIn</a:t>
            </a:r>
            <a:r>
              <a:rPr lang="es-DO" sz="2400" b="1" dirty="0"/>
              <a:t>). Esto es una excelente idea ya que aquí hay muchos reclutadores.</a:t>
            </a:r>
          </a:p>
        </p:txBody>
      </p:sp>
    </p:spTree>
    <p:extLst>
      <p:ext uri="{BB962C8B-B14F-4D97-AF65-F5344CB8AC3E}">
        <p14:creationId xmlns:p14="http://schemas.microsoft.com/office/powerpoint/2010/main" val="287014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para gif recordar">
            <a:extLst>
              <a:ext uri="{FF2B5EF4-FFF2-40B4-BE49-F238E27FC236}">
                <a16:creationId xmlns:a16="http://schemas.microsoft.com/office/drawing/2014/main" id="{07A7FE4B-FE05-4D40-86B5-743B803F990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39805" y="145760"/>
            <a:ext cx="6464198" cy="2764808"/>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220;p22" descr="Resultado de imagen para imagenes de peces animados nemo | Papa ...">
            <a:extLst>
              <a:ext uri="{FF2B5EF4-FFF2-40B4-BE49-F238E27FC236}">
                <a16:creationId xmlns:a16="http://schemas.microsoft.com/office/drawing/2014/main" id="{6BD65EE8-90BC-4D26-A979-7C13EA2A750F}"/>
              </a:ext>
            </a:extLst>
          </p:cNvPr>
          <p:cNvPicPr preferRelativeResize="0"/>
          <p:nvPr/>
        </p:nvPicPr>
        <p:blipFill rotWithShape="1">
          <a:blip r:embed="rId3">
            <a:alphaModFix/>
          </a:blip>
          <a:srcRect/>
          <a:stretch/>
        </p:blipFill>
        <p:spPr>
          <a:xfrm>
            <a:off x="973016" y="3437166"/>
            <a:ext cx="2032411" cy="1156182"/>
          </a:xfrm>
          <a:prstGeom prst="rect">
            <a:avLst/>
          </a:prstGeom>
          <a:noFill/>
          <a:ln>
            <a:noFill/>
          </a:ln>
        </p:spPr>
      </p:pic>
      <p:sp>
        <p:nvSpPr>
          <p:cNvPr id="5" name="Google Shape;224;p22">
            <a:extLst>
              <a:ext uri="{FF2B5EF4-FFF2-40B4-BE49-F238E27FC236}">
                <a16:creationId xmlns:a16="http://schemas.microsoft.com/office/drawing/2014/main" id="{4B31CCBD-EA47-4EC2-8A31-BC37C23B1373}"/>
              </a:ext>
            </a:extLst>
          </p:cNvPr>
          <p:cNvSpPr txBox="1"/>
          <p:nvPr/>
        </p:nvSpPr>
        <p:spPr>
          <a:xfrm>
            <a:off x="1989222" y="2807925"/>
            <a:ext cx="8213553" cy="6293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ES" sz="3200" b="1" i="0" u="none" strike="noStrike" cap="none" dirty="0">
                <a:solidFill>
                  <a:srgbClr val="0000FF"/>
                </a:solidFill>
                <a:latin typeface="Arial" panose="020B0604020202020204" pitchFamily="34" charset="0"/>
                <a:ea typeface="Calibri"/>
                <a:cs typeface="Arial" panose="020B0604020202020204" pitchFamily="34" charset="0"/>
                <a:sym typeface="Calibri"/>
              </a:rPr>
              <a:t>¡Que algunos quieran ser como Doris! ☺</a:t>
            </a:r>
            <a:endParaRPr sz="3200" b="1" i="0" u="none" strike="noStrike" cap="none" dirty="0">
              <a:solidFill>
                <a:srgbClr val="0000FF"/>
              </a:solidFill>
              <a:latin typeface="Arial" panose="020B0604020202020204" pitchFamily="34" charset="0"/>
              <a:ea typeface="Calibri"/>
              <a:cs typeface="Arial" panose="020B0604020202020204" pitchFamily="34" charset="0"/>
              <a:sym typeface="Calibri"/>
            </a:endParaRPr>
          </a:p>
        </p:txBody>
      </p:sp>
      <p:sp>
        <p:nvSpPr>
          <p:cNvPr id="6" name="Google Shape;225;p22">
            <a:extLst>
              <a:ext uri="{FF2B5EF4-FFF2-40B4-BE49-F238E27FC236}">
                <a16:creationId xmlns:a16="http://schemas.microsoft.com/office/drawing/2014/main" id="{890E4AB1-60F2-4F97-A72C-265FDFB7B86A}"/>
              </a:ext>
            </a:extLst>
          </p:cNvPr>
          <p:cNvSpPr txBox="1"/>
          <p:nvPr/>
        </p:nvSpPr>
        <p:spPr>
          <a:xfrm>
            <a:off x="2630187" y="3279114"/>
            <a:ext cx="6683433" cy="73614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s-ES" sz="3600" b="1" i="0" u="none" strike="noStrike" cap="none" dirty="0">
                <a:solidFill>
                  <a:srgbClr val="FF0000"/>
                </a:solidFill>
                <a:latin typeface="Arial" panose="020B0604020202020204" pitchFamily="34" charset="0"/>
                <a:ea typeface="Calibri"/>
                <a:cs typeface="Arial" panose="020B0604020202020204" pitchFamily="34" charset="0"/>
                <a:sym typeface="Calibri"/>
              </a:rPr>
              <a:t>¡Que se le olvida Todo! ☺</a:t>
            </a:r>
            <a:endParaRPr sz="3600" b="1" i="0" u="none" strike="noStrike" cap="none" dirty="0">
              <a:solidFill>
                <a:srgbClr val="FF0000"/>
              </a:solidFill>
              <a:latin typeface="Arial" panose="020B0604020202020204" pitchFamily="34" charset="0"/>
              <a:ea typeface="Calibri"/>
              <a:cs typeface="Arial" panose="020B0604020202020204" pitchFamily="34" charset="0"/>
              <a:sym typeface="Calibri"/>
            </a:endParaRPr>
          </a:p>
        </p:txBody>
      </p:sp>
      <p:sp>
        <p:nvSpPr>
          <p:cNvPr id="2" name="Arrow: Down 1">
            <a:extLst>
              <a:ext uri="{FF2B5EF4-FFF2-40B4-BE49-F238E27FC236}">
                <a16:creationId xmlns:a16="http://schemas.microsoft.com/office/drawing/2014/main" id="{0ED46B2F-7333-43BE-99ED-56CEE59B98A3}"/>
              </a:ext>
            </a:extLst>
          </p:cNvPr>
          <p:cNvSpPr/>
          <p:nvPr/>
        </p:nvSpPr>
        <p:spPr>
          <a:xfrm>
            <a:off x="5971903" y="4593348"/>
            <a:ext cx="473163" cy="6053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DO">
              <a:latin typeface="Arial" panose="020B0604020202020204" pitchFamily="34" charset="0"/>
              <a:cs typeface="Arial" panose="020B0604020202020204" pitchFamily="34" charset="0"/>
            </a:endParaRPr>
          </a:p>
        </p:txBody>
      </p:sp>
      <p:sp>
        <p:nvSpPr>
          <p:cNvPr id="3" name="Rectángulo: esquinas redondeadas 2">
            <a:hlinkClick r:id="rId4" action="ppaction://hlinksldjump"/>
            <a:extLst>
              <a:ext uri="{FF2B5EF4-FFF2-40B4-BE49-F238E27FC236}">
                <a16:creationId xmlns:a16="http://schemas.microsoft.com/office/drawing/2014/main" id="{36AD510E-6FD9-414F-B314-DB55B71EDCA0}"/>
              </a:ext>
            </a:extLst>
          </p:cNvPr>
          <p:cNvSpPr/>
          <p:nvPr/>
        </p:nvSpPr>
        <p:spPr>
          <a:xfrm>
            <a:off x="3147629" y="4158305"/>
            <a:ext cx="2473293" cy="605307"/>
          </a:xfrm>
          <a:prstGeom prst="roundRect">
            <a:avLst/>
          </a:prstGeom>
          <a:solidFill>
            <a:srgbClr val="00B050"/>
          </a:solidFill>
          <a:effectLst>
            <a:glow rad="228600">
              <a:schemeClr val="accent1">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rPr>
              <a:t>HAS CLIC AQUI  # 1</a:t>
            </a:r>
            <a:endParaRPr lang="es-ES" sz="2000" b="1" dirty="0">
              <a:solidFill>
                <a:schemeClr val="bg1"/>
              </a:solidFill>
              <a:effectLst>
                <a:outerShdw blurRad="38100" dist="38100" dir="2700000" algn="tl">
                  <a:srgbClr val="000000">
                    <a:alpha val="43137"/>
                  </a:srgbClr>
                </a:outerShdw>
              </a:effectLst>
            </a:endParaRPr>
          </a:p>
        </p:txBody>
      </p:sp>
      <p:sp>
        <p:nvSpPr>
          <p:cNvPr id="9" name="Rectángulo: esquinas redondeadas 8">
            <a:hlinkClick r:id="rId5" action="ppaction://hlinksldjump"/>
            <a:extLst>
              <a:ext uri="{FF2B5EF4-FFF2-40B4-BE49-F238E27FC236}">
                <a16:creationId xmlns:a16="http://schemas.microsoft.com/office/drawing/2014/main" id="{00933AFC-A69E-4030-953A-12CDE1B268F2}"/>
              </a:ext>
            </a:extLst>
          </p:cNvPr>
          <p:cNvSpPr/>
          <p:nvPr/>
        </p:nvSpPr>
        <p:spPr>
          <a:xfrm>
            <a:off x="6693257" y="4178071"/>
            <a:ext cx="2473293" cy="605307"/>
          </a:xfrm>
          <a:prstGeom prst="roundRect">
            <a:avLst/>
          </a:prstGeom>
          <a:solidFill>
            <a:srgbClr val="00B050"/>
          </a:solidFill>
          <a:effectLst>
            <a:glow rad="228600">
              <a:schemeClr val="accent1">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solidFill>
                  <a:schemeClr val="bg1"/>
                </a:solidFill>
                <a:effectLst>
                  <a:outerShdw blurRad="38100" dist="38100" dir="2700000" algn="tl">
                    <a:srgbClr val="000000">
                      <a:alpha val="43137"/>
                    </a:srgbClr>
                  </a:outerShdw>
                </a:effectLst>
              </a:rPr>
              <a:t>HAS CLIC AQUI  # 2</a:t>
            </a:r>
            <a:endParaRPr lang="es-ES" sz="2000" b="1" dirty="0">
              <a:solidFill>
                <a:schemeClr val="bg1"/>
              </a:solidFill>
              <a:effectLst>
                <a:outerShdw blurRad="38100" dist="38100" dir="2700000" algn="tl">
                  <a:srgbClr val="000000">
                    <a:alpha val="43137"/>
                  </a:srgbClr>
                </a:outerShdw>
              </a:effectLst>
            </a:endParaRPr>
          </a:p>
        </p:txBody>
      </p:sp>
      <p:sp>
        <p:nvSpPr>
          <p:cNvPr id="7" name="CuadroTexto 6">
            <a:extLst>
              <a:ext uri="{FF2B5EF4-FFF2-40B4-BE49-F238E27FC236}">
                <a16:creationId xmlns:a16="http://schemas.microsoft.com/office/drawing/2014/main" id="{1756CCAB-2C9A-C362-70C5-1A9A34196301}"/>
              </a:ext>
            </a:extLst>
          </p:cNvPr>
          <p:cNvSpPr txBox="1"/>
          <p:nvPr/>
        </p:nvSpPr>
        <p:spPr>
          <a:xfrm>
            <a:off x="304800" y="5329382"/>
            <a:ext cx="11711709" cy="1200329"/>
          </a:xfrm>
          <a:prstGeom prst="rect">
            <a:avLst/>
          </a:prstGeom>
          <a:noFill/>
        </p:spPr>
        <p:txBody>
          <a:bodyPr wrap="square" rtlCol="0">
            <a:spAutoFit/>
          </a:bodyPr>
          <a:lstStyle/>
          <a:p>
            <a:pPr algn="ctr"/>
            <a:r>
              <a:rPr lang="es-DO" sz="3600" b="1" dirty="0">
                <a:solidFill>
                  <a:srgbClr val="FF0000"/>
                </a:solidFill>
              </a:rPr>
              <a:t>La materia es Proyectos, por doquier, por todos lados, es practica, no se pasa sin los proyectos.</a:t>
            </a:r>
          </a:p>
        </p:txBody>
      </p:sp>
    </p:spTree>
    <p:extLst>
      <p:ext uri="{BB962C8B-B14F-4D97-AF65-F5344CB8AC3E}">
        <p14:creationId xmlns:p14="http://schemas.microsoft.com/office/powerpoint/2010/main" val="3565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descr="Resultado de image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9116" y="1312036"/>
            <a:ext cx="1105231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9386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EBAC13-CCD5-4852-AEAF-8A48A0431A40}"/>
              </a:ext>
            </a:extLst>
          </p:cNvPr>
          <p:cNvSpPr txBox="1"/>
          <p:nvPr/>
        </p:nvSpPr>
        <p:spPr>
          <a:xfrm>
            <a:off x="1100208" y="183197"/>
            <a:ext cx="10257905" cy="461665"/>
          </a:xfrm>
          <a:prstGeom prst="rect">
            <a:avLst/>
          </a:prstGeom>
          <a:noFill/>
        </p:spPr>
        <p:txBody>
          <a:bodyPr wrap="square">
            <a:spAutoFit/>
          </a:bodyPr>
          <a:lstStyle/>
          <a:p>
            <a:pPr algn="ctr"/>
            <a:r>
              <a:rPr lang="es-ES" sz="2400" b="1" u="sng" dirty="0">
                <a:effectLst>
                  <a:outerShdw blurRad="38100" dist="38100" dir="2700000" algn="tl">
                    <a:srgbClr val="000000">
                      <a:alpha val="43137"/>
                    </a:srgbClr>
                  </a:outerShdw>
                </a:effectLst>
                <a:latin typeface="Arial Rounded MT Bold" panose="020F0704030504030204" pitchFamily="34" charset="0"/>
              </a:rPr>
              <a:t>Escenarios y Preguntas de las Empresas para el  Proyecto Final</a:t>
            </a:r>
          </a:p>
        </p:txBody>
      </p:sp>
      <p:sp>
        <p:nvSpPr>
          <p:cNvPr id="2" name="CuadroTexto 1">
            <a:extLst>
              <a:ext uri="{FF2B5EF4-FFF2-40B4-BE49-F238E27FC236}">
                <a16:creationId xmlns:a16="http://schemas.microsoft.com/office/drawing/2014/main" id="{B9F4C282-724F-49D2-82D3-4B23F8A6CFAB}"/>
              </a:ext>
            </a:extLst>
          </p:cNvPr>
          <p:cNvSpPr txBox="1"/>
          <p:nvPr/>
        </p:nvSpPr>
        <p:spPr>
          <a:xfrm>
            <a:off x="2343151" y="933736"/>
            <a:ext cx="9460920" cy="2585323"/>
          </a:xfrm>
          <a:prstGeom prst="rect">
            <a:avLst/>
          </a:prstGeom>
          <a:noFill/>
        </p:spPr>
        <p:txBody>
          <a:bodyPr wrap="square" rtlCol="0">
            <a:spAutoFit/>
          </a:bodyPr>
          <a:lstStyle/>
          <a:p>
            <a:pPr algn="just"/>
            <a:r>
              <a:rPr lang="en-US" dirty="0"/>
              <a:t>Las compañias cuentan con un extensivo resumen de Servicios sean estas de Instituciones Gubernamentales, Hospitales, Escuelas, Ecommerce con sus productos, ventas, clientes, vendedores, empleados, ciudades, regiones, Nominas, ingresos, Gastos, utilidades y margenes desde una fecha x. De estos Registros el equipo Directivo quiere conocer los Indicadores de ventas </a:t>
            </a:r>
            <a:r>
              <a:rPr lang="en-US" b="1" dirty="0"/>
              <a:t>porcetuales %, margenes %, etc</a:t>
            </a:r>
            <a:r>
              <a:rPr lang="en-US" dirty="0"/>
              <a:t>, para asi poder medir el Desempeño de los Servicios o productos, por ciudades y regiones, asi como de vendedores, y de esta forma tomar desiciones, y poder Desarrollar estragias que ayuden a la empresa, Si el caso es empresas como hospitales, clinicas, redes sociales, el tema es el mismo pero ahora orientados a las consultas necesarias para mostrar valor.</a:t>
            </a:r>
            <a:endParaRPr lang="es-ES" dirty="0"/>
          </a:p>
        </p:txBody>
      </p:sp>
      <p:sp>
        <p:nvSpPr>
          <p:cNvPr id="4" name="CuadroTexto 3">
            <a:extLst>
              <a:ext uri="{FF2B5EF4-FFF2-40B4-BE49-F238E27FC236}">
                <a16:creationId xmlns:a16="http://schemas.microsoft.com/office/drawing/2014/main" id="{92D84BB5-7789-421F-BCE4-78E764D6A5E4}"/>
              </a:ext>
            </a:extLst>
          </p:cNvPr>
          <p:cNvSpPr txBox="1"/>
          <p:nvPr/>
        </p:nvSpPr>
        <p:spPr>
          <a:xfrm>
            <a:off x="2293149" y="3623213"/>
            <a:ext cx="9560924" cy="1200329"/>
          </a:xfrm>
          <a:prstGeom prst="rect">
            <a:avLst/>
          </a:prstGeom>
          <a:noFill/>
        </p:spPr>
        <p:txBody>
          <a:bodyPr wrap="square" rtlCol="0">
            <a:spAutoFit/>
          </a:bodyPr>
          <a:lstStyle/>
          <a:p>
            <a:pPr algn="just"/>
            <a:r>
              <a:rPr lang="en-US" dirty="0"/>
              <a:t>Asi mismo los directores quieren visualizar estos Indicadores a manera de reporte, de una forma sencilla en cualquier dispositivos y constantemente actualizada, en donde han optado por utilizar Soluciones que ofrecen estos sistemas de </a:t>
            </a:r>
            <a:r>
              <a:rPr lang="en-US" b="1" dirty="0"/>
              <a:t>Analisis de Datos, Business Intelligence</a:t>
            </a:r>
            <a:r>
              <a:rPr lang="es-ES" b="1" dirty="0"/>
              <a:t>, Mineria de Datos, Big Data, Inteligencia Artificial, </a:t>
            </a:r>
            <a:r>
              <a:rPr lang="es-ES" dirty="0"/>
              <a:t>etc.</a:t>
            </a:r>
          </a:p>
        </p:txBody>
      </p:sp>
      <p:pic>
        <p:nvPicPr>
          <p:cNvPr id="1026" name="Picture 2" descr="appartment, plan, scheme Icon">
            <a:extLst>
              <a:ext uri="{FF2B5EF4-FFF2-40B4-BE49-F238E27FC236}">
                <a16:creationId xmlns:a16="http://schemas.microsoft.com/office/drawing/2014/main" id="{09DDE2D3-5672-47E8-B6C4-D6F3816614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771" y="1152503"/>
            <a:ext cx="1639188" cy="1639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nance, financial, report, business, charts Icon">
            <a:extLst>
              <a:ext uri="{FF2B5EF4-FFF2-40B4-BE49-F238E27FC236}">
                <a16:creationId xmlns:a16="http://schemas.microsoft.com/office/drawing/2014/main" id="{0AAA0DA3-7D34-47AF-B815-9ECFC54358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771" y="3087553"/>
            <a:ext cx="1539182" cy="1539182"/>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EC5E69BF-D85A-4B5D-B745-C03873C81CDB}"/>
              </a:ext>
            </a:extLst>
          </p:cNvPr>
          <p:cNvSpPr txBox="1"/>
          <p:nvPr/>
        </p:nvSpPr>
        <p:spPr>
          <a:xfrm>
            <a:off x="2293149" y="5038257"/>
            <a:ext cx="9460918" cy="1477328"/>
          </a:xfrm>
          <a:prstGeom prst="rect">
            <a:avLst/>
          </a:prstGeom>
          <a:noFill/>
        </p:spPr>
        <p:txBody>
          <a:bodyPr wrap="square">
            <a:spAutoFit/>
          </a:bodyPr>
          <a:lstStyle/>
          <a:p>
            <a:pPr algn="just"/>
            <a:r>
              <a:rPr lang="es-ES" dirty="0"/>
              <a:t>Tu como parte del equipo de Sistemas o del Departamento de TI o Analisista de Datos has sido elegido para cumplir con esta misión, donde tendrás que crear diferentes modelos, analizar la estructura de datos o proponer la creacion de un nuevo modelo, y analizar y presentar diferentes informes y crear tableros de mando y dashboard con informes Dinamicos y responsivos, y portables y disponibles en la nube de la empresa.</a:t>
            </a:r>
            <a:endParaRPr lang="en-US" dirty="0"/>
          </a:p>
        </p:txBody>
      </p:sp>
      <p:pic>
        <p:nvPicPr>
          <p:cNvPr id="1032" name="Picture 8" descr="rotation, people, users, workers, group, team Icon">
            <a:extLst>
              <a:ext uri="{FF2B5EF4-FFF2-40B4-BE49-F238E27FC236}">
                <a16:creationId xmlns:a16="http://schemas.microsoft.com/office/drawing/2014/main" id="{720A8400-7363-4FBF-BFC7-2779A7F725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947" y="4922597"/>
            <a:ext cx="1477328"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2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03000" y="2103384"/>
            <a:ext cx="5483896" cy="4539702"/>
          </a:xfrm>
          <a:prstGeom prst="rect">
            <a:avLst/>
          </a:prstGeom>
        </p:spPr>
        <p:txBody>
          <a:bodyPr wrap="square" lIns="91438" tIns="45719" rIns="91438" bIns="45719">
            <a:spAutoFit/>
          </a:bodyPr>
          <a:lstStyle/>
          <a:p>
            <a:pPr marL="342900" indent="-342900" algn="just">
              <a:buFont typeface="+mj-lt"/>
              <a:buAutoNum type="arabicParenR"/>
            </a:pPr>
            <a:r>
              <a:rPr lang="es-ES" sz="1700" b="1" dirty="0"/>
              <a:t>¿Cuantos Empleados existen en la Empresa?</a:t>
            </a:r>
          </a:p>
          <a:p>
            <a:pPr marL="342900" indent="-342900" algn="just">
              <a:buFont typeface="+mj-lt"/>
              <a:buAutoNum type="arabicParenR"/>
            </a:pPr>
            <a:r>
              <a:rPr lang="es-ES" sz="1700" b="1" dirty="0"/>
              <a:t>¿Cuantos Años tienen tus empleados?</a:t>
            </a:r>
          </a:p>
          <a:p>
            <a:pPr marL="342900" indent="-342900" algn="just">
              <a:buFont typeface="+mj-lt"/>
              <a:buAutoNum type="arabicParenR"/>
            </a:pPr>
            <a:r>
              <a:rPr lang="es-ES" sz="1700" b="1" dirty="0"/>
              <a:t>¿Cuantos empleados son mujeres, a que departamento pertenecen y cuales son sus sueldos?</a:t>
            </a:r>
          </a:p>
          <a:p>
            <a:pPr marL="342900" indent="-342900" algn="just">
              <a:buFont typeface="+mj-lt"/>
              <a:buAutoNum type="arabicParenR"/>
            </a:pPr>
            <a:r>
              <a:rPr lang="es-ES" sz="1700" b="1" dirty="0"/>
              <a:t>¿Cuales son los Top 10 vendedores?</a:t>
            </a:r>
          </a:p>
          <a:p>
            <a:pPr marL="342900" indent="-342900" algn="just">
              <a:buFont typeface="+mj-lt"/>
              <a:buAutoNum type="arabicParenR"/>
            </a:pPr>
            <a:r>
              <a:rPr lang="es-ES" sz="1700" b="1" dirty="0"/>
              <a:t>¿Cuales son los Top 10 Productos?</a:t>
            </a:r>
          </a:p>
          <a:p>
            <a:pPr marL="342900" indent="-342900" algn="just">
              <a:buFont typeface="+mj-lt"/>
              <a:buAutoNum type="arabicParenR"/>
            </a:pPr>
            <a:r>
              <a:rPr lang="es-ES" sz="1700" b="1" dirty="0"/>
              <a:t>¿Cuales son las regiones o Zonas o provincias?</a:t>
            </a:r>
          </a:p>
          <a:p>
            <a:pPr marL="342900" indent="-342900" algn="just">
              <a:buFont typeface="+mj-lt"/>
              <a:buAutoNum type="arabicParenR"/>
            </a:pPr>
            <a:r>
              <a:rPr lang="es-ES" sz="1700" b="1" dirty="0"/>
              <a:t>¿Cual es el Top 3 de vendedor que mas vendió?</a:t>
            </a:r>
          </a:p>
          <a:p>
            <a:pPr marL="342900" indent="-342900" algn="just">
              <a:buFont typeface="+mj-lt"/>
              <a:buAutoNum type="arabicParenR"/>
            </a:pPr>
            <a:r>
              <a:rPr lang="es-ES" sz="1700" b="1" dirty="0"/>
              <a:t>¿Cuales es el Top 3 de Producto mas vendido?</a:t>
            </a:r>
          </a:p>
          <a:p>
            <a:pPr marL="342900" indent="-342900" algn="just">
              <a:buFont typeface="+mj-lt"/>
              <a:buAutoNum type="arabicParenR"/>
            </a:pPr>
            <a:r>
              <a:rPr lang="es-ES" sz="1700" b="1" dirty="0"/>
              <a:t>¿Cual es la Venta Total por Region?</a:t>
            </a:r>
          </a:p>
          <a:p>
            <a:pPr marL="342900" indent="-342900" algn="just">
              <a:buFont typeface="+mj-lt"/>
              <a:buAutoNum type="arabicParenR"/>
            </a:pPr>
            <a:r>
              <a:rPr lang="es-ES" sz="1700" b="1" dirty="0"/>
              <a:t>Cual es la venta Total General.</a:t>
            </a:r>
          </a:p>
          <a:p>
            <a:pPr marL="342900" indent="-342900" algn="just">
              <a:buFont typeface="+mj-lt"/>
              <a:buAutoNum type="arabicParenR"/>
            </a:pPr>
            <a:r>
              <a:rPr lang="es-ES" sz="1700" b="1" dirty="0"/>
              <a:t>Cual es la Utilidad Total, y el Margen %?</a:t>
            </a:r>
          </a:p>
          <a:p>
            <a:pPr marL="342900" indent="-342900" algn="just">
              <a:buFont typeface="+mj-lt"/>
              <a:buAutoNum type="arabicParenR"/>
            </a:pPr>
            <a:r>
              <a:rPr lang="es-ES" sz="1700" b="1" dirty="0"/>
              <a:t>Cual es el Costo Total y el Margen %?</a:t>
            </a:r>
          </a:p>
          <a:p>
            <a:pPr marL="342900" indent="-342900" algn="just">
              <a:buFont typeface="+mj-lt"/>
              <a:buAutoNum type="arabicParenR"/>
            </a:pPr>
            <a:r>
              <a:rPr lang="es-ES" sz="1700" b="1" dirty="0"/>
              <a:t>Crear las Visualizaciones con los Graficos alusivos al tema tratado, y poner filtros o indicadores en colores, y presentar para la toma de desiciones dentro de la empresa y largo etc, etc, etc.</a:t>
            </a:r>
          </a:p>
        </p:txBody>
      </p:sp>
      <p:sp>
        <p:nvSpPr>
          <p:cNvPr id="3" name="Rectángulo 2"/>
          <p:cNvSpPr/>
          <p:nvPr/>
        </p:nvSpPr>
        <p:spPr>
          <a:xfrm>
            <a:off x="105104" y="2340884"/>
            <a:ext cx="6055698" cy="2862320"/>
          </a:xfrm>
          <a:prstGeom prst="rect">
            <a:avLst/>
          </a:prstGeom>
        </p:spPr>
        <p:txBody>
          <a:bodyPr wrap="square" lIns="91438" tIns="45719" rIns="91438" bIns="45719">
            <a:spAutoFit/>
          </a:bodyPr>
          <a:lstStyle/>
          <a:p>
            <a:pPr marL="342891" indent="-342891" algn="just">
              <a:buFont typeface="+mj-lt"/>
              <a:buAutoNum type="arabicParenR"/>
            </a:pPr>
            <a:r>
              <a:rPr lang="es-ES" sz="2000" b="1" dirty="0"/>
              <a:t>Crearemos una Base de Datos llamada (</a:t>
            </a:r>
            <a:r>
              <a:rPr lang="es-ES" sz="2000" b="1" dirty="0">
                <a:solidFill>
                  <a:srgbClr val="0070C0"/>
                </a:solidFill>
              </a:rPr>
              <a:t>DCD, o el Nombre que hayan elegido alusivo a su empresa)</a:t>
            </a:r>
          </a:p>
          <a:p>
            <a:pPr marL="342891" indent="-342891" algn="just">
              <a:buFont typeface="+mj-lt"/>
              <a:buAutoNum type="arabicParenR"/>
            </a:pPr>
            <a:r>
              <a:rPr lang="en-US" sz="2000" b="1" dirty="0"/>
              <a:t>Creamos una Tabla llamada (</a:t>
            </a:r>
            <a:r>
              <a:rPr lang="en-US" sz="2000" b="1" dirty="0">
                <a:solidFill>
                  <a:srgbClr val="0070C0"/>
                </a:solidFill>
              </a:rPr>
              <a:t>Ventas, Producto, clientes, zona, vendedores, etc, etc</a:t>
            </a:r>
            <a:r>
              <a:rPr lang="en-US" sz="2000" b="1" dirty="0"/>
              <a:t>)</a:t>
            </a:r>
          </a:p>
          <a:p>
            <a:pPr marL="342891" indent="-342891" algn="just">
              <a:buFont typeface="+mj-lt"/>
              <a:buAutoNum type="arabicParenR"/>
            </a:pPr>
            <a:r>
              <a:rPr lang="en-US" sz="2000" b="1" dirty="0"/>
              <a:t>Selecionamos esa Tabla</a:t>
            </a:r>
          </a:p>
          <a:p>
            <a:pPr marL="342891" indent="-342891" algn="just">
              <a:buFont typeface="+mj-lt"/>
              <a:buAutoNum type="arabicParenR"/>
            </a:pPr>
            <a:r>
              <a:rPr lang="en-US" sz="2000" b="1" dirty="0"/>
              <a:t>Insertaremos datos en esa Tabla</a:t>
            </a:r>
          </a:p>
          <a:p>
            <a:pPr marL="342891" indent="-342891" algn="just">
              <a:buFont typeface="+mj-lt"/>
              <a:buAutoNum type="arabicParenR"/>
            </a:pPr>
            <a:r>
              <a:rPr lang="en-US" sz="2000" b="1" dirty="0"/>
              <a:t>Selecionaremos y consultaremos datos de esa Tabla, hacienda diferentes operaciones y filtros.</a:t>
            </a:r>
          </a:p>
          <a:p>
            <a:pPr marL="342891" indent="-342891" algn="just">
              <a:buFont typeface="+mj-lt"/>
              <a:buAutoNum type="arabicParenR"/>
            </a:pPr>
            <a:r>
              <a:rPr lang="en-US" sz="2000" b="1" dirty="0"/>
              <a:t>Usaremos Reportes en Crystal Report.</a:t>
            </a:r>
            <a:endParaRPr lang="es-ES" sz="2000" b="1" dirty="0"/>
          </a:p>
        </p:txBody>
      </p:sp>
      <p:sp>
        <p:nvSpPr>
          <p:cNvPr id="4" name="Rectángulo 3"/>
          <p:cNvSpPr/>
          <p:nvPr/>
        </p:nvSpPr>
        <p:spPr>
          <a:xfrm>
            <a:off x="6897434" y="1155599"/>
            <a:ext cx="5044020" cy="400108"/>
          </a:xfrm>
          <a:prstGeom prst="rect">
            <a:avLst/>
          </a:prstGeom>
        </p:spPr>
        <p:txBody>
          <a:bodyPr wrap="square" lIns="91438" tIns="45719" rIns="91438" bIns="45719">
            <a:spAutoFit/>
          </a:bodyPr>
          <a:lstStyle/>
          <a:p>
            <a:pPr algn="ctr"/>
            <a:r>
              <a:rPr lang="es-ES" sz="2000" b="1" dirty="0">
                <a:solidFill>
                  <a:srgbClr val="0070C0"/>
                </a:solidFill>
              </a:rPr>
              <a:t>¿Vamos a Contestar las Siguientes cuestiones?</a:t>
            </a:r>
          </a:p>
        </p:txBody>
      </p:sp>
      <p:sp>
        <p:nvSpPr>
          <p:cNvPr id="5" name="Rectángulo 4"/>
          <p:cNvSpPr/>
          <p:nvPr/>
        </p:nvSpPr>
        <p:spPr>
          <a:xfrm>
            <a:off x="195973" y="1271273"/>
            <a:ext cx="6518863" cy="954107"/>
          </a:xfrm>
          <a:prstGeom prst="rect">
            <a:avLst/>
          </a:prstGeom>
        </p:spPr>
        <p:txBody>
          <a:bodyPr wrap="square" lIns="91438" tIns="45719" rIns="91438" bIns="45719">
            <a:spAutoFit/>
          </a:bodyPr>
          <a:lstStyle/>
          <a:p>
            <a:pPr algn="ctr"/>
            <a:r>
              <a:rPr lang="es-ES" sz="2800" b="1" dirty="0">
                <a:solidFill>
                  <a:srgbClr val="0070C0"/>
                </a:solidFill>
              </a:rPr>
              <a:t>¿Realizaran las siguientes acciones en SQL?</a:t>
            </a:r>
          </a:p>
        </p:txBody>
      </p:sp>
      <p:sp>
        <p:nvSpPr>
          <p:cNvPr id="6" name="CuadroTexto 5"/>
          <p:cNvSpPr txBox="1"/>
          <p:nvPr/>
        </p:nvSpPr>
        <p:spPr>
          <a:xfrm>
            <a:off x="195973" y="260859"/>
            <a:ext cx="4971392" cy="523218"/>
          </a:xfrm>
          <a:prstGeom prst="rect">
            <a:avLst/>
          </a:prstGeom>
          <a:noFill/>
        </p:spPr>
        <p:txBody>
          <a:bodyPr wrap="square" lIns="91438" tIns="45719" rIns="91438" bIns="45719" rtlCol="0">
            <a:spAutoFit/>
          </a:bodyPr>
          <a:lstStyle/>
          <a:p>
            <a:pPr algn="ctr"/>
            <a:r>
              <a:rPr lang="en-US" sz="2800" b="1" u="sng" dirty="0">
                <a:effectLst>
                  <a:outerShdw blurRad="38100" dist="38100" dir="2700000" algn="tl">
                    <a:srgbClr val="000000">
                      <a:alpha val="43137"/>
                    </a:srgbClr>
                  </a:outerShdw>
                </a:effectLst>
              </a:rPr>
              <a:t>Usando las Herramientas vistas</a:t>
            </a:r>
            <a:endParaRPr lang="es-ES" sz="2800" b="1" u="sng" dirty="0">
              <a:effectLst>
                <a:outerShdw blurRad="38100" dist="38100" dir="2700000" algn="tl">
                  <a:srgbClr val="000000">
                    <a:alpha val="43137"/>
                  </a:srgbClr>
                </a:outerShdw>
              </a:effectLst>
            </a:endParaRPr>
          </a:p>
        </p:txBody>
      </p:sp>
      <p:pic>
        <p:nvPicPr>
          <p:cNvPr id="11" name="Picture 2" descr="Resultado de imagen para exc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0605" y="397839"/>
            <a:ext cx="631691" cy="620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8021" y="395486"/>
            <a:ext cx="721724" cy="5861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esultado de imagen para logotipo de rapidmin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0256" y="477789"/>
            <a:ext cx="1754305" cy="529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Resultado de imagen para sql serv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3361" y="334923"/>
            <a:ext cx="679442" cy="549260"/>
          </a:xfrm>
          <a:prstGeom prst="rect">
            <a:avLst/>
          </a:prstGeom>
          <a:noFill/>
          <a:extLst>
            <a:ext uri="{909E8E84-426E-40DD-AFC4-6F175D3DCCD1}">
              <a14:hiddenFill xmlns:a14="http://schemas.microsoft.com/office/drawing/2010/main">
                <a:solidFill>
                  <a:srgbClr val="FFFFFF"/>
                </a:solidFill>
              </a14:hiddenFill>
            </a:ext>
          </a:extLst>
        </p:spPr>
      </p:pic>
      <p:sp>
        <p:nvSpPr>
          <p:cNvPr id="10" name="9 Flecha derecha"/>
          <p:cNvSpPr/>
          <p:nvPr/>
        </p:nvSpPr>
        <p:spPr>
          <a:xfrm>
            <a:off x="5142727" y="440546"/>
            <a:ext cx="392607" cy="26017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5" name="14 Flecha abajo"/>
          <p:cNvSpPr/>
          <p:nvPr/>
        </p:nvSpPr>
        <p:spPr>
          <a:xfrm>
            <a:off x="9227682" y="1623555"/>
            <a:ext cx="383523" cy="411981"/>
          </a:xfrm>
          <a:prstGeom prst="downArrow">
            <a:avLst/>
          </a:prstGeom>
          <a:solidFill>
            <a:srgbClr val="0000FF"/>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6" name="15 CuadroTexto"/>
          <p:cNvSpPr txBox="1"/>
          <p:nvPr/>
        </p:nvSpPr>
        <p:spPr>
          <a:xfrm>
            <a:off x="105104" y="5339255"/>
            <a:ext cx="6316717" cy="1261884"/>
          </a:xfrm>
          <a:prstGeom prst="rect">
            <a:avLst/>
          </a:prstGeom>
          <a:solidFill>
            <a:schemeClr val="tx1"/>
          </a:solidFill>
        </p:spPr>
        <p:txBody>
          <a:bodyPr wrap="square" rtlCol="0">
            <a:spAutoFit/>
          </a:bodyPr>
          <a:lstStyle/>
          <a:p>
            <a:pPr algn="just"/>
            <a:r>
              <a:rPr lang="en-US" sz="2800" b="1" dirty="0">
                <a:solidFill>
                  <a:srgbClr val="FF0000"/>
                </a:solidFill>
                <a:effectLst>
                  <a:outerShdw blurRad="38100" dist="38100" dir="2700000" algn="tl">
                    <a:srgbClr val="000000">
                      <a:alpha val="43137"/>
                    </a:srgbClr>
                  </a:outerShdw>
                </a:effectLst>
              </a:rPr>
              <a:t>Nota: </a:t>
            </a:r>
            <a:r>
              <a:rPr lang="en-US" sz="2400" dirty="0">
                <a:solidFill>
                  <a:schemeClr val="bg1"/>
                </a:solidFill>
              </a:rPr>
              <a:t>Cada visualizacion, es con los mismos datos, pero en cada uno de los sistemas implementados.</a:t>
            </a:r>
            <a:endParaRPr lang="es-DO" sz="2400" dirty="0">
              <a:solidFill>
                <a:schemeClr val="bg1"/>
              </a:solidFill>
            </a:endParaRPr>
          </a:p>
        </p:txBody>
      </p:sp>
      <p:pic>
        <p:nvPicPr>
          <p:cNvPr id="7" name="Picture 10" descr="Imagen relacionada">
            <a:extLst>
              <a:ext uri="{FF2B5EF4-FFF2-40B4-BE49-F238E27FC236}">
                <a16:creationId xmlns:a16="http://schemas.microsoft.com/office/drawing/2014/main" id="{0EF49B92-3C91-4367-9073-EA1F05D6F08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64054" y="375094"/>
            <a:ext cx="643064" cy="6430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ython Software Foundation License - Wikipedia, la enciclopedia libre">
            <a:extLst>
              <a:ext uri="{FF2B5EF4-FFF2-40B4-BE49-F238E27FC236}">
                <a16:creationId xmlns:a16="http://schemas.microsoft.com/office/drawing/2014/main" id="{64E4D46F-8827-41F7-9D63-E5D58F03E99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31363" y="397020"/>
            <a:ext cx="690731" cy="69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9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093" y="131744"/>
            <a:ext cx="11657812" cy="523220"/>
          </a:xfrm>
          <a:prstGeom prst="rect">
            <a:avLst/>
          </a:prstGeom>
          <a:solidFill>
            <a:srgbClr val="FFC000"/>
          </a:solidFill>
          <a:ln>
            <a:solidFill>
              <a:srgbClr val="00B0F0"/>
            </a:solidFill>
          </a:ln>
          <a:effectLst>
            <a:glow rad="139700">
              <a:schemeClr val="accent1">
                <a:satMod val="175000"/>
                <a:alpha val="40000"/>
              </a:schemeClr>
            </a:glow>
          </a:effectLst>
        </p:spPr>
        <p:txBody>
          <a:bodyPr wrap="square" rtlCol="0">
            <a:spAutoFit/>
          </a:bodyPr>
          <a:lstStyle/>
          <a:p>
            <a:pPr algn="ctr"/>
            <a:r>
              <a:rPr lang="en-US" sz="2800" b="1" dirty="0">
                <a:effectLst>
                  <a:outerShdw blurRad="38100" dist="38100" dir="2700000" algn="tl">
                    <a:srgbClr val="000000">
                      <a:alpha val="43137"/>
                    </a:srgbClr>
                  </a:outerShdw>
                </a:effectLst>
              </a:rPr>
              <a:t>Tematica A utilizar por Grupo (</a:t>
            </a:r>
            <a:r>
              <a:rPr lang="en-US" sz="2800" b="1" dirty="0">
                <a:solidFill>
                  <a:srgbClr val="002060"/>
                </a:solidFill>
                <a:effectLst>
                  <a:outerShdw blurRad="38100" dist="38100" dir="2700000" algn="tl">
                    <a:srgbClr val="000000">
                      <a:alpha val="43137"/>
                    </a:srgbClr>
                  </a:outerShdw>
                </a:effectLst>
              </a:rPr>
              <a:t>Lo mas Parecido a la Vida Real</a:t>
            </a:r>
            <a:r>
              <a:rPr lang="en-US" sz="2800" b="1" dirty="0">
                <a:effectLst>
                  <a:outerShdw blurRad="38100" dist="38100" dir="2700000" algn="tl">
                    <a:srgbClr val="000000">
                      <a:alpha val="43137"/>
                    </a:srgbClr>
                  </a:outerShdw>
                </a:effectLst>
              </a:rPr>
              <a:t>)</a:t>
            </a:r>
            <a:endParaRPr lang="es-ES" sz="2800" b="1" dirty="0">
              <a:effectLst>
                <a:outerShdw blurRad="38100" dist="38100" dir="2700000" algn="tl">
                  <a:srgbClr val="000000">
                    <a:alpha val="43137"/>
                  </a:srgbClr>
                </a:outerShdw>
              </a:effectLst>
            </a:endParaRPr>
          </a:p>
        </p:txBody>
      </p:sp>
      <p:sp>
        <p:nvSpPr>
          <p:cNvPr id="3" name="CuadroTexto 2"/>
          <p:cNvSpPr txBox="1"/>
          <p:nvPr/>
        </p:nvSpPr>
        <p:spPr>
          <a:xfrm>
            <a:off x="88305" y="926307"/>
            <a:ext cx="12015387" cy="4893647"/>
          </a:xfrm>
          <a:prstGeom prst="rect">
            <a:avLst/>
          </a:prstGeom>
          <a:noFill/>
          <a:ln w="38100">
            <a:solidFill>
              <a:srgbClr val="00B0F0"/>
            </a:solidFill>
          </a:ln>
        </p:spPr>
        <p:txBody>
          <a:bodyPr wrap="square" rtlCol="0">
            <a:spAutoFit/>
          </a:bodyPr>
          <a:lstStyle/>
          <a:p>
            <a:pPr marL="514350" indent="-514350">
              <a:buFont typeface="+mj-lt"/>
              <a:buAutoNum type="alphaLcParenR"/>
            </a:pPr>
            <a:r>
              <a:rPr lang="en-US" sz="2000" b="1" dirty="0">
                <a:highlight>
                  <a:srgbClr val="00FF00"/>
                </a:highlight>
              </a:rPr>
              <a:t>Los Grupos en escogerán una Tematica de Empresa como:</a:t>
            </a:r>
          </a:p>
          <a:p>
            <a:pPr marL="514350" indent="-514350">
              <a:buFont typeface="+mj-lt"/>
              <a:buAutoNum type="alphaLcParenR"/>
            </a:pPr>
            <a:endParaRPr lang="en-US" sz="2000" b="1" dirty="0">
              <a:highlight>
                <a:srgbClr val="00FF00"/>
              </a:highlight>
            </a:endParaRPr>
          </a:p>
          <a:p>
            <a:pPr marL="914400" lvl="1" indent="-457200">
              <a:buFont typeface="+mj-lt"/>
              <a:buAutoNum type="arabicPeriod"/>
            </a:pPr>
            <a:r>
              <a:rPr lang="en-US" sz="1600" b="1" dirty="0"/>
              <a:t>Modelo Y Analisis De Una Base De Datos Super mercado Venta Detalle O Mayoreo ()</a:t>
            </a:r>
          </a:p>
          <a:p>
            <a:pPr marL="914400" lvl="1" indent="-457200">
              <a:buFont typeface="+mj-lt"/>
              <a:buAutoNum type="arabicPeriod"/>
            </a:pPr>
            <a:r>
              <a:rPr lang="en-US" sz="1600" b="1" dirty="0"/>
              <a:t>Modelo De Club Nautico -Solucion A Modelo Relacional ()</a:t>
            </a:r>
          </a:p>
          <a:p>
            <a:pPr marL="914400" lvl="1" indent="-457200">
              <a:buFont typeface="+mj-lt"/>
              <a:buAutoNum type="arabicPeriod"/>
            </a:pPr>
            <a:r>
              <a:rPr lang="en-US" sz="1600" b="1" dirty="0"/>
              <a:t>Modelo De </a:t>
            </a:r>
            <a:r>
              <a:rPr lang="es-ES" sz="1600" b="1" dirty="0"/>
              <a:t>Concesionario De Vehiculos Modelo Relacional () </a:t>
            </a:r>
          </a:p>
          <a:p>
            <a:pPr marL="914400" lvl="1" indent="-457200">
              <a:buFont typeface="+mj-lt"/>
              <a:buAutoNum type="arabicPeriod"/>
            </a:pPr>
            <a:r>
              <a:rPr lang="es-DO" sz="1600" b="1" dirty="0">
                <a:highlight>
                  <a:srgbClr val="FFFF00"/>
                </a:highlight>
              </a:rPr>
              <a:t>Modelo Empresa Productos De Belleza. Hacer Tablas: Clientes, Productos, Estilista, Y Facturas.(Grupo # 5)</a:t>
            </a:r>
            <a:endParaRPr lang="es-ES" sz="1600" b="1" dirty="0">
              <a:highlight>
                <a:srgbClr val="FFFF00"/>
              </a:highlight>
            </a:endParaRPr>
          </a:p>
          <a:p>
            <a:pPr marL="914400" lvl="1" indent="-457200">
              <a:buFont typeface="+mj-lt"/>
              <a:buAutoNum type="arabicPeriod"/>
            </a:pPr>
            <a:r>
              <a:rPr lang="en-US" sz="1600" b="1" dirty="0"/>
              <a:t>Modelo De </a:t>
            </a:r>
            <a:r>
              <a:rPr lang="es-ES" sz="1600" b="1" dirty="0"/>
              <a:t>Ventas Vehiculos Marca Toyota Modelo Relacional () </a:t>
            </a:r>
          </a:p>
          <a:p>
            <a:pPr marL="914400" lvl="1" indent="-457200">
              <a:buFont typeface="+mj-lt"/>
              <a:buAutoNum type="arabicPeriod"/>
            </a:pPr>
            <a:r>
              <a:rPr lang="es-ES" sz="1600" b="1" dirty="0">
                <a:highlight>
                  <a:srgbClr val="FFFF00"/>
                </a:highlight>
              </a:rPr>
              <a:t>Modelo De Base De Datos Vehiculos General Modelo Relacional (Grupo #-2 </a:t>
            </a:r>
            <a:endParaRPr lang="en-US" sz="1600" b="1" dirty="0">
              <a:highlight>
                <a:srgbClr val="FFFF00"/>
              </a:highlight>
            </a:endParaRPr>
          </a:p>
          <a:p>
            <a:pPr marL="914400" lvl="1" indent="-457200">
              <a:buFont typeface="+mj-lt"/>
              <a:buAutoNum type="arabicPeriod"/>
            </a:pPr>
            <a:r>
              <a:rPr lang="en-US" sz="1600" b="1" dirty="0"/>
              <a:t>Modelo De Analisis Db Universidad Dominicana O&amp;m (Base Datos Relacional Educacion) ()</a:t>
            </a:r>
          </a:p>
          <a:p>
            <a:pPr marL="914400" lvl="1" indent="-457200">
              <a:buFont typeface="+mj-lt"/>
              <a:buAutoNum type="arabicPeriod"/>
            </a:pPr>
            <a:r>
              <a:rPr lang="en-US" sz="1600" b="1" dirty="0"/>
              <a:t>Modelo De Analisis Db Blog De Tecnologia O Cualquier Tema Dentro De Un-blog. ()</a:t>
            </a:r>
          </a:p>
          <a:p>
            <a:pPr marL="914400" lvl="1" indent="-457200">
              <a:buFont typeface="+mj-lt"/>
              <a:buAutoNum type="arabicPeriod"/>
            </a:pPr>
            <a:r>
              <a:rPr lang="en-US" sz="1600" b="1" dirty="0">
                <a:highlight>
                  <a:srgbClr val="FFFF00"/>
                </a:highlight>
              </a:rPr>
              <a:t>Modelo </a:t>
            </a:r>
            <a:r>
              <a:rPr lang="es-DO" sz="1600" b="1" dirty="0">
                <a:highlight>
                  <a:srgbClr val="FFFF00"/>
                </a:highlight>
              </a:rPr>
              <a:t>Hospital O Clinica. Hacer Tablas: Pacientes, Historia Clinica, Doctores, Productos, Facturas, Etc. </a:t>
            </a:r>
            <a:r>
              <a:rPr lang="en-US" sz="1600" b="1" dirty="0">
                <a:highlight>
                  <a:srgbClr val="FFFF00"/>
                </a:highlight>
              </a:rPr>
              <a:t>Modelo Relacional.(G4)</a:t>
            </a:r>
          </a:p>
          <a:p>
            <a:pPr marL="914400" lvl="1" indent="-457200">
              <a:buFont typeface="+mj-lt"/>
              <a:buAutoNum type="arabicPeriod"/>
            </a:pPr>
            <a:r>
              <a:rPr lang="en-US" sz="1600" b="1" dirty="0"/>
              <a:t>Modelo De Base De Datos Zoologicos Local O Internacional - Modelo Relacional. ()</a:t>
            </a:r>
          </a:p>
          <a:p>
            <a:pPr marL="914400" lvl="1" indent="-457200">
              <a:buFont typeface="+mj-lt"/>
              <a:buAutoNum type="arabicPeriod"/>
            </a:pPr>
            <a:r>
              <a:rPr lang="en-US" sz="1600" b="1" dirty="0"/>
              <a:t>Empresa De Educación Online Y Servicios (Cursos, Workshop, Diplomados, Etc). ()</a:t>
            </a:r>
          </a:p>
          <a:p>
            <a:pPr marL="914400" lvl="1" indent="-457200">
              <a:buFont typeface="+mj-lt"/>
              <a:buAutoNum type="arabicPeriod"/>
            </a:pPr>
            <a:r>
              <a:rPr lang="en-US" sz="1600" b="1" dirty="0"/>
              <a:t>Empresa De Tecnologia Fabricacion Y Venta De Software. ()</a:t>
            </a:r>
          </a:p>
          <a:p>
            <a:pPr marL="914400" lvl="1" indent="-457200">
              <a:buFont typeface="+mj-lt"/>
              <a:buAutoNum type="arabicPeriod"/>
            </a:pPr>
            <a:r>
              <a:rPr lang="en-US" sz="1600" b="1" dirty="0"/>
              <a:t>Empresa De Tecnologia Fabricacion Y Venta De Video Juegos. ()</a:t>
            </a:r>
          </a:p>
          <a:p>
            <a:pPr marL="914400" lvl="1" indent="-457200">
              <a:buFont typeface="+mj-lt"/>
              <a:buAutoNum type="arabicPeriod"/>
            </a:pPr>
            <a:r>
              <a:rPr lang="en-US" sz="1600" b="1" dirty="0">
                <a:highlight>
                  <a:srgbClr val="FFFF00"/>
                </a:highlight>
              </a:rPr>
              <a:t>Empresa E-commerce </a:t>
            </a:r>
            <a:r>
              <a:rPr lang="es-DO" sz="1600" b="1" dirty="0">
                <a:highlight>
                  <a:srgbClr val="FFFF00"/>
                </a:highlight>
              </a:rPr>
              <a:t>Ropa. Hacer Tablas: Clientes, Vendedores, Productos, Tipo De Ventas (Fisica O Online), Facturas, Etc.(Grupo #1)</a:t>
            </a:r>
          </a:p>
          <a:p>
            <a:pPr marL="914400" lvl="1" indent="-457200">
              <a:buFont typeface="+mj-lt"/>
              <a:buAutoNum type="arabicPeriod"/>
            </a:pPr>
            <a:r>
              <a:rPr lang="en-US" sz="1600" b="1" dirty="0">
                <a:highlight>
                  <a:srgbClr val="FFFF00"/>
                </a:highlight>
              </a:rPr>
              <a:t>Empresa De Publicidad Y Marketing Digital (Ver Oferta De Este Tipo De Empresa). (Grupo # 3)</a:t>
            </a:r>
          </a:p>
          <a:p>
            <a:pPr marL="914400" lvl="1" indent="-457200">
              <a:buFont typeface="+mj-lt"/>
              <a:buAutoNum type="arabicPeriod"/>
            </a:pPr>
            <a:r>
              <a:rPr lang="en-US" sz="1600" b="1" dirty="0"/>
              <a:t>Modelo De Negocio De Una Red Social (Tipo Facebook, Instagram, TikTok, Youtube, Google), Con Publicidad Orientada)</a:t>
            </a:r>
          </a:p>
        </p:txBody>
      </p:sp>
    </p:spTree>
    <p:extLst>
      <p:ext uri="{BB962C8B-B14F-4D97-AF65-F5344CB8AC3E}">
        <p14:creationId xmlns:p14="http://schemas.microsoft.com/office/powerpoint/2010/main" val="359954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13FF4A-BA14-428C-A599-2767968A8174}"/>
              </a:ext>
            </a:extLst>
          </p:cNvPr>
          <p:cNvSpPr txBox="1"/>
          <p:nvPr/>
        </p:nvSpPr>
        <p:spPr>
          <a:xfrm>
            <a:off x="196553" y="1160936"/>
            <a:ext cx="11904291" cy="3477875"/>
          </a:xfrm>
          <a:prstGeom prst="rect">
            <a:avLst/>
          </a:prstGeom>
          <a:noFill/>
          <a:ln w="38100">
            <a:solidFill>
              <a:srgbClr val="00B050"/>
            </a:solidFill>
          </a:ln>
        </p:spPr>
        <p:txBody>
          <a:bodyPr wrap="square" rtlCol="0">
            <a:spAutoFit/>
          </a:bodyPr>
          <a:lstStyle/>
          <a:p>
            <a:pPr marL="742950" indent="-742950">
              <a:buFont typeface="+mj-lt"/>
              <a:buAutoNum type="alphaLcParenR" startAt="2"/>
            </a:pPr>
            <a:r>
              <a:rPr lang="en-US" sz="3600" b="1" dirty="0">
                <a:highlight>
                  <a:srgbClr val="00FF00"/>
                </a:highlight>
              </a:rPr>
              <a:t>Caracteristicas a desarrollar como empresa:</a:t>
            </a:r>
          </a:p>
          <a:p>
            <a:pPr marL="914400" lvl="1" indent="-457200">
              <a:buFont typeface="+mj-lt"/>
              <a:buAutoNum type="alphaLcParenR"/>
            </a:pPr>
            <a:endParaRPr lang="en-US" sz="2400" b="1" dirty="0"/>
          </a:p>
          <a:p>
            <a:pPr marL="914400" lvl="1" indent="-457200">
              <a:buFont typeface="+mj-lt"/>
              <a:buAutoNum type="alphaLcParenR"/>
            </a:pPr>
            <a:r>
              <a:rPr lang="en-US" sz="2000" b="1" dirty="0"/>
              <a:t>Deben representar su empresa con Logo, Mision, Vision y Valores (</a:t>
            </a:r>
            <a:r>
              <a:rPr lang="en-US" sz="2000" b="1" dirty="0">
                <a:solidFill>
                  <a:srgbClr val="00B050"/>
                </a:solidFill>
              </a:rPr>
              <a:t>1-Pagina Maximo</a:t>
            </a:r>
            <a:r>
              <a:rPr lang="en-US" sz="2000" b="1" dirty="0"/>
              <a:t>)</a:t>
            </a:r>
          </a:p>
          <a:p>
            <a:pPr marL="914400" lvl="1" indent="-457200">
              <a:buFont typeface="+mj-lt"/>
              <a:buAutoNum type="alphaLcParenR"/>
            </a:pPr>
            <a:r>
              <a:rPr lang="en-US" sz="2000" b="1" dirty="0"/>
              <a:t>Indicar la naturaleza de su negocio o servicios y aplicar el Análisis de Datos ficticio que tienen. (</a:t>
            </a:r>
            <a:r>
              <a:rPr lang="en-US" sz="2000" b="1" dirty="0">
                <a:solidFill>
                  <a:srgbClr val="00B050"/>
                </a:solidFill>
              </a:rPr>
              <a:t>1/2-Pagina Maximo</a:t>
            </a:r>
            <a:r>
              <a:rPr lang="en-US" sz="2000" b="1" dirty="0"/>
              <a:t>)</a:t>
            </a:r>
          </a:p>
          <a:p>
            <a:pPr marL="914400" lvl="1" indent="-457200">
              <a:buFont typeface="+mj-lt"/>
              <a:buAutoNum type="alphaLcParenR"/>
            </a:pPr>
            <a:r>
              <a:rPr lang="en-US" sz="2000" b="1" dirty="0"/>
              <a:t>Indicar Grupos dentro de la Empresa (</a:t>
            </a:r>
            <a:r>
              <a:rPr lang="en-US" sz="2000" b="1" dirty="0">
                <a:solidFill>
                  <a:srgbClr val="C00000"/>
                </a:solidFill>
              </a:rPr>
              <a:t>CEO o </a:t>
            </a:r>
            <a:r>
              <a:rPr lang="en-US" sz="2000" b="1" dirty="0">
                <a:solidFill>
                  <a:srgbClr val="FF0000"/>
                </a:solidFill>
              </a:rPr>
              <a:t>Gerente TI, DBA, Supervisores, Vendedores</a:t>
            </a:r>
            <a:r>
              <a:rPr lang="en-US" sz="2000" b="1" dirty="0"/>
              <a:t>). (</a:t>
            </a:r>
            <a:r>
              <a:rPr lang="en-US" sz="2000" b="1" dirty="0">
                <a:solidFill>
                  <a:srgbClr val="00B050"/>
                </a:solidFill>
              </a:rPr>
              <a:t>1/2-Pagina Maximo</a:t>
            </a:r>
            <a:r>
              <a:rPr lang="en-US" sz="2000" b="1" dirty="0"/>
              <a:t>), dentro de los mismo integrantes del grupo y de la clase.</a:t>
            </a:r>
          </a:p>
          <a:p>
            <a:pPr marL="914400" lvl="1" indent="-457200">
              <a:buFont typeface="+mj-lt"/>
              <a:buAutoNum type="alphaLcParenR"/>
            </a:pPr>
            <a:r>
              <a:rPr lang="en-US" sz="2000" b="1" dirty="0"/>
              <a:t>Aplicar cada uno de los Procesos indicados en el Proyecto (</a:t>
            </a:r>
            <a:r>
              <a:rPr lang="en-US" sz="2000" b="1" dirty="0">
                <a:solidFill>
                  <a:srgbClr val="00B050"/>
                </a:solidFill>
              </a:rPr>
              <a:t>Sin Limites, detallar Paso a Paso</a:t>
            </a:r>
            <a:r>
              <a:rPr lang="en-US" sz="2000" b="1" dirty="0"/>
              <a:t>)</a:t>
            </a:r>
          </a:p>
          <a:p>
            <a:pPr marL="914400" lvl="1" indent="-457200">
              <a:buFont typeface="+mj-lt"/>
              <a:buAutoNum type="alphaLcParenR"/>
            </a:pPr>
            <a:r>
              <a:rPr lang="en-US" sz="2000" b="1" dirty="0"/>
              <a:t>Dar opinion Final del Conocimiento creado para ese tipo de empresa, ventajas y Desventajas que representan para la empresa y para ustedes como futuros Gerentes. (</a:t>
            </a:r>
            <a:r>
              <a:rPr lang="en-US" sz="2000" b="1" dirty="0">
                <a:solidFill>
                  <a:srgbClr val="00B050"/>
                </a:solidFill>
              </a:rPr>
              <a:t>2-Pagina Maximo</a:t>
            </a:r>
            <a:r>
              <a:rPr lang="en-US" sz="2000" b="1" dirty="0"/>
              <a:t>)</a:t>
            </a:r>
          </a:p>
        </p:txBody>
      </p:sp>
      <p:sp>
        <p:nvSpPr>
          <p:cNvPr id="3" name="CuadroTexto 2">
            <a:extLst>
              <a:ext uri="{FF2B5EF4-FFF2-40B4-BE49-F238E27FC236}">
                <a16:creationId xmlns:a16="http://schemas.microsoft.com/office/drawing/2014/main" id="{97755140-2765-4DA0-AF68-DB7EA90A9478}"/>
              </a:ext>
            </a:extLst>
          </p:cNvPr>
          <p:cNvSpPr txBox="1"/>
          <p:nvPr/>
        </p:nvSpPr>
        <p:spPr>
          <a:xfrm>
            <a:off x="267093" y="131744"/>
            <a:ext cx="11657812" cy="523220"/>
          </a:xfrm>
          <a:prstGeom prst="rect">
            <a:avLst/>
          </a:prstGeom>
          <a:solidFill>
            <a:srgbClr val="FFC000"/>
          </a:solidFill>
          <a:ln>
            <a:solidFill>
              <a:srgbClr val="00B0F0"/>
            </a:solidFill>
          </a:ln>
          <a:effectLst>
            <a:glow rad="139700">
              <a:schemeClr val="accent1">
                <a:satMod val="175000"/>
                <a:alpha val="40000"/>
              </a:schemeClr>
            </a:glow>
          </a:effectLst>
        </p:spPr>
        <p:txBody>
          <a:bodyPr wrap="square" rtlCol="0">
            <a:spAutoFit/>
          </a:bodyPr>
          <a:lstStyle/>
          <a:p>
            <a:pPr algn="ctr"/>
            <a:r>
              <a:rPr lang="en-US" sz="2800" b="1" dirty="0">
                <a:effectLst>
                  <a:outerShdw blurRad="38100" dist="38100" dir="2700000" algn="tl">
                    <a:srgbClr val="000000">
                      <a:alpha val="43137"/>
                    </a:srgbClr>
                  </a:outerShdw>
                </a:effectLst>
              </a:rPr>
              <a:t>Tematica A utilizar por Grupo (</a:t>
            </a:r>
            <a:r>
              <a:rPr lang="en-US" sz="2800" b="1" dirty="0">
                <a:solidFill>
                  <a:srgbClr val="002060"/>
                </a:solidFill>
                <a:effectLst>
                  <a:outerShdw blurRad="38100" dist="38100" dir="2700000" algn="tl">
                    <a:srgbClr val="000000">
                      <a:alpha val="43137"/>
                    </a:srgbClr>
                  </a:outerShdw>
                </a:effectLst>
              </a:rPr>
              <a:t>Lo mas Parecido a la Vida Real</a:t>
            </a:r>
            <a:r>
              <a:rPr lang="en-US" sz="2800" b="1" dirty="0">
                <a:effectLst>
                  <a:outerShdw blurRad="38100" dist="38100" dir="2700000" algn="tl">
                    <a:srgbClr val="000000">
                      <a:alpha val="43137"/>
                    </a:srgbClr>
                  </a:outerShdw>
                </a:effectLst>
              </a:rPr>
              <a:t>)</a:t>
            </a:r>
            <a:endParaRPr lang="es-E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893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4188" y="1015802"/>
            <a:ext cx="11657812" cy="555421"/>
          </a:xfrm>
          <a:prstGeom prst="rect">
            <a:avLst/>
          </a:prstGeom>
        </p:spPr>
        <p:txBody>
          <a:bodyPr wrap="square">
            <a:spAutoFit/>
          </a:bodyPr>
          <a:lstStyle/>
          <a:p>
            <a:pPr algn="ctr"/>
            <a:endParaRPr lang="es-ES" sz="2800" b="1" dirty="0">
              <a:solidFill>
                <a:srgbClr val="002060"/>
              </a:solidFill>
            </a:endParaRPr>
          </a:p>
        </p:txBody>
      </p:sp>
      <p:sp>
        <p:nvSpPr>
          <p:cNvPr id="7" name="Rectángulo 5">
            <a:extLst>
              <a:ext uri="{FF2B5EF4-FFF2-40B4-BE49-F238E27FC236}">
                <a16:creationId xmlns:a16="http://schemas.microsoft.com/office/drawing/2014/main" id="{C9E4B434-6A8F-46AE-8B0B-EB422C2FB844}"/>
              </a:ext>
            </a:extLst>
          </p:cNvPr>
          <p:cNvSpPr/>
          <p:nvPr/>
        </p:nvSpPr>
        <p:spPr>
          <a:xfrm>
            <a:off x="273268" y="55669"/>
            <a:ext cx="11657812" cy="584775"/>
          </a:xfrm>
          <a:prstGeom prst="rect">
            <a:avLst/>
          </a:prstGeom>
          <a:solidFill>
            <a:schemeClr val="tx1"/>
          </a:solidFill>
          <a:ln w="6350">
            <a:solidFill>
              <a:srgbClr val="0070C0"/>
            </a:solidFill>
            <a:prstDash val="sysDash"/>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sz="3200" b="1" u="sng" dirty="0">
                <a:solidFill>
                  <a:schemeClr val="bg1"/>
                </a:solidFill>
                <a:effectLst>
                  <a:outerShdw blurRad="38100" dist="38100" dir="2700000" algn="tl">
                    <a:srgbClr val="000000">
                      <a:alpha val="43137"/>
                    </a:srgbClr>
                  </a:outerShdw>
                </a:effectLst>
                <a:latin typeface="Arial Rounded MT Bold" panose="020F0704030504030204" pitchFamily="34" charset="0"/>
              </a:rPr>
              <a:t>Caracterisca del Proyecto Parcial</a:t>
            </a:r>
          </a:p>
        </p:txBody>
      </p:sp>
      <p:sp>
        <p:nvSpPr>
          <p:cNvPr id="9" name="Rectángulo 1">
            <a:extLst>
              <a:ext uri="{FF2B5EF4-FFF2-40B4-BE49-F238E27FC236}">
                <a16:creationId xmlns:a16="http://schemas.microsoft.com/office/drawing/2014/main" id="{7F79D7FD-9930-41DA-BEDC-8C78E7DC4B88}"/>
              </a:ext>
            </a:extLst>
          </p:cNvPr>
          <p:cNvSpPr/>
          <p:nvPr/>
        </p:nvSpPr>
        <p:spPr>
          <a:xfrm>
            <a:off x="260920" y="696789"/>
            <a:ext cx="11657812" cy="400110"/>
          </a:xfrm>
          <a:prstGeom prst="rect">
            <a:avLst/>
          </a:prstGeom>
        </p:spPr>
        <p:txBody>
          <a:bodyPr wrap="square">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Diseñaremos varios proyectos Basado en Modelos de Mineria de Datos  y Análisis de Negocios.</a:t>
            </a:r>
            <a:endParaRPr lang="es-ES" sz="2000" b="1" dirty="0">
              <a:solidFill>
                <a:srgbClr val="00206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E94E8CB-B740-44AD-A110-15D714FB68B9}"/>
              </a:ext>
            </a:extLst>
          </p:cNvPr>
          <p:cNvSpPr txBox="1"/>
          <p:nvPr/>
        </p:nvSpPr>
        <p:spPr>
          <a:xfrm>
            <a:off x="273268" y="1049581"/>
            <a:ext cx="11657812" cy="707886"/>
          </a:xfrm>
          <a:prstGeom prst="rect">
            <a:avLst/>
          </a:prstGeom>
          <a:noFill/>
        </p:spPr>
        <p:txBody>
          <a:bodyPr wrap="square">
            <a:spAutoFit/>
          </a:bodyPr>
          <a:lstStyle/>
          <a:p>
            <a:pPr algn="just"/>
            <a:r>
              <a:rPr lang="es-ES" sz="2000" b="1" dirty="0"/>
              <a:t>Crearemos una Base de dato con simulando un Modelo de Negocio con sus tablas y registros para un Modelo de Análisis de Datos utilizando varias consultas, Join, Vistas, reportes y  Dashboard para analizar :</a:t>
            </a:r>
          </a:p>
        </p:txBody>
      </p:sp>
      <p:sp>
        <p:nvSpPr>
          <p:cNvPr id="11" name="TextBox 10">
            <a:extLst>
              <a:ext uri="{FF2B5EF4-FFF2-40B4-BE49-F238E27FC236}">
                <a16:creationId xmlns:a16="http://schemas.microsoft.com/office/drawing/2014/main" id="{7B60066B-537B-4F93-8078-28C5A08AD859}"/>
              </a:ext>
            </a:extLst>
          </p:cNvPr>
          <p:cNvSpPr txBox="1"/>
          <p:nvPr/>
        </p:nvSpPr>
        <p:spPr>
          <a:xfrm>
            <a:off x="273268" y="1804494"/>
            <a:ext cx="11657812" cy="4247317"/>
          </a:xfrm>
          <a:prstGeom prst="rect">
            <a:avLst/>
          </a:prstGeom>
          <a:noFill/>
          <a:ln w="38100">
            <a:solidFill>
              <a:schemeClr val="accent6">
                <a:lumMod val="75000"/>
              </a:schemeClr>
            </a:solidFill>
            <a:prstDash val="sysDot"/>
          </a:ln>
        </p:spPr>
        <p:txBody>
          <a:bodyPr wrap="square">
            <a:spAutoFit/>
          </a:bodyPr>
          <a:lstStyle/>
          <a:p>
            <a:pPr marL="342900" indent="-342900" algn="just">
              <a:buFont typeface="+mj-lt"/>
              <a:buAutoNum type="arabicParenR"/>
            </a:pPr>
            <a:r>
              <a:rPr lang="es-ES" b="1" dirty="0">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En SQL Server:</a:t>
            </a:r>
            <a:r>
              <a:rPr lang="es-E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ES" b="1" dirty="0">
                <a:solidFill>
                  <a:srgbClr val="0070C0"/>
                </a:solidFill>
                <a:latin typeface="Times New Roman" panose="02020603050405020304" pitchFamily="18" charset="0"/>
                <a:cs typeface="Times New Roman" panose="02020603050405020304" pitchFamily="18" charset="0"/>
              </a:rPr>
              <a:t>Realizaremos varias Bases de Datos, Tablas, Vistas, y Stored Procedure y Consultas, para realizar un Analisis de Datos donde Muestre las diferentes Formas de obtener las relaciones e informaciones de un Modelo Relacional, y las diferentes Consultas que podemos hacer con la Mineria de Datos, la Inteligencia de Negocios, y el Analisis de Datos como :(Analisis de Clientes, Ventas, Productos, Region, Ciudades, Vendedores, Utilidad, Margen, KPI, Top de ventas). Analisis de Servicios, , Etc. Aplicados a cualquier Base de Dato o Modelo de Negocio o Institucion.</a:t>
            </a:r>
          </a:p>
          <a:p>
            <a:pPr marL="342900" indent="-342900" algn="just">
              <a:buFont typeface="+mj-lt"/>
              <a:buAutoNum type="arabicParenR"/>
            </a:pPr>
            <a:endParaRPr lang="es-ES" b="1" dirty="0">
              <a:solidFill>
                <a:srgbClr val="00B050"/>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s-DO" b="1" dirty="0">
                <a:highlight>
                  <a:srgbClr val="FFFF00"/>
                </a:highlight>
                <a:latin typeface="Times New Roman" panose="02020603050405020304" pitchFamily="18" charset="0"/>
                <a:cs typeface="Times New Roman" panose="02020603050405020304" pitchFamily="18" charset="0"/>
              </a:rPr>
              <a:t>SQL Server Integration Services:</a:t>
            </a:r>
            <a:r>
              <a:rPr lang="es-DO" b="1" dirty="0">
                <a:latin typeface="Times New Roman" panose="02020603050405020304" pitchFamily="18" charset="0"/>
                <a:cs typeface="Times New Roman" panose="02020603050405020304" pitchFamily="18" charset="0"/>
              </a:rPr>
              <a:t> </a:t>
            </a:r>
            <a:r>
              <a:rPr lang="es-ES" b="1" dirty="0">
                <a:solidFill>
                  <a:srgbClr val="0000FF"/>
                </a:solidFill>
                <a:latin typeface="Times New Roman" panose="02020603050405020304" pitchFamily="18" charset="0"/>
                <a:cs typeface="Times New Roman" panose="02020603050405020304" pitchFamily="18" charset="0"/>
              </a:rPr>
              <a:t>Crearemos un Datamart, y aplicaremos un ETL a SQL desde un Documento en Excel y validaremos que el Datamart funciona, Implementaremos la Importación y Exportacion de Datos hacia Excel y SQL, optimizando asi muchos trabajos.</a:t>
            </a:r>
          </a:p>
          <a:p>
            <a:pPr marL="342900" indent="-342900" algn="just">
              <a:buFont typeface="+mj-lt"/>
              <a:buAutoNum type="arabicParenR"/>
            </a:pPr>
            <a:endParaRPr lang="es-ES" b="1" dirty="0">
              <a:solidFill>
                <a:srgbClr val="0000FF"/>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s-ES" b="1" dirty="0">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En Crystal Report:</a:t>
            </a:r>
            <a:r>
              <a:rPr lang="es-E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ES" b="1" dirty="0">
                <a:solidFill>
                  <a:srgbClr val="002060"/>
                </a:solidFill>
                <a:latin typeface="Times New Roman" panose="02020603050405020304" pitchFamily="18" charset="0"/>
                <a:cs typeface="Times New Roman" panose="02020603050405020304" pitchFamily="18" charset="0"/>
              </a:rPr>
              <a:t>Crearemos un Reporte con Crystal Report donde mostraremos desde un Sistema la Generación de Informes con un Procedimiento Almacenado  que crearemos en la Base de Datos SQL Server, Usaremos Visual Studio con Visual Basic. Net, y crearemos con Crystal Report un Reporte que podremos exportar a PDF, Excel, etc.</a:t>
            </a:r>
          </a:p>
        </p:txBody>
      </p:sp>
      <p:sp>
        <p:nvSpPr>
          <p:cNvPr id="3" name="CuadroTexto 2">
            <a:extLst>
              <a:ext uri="{FF2B5EF4-FFF2-40B4-BE49-F238E27FC236}">
                <a16:creationId xmlns:a16="http://schemas.microsoft.com/office/drawing/2014/main" id="{814919C1-0EBA-6D26-9969-1D92874E959A}"/>
              </a:ext>
            </a:extLst>
          </p:cNvPr>
          <p:cNvSpPr txBox="1"/>
          <p:nvPr/>
        </p:nvSpPr>
        <p:spPr>
          <a:xfrm>
            <a:off x="224364" y="6051811"/>
            <a:ext cx="11657812" cy="584775"/>
          </a:xfrm>
          <a:prstGeom prst="rect">
            <a:avLst/>
          </a:prstGeom>
          <a:solidFill>
            <a:srgbClr val="FFC000"/>
          </a:solidFill>
          <a:ln>
            <a:solidFill>
              <a:srgbClr val="00B0F0"/>
            </a:solidFill>
          </a:ln>
          <a:effectLst>
            <a:glow rad="139700">
              <a:schemeClr val="accent1">
                <a:satMod val="175000"/>
                <a:alpha val="40000"/>
              </a:schemeClr>
            </a:glow>
          </a:effectLst>
        </p:spPr>
        <p:txBody>
          <a:bodyPr wrap="square" rtlCol="0">
            <a:spAutoFit/>
          </a:bodyPr>
          <a:lstStyle/>
          <a:p>
            <a:r>
              <a:rPr lang="en-US" sz="3200" b="1" dirty="0">
                <a:effectLst>
                  <a:outerShdw blurRad="38100" dist="38100" dir="2700000" algn="tl">
                    <a:srgbClr val="000000">
                      <a:alpha val="43137"/>
                    </a:srgbClr>
                  </a:outerShdw>
                </a:effectLst>
              </a:rPr>
              <a:t>Fecha de presentacion del Proyecto Final: 25/04/2023</a:t>
            </a:r>
            <a:endParaRPr lang="es-E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607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3268" y="228600"/>
            <a:ext cx="11657812" cy="646331"/>
          </a:xfrm>
          <a:prstGeom prst="rect">
            <a:avLst/>
          </a:prstGeom>
          <a:solidFill>
            <a:schemeClr val="tx1"/>
          </a:solidFill>
          <a:ln w="6350">
            <a:solidFill>
              <a:srgbClr val="0070C0"/>
            </a:solidFill>
            <a:prstDash val="sysDash"/>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sz="3600" b="1" u="sng" dirty="0">
                <a:solidFill>
                  <a:schemeClr val="bg1"/>
                </a:solidFill>
                <a:effectLst>
                  <a:outerShdw blurRad="38100" dist="38100" dir="2700000" algn="tl">
                    <a:srgbClr val="000000">
                      <a:alpha val="43137"/>
                    </a:srgbClr>
                  </a:outerShdw>
                </a:effectLst>
                <a:latin typeface="Arial Rounded MT Bold" panose="020F0704030504030204" pitchFamily="34" charset="0"/>
              </a:rPr>
              <a:t>Caracterisca del Proyecto Final</a:t>
            </a:r>
          </a:p>
        </p:txBody>
      </p:sp>
      <p:sp>
        <p:nvSpPr>
          <p:cNvPr id="5" name="Rectángulo 4"/>
          <p:cNvSpPr/>
          <p:nvPr/>
        </p:nvSpPr>
        <p:spPr>
          <a:xfrm>
            <a:off x="267095" y="1774701"/>
            <a:ext cx="11657811" cy="3893374"/>
          </a:xfrm>
          <a:prstGeom prst="rect">
            <a:avLst/>
          </a:prstGeom>
          <a:solidFill>
            <a:schemeClr val="bg2"/>
          </a:solidFill>
          <a:ln w="38100">
            <a:solidFill>
              <a:srgbClr val="00B0F0"/>
            </a:solidFill>
            <a:prstDash val="sysDash"/>
          </a:ln>
          <a:effectLst>
            <a:glow rad="101600">
              <a:schemeClr val="accent1">
                <a:satMod val="175000"/>
                <a:alpha val="40000"/>
              </a:schemeClr>
            </a:glow>
          </a:effectLst>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mj-lt"/>
              <a:buAutoNum type="arabicParenR"/>
            </a:pPr>
            <a:r>
              <a:rPr lang="es-ES" sz="1900" b="1"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En Excel: </a:t>
            </a:r>
            <a:r>
              <a:rPr lang="es-ES" sz="1900" b="1" dirty="0">
                <a:solidFill>
                  <a:schemeClr val="tx1"/>
                </a:solidFill>
                <a:latin typeface="Times New Roman" panose="02020603050405020304" pitchFamily="18" charset="0"/>
                <a:cs typeface="Times New Roman" panose="02020603050405020304" pitchFamily="18" charset="0"/>
              </a:rPr>
              <a:t>Creamos conexiones Locales y Remotas a la Base de Datos desde SQL, Excel, Sitios Web y Analizaremos Relaciones, Analizaremos los Datos con Power Pívot, y Query Editor, y utilizaremos tablas dinámicas, Medidas, Campos Calculados, Graficos Dinámicos y crearemos un excelente </a:t>
            </a:r>
            <a:r>
              <a:rPr lang="es-ES" sz="1900" b="1" dirty="0">
                <a:solidFill>
                  <a:schemeClr val="tx1"/>
                </a:solidFill>
                <a:highlight>
                  <a:srgbClr val="FFFF00"/>
                </a:highlight>
                <a:latin typeface="Times New Roman" panose="02020603050405020304" pitchFamily="18" charset="0"/>
                <a:cs typeface="Times New Roman" panose="02020603050405020304" pitchFamily="18" charset="0"/>
              </a:rPr>
              <a:t>Dashboard</a:t>
            </a:r>
            <a:r>
              <a:rPr lang="es-ES" sz="1900" b="1" dirty="0">
                <a:solidFill>
                  <a:schemeClr val="tx1"/>
                </a:solidFill>
                <a:latin typeface="Times New Roman" panose="02020603050405020304" pitchFamily="18" charset="0"/>
                <a:cs typeface="Times New Roman" panose="02020603050405020304" pitchFamily="18" charset="0"/>
              </a:rPr>
              <a:t> para Analizar informacion de la empresa de forma dinámica.</a:t>
            </a:r>
          </a:p>
          <a:p>
            <a:pPr marL="342900" indent="-342900" algn="just">
              <a:buFont typeface="+mj-lt"/>
              <a:buAutoNum type="arabicParenR"/>
            </a:pPr>
            <a:endParaRPr lang="es-ES" sz="19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s-ES" sz="1900" b="1"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En Power BI: </a:t>
            </a:r>
            <a:r>
              <a:rPr lang="es-ES" sz="1900" b="1" dirty="0">
                <a:solidFill>
                  <a:srgbClr val="002060"/>
                </a:solidFill>
                <a:latin typeface="Times New Roman" panose="02020603050405020304" pitchFamily="18" charset="0"/>
                <a:cs typeface="Times New Roman" panose="02020603050405020304" pitchFamily="18" charset="0"/>
              </a:rPr>
              <a:t>Creamos conexiones y extraeremos datos desde SQL Server y Excel a Power BI,  Usando el Proceso de ETL y creamos un modelo de Datos, para analizar con medidas y formulas en Dax, creando varios KPI, y tablas y graficos, convirtiéndolos en Dashboard dinámicos, y publicaremos en la Web para poder visualizarlos desde cualquier dispositivo.</a:t>
            </a:r>
          </a:p>
          <a:p>
            <a:pPr marL="342900" indent="-342900" algn="just">
              <a:buFont typeface="+mj-lt"/>
              <a:buAutoNum type="arabicParenR"/>
            </a:pPr>
            <a:endParaRPr lang="es-ES" sz="1900" b="1"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s-ES" sz="1900" b="1"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IA En Power BI: </a:t>
            </a:r>
            <a:r>
              <a:rPr lang="es-ES" sz="1900" b="1" dirty="0">
                <a:solidFill>
                  <a:srgbClr val="002060"/>
                </a:solidFill>
                <a:latin typeface="Times New Roman" panose="02020603050405020304" pitchFamily="18" charset="0"/>
                <a:cs typeface="Times New Roman" panose="02020603050405020304" pitchFamily="18" charset="0"/>
              </a:rPr>
              <a:t>Analizaremos varios puntos importantes sobre como la Inteligencia Artificial incluida en este gestor de Inteligencia de Negocios nos responde preguntas con resultados automatizados y  analizados con el Aprendizaje automatizado que tiene incorporado con los algoritmos de Data Mining.</a:t>
            </a:r>
          </a:p>
        </p:txBody>
      </p:sp>
      <p:sp>
        <p:nvSpPr>
          <p:cNvPr id="2" name="Rectángulo 1"/>
          <p:cNvSpPr/>
          <p:nvPr/>
        </p:nvSpPr>
        <p:spPr>
          <a:xfrm>
            <a:off x="267094" y="1021296"/>
            <a:ext cx="11657812" cy="446276"/>
          </a:xfrm>
          <a:prstGeom prst="rect">
            <a:avLst/>
          </a:prstGeom>
        </p:spPr>
        <p:txBody>
          <a:bodyPr wrap="square">
            <a:spAutoFit/>
          </a:bodyPr>
          <a:lstStyle/>
          <a:p>
            <a:pPr algn="ctr"/>
            <a:r>
              <a:rPr lang="en-US" sz="2300" b="1" dirty="0">
                <a:solidFill>
                  <a:srgbClr val="002060"/>
                </a:solidFill>
              </a:rPr>
              <a:t>Diseñaremos varios proyectos Basado en Modelos de Mineria de Datos y Análisis de Negocios.</a:t>
            </a:r>
            <a:endParaRPr lang="es-ES" sz="2300" b="1" dirty="0">
              <a:solidFill>
                <a:srgbClr val="002060"/>
              </a:solidFill>
            </a:endParaRPr>
          </a:p>
        </p:txBody>
      </p:sp>
      <p:sp>
        <p:nvSpPr>
          <p:cNvPr id="8" name="CuadroTexto 7"/>
          <p:cNvSpPr txBox="1"/>
          <p:nvPr/>
        </p:nvSpPr>
        <p:spPr>
          <a:xfrm>
            <a:off x="224364" y="6051811"/>
            <a:ext cx="11657812" cy="584775"/>
          </a:xfrm>
          <a:prstGeom prst="rect">
            <a:avLst/>
          </a:prstGeom>
          <a:solidFill>
            <a:srgbClr val="FFC000"/>
          </a:solidFill>
          <a:ln>
            <a:solidFill>
              <a:srgbClr val="00B0F0"/>
            </a:solidFill>
          </a:ln>
          <a:effectLst>
            <a:glow rad="139700">
              <a:schemeClr val="accent1">
                <a:satMod val="175000"/>
                <a:alpha val="40000"/>
              </a:schemeClr>
            </a:glow>
          </a:effectLst>
        </p:spPr>
        <p:txBody>
          <a:bodyPr wrap="square" rtlCol="0">
            <a:spAutoFit/>
          </a:bodyPr>
          <a:lstStyle/>
          <a:p>
            <a:r>
              <a:rPr lang="en-US" sz="3200" b="1" dirty="0">
                <a:effectLst>
                  <a:outerShdw blurRad="38100" dist="38100" dir="2700000" algn="tl">
                    <a:srgbClr val="000000">
                      <a:alpha val="43137"/>
                    </a:srgbClr>
                  </a:outerShdw>
                </a:effectLst>
              </a:rPr>
              <a:t>Fecha de presentacion del Proyecto Final: 25/04/2023</a:t>
            </a:r>
            <a:endParaRPr lang="es-E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594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5F6E6-0D6D-464B-9AFA-CBF21F2E17BF}"/>
              </a:ext>
            </a:extLst>
          </p:cNvPr>
          <p:cNvSpPr txBox="1"/>
          <p:nvPr/>
        </p:nvSpPr>
        <p:spPr>
          <a:xfrm>
            <a:off x="410711" y="3151435"/>
            <a:ext cx="9046324" cy="3255378"/>
          </a:xfrm>
          <a:prstGeom prst="rect">
            <a:avLst/>
          </a:prstGeom>
          <a:noFill/>
        </p:spPr>
        <p:txBody>
          <a:bodyPr wrap="square">
            <a:spAutoFit/>
          </a:bodyPr>
          <a:lstStyle/>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Letra</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Arias o Times New Roman</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Tamaño</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12” Títulos y Subtítulos (</a:t>
            </a: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Negrita</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y Cuerpo o Desarrollo: 12”- (Normal)</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Colores</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Negros, Azul, etc, no más de 3 Colores.</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Imágenes</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Alusivas al Tema y Capturas de Pantalla.</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Textos</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Justificados, Espacio entre Lineas 1.15.</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Interlineado y Parrafos</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a un 1 Enter o 1.5”</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Presentación</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Grupo, Nombre, Matricula, Seccion, Materia, etc.</a:t>
            </a:r>
            <a:endParaRPr lang="es-DO"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tabLst>
                <a:tab pos="171450" algn="l"/>
              </a:tabLst>
            </a:pPr>
            <a:r>
              <a:rPr lang="es-DO" sz="2000" b="1" dirty="0">
                <a:effectLst/>
                <a:latin typeface="Times New Roman" panose="02020603050405020304" pitchFamily="18" charset="0"/>
                <a:ea typeface="Calibri" panose="020F0502020204030204" pitchFamily="34" charset="0"/>
                <a:cs typeface="Times New Roman" panose="02020603050405020304" pitchFamily="18" charset="0"/>
              </a:rPr>
              <a:t>Conclusión</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 de lo Aprendido</a:t>
            </a:r>
            <a:r>
              <a:rPr lang="es-DO" sz="2000" b="1" dirty="0">
                <a:solidFill>
                  <a:srgbClr val="FD0504"/>
                </a:solidFill>
                <a:effectLst/>
                <a:latin typeface="Times New Roman" panose="02020603050405020304" pitchFamily="18" charset="0"/>
                <a:ea typeface="Calibri" panose="020F0502020204030204" pitchFamily="34" charset="0"/>
                <a:cs typeface="Times New Roman" panose="02020603050405020304" pitchFamily="18" charset="0"/>
              </a:rPr>
              <a:t>: 1-Conclusión por Participante del Grupo, Paginas las que deseen (Esto es Obligatorio).</a:t>
            </a:r>
            <a:endParaRPr lang="es-DO" b="1" dirty="0">
              <a:solidFill>
                <a:srgbClr val="FD050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Comentarios - 201508_Ivan_MARTINEZ">
            <a:extLst>
              <a:ext uri="{FF2B5EF4-FFF2-40B4-BE49-F238E27FC236}">
                <a16:creationId xmlns:a16="http://schemas.microsoft.com/office/drawing/2014/main" id="{64F8A56E-7D43-496B-92D1-7D1D3718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85" y="3512321"/>
            <a:ext cx="2632415" cy="2632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CD8FFA-9164-43F0-A79F-889CF0A817BD}"/>
              </a:ext>
            </a:extLst>
          </p:cNvPr>
          <p:cNvSpPr txBox="1"/>
          <p:nvPr/>
        </p:nvSpPr>
        <p:spPr>
          <a:xfrm>
            <a:off x="521806" y="2455128"/>
            <a:ext cx="6093822" cy="390684"/>
          </a:xfrm>
          <a:prstGeom prst="rect">
            <a:avLst/>
          </a:prstGeom>
          <a:noFill/>
        </p:spPr>
        <p:txBody>
          <a:bodyPr wrap="square">
            <a:spAutoFit/>
          </a:bodyPr>
          <a:lstStyle/>
          <a:p>
            <a:pPr marL="0" marR="0" algn="just">
              <a:lnSpc>
                <a:spcPct val="115000"/>
              </a:lnSpc>
              <a:spcBef>
                <a:spcPts val="0"/>
              </a:spcBef>
              <a:spcAft>
                <a:spcPts val="1000"/>
              </a:spcAft>
              <a:tabLst>
                <a:tab pos="171450" algn="l"/>
              </a:tabLst>
            </a:pPr>
            <a:r>
              <a:rPr lang="es-DO"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CARASTERISTICAS DE FORMATO-</a:t>
            </a:r>
            <a:r>
              <a:rPr lang="es-DO" sz="1800" b="1" u="sng" dirty="0">
                <a:solidFill>
                  <a:srgbClr val="FD0504"/>
                </a:solidFill>
                <a:effectLst/>
                <a:latin typeface="Times New Roman" panose="02020603050405020304" pitchFamily="18" charset="0"/>
                <a:ea typeface="Calibri" panose="020F0502020204030204" pitchFamily="34" charset="0"/>
                <a:cs typeface="Times New Roman" panose="02020603050405020304" pitchFamily="18" charset="0"/>
              </a:rPr>
              <a:t>OBLIGATORIOS</a:t>
            </a:r>
            <a:r>
              <a:rPr lang="es-DO"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s-D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1009F80-6851-409A-BA36-0399673F9072}"/>
              </a:ext>
            </a:extLst>
          </p:cNvPr>
          <p:cNvSpPr txBox="1"/>
          <p:nvPr/>
        </p:nvSpPr>
        <p:spPr>
          <a:xfrm>
            <a:off x="316774" y="240312"/>
            <a:ext cx="11570425" cy="1938992"/>
          </a:xfrm>
          <a:prstGeom prst="rect">
            <a:avLst/>
          </a:prstGeom>
          <a:noFill/>
        </p:spPr>
        <p:txBody>
          <a:bodyPr wrap="square">
            <a:spAutoFit/>
          </a:bodyPr>
          <a:lstStyle/>
          <a:p>
            <a:pPr marL="12700" marR="0" lvl="0" algn="just" rtl="0">
              <a:lnSpc>
                <a:spcPct val="100000"/>
              </a:lnSpc>
              <a:spcBef>
                <a:spcPts val="0"/>
              </a:spcBef>
              <a:spcAft>
                <a:spcPts val="0"/>
              </a:spcAft>
              <a:buClr>
                <a:srgbClr val="002060"/>
              </a:buClr>
              <a:buSzPts val="1667"/>
            </a:pPr>
            <a:r>
              <a:rPr lang="es-DO" sz="2400" dirty="0">
                <a:latin typeface="Times New Roman"/>
                <a:ea typeface="Times New Roman"/>
                <a:cs typeface="Times New Roman"/>
                <a:sym typeface="Times New Roman"/>
              </a:rPr>
              <a:t>Todos los Proyectos deberán tener su Manual Documentado, describiendo paso a paso lo que han realizado, con capturas de pantalla de cada proceso, con una presentación, con una introducción explicando en qué consiste el proyecto, un desarrollo que es cada paso dado y herramientas utilizada, y una conclusión de que aprendieron con cada uno, por cada integrante del grupo.</a:t>
            </a:r>
          </a:p>
        </p:txBody>
      </p:sp>
    </p:spTree>
    <p:extLst>
      <p:ext uri="{BB962C8B-B14F-4D97-AF65-F5344CB8AC3E}">
        <p14:creationId xmlns:p14="http://schemas.microsoft.com/office/powerpoint/2010/main" val="243583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31074" y="3284310"/>
            <a:ext cx="11418998" cy="3108543"/>
          </a:xfrm>
          <a:prstGeom prst="rect">
            <a:avLst/>
          </a:prstGeom>
        </p:spPr>
        <p:txBody>
          <a:bodyPr wrap="square">
            <a:spAutoFit/>
          </a:bodyPr>
          <a:lstStyle/>
          <a:p>
            <a:r>
              <a:rPr lang="es-ES" sz="2800" b="1" dirty="0"/>
              <a:t>2. Manual Documentado + Exposicion y Defensa de los Proyectos: </a:t>
            </a:r>
          </a:p>
          <a:p>
            <a:pPr algn="just"/>
            <a:r>
              <a:rPr lang="es-ES" sz="2400" b="1" dirty="0">
                <a:solidFill>
                  <a:srgbClr val="002060"/>
                </a:solidFill>
              </a:rPr>
              <a:t>Realizar el manual con los pasos y capturas de pantalla del proceso para la realización de los modelos, en cada herramienta. Pensar en que alguien en internet estará en las mismas condiciones que ustedes y que quisiera encontrar un manual que le detalle como hacer un trabajo como este.</a:t>
            </a:r>
          </a:p>
          <a:p>
            <a:pPr algn="just"/>
            <a:r>
              <a:rPr lang="es-ES" sz="2400" b="1" dirty="0">
                <a:solidFill>
                  <a:srgbClr val="002060"/>
                </a:solidFill>
              </a:rPr>
              <a:t>Tambien piensen en que si ustedes en algun momento se van de la empresa donde laboran, o algun compañero se va, y no existe documentación de los procesos seria un caos.</a:t>
            </a:r>
          </a:p>
        </p:txBody>
      </p:sp>
      <p:sp>
        <p:nvSpPr>
          <p:cNvPr id="3" name="Rectángulo 5"/>
          <p:cNvSpPr/>
          <p:nvPr/>
        </p:nvSpPr>
        <p:spPr>
          <a:xfrm>
            <a:off x="431074" y="137160"/>
            <a:ext cx="11418998" cy="646331"/>
          </a:xfrm>
          <a:prstGeom prst="rect">
            <a:avLst/>
          </a:prstGeom>
          <a:solidFill>
            <a:schemeClr val="tx1"/>
          </a:solidFill>
          <a:ln w="6350">
            <a:solidFill>
              <a:srgbClr val="0070C0"/>
            </a:solidFill>
            <a:prstDash val="sysDash"/>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sz="3600" b="1" u="sng" dirty="0">
                <a:solidFill>
                  <a:schemeClr val="bg1"/>
                </a:solidFill>
                <a:effectLst>
                  <a:outerShdw blurRad="38100" dist="38100" dir="2700000" algn="tl">
                    <a:srgbClr val="000000">
                      <a:alpha val="43137"/>
                    </a:srgbClr>
                  </a:outerShdw>
                </a:effectLst>
                <a:latin typeface="Arial Rounded MT Bold" panose="020F0704030504030204" pitchFamily="34" charset="0"/>
              </a:rPr>
              <a:t>Proyecto Parcial y Final</a:t>
            </a:r>
            <a:r>
              <a:rPr lang="es-ES" sz="2800" b="1" u="sng" dirty="0">
                <a:solidFill>
                  <a:schemeClr val="bg1"/>
                </a:solidFill>
                <a:effectLst>
                  <a:outerShdw blurRad="38100" dist="38100" dir="2700000" algn="tl">
                    <a:srgbClr val="000000">
                      <a:alpha val="43137"/>
                    </a:srgbClr>
                  </a:outerShdw>
                </a:effectLst>
                <a:latin typeface="Arial Rounded MT Bold" panose="020F0704030504030204" pitchFamily="34" charset="0"/>
              </a:rPr>
              <a:t> </a:t>
            </a:r>
            <a:r>
              <a:rPr lang="es-ES" sz="3600" b="1" u="sng" dirty="0">
                <a:solidFill>
                  <a:schemeClr val="bg1"/>
                </a:solidFill>
                <a:effectLst>
                  <a:outerShdw blurRad="38100" dist="38100" dir="2700000" algn="tl">
                    <a:srgbClr val="000000">
                      <a:alpha val="43137"/>
                    </a:srgbClr>
                  </a:outerShdw>
                </a:effectLst>
                <a:latin typeface="Arial Rounded MT Bold" panose="020F0704030504030204" pitchFamily="34" charset="0"/>
              </a:rPr>
              <a:t>Diseño de Centro de Datos</a:t>
            </a:r>
          </a:p>
        </p:txBody>
      </p:sp>
      <p:sp>
        <p:nvSpPr>
          <p:cNvPr id="4" name="3 Rectángulo"/>
          <p:cNvSpPr/>
          <p:nvPr/>
        </p:nvSpPr>
        <p:spPr>
          <a:xfrm>
            <a:off x="431074" y="1077339"/>
            <a:ext cx="11418998" cy="2062103"/>
          </a:xfrm>
          <a:prstGeom prst="rect">
            <a:avLst/>
          </a:prstGeom>
        </p:spPr>
        <p:txBody>
          <a:bodyPr wrap="square">
            <a:spAutoFit/>
          </a:bodyPr>
          <a:lstStyle/>
          <a:p>
            <a:pPr algn="just"/>
            <a:r>
              <a:rPr lang="en-US" sz="2800" b="1" dirty="0"/>
              <a:t>1. Explicacion de la Generacion de Conocimiento</a:t>
            </a:r>
            <a:r>
              <a:rPr lang="es-DO" sz="2800" b="1" dirty="0"/>
              <a:t> que obtuvieron con las herramientas usadas:</a:t>
            </a:r>
          </a:p>
          <a:p>
            <a:pPr marL="457200" indent="-457200" algn="just">
              <a:buAutoNum type="arabicPeriod"/>
            </a:pPr>
            <a:endParaRPr lang="es-DO" sz="2400" b="1" dirty="0"/>
          </a:p>
          <a:p>
            <a:pPr algn="just"/>
            <a:r>
              <a:rPr lang="es-DO" sz="2400" b="1" dirty="0"/>
              <a:t>Explique (</a:t>
            </a:r>
            <a:r>
              <a:rPr lang="es-DO" sz="2400" b="1" dirty="0">
                <a:solidFill>
                  <a:srgbClr val="002060"/>
                </a:solidFill>
              </a:rPr>
              <a:t>Ventajas, Desventajas y el Futuro de estos ante las empresas y los negocios que lo aplican</a:t>
            </a:r>
            <a:r>
              <a:rPr lang="es-DO" sz="2400" b="1" dirty="0"/>
              <a:t>), en su caso la Simulacion de empresa como modelo que usaron.</a:t>
            </a:r>
            <a:endParaRPr lang="es-ES" sz="2400" b="1" dirty="0"/>
          </a:p>
        </p:txBody>
      </p:sp>
    </p:spTree>
    <p:extLst>
      <p:ext uri="{BB962C8B-B14F-4D97-AF65-F5344CB8AC3E}">
        <p14:creationId xmlns:p14="http://schemas.microsoft.com/office/powerpoint/2010/main" val="1284170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1995</Words>
  <Application>Microsoft Office PowerPoint</Application>
  <PresentationFormat>Panorámica</PresentationFormat>
  <Paragraphs>105</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Rounded MT Bold</vt:lpstr>
      <vt:lpstr>Calibri</vt:lpstr>
      <vt:lpstr>Calibri Light</vt:lpstr>
      <vt:lpstr>Helvetica Neue</vt:lpstr>
      <vt:lpstr>Söhne</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Juancito Peña Vizcaino</dc:creator>
  <cp:lastModifiedBy>Juancito Peña Vizcaino</cp:lastModifiedBy>
  <cp:revision>1</cp:revision>
  <dcterms:created xsi:type="dcterms:W3CDTF">2023-03-28T22:56:15Z</dcterms:created>
  <dcterms:modified xsi:type="dcterms:W3CDTF">2023-03-28T23:07:37Z</dcterms:modified>
</cp:coreProperties>
</file>