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EA49866D-A3BB-4CAC-8428-2EC1DCB2CD65}" type="datetimeFigureOut">
              <a:rPr lang="es-AR" smtClean="0"/>
              <a:t>25/6/2023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109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A49866D-A3BB-4CAC-8428-2EC1DCB2CD65}" type="datetimeFigureOut">
              <a:rPr lang="es-AR" smtClean="0"/>
              <a:t>25/6/2023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11126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A49866D-A3BB-4CAC-8428-2EC1DCB2CD65}" type="datetimeFigureOut">
              <a:rPr lang="es-AR" smtClean="0"/>
              <a:t>25/6/2023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404761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A49866D-A3BB-4CAC-8428-2EC1DCB2CD65}" type="datetimeFigureOut">
              <a:rPr lang="es-AR" smtClean="0"/>
              <a:t>25/6/2023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425149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A49866D-A3BB-4CAC-8428-2EC1DCB2CD65}" type="datetimeFigureOut">
              <a:rPr lang="es-AR" smtClean="0"/>
              <a:t>25/6/2023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19811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EA49866D-A3BB-4CAC-8428-2EC1DCB2CD65}" type="datetimeFigureOut">
              <a:rPr lang="es-AR" smtClean="0"/>
              <a:t>25/6/2023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2650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EA49866D-A3BB-4CAC-8428-2EC1DCB2CD65}" type="datetimeFigureOut">
              <a:rPr lang="es-AR" smtClean="0"/>
              <a:t>25/6/2023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321845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EA49866D-A3BB-4CAC-8428-2EC1DCB2CD65}" type="datetimeFigureOut">
              <a:rPr lang="es-AR" smtClean="0"/>
              <a:t>25/6/2023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249566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A49866D-A3BB-4CAC-8428-2EC1DCB2CD65}" type="datetimeFigureOut">
              <a:rPr lang="es-AR" smtClean="0"/>
              <a:t>25/6/2023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82804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A49866D-A3BB-4CAC-8428-2EC1DCB2CD65}" type="datetimeFigureOut">
              <a:rPr lang="es-AR" smtClean="0"/>
              <a:t>25/6/2023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291764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A49866D-A3BB-4CAC-8428-2EC1DCB2CD65}" type="datetimeFigureOut">
              <a:rPr lang="es-AR" smtClean="0"/>
              <a:t>25/6/2023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18BA80A2-9D4C-4756-846E-7392599247BA}" type="slidenum">
              <a:rPr lang="es-AR" smtClean="0"/>
              <a:t>‹Nº›</a:t>
            </a:fld>
            <a:endParaRPr lang="es-AR"/>
          </a:p>
        </p:txBody>
      </p:sp>
    </p:spTree>
    <p:extLst>
      <p:ext uri="{BB962C8B-B14F-4D97-AF65-F5344CB8AC3E}">
        <p14:creationId xmlns:p14="http://schemas.microsoft.com/office/powerpoint/2010/main" val="281712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9866D-A3BB-4CAC-8428-2EC1DCB2CD65}" type="datetimeFigureOut">
              <a:rPr lang="es-AR" smtClean="0"/>
              <a:t>25/6/2023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A80A2-9D4C-4756-846E-7392599247BA}" type="slidenum">
              <a:rPr lang="es-AR" smtClean="0"/>
              <a:t>‹Nº›</a:t>
            </a:fld>
            <a:endParaRPr lang="es-AR"/>
          </a:p>
        </p:txBody>
      </p:sp>
    </p:spTree>
    <p:extLst>
      <p:ext uri="{BB962C8B-B14F-4D97-AF65-F5344CB8AC3E}">
        <p14:creationId xmlns:p14="http://schemas.microsoft.com/office/powerpoint/2010/main" val="1817192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AR"/>
          </a:p>
        </p:txBody>
      </p:sp>
      <p:sp>
        <p:nvSpPr>
          <p:cNvPr id="3" name="Subtítulo 2"/>
          <p:cNvSpPr>
            <a:spLocks noGrp="1"/>
          </p:cNvSpPr>
          <p:nvPr>
            <p:ph type="subTitle" idx="1"/>
          </p:nvPr>
        </p:nvSpPr>
        <p:spPr/>
        <p:txBody>
          <a:bodyPr/>
          <a:lstStyle/>
          <a:p>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670561"/>
            <a:ext cx="10058400" cy="5263896"/>
          </a:xfrm>
          <a:prstGeom prst="rect">
            <a:avLst/>
          </a:prstGeom>
        </p:spPr>
      </p:pic>
    </p:spTree>
    <p:extLst>
      <p:ext uri="{BB962C8B-B14F-4D97-AF65-F5344CB8AC3E}">
        <p14:creationId xmlns:p14="http://schemas.microsoft.com/office/powerpoint/2010/main" val="91121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6" y="0"/>
            <a:ext cx="4628730" cy="3039533"/>
          </a:xfrm>
          <a:prstGeom prst="rect">
            <a:avLst/>
          </a:prstGeom>
        </p:spPr>
      </p:pic>
      <p:sp>
        <p:nvSpPr>
          <p:cNvPr id="3" name="CuadroTexto 2"/>
          <p:cNvSpPr txBox="1"/>
          <p:nvPr/>
        </p:nvSpPr>
        <p:spPr>
          <a:xfrm>
            <a:off x="635000" y="3598333"/>
            <a:ext cx="8966200" cy="3046988"/>
          </a:xfrm>
          <a:prstGeom prst="rect">
            <a:avLst/>
          </a:prstGeom>
          <a:noFill/>
        </p:spPr>
        <p:txBody>
          <a:bodyPr wrap="square" rtlCol="0">
            <a:spAutoFit/>
          </a:bodyPr>
          <a:lstStyle/>
          <a:p>
            <a:r>
              <a:rPr lang="es-ES" sz="2400" b="1" dirty="0" smtClean="0"/>
              <a:t>Angular es un </a:t>
            </a:r>
            <a:r>
              <a:rPr lang="es-ES" sz="2400" b="1" dirty="0" err="1" smtClean="0"/>
              <a:t>framework</a:t>
            </a:r>
            <a:r>
              <a:rPr lang="es-ES" sz="2400" b="1" dirty="0" smtClean="0"/>
              <a:t> de desarrollo de aplicaciones web de código abierto, mantenido por Google. Se utiliza para crear aplicaciones web de una sola página (SPA) y aplicaciones web dinámicas. Angular utiliza el lenguaje </a:t>
            </a:r>
            <a:r>
              <a:rPr lang="es-ES" sz="2400" b="1" dirty="0" err="1" smtClean="0"/>
              <a:t>TypeScript</a:t>
            </a:r>
            <a:r>
              <a:rPr lang="es-ES" sz="2400" b="1" dirty="0" smtClean="0"/>
              <a:t> para el desarrollo de aplicaciones y proporciona un conjunto de herramientas y características que facilitan la creación de interfaces de usuario interactivas y escalables</a:t>
            </a:r>
            <a:r>
              <a:rPr lang="es-ES" sz="2400" b="1" dirty="0" smtClean="0"/>
              <a:t>. Utilizado sobre todo en </a:t>
            </a:r>
            <a:r>
              <a:rPr lang="es-ES" sz="2400" b="1" dirty="0" err="1" smtClean="0"/>
              <a:t>frontend</a:t>
            </a:r>
            <a:r>
              <a:rPr lang="es-ES" sz="2400" b="1" dirty="0" smtClean="0"/>
              <a:t> (puede usarse en el back).</a:t>
            </a:r>
            <a:endParaRPr lang="es-AR" sz="2400" b="1" dirty="0"/>
          </a:p>
        </p:txBody>
      </p:sp>
    </p:spTree>
    <p:extLst>
      <p:ext uri="{BB962C8B-B14F-4D97-AF65-F5344CB8AC3E}">
        <p14:creationId xmlns:p14="http://schemas.microsoft.com/office/powerpoint/2010/main" val="976432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67" y="160867"/>
            <a:ext cx="4435329" cy="2912533"/>
          </a:xfrm>
          <a:prstGeom prst="rect">
            <a:avLst/>
          </a:prstGeom>
        </p:spPr>
      </p:pic>
      <p:sp>
        <p:nvSpPr>
          <p:cNvPr id="3" name="CuadroTexto 2"/>
          <p:cNvSpPr txBox="1"/>
          <p:nvPr/>
        </p:nvSpPr>
        <p:spPr>
          <a:xfrm>
            <a:off x="4851400" y="965200"/>
            <a:ext cx="5164667" cy="1015663"/>
          </a:xfrm>
          <a:prstGeom prst="rect">
            <a:avLst/>
          </a:prstGeom>
          <a:noFill/>
        </p:spPr>
        <p:txBody>
          <a:bodyPr wrap="square" rtlCol="0">
            <a:spAutoFit/>
          </a:bodyPr>
          <a:lstStyle/>
          <a:p>
            <a:r>
              <a:rPr lang="es-ES" sz="6000" b="1" dirty="0" smtClean="0"/>
              <a:t>Características</a:t>
            </a:r>
            <a:endParaRPr lang="es-AR" sz="6000" b="1" dirty="0"/>
          </a:p>
        </p:txBody>
      </p:sp>
      <p:sp>
        <p:nvSpPr>
          <p:cNvPr id="4" name="CuadroTexto 3"/>
          <p:cNvSpPr txBox="1"/>
          <p:nvPr/>
        </p:nvSpPr>
        <p:spPr>
          <a:xfrm>
            <a:off x="770467" y="3505200"/>
            <a:ext cx="9110133" cy="2862322"/>
          </a:xfrm>
          <a:prstGeom prst="rect">
            <a:avLst/>
          </a:prstGeom>
          <a:noFill/>
        </p:spPr>
        <p:txBody>
          <a:bodyPr wrap="square" rtlCol="0">
            <a:spAutoFit/>
          </a:bodyPr>
          <a:lstStyle/>
          <a:p>
            <a:pPr marL="285750" indent="-285750">
              <a:buFont typeface="Arial" panose="020B0604020202020204" pitchFamily="34" charset="0"/>
              <a:buChar char="•"/>
            </a:pPr>
            <a:r>
              <a:rPr lang="es-ES" b="1" dirty="0" smtClean="0"/>
              <a:t>Arquitectura MVVM: Angular sigue el patrón de diseño Modelo-Vista-Vista de Modelo (MVVM), lo que facilita la separación de las preocupaciones y la modularidad del código.</a:t>
            </a:r>
          </a:p>
          <a:p>
            <a:pPr marL="285750" indent="-285750">
              <a:buFont typeface="Arial" panose="020B0604020202020204" pitchFamily="34" charset="0"/>
              <a:buChar char="•"/>
            </a:pPr>
            <a:r>
              <a:rPr lang="es-ES" b="1" dirty="0" err="1" smtClean="0"/>
              <a:t>Binding</a:t>
            </a:r>
            <a:r>
              <a:rPr lang="es-ES" b="1" dirty="0" smtClean="0"/>
              <a:t> bidireccional: Angular ofrece un enlace de datos bidireccional, lo que permite la sincronización automática de los datos entre el modelo y la vista.</a:t>
            </a:r>
          </a:p>
          <a:p>
            <a:pPr marL="285750" indent="-285750">
              <a:buFont typeface="Arial" panose="020B0604020202020204" pitchFamily="34" charset="0"/>
              <a:buChar char="•"/>
            </a:pPr>
            <a:r>
              <a:rPr lang="es-ES" b="1" dirty="0" smtClean="0"/>
              <a:t>Inyección de dependencias: Angular cuenta con un sistema de inyección de dependencias incorporado, lo que facilita la creación y mantenimiento de componentes.</a:t>
            </a:r>
          </a:p>
          <a:p>
            <a:pPr marL="285750" indent="-285750">
              <a:buFont typeface="Arial" panose="020B0604020202020204" pitchFamily="34" charset="0"/>
              <a:buChar char="•"/>
            </a:pPr>
            <a:r>
              <a:rPr lang="es-ES" b="1" dirty="0" smtClean="0"/>
              <a:t>Enrutamiento: Angular proporciona enrutamiento basado en URL, lo que permite la navegación entre diferentes vistas y la creación de aplicaciones de una sola página.</a:t>
            </a:r>
          </a:p>
          <a:p>
            <a:pPr marL="285750" indent="-285750">
              <a:buFont typeface="Arial" panose="020B0604020202020204" pitchFamily="34" charset="0"/>
              <a:buChar char="•"/>
            </a:pPr>
            <a:r>
              <a:rPr lang="es-ES" b="1" dirty="0" smtClean="0"/>
              <a:t>Pruebas unitarias: Angular ofrece soporte nativo para realizar pruebas unitarias y de integración, lo que facilita la creación de aplicaciones robustas y libres de errores.</a:t>
            </a:r>
            <a:endParaRPr lang="es-ES" b="1" dirty="0"/>
          </a:p>
        </p:txBody>
      </p:sp>
    </p:spTree>
    <p:extLst>
      <p:ext uri="{BB962C8B-B14F-4D97-AF65-F5344CB8AC3E}">
        <p14:creationId xmlns:p14="http://schemas.microsoft.com/office/powerpoint/2010/main" val="2994588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99" y="-81492"/>
            <a:ext cx="4660900" cy="3060658"/>
          </a:xfrm>
          <a:prstGeom prst="rect">
            <a:avLst/>
          </a:prstGeom>
        </p:spPr>
      </p:pic>
      <p:sp>
        <p:nvSpPr>
          <p:cNvPr id="3" name="CuadroTexto 2"/>
          <p:cNvSpPr txBox="1"/>
          <p:nvPr/>
        </p:nvSpPr>
        <p:spPr>
          <a:xfrm>
            <a:off x="4605867" y="939800"/>
            <a:ext cx="4368800" cy="1323439"/>
          </a:xfrm>
          <a:prstGeom prst="rect">
            <a:avLst/>
          </a:prstGeom>
          <a:noFill/>
        </p:spPr>
        <p:txBody>
          <a:bodyPr wrap="square" rtlCol="0">
            <a:spAutoFit/>
          </a:bodyPr>
          <a:lstStyle/>
          <a:p>
            <a:r>
              <a:rPr lang="es-ES" sz="8000" b="1" dirty="0" smtClean="0"/>
              <a:t>Uso</a:t>
            </a:r>
            <a:endParaRPr lang="es-AR" sz="8000" b="1" dirty="0"/>
          </a:p>
        </p:txBody>
      </p:sp>
      <p:sp>
        <p:nvSpPr>
          <p:cNvPr id="4" name="CuadroTexto 3"/>
          <p:cNvSpPr txBox="1"/>
          <p:nvPr/>
        </p:nvSpPr>
        <p:spPr>
          <a:xfrm>
            <a:off x="795867" y="3293533"/>
            <a:ext cx="9237133" cy="2862322"/>
          </a:xfrm>
          <a:prstGeom prst="rect">
            <a:avLst/>
          </a:prstGeom>
          <a:noFill/>
        </p:spPr>
        <p:txBody>
          <a:bodyPr wrap="square" rtlCol="0">
            <a:spAutoFit/>
          </a:bodyPr>
          <a:lstStyle/>
          <a:p>
            <a:pPr marL="285750" indent="-285750">
              <a:buFont typeface="Arial" panose="020B0604020202020204" pitchFamily="34" charset="0"/>
              <a:buChar char="•"/>
            </a:pPr>
            <a:r>
              <a:rPr lang="es-ES" b="1" dirty="0" smtClean="0"/>
              <a:t>Aplicaciones empresariales: Angular es adecuado para crear aplicaciones empresariales complejas, como sistemas de gestión de recursos, herramientas de análisis de datos y paneles de control.</a:t>
            </a:r>
          </a:p>
          <a:p>
            <a:pPr marL="285750" indent="-285750">
              <a:buFont typeface="Arial" panose="020B0604020202020204" pitchFamily="34" charset="0"/>
              <a:buChar char="•"/>
            </a:pPr>
            <a:r>
              <a:rPr lang="es-ES" b="1" dirty="0" smtClean="0"/>
              <a:t>Aplicaciones de comercio electrónico: Angular se utiliza en el desarrollo de plataformas de comercio electrónico, carritos de compra y sistemas de pago en línea.</a:t>
            </a:r>
          </a:p>
          <a:p>
            <a:pPr marL="285750" indent="-285750">
              <a:buFont typeface="Arial" panose="020B0604020202020204" pitchFamily="34" charset="0"/>
              <a:buChar char="•"/>
            </a:pPr>
            <a:r>
              <a:rPr lang="es-ES" b="1" dirty="0" smtClean="0"/>
              <a:t>Aplicaciones de redes sociales: Angular permite crear aplicaciones web interactivas y en tiempo real, lo que lo hace adecuado para desarrollar aplicaciones de redes sociales y colaboración en línea.</a:t>
            </a:r>
          </a:p>
          <a:p>
            <a:pPr marL="285750" indent="-285750">
              <a:buFont typeface="Arial" panose="020B0604020202020204" pitchFamily="34" charset="0"/>
              <a:buChar char="•"/>
            </a:pPr>
            <a:r>
              <a:rPr lang="es-ES" b="1" dirty="0" smtClean="0"/>
              <a:t>Aplicaciones de </a:t>
            </a:r>
            <a:r>
              <a:rPr lang="es-ES" b="1" dirty="0" err="1" smtClean="0"/>
              <a:t>streaming</a:t>
            </a:r>
            <a:r>
              <a:rPr lang="es-ES" b="1" dirty="0" smtClean="0"/>
              <a:t> y medios: Angular se utiliza en el desarrollo de aplicaciones de transmisión de contenido multimedia, como reproductores de video y audio.</a:t>
            </a:r>
            <a:endParaRPr lang="es-ES" b="1" dirty="0"/>
          </a:p>
        </p:txBody>
      </p:sp>
    </p:spTree>
    <p:extLst>
      <p:ext uri="{BB962C8B-B14F-4D97-AF65-F5344CB8AC3E}">
        <p14:creationId xmlns:p14="http://schemas.microsoft.com/office/powerpoint/2010/main" val="3276388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0"/>
            <a:ext cx="4262967" cy="2799348"/>
          </a:xfrm>
          <a:prstGeom prst="rect">
            <a:avLst/>
          </a:prstGeom>
        </p:spPr>
      </p:pic>
      <p:sp>
        <p:nvSpPr>
          <p:cNvPr id="3" name="CuadroTexto 2"/>
          <p:cNvSpPr txBox="1"/>
          <p:nvPr/>
        </p:nvSpPr>
        <p:spPr>
          <a:xfrm>
            <a:off x="4097867" y="753533"/>
            <a:ext cx="5113866" cy="1200329"/>
          </a:xfrm>
          <a:prstGeom prst="rect">
            <a:avLst/>
          </a:prstGeom>
          <a:noFill/>
        </p:spPr>
        <p:txBody>
          <a:bodyPr wrap="square" rtlCol="0">
            <a:spAutoFit/>
          </a:bodyPr>
          <a:lstStyle/>
          <a:p>
            <a:r>
              <a:rPr lang="es-ES" sz="7200" b="1" dirty="0" smtClean="0"/>
              <a:t>Entornos</a:t>
            </a:r>
            <a:endParaRPr lang="es-AR" sz="7200" b="1" dirty="0"/>
          </a:p>
        </p:txBody>
      </p:sp>
      <p:sp>
        <p:nvSpPr>
          <p:cNvPr id="4" name="CuadroTexto 3"/>
          <p:cNvSpPr txBox="1"/>
          <p:nvPr/>
        </p:nvSpPr>
        <p:spPr>
          <a:xfrm>
            <a:off x="643467" y="3132667"/>
            <a:ext cx="9889066" cy="2862322"/>
          </a:xfrm>
          <a:prstGeom prst="rect">
            <a:avLst/>
          </a:prstGeom>
          <a:noFill/>
        </p:spPr>
        <p:txBody>
          <a:bodyPr wrap="square" rtlCol="0">
            <a:spAutoFit/>
          </a:bodyPr>
          <a:lstStyle/>
          <a:p>
            <a:r>
              <a:rPr lang="es-ES" sz="2000" b="1" dirty="0" smtClean="0"/>
              <a:t>Angular se puede utilizar en diferentes entornos y permite desarrollar varios tipos de programas, como:</a:t>
            </a:r>
          </a:p>
          <a:p>
            <a:endParaRPr lang="es-ES" sz="2000" b="1" dirty="0" smtClean="0"/>
          </a:p>
          <a:p>
            <a:pPr marL="342900" indent="-342900">
              <a:buFont typeface="Arial" panose="020B0604020202020204" pitchFamily="34" charset="0"/>
              <a:buChar char="•"/>
            </a:pPr>
            <a:r>
              <a:rPr lang="es-ES" sz="2000" b="1" dirty="0" smtClean="0"/>
              <a:t>Aplicaciones web: Angular es ideal para el desarrollo de aplicaciones web de una sola página (SPA) y aplicaciones web dinámicas.</a:t>
            </a:r>
          </a:p>
          <a:p>
            <a:pPr marL="342900" indent="-342900">
              <a:buFont typeface="Arial" panose="020B0604020202020204" pitchFamily="34" charset="0"/>
              <a:buChar char="•"/>
            </a:pPr>
            <a:r>
              <a:rPr lang="es-ES" sz="2000" b="1" dirty="0" smtClean="0"/>
              <a:t>Aplicaciones móviles: Angular se puede utilizar junto con herramientas como </a:t>
            </a:r>
            <a:r>
              <a:rPr lang="es-ES" sz="2000" b="1" dirty="0" err="1" smtClean="0"/>
              <a:t>Ionic</a:t>
            </a:r>
            <a:r>
              <a:rPr lang="es-ES" sz="2000" b="1" dirty="0" smtClean="0"/>
              <a:t> o </a:t>
            </a:r>
            <a:r>
              <a:rPr lang="es-ES" sz="2000" b="1" dirty="0" err="1" smtClean="0"/>
              <a:t>NativeScript</a:t>
            </a:r>
            <a:r>
              <a:rPr lang="es-ES" sz="2000" b="1" dirty="0" smtClean="0"/>
              <a:t> para desarrollar aplicaciones móviles multiplataforma.</a:t>
            </a:r>
          </a:p>
          <a:p>
            <a:pPr marL="342900" indent="-342900">
              <a:buFont typeface="Arial" panose="020B0604020202020204" pitchFamily="34" charset="0"/>
              <a:buChar char="•"/>
            </a:pPr>
            <a:r>
              <a:rPr lang="es-ES" sz="2000" b="1" dirty="0" smtClean="0"/>
              <a:t>Aplicaciones de escritorio: Con el uso de herramientas como </a:t>
            </a:r>
            <a:r>
              <a:rPr lang="es-ES" sz="2000" b="1" dirty="0" err="1" smtClean="0"/>
              <a:t>Electron</a:t>
            </a:r>
            <a:r>
              <a:rPr lang="es-ES" sz="2000" b="1" dirty="0" smtClean="0"/>
              <a:t>, Angular también se puede utilizar para crear aplicaciones de escritorio multiplataforma.</a:t>
            </a:r>
            <a:endParaRPr lang="es-ES" sz="2000" b="1" dirty="0"/>
          </a:p>
        </p:txBody>
      </p:sp>
    </p:spTree>
    <p:extLst>
      <p:ext uri="{BB962C8B-B14F-4D97-AF65-F5344CB8AC3E}">
        <p14:creationId xmlns:p14="http://schemas.microsoft.com/office/powerpoint/2010/main" val="2047888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67" y="0"/>
            <a:ext cx="4720167" cy="3099576"/>
          </a:xfrm>
          <a:prstGeom prst="rect">
            <a:avLst/>
          </a:prstGeom>
        </p:spPr>
      </p:pic>
      <p:sp>
        <p:nvSpPr>
          <p:cNvPr id="3" name="CuadroTexto 2"/>
          <p:cNvSpPr txBox="1"/>
          <p:nvPr/>
        </p:nvSpPr>
        <p:spPr>
          <a:xfrm>
            <a:off x="4064000" y="186268"/>
            <a:ext cx="3987800" cy="1200329"/>
          </a:xfrm>
          <a:prstGeom prst="rect">
            <a:avLst/>
          </a:prstGeom>
          <a:noFill/>
        </p:spPr>
        <p:txBody>
          <a:bodyPr wrap="square" rtlCol="0">
            <a:spAutoFit/>
          </a:bodyPr>
          <a:lstStyle/>
          <a:p>
            <a:r>
              <a:rPr lang="es-ES" sz="7200" b="1" dirty="0" smtClean="0"/>
              <a:t>Empresas</a:t>
            </a:r>
            <a:endParaRPr lang="es-AR" sz="7200" b="1" dirty="0"/>
          </a:p>
        </p:txBody>
      </p:sp>
      <p:sp>
        <p:nvSpPr>
          <p:cNvPr id="4" name="CuadroTexto 3"/>
          <p:cNvSpPr txBox="1"/>
          <p:nvPr/>
        </p:nvSpPr>
        <p:spPr>
          <a:xfrm>
            <a:off x="321733" y="3429000"/>
            <a:ext cx="5291667" cy="2031325"/>
          </a:xfrm>
          <a:prstGeom prst="rect">
            <a:avLst/>
          </a:prstGeom>
          <a:noFill/>
        </p:spPr>
        <p:txBody>
          <a:bodyPr wrap="square" rtlCol="0">
            <a:spAutoFit/>
          </a:bodyPr>
          <a:lstStyle/>
          <a:p>
            <a:r>
              <a:rPr lang="es-ES" smtClean="0"/>
              <a:t>Diversas empresas de diferentes tamaños y sectores contratan desarrolladores con experiencia en Angular. Algunos ejemplos de empresas que utilizan Angular incluyen Google, Microsoft, IBM, Adobe y Amazon. La demanda de desarrolladores de Angular sigue siendo alta, especialmente en el desarrollo de aplicaciones empresariales y de comercio electrónico.</a:t>
            </a:r>
            <a:endParaRPr lang="es-AR" dirty="0"/>
          </a:p>
        </p:txBody>
      </p:sp>
      <p:sp>
        <p:nvSpPr>
          <p:cNvPr id="5" name="CuadroTexto 4"/>
          <p:cNvSpPr txBox="1"/>
          <p:nvPr/>
        </p:nvSpPr>
        <p:spPr>
          <a:xfrm>
            <a:off x="5765800" y="1386597"/>
            <a:ext cx="6070599" cy="5078313"/>
          </a:xfrm>
          <a:prstGeom prst="rect">
            <a:avLst/>
          </a:prstGeom>
          <a:noFill/>
        </p:spPr>
        <p:txBody>
          <a:bodyPr wrap="square" rtlCol="0">
            <a:spAutoFit/>
          </a:bodyPr>
          <a:lstStyle/>
          <a:p>
            <a:r>
              <a:rPr lang="es-ES" dirty="0" smtClean="0"/>
              <a:t>Google: Angular fue desarrollado y es mantenido por Google, por lo que es utilizado ampliamente en varios productos y servicios de la empresa.</a:t>
            </a:r>
          </a:p>
          <a:p>
            <a:endParaRPr lang="es-ES" dirty="0" smtClean="0"/>
          </a:p>
          <a:p>
            <a:r>
              <a:rPr lang="es-ES" dirty="0" smtClean="0"/>
              <a:t>Microsoft: Microsoft utiliza Angular en varias de sus aplicaciones y servicios, incluyendo su plataforma de desarrollo de aplicaciones web ASP.NET.</a:t>
            </a:r>
          </a:p>
          <a:p>
            <a:endParaRPr lang="es-ES" dirty="0" smtClean="0"/>
          </a:p>
          <a:p>
            <a:r>
              <a:rPr lang="es-ES" dirty="0" smtClean="0"/>
              <a:t>IBM: IBM utiliza Angular en muchos de sus productos y servicios, como parte de su estrategia de desarrollo de aplicaciones empresariales.</a:t>
            </a:r>
          </a:p>
          <a:p>
            <a:endParaRPr lang="es-ES" dirty="0" smtClean="0"/>
          </a:p>
          <a:p>
            <a:r>
              <a:rPr lang="es-ES" dirty="0" smtClean="0"/>
              <a:t>Nike: Nike utiliza Angular en su plataforma de comercio electrónico y en otras aplicaciones internas.</a:t>
            </a:r>
          </a:p>
          <a:p>
            <a:endParaRPr lang="es-ES" dirty="0" smtClean="0"/>
          </a:p>
          <a:p>
            <a:r>
              <a:rPr lang="es-ES" dirty="0" smtClean="0"/>
              <a:t>Adobe: Adobe utiliza Angular en varios de sus productos y herramientas, como Adobe </a:t>
            </a:r>
            <a:r>
              <a:rPr lang="es-ES" dirty="0" err="1" smtClean="0"/>
              <a:t>Creative</a:t>
            </a:r>
            <a:r>
              <a:rPr lang="es-ES" dirty="0" smtClean="0"/>
              <a:t> Cloud.</a:t>
            </a:r>
          </a:p>
          <a:p>
            <a:endParaRPr lang="es-ES" dirty="0" smtClean="0"/>
          </a:p>
        </p:txBody>
      </p:sp>
    </p:spTree>
    <p:extLst>
      <p:ext uri="{BB962C8B-B14F-4D97-AF65-F5344CB8AC3E}">
        <p14:creationId xmlns:p14="http://schemas.microsoft.com/office/powerpoint/2010/main" val="2529457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33" y="0"/>
            <a:ext cx="4779433" cy="3138494"/>
          </a:xfrm>
          <a:prstGeom prst="rect">
            <a:avLst/>
          </a:prstGeom>
        </p:spPr>
      </p:pic>
      <p:sp>
        <p:nvSpPr>
          <p:cNvPr id="3" name="CuadroTexto 2"/>
          <p:cNvSpPr txBox="1"/>
          <p:nvPr/>
        </p:nvSpPr>
        <p:spPr>
          <a:xfrm>
            <a:off x="4605867" y="745067"/>
            <a:ext cx="6747933" cy="1200329"/>
          </a:xfrm>
          <a:prstGeom prst="rect">
            <a:avLst/>
          </a:prstGeom>
          <a:noFill/>
        </p:spPr>
        <p:txBody>
          <a:bodyPr wrap="square" rtlCol="0">
            <a:spAutoFit/>
          </a:bodyPr>
          <a:lstStyle/>
          <a:p>
            <a:r>
              <a:rPr lang="es-ES" sz="7200" b="1" dirty="0" smtClean="0"/>
              <a:t>En el </a:t>
            </a:r>
            <a:r>
              <a:rPr lang="es-ES" sz="7200" b="1" dirty="0" err="1" smtClean="0"/>
              <a:t>Curriculum</a:t>
            </a:r>
            <a:endParaRPr lang="es-AR" sz="7200" b="1" dirty="0"/>
          </a:p>
        </p:txBody>
      </p:sp>
      <p:sp>
        <p:nvSpPr>
          <p:cNvPr id="4" name="CuadroTexto 3"/>
          <p:cNvSpPr txBox="1"/>
          <p:nvPr/>
        </p:nvSpPr>
        <p:spPr>
          <a:xfrm>
            <a:off x="889000" y="3589867"/>
            <a:ext cx="9626600" cy="2677656"/>
          </a:xfrm>
          <a:prstGeom prst="rect">
            <a:avLst/>
          </a:prstGeom>
          <a:noFill/>
        </p:spPr>
        <p:txBody>
          <a:bodyPr wrap="square" rtlCol="0">
            <a:spAutoFit/>
          </a:bodyPr>
          <a:lstStyle/>
          <a:p>
            <a:pPr marL="342900" indent="-342900">
              <a:buFont typeface="Arial" panose="020B0604020202020204" pitchFamily="34" charset="0"/>
              <a:buChar char="•"/>
            </a:pPr>
            <a:r>
              <a:rPr lang="es-ES" sz="2400" b="1" dirty="0" smtClean="0"/>
              <a:t>Mencionar </a:t>
            </a:r>
            <a:r>
              <a:rPr lang="es-ES" sz="2400" b="1" dirty="0" smtClean="0"/>
              <a:t>el</a:t>
            </a:r>
            <a:r>
              <a:rPr lang="es-ES" sz="2400" b="1" dirty="0" smtClean="0"/>
              <a:t> </a:t>
            </a:r>
            <a:r>
              <a:rPr lang="es-ES" sz="2400" b="1" dirty="0" smtClean="0"/>
              <a:t>nivel de experiencia en Angular (principiante, intermedio, avanzado).</a:t>
            </a:r>
          </a:p>
          <a:p>
            <a:pPr marL="342900" indent="-342900">
              <a:buFont typeface="Arial" panose="020B0604020202020204" pitchFamily="34" charset="0"/>
              <a:buChar char="•"/>
            </a:pPr>
            <a:r>
              <a:rPr lang="es-ES" sz="2400" b="1" dirty="0" smtClean="0"/>
              <a:t>Enumerar los proyectos relevantes </a:t>
            </a:r>
            <a:r>
              <a:rPr lang="es-ES" sz="2400" b="1" dirty="0" smtClean="0"/>
              <a:t>ejecutados </a:t>
            </a:r>
            <a:r>
              <a:rPr lang="es-ES" sz="2400" b="1" dirty="0" smtClean="0"/>
              <a:t>utilizado Angular.</a:t>
            </a:r>
          </a:p>
          <a:p>
            <a:pPr marL="342900" indent="-342900">
              <a:buFont typeface="Arial" panose="020B0604020202020204" pitchFamily="34" charset="0"/>
              <a:buChar char="•"/>
            </a:pPr>
            <a:r>
              <a:rPr lang="es-ES" sz="2400" b="1" dirty="0" smtClean="0"/>
              <a:t>Detallar las características y funcionalidades específicas que </a:t>
            </a:r>
            <a:r>
              <a:rPr lang="es-ES" sz="2400" b="1" dirty="0" smtClean="0"/>
              <a:t>se hayan </a:t>
            </a:r>
            <a:r>
              <a:rPr lang="es-ES" sz="2400" b="1" dirty="0" smtClean="0"/>
              <a:t>implementado </a:t>
            </a:r>
            <a:r>
              <a:rPr lang="es-ES" sz="2400" b="1" dirty="0" smtClean="0"/>
              <a:t>con Angular.</a:t>
            </a:r>
          </a:p>
          <a:p>
            <a:pPr marL="342900" indent="-342900">
              <a:buFont typeface="Arial" panose="020B0604020202020204" pitchFamily="34" charset="0"/>
              <a:buChar char="•"/>
            </a:pPr>
            <a:r>
              <a:rPr lang="es-ES" sz="2400" b="1" dirty="0" smtClean="0"/>
              <a:t>Mencionar cualquier certificación o curso de formación relacionado con Angular.</a:t>
            </a:r>
            <a:endParaRPr lang="es-ES" sz="2400" b="1" dirty="0"/>
          </a:p>
        </p:txBody>
      </p:sp>
    </p:spTree>
    <p:extLst>
      <p:ext uri="{BB962C8B-B14F-4D97-AF65-F5344CB8AC3E}">
        <p14:creationId xmlns:p14="http://schemas.microsoft.com/office/powerpoint/2010/main" val="3861131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3066" y="685800"/>
            <a:ext cx="10058400" cy="5657850"/>
          </a:xfrm>
          <a:prstGeom prst="rect">
            <a:avLst/>
          </a:prstGeom>
        </p:spPr>
      </p:pic>
    </p:spTree>
    <p:extLst>
      <p:ext uri="{BB962C8B-B14F-4D97-AF65-F5344CB8AC3E}">
        <p14:creationId xmlns:p14="http://schemas.microsoft.com/office/powerpoint/2010/main" val="1246393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7933" y="347133"/>
            <a:ext cx="4816594" cy="2709334"/>
          </a:xfrm>
          <a:prstGeom prst="rect">
            <a:avLst/>
          </a:prstGeom>
        </p:spPr>
      </p:pic>
      <p:sp>
        <p:nvSpPr>
          <p:cNvPr id="3" name="CuadroTexto 2"/>
          <p:cNvSpPr txBox="1"/>
          <p:nvPr/>
        </p:nvSpPr>
        <p:spPr>
          <a:xfrm>
            <a:off x="872067" y="3429000"/>
            <a:ext cx="8212666" cy="2308324"/>
          </a:xfrm>
          <a:prstGeom prst="rect">
            <a:avLst/>
          </a:prstGeom>
          <a:noFill/>
        </p:spPr>
        <p:txBody>
          <a:bodyPr wrap="square" rtlCol="0">
            <a:spAutoFit/>
          </a:bodyPr>
          <a:lstStyle/>
          <a:p>
            <a:r>
              <a:rPr lang="es-ES" sz="2400" b="1" dirty="0" err="1"/>
              <a:t>Python</a:t>
            </a:r>
            <a:r>
              <a:rPr lang="es-ES" sz="2400" b="1" dirty="0"/>
              <a:t> es un lenguaje de programación de alto nivel y de propósito general.</a:t>
            </a:r>
          </a:p>
          <a:p>
            <a:r>
              <a:rPr lang="es-ES" sz="2400" b="1" dirty="0"/>
              <a:t>Es conocido por su simplicidad y legibilidad de código, lo cual facilita el aprendizaje y la colaboración en proyectos.</a:t>
            </a:r>
          </a:p>
          <a:p>
            <a:r>
              <a:rPr lang="es-ES" sz="2400" b="1" dirty="0" err="1"/>
              <a:t>Python</a:t>
            </a:r>
            <a:r>
              <a:rPr lang="es-ES" sz="2400" b="1" dirty="0"/>
              <a:t> es interpretado y orientado a objetos, lo que permite un desarrollo eficiente y rápido.</a:t>
            </a:r>
          </a:p>
        </p:txBody>
      </p:sp>
    </p:spTree>
    <p:extLst>
      <p:ext uri="{BB962C8B-B14F-4D97-AF65-F5344CB8AC3E}">
        <p14:creationId xmlns:p14="http://schemas.microsoft.com/office/powerpoint/2010/main" val="42728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533" y="262468"/>
            <a:ext cx="4919133" cy="2767012"/>
          </a:xfrm>
          <a:prstGeom prst="rect">
            <a:avLst/>
          </a:prstGeom>
        </p:spPr>
      </p:pic>
      <p:sp>
        <p:nvSpPr>
          <p:cNvPr id="3" name="CuadroTexto 2"/>
          <p:cNvSpPr txBox="1"/>
          <p:nvPr/>
        </p:nvSpPr>
        <p:spPr>
          <a:xfrm>
            <a:off x="4546600" y="728133"/>
            <a:ext cx="5376333" cy="1015663"/>
          </a:xfrm>
          <a:prstGeom prst="rect">
            <a:avLst/>
          </a:prstGeom>
          <a:noFill/>
        </p:spPr>
        <p:txBody>
          <a:bodyPr wrap="square" rtlCol="0">
            <a:spAutoFit/>
          </a:bodyPr>
          <a:lstStyle/>
          <a:p>
            <a:r>
              <a:rPr lang="es-ES" sz="6000" b="1" dirty="0" smtClean="0"/>
              <a:t>Características</a:t>
            </a:r>
            <a:endParaRPr lang="es-AR" sz="6000" b="1" dirty="0"/>
          </a:p>
        </p:txBody>
      </p:sp>
      <p:sp>
        <p:nvSpPr>
          <p:cNvPr id="4" name="CuadroTexto 3"/>
          <p:cNvSpPr txBox="1"/>
          <p:nvPr/>
        </p:nvSpPr>
        <p:spPr>
          <a:xfrm>
            <a:off x="770467" y="3429000"/>
            <a:ext cx="10346266" cy="2862322"/>
          </a:xfrm>
          <a:prstGeom prst="rect">
            <a:avLst/>
          </a:prstGeom>
          <a:noFill/>
        </p:spPr>
        <p:txBody>
          <a:bodyPr wrap="square" rtlCol="0">
            <a:spAutoFit/>
          </a:bodyPr>
          <a:lstStyle/>
          <a:p>
            <a:pPr marL="342900" indent="-342900">
              <a:buFont typeface="Arial" panose="020B0604020202020204" pitchFamily="34" charset="0"/>
              <a:buChar char="•"/>
            </a:pPr>
            <a:r>
              <a:rPr lang="es-ES" sz="2000" b="1" dirty="0"/>
              <a:t>Legibilidad del código: </a:t>
            </a:r>
            <a:r>
              <a:rPr lang="es-ES" sz="2000" b="1" dirty="0" err="1"/>
              <a:t>Python</a:t>
            </a:r>
            <a:r>
              <a:rPr lang="es-ES" sz="2000" b="1" dirty="0"/>
              <a:t> se destaca por su sintaxis clara y sencilla, que favorece la comprensión y el mantenimiento del código.</a:t>
            </a:r>
          </a:p>
          <a:p>
            <a:pPr marL="342900" indent="-342900">
              <a:buFont typeface="Arial" panose="020B0604020202020204" pitchFamily="34" charset="0"/>
              <a:buChar char="•"/>
            </a:pPr>
            <a:r>
              <a:rPr lang="es-ES" sz="2000" b="1" dirty="0"/>
              <a:t>Amplia biblioteca estándar: </a:t>
            </a:r>
            <a:r>
              <a:rPr lang="es-ES" sz="2000" b="1" dirty="0" err="1"/>
              <a:t>Python</a:t>
            </a:r>
            <a:r>
              <a:rPr lang="es-ES" sz="2000" b="1" dirty="0"/>
              <a:t> cuenta con una gran cantidad de módulos y bibliotecas que abarcan una amplia gama de funcionalidades, lo que facilita el desarrollo de aplicaciones complejas.</a:t>
            </a:r>
          </a:p>
          <a:p>
            <a:pPr marL="342900" indent="-342900">
              <a:buFont typeface="Arial" panose="020B0604020202020204" pitchFamily="34" charset="0"/>
              <a:buChar char="•"/>
            </a:pPr>
            <a:r>
              <a:rPr lang="es-ES" sz="2000" b="1" dirty="0"/>
              <a:t>Multiplataforma: </a:t>
            </a:r>
            <a:r>
              <a:rPr lang="es-ES" sz="2000" b="1" dirty="0" err="1"/>
              <a:t>Python</a:t>
            </a:r>
            <a:r>
              <a:rPr lang="es-ES" sz="2000" b="1" dirty="0"/>
              <a:t> es compatible con los principales sistemas operativos, lo que permite su uso en diferentes entornos de desarrollo.</a:t>
            </a:r>
          </a:p>
          <a:p>
            <a:pPr marL="342900" indent="-342900">
              <a:buFont typeface="Arial" panose="020B0604020202020204" pitchFamily="34" charset="0"/>
              <a:buChar char="•"/>
            </a:pPr>
            <a:r>
              <a:rPr lang="es-ES" sz="2000" b="1" dirty="0"/>
              <a:t>Comunidad activa: </a:t>
            </a:r>
            <a:r>
              <a:rPr lang="es-ES" sz="2000" b="1" dirty="0" err="1"/>
              <a:t>Python</a:t>
            </a:r>
            <a:r>
              <a:rPr lang="es-ES" sz="2000" b="1" dirty="0"/>
              <a:t> cuenta con una comunidad grande y activa de desarrolladores que contribuyen con la creación de bibliotecas, solución de problemas y brindan soporte.</a:t>
            </a:r>
          </a:p>
        </p:txBody>
      </p:sp>
    </p:spTree>
    <p:extLst>
      <p:ext uri="{BB962C8B-B14F-4D97-AF65-F5344CB8AC3E}">
        <p14:creationId xmlns:p14="http://schemas.microsoft.com/office/powerpoint/2010/main" val="2386138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616" y="199524"/>
            <a:ext cx="4951082" cy="2784983"/>
          </a:xfrm>
          <a:prstGeom prst="rect">
            <a:avLst/>
          </a:prstGeom>
        </p:spPr>
      </p:pic>
      <p:sp>
        <p:nvSpPr>
          <p:cNvPr id="3" name="CuadroTexto 2"/>
          <p:cNvSpPr txBox="1"/>
          <p:nvPr/>
        </p:nvSpPr>
        <p:spPr>
          <a:xfrm>
            <a:off x="702733" y="3462867"/>
            <a:ext cx="10430934" cy="2862322"/>
          </a:xfrm>
          <a:prstGeom prst="rect">
            <a:avLst/>
          </a:prstGeom>
          <a:noFill/>
        </p:spPr>
        <p:txBody>
          <a:bodyPr wrap="square" rtlCol="0">
            <a:spAutoFit/>
          </a:bodyPr>
          <a:lstStyle/>
          <a:p>
            <a:pPr marL="285750" indent="-285750">
              <a:buFont typeface="Arial" panose="020B0604020202020204" pitchFamily="34" charset="0"/>
              <a:buChar char="•"/>
            </a:pPr>
            <a:r>
              <a:rPr lang="es-ES" b="1" dirty="0"/>
              <a:t>Desarrollo web: </a:t>
            </a:r>
            <a:r>
              <a:rPr lang="es-ES" b="1" dirty="0" err="1"/>
              <a:t>Python</a:t>
            </a:r>
            <a:r>
              <a:rPr lang="es-ES" b="1" dirty="0"/>
              <a:t> se utiliza ampliamente en el desarrollo web, gracias a </a:t>
            </a:r>
            <a:r>
              <a:rPr lang="es-ES" b="1" dirty="0" err="1"/>
              <a:t>frameworks</a:t>
            </a:r>
            <a:r>
              <a:rPr lang="es-ES" b="1" dirty="0"/>
              <a:t> como Django y </a:t>
            </a:r>
            <a:r>
              <a:rPr lang="es-ES" b="1" dirty="0" err="1"/>
              <a:t>Flask</a:t>
            </a:r>
            <a:r>
              <a:rPr lang="es-ES" b="1" dirty="0"/>
              <a:t>, que permiten crear aplicaciones robustas y escalables.</a:t>
            </a:r>
          </a:p>
          <a:p>
            <a:pPr marL="285750" indent="-285750">
              <a:buFont typeface="Arial" panose="020B0604020202020204" pitchFamily="34" charset="0"/>
              <a:buChar char="•"/>
            </a:pPr>
            <a:r>
              <a:rPr lang="es-ES" b="1" dirty="0"/>
              <a:t>Análisis de datos: </a:t>
            </a:r>
            <a:r>
              <a:rPr lang="es-ES" b="1" dirty="0" err="1"/>
              <a:t>Python</a:t>
            </a:r>
            <a:r>
              <a:rPr lang="es-ES" b="1" dirty="0"/>
              <a:t> es una elección popular para el análisis y procesamiento de datos, debido a bibliotecas como </a:t>
            </a:r>
            <a:r>
              <a:rPr lang="es-ES" b="1" dirty="0" err="1"/>
              <a:t>NumPy</a:t>
            </a:r>
            <a:r>
              <a:rPr lang="es-ES" b="1" dirty="0"/>
              <a:t>, pandas y </a:t>
            </a:r>
            <a:r>
              <a:rPr lang="es-ES" b="1" dirty="0" err="1"/>
              <a:t>matplotlib</a:t>
            </a:r>
            <a:r>
              <a:rPr lang="es-ES" b="1" dirty="0"/>
              <a:t>, que brindan herramientas poderosas para manipular y visualizar datos.</a:t>
            </a:r>
          </a:p>
          <a:p>
            <a:pPr marL="285750" indent="-285750">
              <a:buFont typeface="Arial" panose="020B0604020202020204" pitchFamily="34" charset="0"/>
              <a:buChar char="•"/>
            </a:pPr>
            <a:r>
              <a:rPr lang="es-ES" b="1" dirty="0"/>
              <a:t>Inteligencia artificial y aprendizaje automático: </a:t>
            </a:r>
            <a:r>
              <a:rPr lang="es-ES" b="1" dirty="0" err="1"/>
              <a:t>Python</a:t>
            </a:r>
            <a:r>
              <a:rPr lang="es-ES" b="1" dirty="0"/>
              <a:t> se ha convertido en un lenguaje preferido para la implementación de algoritmos de inteligencia artificial y aprendizaje automático, gracias a bibliotecas como </a:t>
            </a:r>
            <a:r>
              <a:rPr lang="es-ES" b="1" dirty="0" err="1"/>
              <a:t>TensorFlow</a:t>
            </a:r>
            <a:r>
              <a:rPr lang="es-ES" b="1" dirty="0"/>
              <a:t> y </a:t>
            </a:r>
            <a:r>
              <a:rPr lang="es-ES" b="1" dirty="0" err="1"/>
              <a:t>scikit-learn</a:t>
            </a:r>
            <a:r>
              <a:rPr lang="es-ES" b="1" dirty="0"/>
              <a:t>.</a:t>
            </a:r>
          </a:p>
          <a:p>
            <a:pPr marL="285750" indent="-285750">
              <a:buFont typeface="Arial" panose="020B0604020202020204" pitchFamily="34" charset="0"/>
              <a:buChar char="•"/>
            </a:pPr>
            <a:r>
              <a:rPr lang="es-ES" b="1" dirty="0"/>
              <a:t>Automatización de tareas: </a:t>
            </a:r>
            <a:r>
              <a:rPr lang="es-ES" b="1" dirty="0" err="1"/>
              <a:t>Python</a:t>
            </a:r>
            <a:r>
              <a:rPr lang="es-ES" b="1" dirty="0"/>
              <a:t> permite la automatización de tareas repetitivas, lo que lo hace ideal para scripts y programas de utilidad.</a:t>
            </a:r>
          </a:p>
        </p:txBody>
      </p:sp>
      <p:sp>
        <p:nvSpPr>
          <p:cNvPr id="4" name="CuadroTexto 3"/>
          <p:cNvSpPr txBox="1"/>
          <p:nvPr/>
        </p:nvSpPr>
        <p:spPr>
          <a:xfrm>
            <a:off x="4521200" y="702734"/>
            <a:ext cx="4758266" cy="1323439"/>
          </a:xfrm>
          <a:prstGeom prst="rect">
            <a:avLst/>
          </a:prstGeom>
          <a:noFill/>
        </p:spPr>
        <p:txBody>
          <a:bodyPr wrap="square" rtlCol="0">
            <a:spAutoFit/>
          </a:bodyPr>
          <a:lstStyle/>
          <a:p>
            <a:r>
              <a:rPr lang="es-ES" sz="8000" b="1" dirty="0" smtClean="0"/>
              <a:t>Uso</a:t>
            </a:r>
            <a:endParaRPr lang="es-AR" sz="8000" b="1" dirty="0"/>
          </a:p>
        </p:txBody>
      </p:sp>
    </p:spTree>
    <p:extLst>
      <p:ext uri="{BB962C8B-B14F-4D97-AF65-F5344CB8AC3E}">
        <p14:creationId xmlns:p14="http://schemas.microsoft.com/office/powerpoint/2010/main" val="2322554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534" y="230293"/>
            <a:ext cx="4591414" cy="2402840"/>
          </a:xfrm>
          <a:prstGeom prst="rect">
            <a:avLst/>
          </a:prstGeom>
        </p:spPr>
      </p:pic>
      <p:sp>
        <p:nvSpPr>
          <p:cNvPr id="3" name="CuadroTexto 2"/>
          <p:cNvSpPr txBox="1"/>
          <p:nvPr/>
        </p:nvSpPr>
        <p:spPr>
          <a:xfrm>
            <a:off x="601133" y="3039533"/>
            <a:ext cx="10651067" cy="3539430"/>
          </a:xfrm>
          <a:prstGeom prst="rect">
            <a:avLst/>
          </a:prstGeom>
          <a:noFill/>
        </p:spPr>
        <p:txBody>
          <a:bodyPr wrap="square" rtlCol="0">
            <a:spAutoFit/>
          </a:bodyPr>
          <a:lstStyle/>
          <a:p>
            <a:r>
              <a:rPr lang="es-ES" sz="2800" b="1" dirty="0" smtClean="0"/>
              <a:t>Node.js es un entorno de tiempo de ejecución de JavaScript basado en el motor V8 de </a:t>
            </a:r>
            <a:r>
              <a:rPr lang="es-ES" sz="2800" b="1" dirty="0" err="1" smtClean="0"/>
              <a:t>Chrome</a:t>
            </a:r>
            <a:r>
              <a:rPr lang="es-ES" sz="2800" b="1" dirty="0" smtClean="0"/>
              <a:t>.</a:t>
            </a:r>
          </a:p>
          <a:p>
            <a:r>
              <a:rPr lang="es-ES" sz="2800" b="1" dirty="0" smtClean="0"/>
              <a:t>Permite ejecutar código JavaScript fuera del navegador, en el lado del servidor.</a:t>
            </a:r>
          </a:p>
          <a:p>
            <a:r>
              <a:rPr lang="es-ES" sz="2800" b="1" dirty="0" smtClean="0"/>
              <a:t>Proporciona un entorno de desarrollo escalable y eficiente para aplicaciones web y de red</a:t>
            </a:r>
            <a:r>
              <a:rPr lang="es-ES" sz="2800" b="1" dirty="0" smtClean="0"/>
              <a:t>.</a:t>
            </a:r>
          </a:p>
          <a:p>
            <a:r>
              <a:rPr lang="es-ES" sz="2800" b="1" dirty="0" smtClean="0"/>
              <a:t>Si bien es conocido su uso en el </a:t>
            </a:r>
            <a:r>
              <a:rPr lang="es-ES" sz="2800" b="1" dirty="0" err="1" smtClean="0"/>
              <a:t>backend</a:t>
            </a:r>
            <a:r>
              <a:rPr lang="es-ES" sz="2800" b="1" dirty="0" smtClean="0"/>
              <a:t>, también puede ser utilizado en el </a:t>
            </a:r>
            <a:r>
              <a:rPr lang="es-ES" sz="2800" b="1" dirty="0" err="1" smtClean="0"/>
              <a:t>frontend</a:t>
            </a:r>
            <a:r>
              <a:rPr lang="es-ES" sz="2800" b="1" dirty="0"/>
              <a:t>.</a:t>
            </a:r>
            <a:endParaRPr lang="es-ES" sz="2800" b="1" dirty="0"/>
          </a:p>
        </p:txBody>
      </p:sp>
    </p:spTree>
    <p:extLst>
      <p:ext uri="{BB962C8B-B14F-4D97-AF65-F5344CB8AC3E}">
        <p14:creationId xmlns:p14="http://schemas.microsoft.com/office/powerpoint/2010/main" val="2881947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866" y="195373"/>
            <a:ext cx="4885266" cy="2747962"/>
          </a:xfrm>
          <a:prstGeom prst="rect">
            <a:avLst/>
          </a:prstGeom>
        </p:spPr>
      </p:pic>
      <p:sp>
        <p:nvSpPr>
          <p:cNvPr id="3" name="CuadroTexto 2"/>
          <p:cNvSpPr txBox="1"/>
          <p:nvPr/>
        </p:nvSpPr>
        <p:spPr>
          <a:xfrm>
            <a:off x="4343400" y="584200"/>
            <a:ext cx="5867400" cy="1938992"/>
          </a:xfrm>
          <a:prstGeom prst="rect">
            <a:avLst/>
          </a:prstGeom>
          <a:noFill/>
        </p:spPr>
        <p:txBody>
          <a:bodyPr wrap="square" rtlCol="0">
            <a:spAutoFit/>
          </a:bodyPr>
          <a:lstStyle/>
          <a:p>
            <a:r>
              <a:rPr lang="es-AR" sz="6000" b="1" dirty="0" err="1"/>
              <a:t>Frameworks</a:t>
            </a:r>
            <a:r>
              <a:rPr lang="es-AR" sz="6000" b="1" dirty="0"/>
              <a:t> populares </a:t>
            </a:r>
          </a:p>
        </p:txBody>
      </p:sp>
      <p:sp>
        <p:nvSpPr>
          <p:cNvPr id="4" name="CuadroTexto 3"/>
          <p:cNvSpPr txBox="1"/>
          <p:nvPr/>
        </p:nvSpPr>
        <p:spPr>
          <a:xfrm>
            <a:off x="787400" y="3293533"/>
            <a:ext cx="10532533" cy="3170099"/>
          </a:xfrm>
          <a:prstGeom prst="rect">
            <a:avLst/>
          </a:prstGeom>
          <a:noFill/>
        </p:spPr>
        <p:txBody>
          <a:bodyPr wrap="square" rtlCol="0">
            <a:spAutoFit/>
          </a:bodyPr>
          <a:lstStyle/>
          <a:p>
            <a:pPr marL="342900" indent="-342900">
              <a:buFont typeface="Arial" panose="020B0604020202020204" pitchFamily="34" charset="0"/>
              <a:buChar char="•"/>
            </a:pPr>
            <a:r>
              <a:rPr lang="es-ES" sz="2000" b="1" dirty="0"/>
              <a:t>Django: Framework de desarrollo web que facilita la creación de aplicaciones seguras y escalables.</a:t>
            </a:r>
          </a:p>
          <a:p>
            <a:pPr marL="342900" indent="-342900">
              <a:buFont typeface="Arial" panose="020B0604020202020204" pitchFamily="34" charset="0"/>
              <a:buChar char="•"/>
            </a:pPr>
            <a:r>
              <a:rPr lang="es-ES" sz="2000" b="1" dirty="0" err="1"/>
              <a:t>Flask</a:t>
            </a:r>
            <a:r>
              <a:rPr lang="es-ES" sz="2000" b="1" dirty="0"/>
              <a:t>: Framework ligero para el desarrollo web que proporciona flexibilidad y simplicidad en la creación de aplicaciones.</a:t>
            </a:r>
          </a:p>
          <a:p>
            <a:pPr marL="342900" indent="-342900">
              <a:buFont typeface="Arial" panose="020B0604020202020204" pitchFamily="34" charset="0"/>
              <a:buChar char="•"/>
            </a:pPr>
            <a:r>
              <a:rPr lang="es-ES" sz="2000" b="1" dirty="0" err="1"/>
              <a:t>NumPy</a:t>
            </a:r>
            <a:r>
              <a:rPr lang="es-ES" sz="2000" b="1" dirty="0"/>
              <a:t>: Biblioteca para la manipulación y cálculo numérico eficiente de </a:t>
            </a:r>
            <a:r>
              <a:rPr lang="es-ES" sz="2000" b="1" dirty="0" err="1"/>
              <a:t>arrays</a:t>
            </a:r>
            <a:r>
              <a:rPr lang="es-ES" sz="2000" b="1" dirty="0"/>
              <a:t> multidimensionales.</a:t>
            </a:r>
          </a:p>
          <a:p>
            <a:pPr marL="342900" indent="-342900">
              <a:buFont typeface="Arial" panose="020B0604020202020204" pitchFamily="34" charset="0"/>
              <a:buChar char="•"/>
            </a:pPr>
            <a:r>
              <a:rPr lang="es-ES" sz="2000" b="1" dirty="0"/>
              <a:t>pandas: Biblioteca que ofrece estructuras de datos y herramientas para el análisis y manipulación de datos.</a:t>
            </a:r>
          </a:p>
          <a:p>
            <a:pPr marL="342900" indent="-342900">
              <a:buFont typeface="Arial" panose="020B0604020202020204" pitchFamily="34" charset="0"/>
              <a:buChar char="•"/>
            </a:pPr>
            <a:r>
              <a:rPr lang="es-ES" sz="2000" b="1" dirty="0" err="1"/>
              <a:t>TensorFlow</a:t>
            </a:r>
            <a:r>
              <a:rPr lang="es-ES" sz="2000" b="1" dirty="0"/>
              <a:t>: Biblioteca para el aprendizaje automático y la construcción de redes neuronales de forma eficiente.</a:t>
            </a:r>
          </a:p>
        </p:txBody>
      </p:sp>
    </p:spTree>
    <p:extLst>
      <p:ext uri="{BB962C8B-B14F-4D97-AF65-F5344CB8AC3E}">
        <p14:creationId xmlns:p14="http://schemas.microsoft.com/office/powerpoint/2010/main" val="254646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8067" y="101599"/>
            <a:ext cx="5088467" cy="2862263"/>
          </a:xfrm>
          <a:prstGeom prst="rect">
            <a:avLst/>
          </a:prstGeom>
        </p:spPr>
      </p:pic>
      <p:sp>
        <p:nvSpPr>
          <p:cNvPr id="3" name="CuadroTexto 2"/>
          <p:cNvSpPr txBox="1"/>
          <p:nvPr/>
        </p:nvSpPr>
        <p:spPr>
          <a:xfrm>
            <a:off x="821267" y="3175000"/>
            <a:ext cx="10803466" cy="2862322"/>
          </a:xfrm>
          <a:prstGeom prst="rect">
            <a:avLst/>
          </a:prstGeom>
          <a:noFill/>
        </p:spPr>
        <p:txBody>
          <a:bodyPr wrap="square" rtlCol="0">
            <a:spAutoFit/>
          </a:bodyPr>
          <a:lstStyle/>
          <a:p>
            <a:r>
              <a:rPr lang="es-ES" sz="2000" b="1" dirty="0"/>
              <a:t>Tipos de programas que se pueden crear con </a:t>
            </a:r>
            <a:r>
              <a:rPr lang="es-ES" sz="2000" b="1" dirty="0" err="1"/>
              <a:t>Python</a:t>
            </a:r>
            <a:r>
              <a:rPr lang="es-ES" sz="2000" b="1" dirty="0" smtClean="0"/>
              <a:t>:</a:t>
            </a:r>
          </a:p>
          <a:p>
            <a:endParaRPr lang="es-ES" sz="2000" b="1" dirty="0"/>
          </a:p>
          <a:p>
            <a:pPr marL="342900" indent="-342900">
              <a:buFont typeface="Arial" panose="020B0604020202020204" pitchFamily="34" charset="0"/>
              <a:buChar char="•"/>
            </a:pPr>
            <a:r>
              <a:rPr lang="es-ES" sz="2000" b="1" dirty="0"/>
              <a:t>Aplicaciones web: Desarrollo de sitios web y aplicaciones web interactivas.</a:t>
            </a:r>
          </a:p>
          <a:p>
            <a:pPr marL="342900" indent="-342900">
              <a:buFont typeface="Arial" panose="020B0604020202020204" pitchFamily="34" charset="0"/>
              <a:buChar char="•"/>
            </a:pPr>
            <a:r>
              <a:rPr lang="es-ES" sz="2000" b="1" dirty="0"/>
              <a:t>Análisis y visualización de datos: Manipulación, procesamiento y visualización de grandes conjuntos de datos.</a:t>
            </a:r>
          </a:p>
          <a:p>
            <a:pPr marL="342900" indent="-342900">
              <a:buFont typeface="Arial" panose="020B0604020202020204" pitchFamily="34" charset="0"/>
              <a:buChar char="•"/>
            </a:pPr>
            <a:r>
              <a:rPr lang="es-ES" sz="2000" b="1" dirty="0"/>
              <a:t>Automatización de tareas: Creación de scripts y programas para automatizar tareas repetitivas.</a:t>
            </a:r>
          </a:p>
          <a:p>
            <a:pPr marL="342900" indent="-342900">
              <a:buFont typeface="Arial" panose="020B0604020202020204" pitchFamily="34" charset="0"/>
              <a:buChar char="•"/>
            </a:pPr>
            <a:r>
              <a:rPr lang="es-ES" sz="2000" b="1" dirty="0"/>
              <a:t>Desarrollo de juegos: Creación de juegos 2D y 3D utilizando bibliotecas como </a:t>
            </a:r>
            <a:r>
              <a:rPr lang="es-ES" sz="2000" b="1" dirty="0" err="1"/>
              <a:t>Pygame</a:t>
            </a:r>
            <a:r>
              <a:rPr lang="es-ES" sz="2000" b="1" dirty="0"/>
              <a:t> y Panda3D.</a:t>
            </a:r>
          </a:p>
          <a:p>
            <a:pPr marL="342900" indent="-342900">
              <a:buFont typeface="Arial" panose="020B0604020202020204" pitchFamily="34" charset="0"/>
              <a:buChar char="•"/>
            </a:pPr>
            <a:r>
              <a:rPr lang="es-ES" sz="2000" b="1" dirty="0"/>
              <a:t>Aplicaciones de escritorio: Desarrollo de aplicaciones de escritorio multiplataforma utilizando </a:t>
            </a:r>
            <a:r>
              <a:rPr lang="es-ES" sz="2000" b="1" dirty="0" err="1"/>
              <a:t>frameworks</a:t>
            </a:r>
            <a:r>
              <a:rPr lang="es-ES" sz="2000" b="1" dirty="0"/>
              <a:t> como </a:t>
            </a:r>
            <a:r>
              <a:rPr lang="es-ES" sz="2000" b="1" dirty="0" err="1"/>
              <a:t>PyQt</a:t>
            </a:r>
            <a:r>
              <a:rPr lang="es-ES" sz="2000" b="1" dirty="0"/>
              <a:t> y </a:t>
            </a:r>
            <a:r>
              <a:rPr lang="es-ES" sz="2000" b="1" dirty="0" err="1"/>
              <a:t>Tkinter</a:t>
            </a:r>
            <a:r>
              <a:rPr lang="es-ES" sz="2000" b="1" dirty="0"/>
              <a:t>.</a:t>
            </a:r>
          </a:p>
        </p:txBody>
      </p:sp>
    </p:spTree>
    <p:extLst>
      <p:ext uri="{BB962C8B-B14F-4D97-AF65-F5344CB8AC3E}">
        <p14:creationId xmlns:p14="http://schemas.microsoft.com/office/powerpoint/2010/main" val="2384919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4" y="220135"/>
            <a:ext cx="5207001" cy="2928938"/>
          </a:xfrm>
          <a:prstGeom prst="rect">
            <a:avLst/>
          </a:prstGeom>
        </p:spPr>
      </p:pic>
      <p:sp>
        <p:nvSpPr>
          <p:cNvPr id="3" name="CuadroTexto 2"/>
          <p:cNvSpPr txBox="1"/>
          <p:nvPr/>
        </p:nvSpPr>
        <p:spPr>
          <a:xfrm>
            <a:off x="4258733" y="220135"/>
            <a:ext cx="4445000" cy="1200329"/>
          </a:xfrm>
          <a:prstGeom prst="rect">
            <a:avLst/>
          </a:prstGeom>
          <a:noFill/>
        </p:spPr>
        <p:txBody>
          <a:bodyPr wrap="square" rtlCol="0">
            <a:spAutoFit/>
          </a:bodyPr>
          <a:lstStyle/>
          <a:p>
            <a:r>
              <a:rPr lang="es-ES" sz="7200" b="1" dirty="0" smtClean="0"/>
              <a:t>Empresas</a:t>
            </a:r>
            <a:endParaRPr lang="es-AR" sz="7200" b="1" dirty="0"/>
          </a:p>
        </p:txBody>
      </p:sp>
      <p:sp>
        <p:nvSpPr>
          <p:cNvPr id="4" name="CuadroTexto 3"/>
          <p:cNvSpPr txBox="1"/>
          <p:nvPr/>
        </p:nvSpPr>
        <p:spPr>
          <a:xfrm>
            <a:off x="237067" y="3496733"/>
            <a:ext cx="6180665" cy="3139321"/>
          </a:xfrm>
          <a:prstGeom prst="rect">
            <a:avLst/>
          </a:prstGeom>
          <a:noFill/>
        </p:spPr>
        <p:txBody>
          <a:bodyPr wrap="square" rtlCol="0">
            <a:spAutoFit/>
          </a:bodyPr>
          <a:lstStyle/>
          <a:p>
            <a:pPr marL="285750" indent="-285750">
              <a:buFont typeface="Arial" panose="020B0604020202020204" pitchFamily="34" charset="0"/>
              <a:buChar char="•"/>
            </a:pPr>
            <a:r>
              <a:rPr lang="es-ES" dirty="0"/>
              <a:t>Empresas de tecnología: Grandes compañías como Google, Facebook, Microsoft, Amazon y muchas otras utilizan </a:t>
            </a:r>
            <a:r>
              <a:rPr lang="es-ES" dirty="0" err="1"/>
              <a:t>Python</a:t>
            </a:r>
            <a:r>
              <a:rPr lang="es-ES" dirty="0"/>
              <a:t> en sus productos y servicios.</a:t>
            </a:r>
          </a:p>
          <a:p>
            <a:pPr marL="285750" indent="-285750">
              <a:buFont typeface="Arial" panose="020B0604020202020204" pitchFamily="34" charset="0"/>
              <a:buChar char="•"/>
            </a:pPr>
            <a:r>
              <a:rPr lang="es-ES" dirty="0" err="1"/>
              <a:t>Startups</a:t>
            </a:r>
            <a:r>
              <a:rPr lang="es-ES" dirty="0"/>
              <a:t>: </a:t>
            </a:r>
            <a:r>
              <a:rPr lang="es-ES" dirty="0" err="1"/>
              <a:t>Python</a:t>
            </a:r>
            <a:r>
              <a:rPr lang="es-ES" dirty="0"/>
              <a:t> es una opción popular para </a:t>
            </a:r>
            <a:r>
              <a:rPr lang="es-ES" dirty="0" err="1"/>
              <a:t>startups</a:t>
            </a:r>
            <a:r>
              <a:rPr lang="es-ES" dirty="0"/>
              <a:t> debido a su flexibilidad, productividad y disponibilidad de recursos.</a:t>
            </a:r>
          </a:p>
          <a:p>
            <a:pPr marL="285750" indent="-285750">
              <a:buFont typeface="Arial" panose="020B0604020202020204" pitchFamily="34" charset="0"/>
              <a:buChar char="•"/>
            </a:pPr>
            <a:r>
              <a:rPr lang="es-ES" dirty="0"/>
              <a:t>Empresas de análisis de datos: Dado su enfoque en el análisis y manipulación de datos, </a:t>
            </a:r>
            <a:r>
              <a:rPr lang="es-ES" dirty="0" err="1"/>
              <a:t>Python</a:t>
            </a:r>
            <a:r>
              <a:rPr lang="es-ES" dirty="0"/>
              <a:t> es altamente demandado en empresas de análisis y ciencia de datos.</a:t>
            </a:r>
          </a:p>
          <a:p>
            <a:pPr marL="285750" indent="-285750">
              <a:buFont typeface="Arial" panose="020B0604020202020204" pitchFamily="34" charset="0"/>
              <a:buChar char="•"/>
            </a:pPr>
            <a:r>
              <a:rPr lang="es-ES" dirty="0"/>
              <a:t>Agencias de desarrollo web: Muchas agencias y consultoras de desarrollo web buscan desarrolladores con experiencia en </a:t>
            </a:r>
            <a:r>
              <a:rPr lang="es-ES" dirty="0" err="1"/>
              <a:t>Python</a:t>
            </a:r>
            <a:r>
              <a:rPr lang="es-ES" dirty="0"/>
              <a:t> para construir aplicaciones web personalizadas.</a:t>
            </a:r>
          </a:p>
        </p:txBody>
      </p:sp>
      <p:sp>
        <p:nvSpPr>
          <p:cNvPr id="5" name="CuadroTexto 4"/>
          <p:cNvSpPr txBox="1"/>
          <p:nvPr/>
        </p:nvSpPr>
        <p:spPr>
          <a:xfrm>
            <a:off x="6587067" y="1420464"/>
            <a:ext cx="5461000" cy="4524315"/>
          </a:xfrm>
          <a:prstGeom prst="rect">
            <a:avLst/>
          </a:prstGeom>
          <a:noFill/>
        </p:spPr>
        <p:txBody>
          <a:bodyPr wrap="square" rtlCol="0">
            <a:spAutoFit/>
          </a:bodyPr>
          <a:lstStyle/>
          <a:p>
            <a:pPr marL="171450" indent="-171450">
              <a:buFont typeface="Arial" panose="020B0604020202020204" pitchFamily="34" charset="0"/>
              <a:buChar char="•"/>
            </a:pPr>
            <a:r>
              <a:rPr lang="es-ES" sz="1200" b="1" dirty="0"/>
              <a:t>Google: </a:t>
            </a:r>
            <a:r>
              <a:rPr lang="es-ES" sz="1200" b="1" dirty="0" err="1"/>
              <a:t>Python</a:t>
            </a:r>
            <a:r>
              <a:rPr lang="es-ES" sz="1200" b="1" dirty="0"/>
              <a:t> es uno de los lenguajes de programación principales en Google. Se utiliza en una amplia gama de productos y servicios, como Google </a:t>
            </a:r>
            <a:r>
              <a:rPr lang="es-ES" sz="1200" b="1" dirty="0" err="1"/>
              <a:t>Search</a:t>
            </a:r>
            <a:r>
              <a:rPr lang="es-ES" sz="1200" b="1" dirty="0"/>
              <a:t>, YouTube, y Google Cloud </a:t>
            </a:r>
            <a:r>
              <a:rPr lang="es-ES" sz="1200" b="1" dirty="0" err="1"/>
              <a:t>Platform</a:t>
            </a:r>
            <a:r>
              <a:rPr lang="es-ES" sz="1200" b="1" dirty="0"/>
              <a:t>.</a:t>
            </a:r>
          </a:p>
          <a:p>
            <a:pPr marL="171450" indent="-171450">
              <a:buFont typeface="Arial" panose="020B0604020202020204" pitchFamily="34" charset="0"/>
              <a:buChar char="•"/>
            </a:pPr>
            <a:r>
              <a:rPr lang="es-ES" sz="1200" b="1" dirty="0"/>
              <a:t>Facebook: </a:t>
            </a:r>
            <a:r>
              <a:rPr lang="es-ES" sz="1200" b="1" dirty="0" err="1"/>
              <a:t>Python</a:t>
            </a:r>
            <a:r>
              <a:rPr lang="es-ES" sz="1200" b="1" dirty="0"/>
              <a:t> es utilizado extensivamente en Facebook. La infraestructura de </a:t>
            </a:r>
            <a:r>
              <a:rPr lang="es-ES" sz="1200" b="1" dirty="0" err="1"/>
              <a:t>backend</a:t>
            </a:r>
            <a:r>
              <a:rPr lang="es-ES" sz="1200" b="1" dirty="0"/>
              <a:t> y herramientas internas, así como aplicaciones como </a:t>
            </a:r>
            <a:r>
              <a:rPr lang="es-ES" sz="1200" b="1" dirty="0" err="1"/>
              <a:t>Instagram</a:t>
            </a:r>
            <a:r>
              <a:rPr lang="es-ES" sz="1200" b="1" dirty="0"/>
              <a:t>, utilizan </a:t>
            </a:r>
            <a:r>
              <a:rPr lang="es-ES" sz="1200" b="1" dirty="0" err="1"/>
              <a:t>Python</a:t>
            </a:r>
            <a:r>
              <a:rPr lang="es-ES" sz="1200" b="1" dirty="0"/>
              <a:t>.</a:t>
            </a:r>
          </a:p>
          <a:p>
            <a:pPr marL="171450" indent="-171450">
              <a:buFont typeface="Arial" panose="020B0604020202020204" pitchFamily="34" charset="0"/>
              <a:buChar char="•"/>
            </a:pPr>
            <a:r>
              <a:rPr lang="es-ES" sz="1200" b="1" dirty="0" err="1"/>
              <a:t>Netflix</a:t>
            </a:r>
            <a:r>
              <a:rPr lang="es-ES" sz="1200" b="1" dirty="0"/>
              <a:t>: </a:t>
            </a:r>
            <a:r>
              <a:rPr lang="es-ES" sz="1200" b="1" dirty="0" err="1"/>
              <a:t>Python</a:t>
            </a:r>
            <a:r>
              <a:rPr lang="es-ES" sz="1200" b="1" dirty="0"/>
              <a:t> es utilizado en </a:t>
            </a:r>
            <a:r>
              <a:rPr lang="es-ES" sz="1200" b="1" dirty="0" err="1"/>
              <a:t>Netflix</a:t>
            </a:r>
            <a:r>
              <a:rPr lang="es-ES" sz="1200" b="1" dirty="0"/>
              <a:t> para una variedad de tareas, incluyendo el procesamiento de datos, el análisis y la recomendación de contenidos personalizados.</a:t>
            </a:r>
          </a:p>
          <a:p>
            <a:pPr marL="171450" indent="-171450">
              <a:buFont typeface="Arial" panose="020B0604020202020204" pitchFamily="34" charset="0"/>
              <a:buChar char="•"/>
            </a:pPr>
            <a:r>
              <a:rPr lang="es-ES" sz="1200" b="1" dirty="0"/>
              <a:t>Amazon: </a:t>
            </a:r>
            <a:r>
              <a:rPr lang="es-ES" sz="1200" b="1" dirty="0" err="1"/>
              <a:t>Python</a:t>
            </a:r>
            <a:r>
              <a:rPr lang="es-ES" sz="1200" b="1" dirty="0"/>
              <a:t> es utilizado en Amazon para el desarrollo de servicios web, el análisis de datos y la automatización de tareas.</a:t>
            </a:r>
          </a:p>
          <a:p>
            <a:pPr marL="171450" indent="-171450">
              <a:buFont typeface="Arial" panose="020B0604020202020204" pitchFamily="34" charset="0"/>
              <a:buChar char="•"/>
            </a:pPr>
            <a:r>
              <a:rPr lang="es-ES" sz="1200" b="1" dirty="0"/>
              <a:t>Microsoft: </a:t>
            </a:r>
            <a:r>
              <a:rPr lang="es-ES" sz="1200" b="1" dirty="0" err="1"/>
              <a:t>Python</a:t>
            </a:r>
            <a:r>
              <a:rPr lang="es-ES" sz="1200" b="1" dirty="0"/>
              <a:t> es utilizado en varios proyectos y servicios de Microsoft, como </a:t>
            </a:r>
            <a:r>
              <a:rPr lang="es-ES" sz="1200" b="1" dirty="0" err="1"/>
              <a:t>Azure</a:t>
            </a:r>
            <a:r>
              <a:rPr lang="es-ES" sz="1200" b="1" dirty="0"/>
              <a:t> Machine </a:t>
            </a:r>
            <a:r>
              <a:rPr lang="es-ES" sz="1200" b="1" dirty="0" err="1"/>
              <a:t>Learning</a:t>
            </a:r>
            <a:r>
              <a:rPr lang="es-ES" sz="1200" b="1" dirty="0"/>
              <a:t>, Visual Studio </a:t>
            </a:r>
            <a:r>
              <a:rPr lang="es-ES" sz="1200" b="1" dirty="0" err="1"/>
              <a:t>Code</a:t>
            </a:r>
            <a:r>
              <a:rPr lang="es-ES" sz="1200" b="1" dirty="0"/>
              <a:t> y la plataforma de inteligencia artificial de Microsoft.</a:t>
            </a:r>
          </a:p>
          <a:p>
            <a:pPr marL="171450" indent="-171450">
              <a:buFont typeface="Arial" panose="020B0604020202020204" pitchFamily="34" charset="0"/>
              <a:buChar char="•"/>
            </a:pPr>
            <a:r>
              <a:rPr lang="es-ES" sz="1200" b="1" dirty="0" err="1"/>
              <a:t>Dropbox</a:t>
            </a:r>
            <a:r>
              <a:rPr lang="es-ES" sz="1200" b="1" dirty="0"/>
              <a:t>: </a:t>
            </a:r>
            <a:r>
              <a:rPr lang="es-ES" sz="1200" b="1" dirty="0" err="1"/>
              <a:t>Python</a:t>
            </a:r>
            <a:r>
              <a:rPr lang="es-ES" sz="1200" b="1" dirty="0"/>
              <a:t> es uno de los lenguajes principales en la infraestructura de </a:t>
            </a:r>
            <a:r>
              <a:rPr lang="es-ES" sz="1200" b="1" dirty="0" err="1"/>
              <a:t>Dropbox</a:t>
            </a:r>
            <a:r>
              <a:rPr lang="es-ES" sz="1200" b="1" dirty="0"/>
              <a:t>, utilizado para el desarrollo de herramientas internas y servicios.</a:t>
            </a:r>
          </a:p>
          <a:p>
            <a:pPr marL="171450" indent="-171450">
              <a:buFont typeface="Arial" panose="020B0604020202020204" pitchFamily="34" charset="0"/>
              <a:buChar char="•"/>
            </a:pPr>
            <a:r>
              <a:rPr lang="es-ES" sz="1200" b="1" dirty="0" err="1"/>
              <a:t>Instagram</a:t>
            </a:r>
            <a:r>
              <a:rPr lang="es-ES" sz="1200" b="1" dirty="0"/>
              <a:t>: </a:t>
            </a:r>
            <a:r>
              <a:rPr lang="es-ES" sz="1200" b="1" dirty="0" err="1"/>
              <a:t>Python</a:t>
            </a:r>
            <a:r>
              <a:rPr lang="es-ES" sz="1200" b="1" dirty="0"/>
              <a:t> es el lenguaje principal utilizado en el </a:t>
            </a:r>
            <a:r>
              <a:rPr lang="es-ES" sz="1200" b="1" dirty="0" err="1"/>
              <a:t>backend</a:t>
            </a:r>
            <a:r>
              <a:rPr lang="es-ES" sz="1200" b="1" dirty="0"/>
              <a:t> de </a:t>
            </a:r>
            <a:r>
              <a:rPr lang="es-ES" sz="1200" b="1" dirty="0" err="1"/>
              <a:t>Instagram</a:t>
            </a:r>
            <a:r>
              <a:rPr lang="es-ES" sz="1200" b="1" dirty="0"/>
              <a:t>, una popular plataforma de redes sociales.</a:t>
            </a:r>
          </a:p>
          <a:p>
            <a:pPr marL="171450" indent="-171450">
              <a:buFont typeface="Arial" panose="020B0604020202020204" pitchFamily="34" charset="0"/>
              <a:buChar char="•"/>
            </a:pPr>
            <a:r>
              <a:rPr lang="es-ES" sz="1200" b="1" dirty="0" err="1"/>
              <a:t>Spotify</a:t>
            </a:r>
            <a:r>
              <a:rPr lang="es-ES" sz="1200" b="1" dirty="0"/>
              <a:t>: </a:t>
            </a:r>
            <a:r>
              <a:rPr lang="es-ES" sz="1200" b="1" dirty="0" err="1"/>
              <a:t>Python</a:t>
            </a:r>
            <a:r>
              <a:rPr lang="es-ES" sz="1200" b="1" dirty="0"/>
              <a:t> es utilizado en </a:t>
            </a:r>
            <a:r>
              <a:rPr lang="es-ES" sz="1200" b="1" dirty="0" err="1"/>
              <a:t>Spotify</a:t>
            </a:r>
            <a:r>
              <a:rPr lang="es-ES" sz="1200" b="1" dirty="0"/>
              <a:t> para el análisis de datos, la generación de recomendaciones de música y el desarrollo de servicios internos.</a:t>
            </a:r>
          </a:p>
          <a:p>
            <a:pPr marL="171450" indent="-171450">
              <a:buFont typeface="Arial" panose="020B0604020202020204" pitchFamily="34" charset="0"/>
              <a:buChar char="•"/>
            </a:pPr>
            <a:r>
              <a:rPr lang="es-ES" sz="1200" b="1" dirty="0" err="1"/>
              <a:t>Pinterest</a:t>
            </a:r>
            <a:r>
              <a:rPr lang="es-ES" sz="1200" b="1" dirty="0"/>
              <a:t>: </a:t>
            </a:r>
            <a:r>
              <a:rPr lang="es-ES" sz="1200" b="1" dirty="0" err="1"/>
              <a:t>Python</a:t>
            </a:r>
            <a:r>
              <a:rPr lang="es-ES" sz="1200" b="1" dirty="0"/>
              <a:t> es utilizado en la infraestructura y </a:t>
            </a:r>
            <a:r>
              <a:rPr lang="es-ES" sz="1200" b="1" dirty="0" err="1"/>
              <a:t>backend</a:t>
            </a:r>
            <a:r>
              <a:rPr lang="es-ES" sz="1200" b="1" dirty="0"/>
              <a:t> de </a:t>
            </a:r>
            <a:r>
              <a:rPr lang="es-ES" sz="1200" b="1" dirty="0" err="1"/>
              <a:t>Pinterest</a:t>
            </a:r>
            <a:r>
              <a:rPr lang="es-ES" sz="1200" b="1" dirty="0"/>
              <a:t>, ayudando a impulsar la búsqueda y recomendación de contenido.</a:t>
            </a:r>
          </a:p>
          <a:p>
            <a:pPr marL="171450" indent="-171450">
              <a:buFont typeface="Arial" panose="020B0604020202020204" pitchFamily="34" charset="0"/>
              <a:buChar char="•"/>
            </a:pPr>
            <a:r>
              <a:rPr lang="es-ES" sz="1200" b="1" dirty="0" err="1"/>
              <a:t>Reddit</a:t>
            </a:r>
            <a:r>
              <a:rPr lang="es-ES" sz="1200" b="1" dirty="0"/>
              <a:t>: </a:t>
            </a:r>
            <a:r>
              <a:rPr lang="es-ES" sz="1200" b="1" dirty="0" err="1"/>
              <a:t>Python</a:t>
            </a:r>
            <a:r>
              <a:rPr lang="es-ES" sz="1200" b="1" dirty="0"/>
              <a:t> es utilizado en la implementación y el desarrollo de </a:t>
            </a:r>
            <a:r>
              <a:rPr lang="es-ES" sz="1200" b="1" dirty="0" err="1"/>
              <a:t>Reddit</a:t>
            </a:r>
            <a:r>
              <a:rPr lang="es-ES" sz="1200" b="1" dirty="0"/>
              <a:t>, uno de los sitios web de comunidades en línea más grandes.</a:t>
            </a:r>
          </a:p>
        </p:txBody>
      </p:sp>
    </p:spTree>
    <p:extLst>
      <p:ext uri="{BB962C8B-B14F-4D97-AF65-F5344CB8AC3E}">
        <p14:creationId xmlns:p14="http://schemas.microsoft.com/office/powerpoint/2010/main" val="291035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933" y="139941"/>
            <a:ext cx="4960668" cy="2790375"/>
          </a:xfrm>
          <a:prstGeom prst="rect">
            <a:avLst/>
          </a:prstGeom>
        </p:spPr>
      </p:pic>
      <p:sp>
        <p:nvSpPr>
          <p:cNvPr id="3" name="CuadroTexto 2"/>
          <p:cNvSpPr txBox="1"/>
          <p:nvPr/>
        </p:nvSpPr>
        <p:spPr>
          <a:xfrm>
            <a:off x="4224867" y="889000"/>
            <a:ext cx="6519333" cy="1107996"/>
          </a:xfrm>
          <a:prstGeom prst="rect">
            <a:avLst/>
          </a:prstGeom>
          <a:noFill/>
        </p:spPr>
        <p:txBody>
          <a:bodyPr wrap="square" rtlCol="0">
            <a:spAutoFit/>
          </a:bodyPr>
          <a:lstStyle/>
          <a:p>
            <a:r>
              <a:rPr lang="es-ES" sz="6600" b="1" dirty="0" smtClean="0"/>
              <a:t>En el </a:t>
            </a:r>
            <a:r>
              <a:rPr lang="es-ES" sz="6600" b="1" dirty="0" err="1" smtClean="0"/>
              <a:t>Curriculum</a:t>
            </a:r>
            <a:endParaRPr lang="es-AR" sz="6600" b="1" dirty="0"/>
          </a:p>
        </p:txBody>
      </p:sp>
      <p:sp>
        <p:nvSpPr>
          <p:cNvPr id="4" name="CuadroTexto 3"/>
          <p:cNvSpPr txBox="1"/>
          <p:nvPr/>
        </p:nvSpPr>
        <p:spPr>
          <a:xfrm>
            <a:off x="660400" y="3175000"/>
            <a:ext cx="11125200" cy="2308324"/>
          </a:xfrm>
          <a:prstGeom prst="rect">
            <a:avLst/>
          </a:prstGeom>
          <a:noFill/>
        </p:spPr>
        <p:txBody>
          <a:bodyPr wrap="square" rtlCol="0">
            <a:spAutoFit/>
          </a:bodyPr>
          <a:lstStyle/>
          <a:p>
            <a:pPr marL="342900" indent="-342900">
              <a:buFont typeface="Arial" panose="020B0604020202020204" pitchFamily="34" charset="0"/>
              <a:buChar char="•"/>
            </a:pPr>
            <a:r>
              <a:rPr lang="es-ES" sz="2400" b="1" dirty="0" smtClean="0"/>
              <a:t>Habilidades </a:t>
            </a:r>
            <a:r>
              <a:rPr lang="es-ES" sz="2400" b="1" dirty="0"/>
              <a:t>y experiencia en </a:t>
            </a:r>
            <a:r>
              <a:rPr lang="es-ES" sz="2400" b="1" dirty="0" err="1"/>
              <a:t>Python</a:t>
            </a:r>
            <a:r>
              <a:rPr lang="es-ES" sz="2400" b="1" dirty="0"/>
              <a:t>, especificando los proyectos en los que </a:t>
            </a:r>
            <a:r>
              <a:rPr lang="es-ES" sz="2400" b="1" dirty="0" smtClean="0"/>
              <a:t>se haya </a:t>
            </a:r>
            <a:r>
              <a:rPr lang="es-ES" sz="2400" b="1" dirty="0"/>
              <a:t>trabajado.</a:t>
            </a:r>
          </a:p>
          <a:p>
            <a:pPr marL="342900" indent="-342900">
              <a:buFont typeface="Arial" panose="020B0604020202020204" pitchFamily="34" charset="0"/>
              <a:buChar char="•"/>
            </a:pPr>
            <a:r>
              <a:rPr lang="es-ES" sz="2400" b="1" dirty="0" smtClean="0"/>
              <a:t>Destacar </a:t>
            </a:r>
            <a:r>
              <a:rPr lang="es-ES" sz="2400" b="1" dirty="0"/>
              <a:t>los </a:t>
            </a:r>
            <a:r>
              <a:rPr lang="es-ES" sz="2400" b="1" dirty="0" err="1"/>
              <a:t>frameworks</a:t>
            </a:r>
            <a:r>
              <a:rPr lang="es-ES" sz="2400" b="1" dirty="0"/>
              <a:t> y bibliotecas de </a:t>
            </a:r>
            <a:r>
              <a:rPr lang="es-ES" sz="2400" b="1" dirty="0" err="1"/>
              <a:t>Python</a:t>
            </a:r>
            <a:r>
              <a:rPr lang="es-ES" sz="2400" b="1" dirty="0"/>
              <a:t> </a:t>
            </a:r>
            <a:r>
              <a:rPr lang="es-ES" sz="2400" b="1" dirty="0" smtClean="0"/>
              <a:t>utilizados </a:t>
            </a:r>
            <a:r>
              <a:rPr lang="es-ES" sz="2400" b="1" dirty="0"/>
              <a:t>y </a:t>
            </a:r>
            <a:r>
              <a:rPr lang="es-ES" sz="2400" b="1" dirty="0" smtClean="0"/>
              <a:t>mencionar </a:t>
            </a:r>
            <a:r>
              <a:rPr lang="es-ES" sz="2400" b="1" dirty="0"/>
              <a:t>cualquier logro o resultado relevante obtenido.</a:t>
            </a:r>
          </a:p>
          <a:p>
            <a:pPr marL="342900" indent="-342900">
              <a:buFont typeface="Arial" panose="020B0604020202020204" pitchFamily="34" charset="0"/>
              <a:buChar char="•"/>
            </a:pPr>
            <a:r>
              <a:rPr lang="es-ES" sz="2400" b="1" dirty="0" smtClean="0"/>
              <a:t>Indicar conocimientos </a:t>
            </a:r>
            <a:r>
              <a:rPr lang="es-ES" sz="2400" b="1" dirty="0"/>
              <a:t>en áreas específicas, como desarrollo web, análisis de datos o inteligencia artificial, si es pertinente.</a:t>
            </a:r>
          </a:p>
        </p:txBody>
      </p:sp>
    </p:spTree>
    <p:extLst>
      <p:ext uri="{BB962C8B-B14F-4D97-AF65-F5344CB8AC3E}">
        <p14:creationId xmlns:p14="http://schemas.microsoft.com/office/powerpoint/2010/main" val="238991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091141"/>
            <a:ext cx="10058400" cy="4576572"/>
          </a:xfrm>
          <a:prstGeom prst="rect">
            <a:avLst/>
          </a:prstGeom>
        </p:spPr>
      </p:pic>
    </p:spTree>
    <p:extLst>
      <p:ext uri="{BB962C8B-B14F-4D97-AF65-F5344CB8AC3E}">
        <p14:creationId xmlns:p14="http://schemas.microsoft.com/office/powerpoint/2010/main" val="17900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2866" y="320675"/>
            <a:ext cx="4605867" cy="2095669"/>
          </a:xfrm>
          <a:prstGeom prst="rect">
            <a:avLst/>
          </a:prstGeom>
        </p:spPr>
      </p:pic>
      <p:sp>
        <p:nvSpPr>
          <p:cNvPr id="3" name="CuadroTexto 2"/>
          <p:cNvSpPr txBox="1"/>
          <p:nvPr/>
        </p:nvSpPr>
        <p:spPr>
          <a:xfrm>
            <a:off x="745067" y="2912531"/>
            <a:ext cx="9457266" cy="3046988"/>
          </a:xfrm>
          <a:prstGeom prst="rect">
            <a:avLst/>
          </a:prstGeom>
          <a:noFill/>
        </p:spPr>
        <p:txBody>
          <a:bodyPr wrap="square" rtlCol="0">
            <a:spAutoFit/>
          </a:bodyPr>
          <a:lstStyle/>
          <a:p>
            <a:r>
              <a:rPr lang="es-ES" sz="2400" b="1" dirty="0" smtClean="0"/>
              <a:t>Django es un </a:t>
            </a:r>
            <a:r>
              <a:rPr lang="es-ES" sz="2400" b="1" dirty="0" err="1" smtClean="0"/>
              <a:t>framework</a:t>
            </a:r>
            <a:r>
              <a:rPr lang="es-ES" sz="2400" b="1" dirty="0" smtClean="0"/>
              <a:t> web de alto nivel basado en el lenguaje de programación </a:t>
            </a:r>
            <a:r>
              <a:rPr lang="es-ES" sz="2400" b="1" dirty="0" err="1" smtClean="0"/>
              <a:t>Python</a:t>
            </a:r>
            <a:r>
              <a:rPr lang="es-ES" sz="2400" b="1" dirty="0" smtClean="0"/>
              <a:t>. Proporciona un conjunto completo de herramientas y bibliotecas para el desarrollo rápido y eficiente de aplicaciones web seguras y escalables. Django sigue el principio de diseño conocido como Modelo-Vista-Controlador (MVC) y se centra en la simplicidad y la reutilización del código</a:t>
            </a:r>
            <a:r>
              <a:rPr lang="es-ES" sz="2400" b="1" dirty="0" smtClean="0"/>
              <a:t>. Está principalmente enfocado en el </a:t>
            </a:r>
            <a:r>
              <a:rPr lang="es-ES" sz="2400" b="1" dirty="0" err="1" smtClean="0"/>
              <a:t>backend</a:t>
            </a:r>
            <a:r>
              <a:rPr lang="es-ES" sz="2400" b="1" dirty="0" smtClean="0"/>
              <a:t>, pero tiene también un motor de plantillas para que el cliente interactúe (</a:t>
            </a:r>
            <a:r>
              <a:rPr lang="es-ES" sz="2400" b="1" dirty="0" err="1" smtClean="0"/>
              <a:t>frontend</a:t>
            </a:r>
            <a:r>
              <a:rPr lang="es-ES" sz="2400" b="1" dirty="0" smtClean="0"/>
              <a:t>).</a:t>
            </a:r>
            <a:endParaRPr lang="es-AR" sz="2400" b="1" dirty="0"/>
          </a:p>
        </p:txBody>
      </p:sp>
    </p:spTree>
    <p:extLst>
      <p:ext uri="{BB962C8B-B14F-4D97-AF65-F5344CB8AC3E}">
        <p14:creationId xmlns:p14="http://schemas.microsoft.com/office/powerpoint/2010/main" val="3086552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2647" y="252942"/>
            <a:ext cx="4375220" cy="1990725"/>
          </a:xfrm>
          <a:prstGeom prst="rect">
            <a:avLst/>
          </a:prstGeom>
        </p:spPr>
      </p:pic>
      <p:sp>
        <p:nvSpPr>
          <p:cNvPr id="3" name="CuadroTexto 2"/>
          <p:cNvSpPr txBox="1"/>
          <p:nvPr/>
        </p:nvSpPr>
        <p:spPr>
          <a:xfrm>
            <a:off x="541867" y="254000"/>
            <a:ext cx="5410200" cy="1107996"/>
          </a:xfrm>
          <a:prstGeom prst="rect">
            <a:avLst/>
          </a:prstGeom>
          <a:noFill/>
        </p:spPr>
        <p:txBody>
          <a:bodyPr wrap="square" rtlCol="0">
            <a:spAutoFit/>
          </a:bodyPr>
          <a:lstStyle/>
          <a:p>
            <a:r>
              <a:rPr lang="es-ES" sz="6600" b="1" dirty="0" smtClean="0"/>
              <a:t>Características</a:t>
            </a:r>
            <a:endParaRPr lang="es-AR" sz="6600" b="1" dirty="0"/>
          </a:p>
        </p:txBody>
      </p:sp>
      <p:sp>
        <p:nvSpPr>
          <p:cNvPr id="4" name="CuadroTexto 3"/>
          <p:cNvSpPr txBox="1"/>
          <p:nvPr/>
        </p:nvSpPr>
        <p:spPr>
          <a:xfrm>
            <a:off x="381000" y="2794000"/>
            <a:ext cx="10490200" cy="3693319"/>
          </a:xfrm>
          <a:prstGeom prst="rect">
            <a:avLst/>
          </a:prstGeom>
          <a:noFill/>
        </p:spPr>
        <p:txBody>
          <a:bodyPr wrap="square" rtlCol="0">
            <a:spAutoFit/>
          </a:bodyPr>
          <a:lstStyle/>
          <a:p>
            <a:pPr marL="285750" indent="-285750">
              <a:buFont typeface="Arial" panose="020B0604020202020204" pitchFamily="34" charset="0"/>
              <a:buChar char="•"/>
            </a:pPr>
            <a:r>
              <a:rPr lang="es-ES" b="1" dirty="0"/>
              <a:t>Productividad: Django ofrece una sintaxis clara y legible que permite a los desarrolladores escribir código de manera rápida y eficiente. También proporciona una amplia gama de bibliotecas y módulos predefinidos que facilitan el desarrollo de aplicaciones web complejas.</a:t>
            </a:r>
          </a:p>
          <a:p>
            <a:pPr marL="285750" indent="-285750">
              <a:buFont typeface="Arial" panose="020B0604020202020204" pitchFamily="34" charset="0"/>
              <a:buChar char="•"/>
            </a:pPr>
            <a:r>
              <a:rPr lang="es-ES" b="1" dirty="0"/>
              <a:t>MVC y ORM: Django utiliza el patrón Modelo-Vista-Controlador (MVC) para separar la lógica del negocio de la presentación. Además, incluye un </a:t>
            </a:r>
            <a:r>
              <a:rPr lang="es-ES" b="1" dirty="0" err="1"/>
              <a:t>Object-Relational</a:t>
            </a:r>
            <a:r>
              <a:rPr lang="es-ES" b="1" dirty="0"/>
              <a:t> </a:t>
            </a:r>
            <a:r>
              <a:rPr lang="es-ES" b="1" dirty="0" err="1"/>
              <a:t>Mapping</a:t>
            </a:r>
            <a:r>
              <a:rPr lang="es-ES" b="1" dirty="0"/>
              <a:t> (ORM) que permite interactuar con la base de datos utilizando objetos </a:t>
            </a:r>
            <a:r>
              <a:rPr lang="es-ES" b="1" dirty="0" err="1"/>
              <a:t>Python</a:t>
            </a:r>
            <a:r>
              <a:rPr lang="es-ES" b="1" dirty="0"/>
              <a:t>, en lugar de escribir consultas SQL directamente.</a:t>
            </a:r>
          </a:p>
          <a:p>
            <a:pPr marL="285750" indent="-285750">
              <a:buFont typeface="Arial" panose="020B0604020202020204" pitchFamily="34" charset="0"/>
              <a:buChar char="•"/>
            </a:pPr>
            <a:r>
              <a:rPr lang="es-ES" b="1" dirty="0"/>
              <a:t>Seguridad: Django ofrece características de seguridad integradas, como protección contra ataques de inyección SQL, protección contra falsificación de solicitudes entre sitios (CSRF) y protección contra scripting entre sitios (XSS). Esto ayuda a garantizar que las aplicaciones desarrolladas con Django sean seguras de forma predeterminada.</a:t>
            </a:r>
          </a:p>
          <a:p>
            <a:pPr marL="285750" indent="-285750">
              <a:buFont typeface="Arial" panose="020B0604020202020204" pitchFamily="34" charset="0"/>
              <a:buChar char="•"/>
            </a:pPr>
            <a:r>
              <a:rPr lang="es-ES" b="1" dirty="0"/>
              <a:t>Escalabilidad: Django es capaz de manejar cargas de trabajo pesadas y escalar verticalmente con facilidad. También ofrece herramientas para facilitar la implementación en entornos de producción, como la gestión de configuración, el escalado horizontal y la optimización del rendimiento.</a:t>
            </a:r>
          </a:p>
        </p:txBody>
      </p:sp>
    </p:spTree>
    <p:extLst>
      <p:ext uri="{BB962C8B-B14F-4D97-AF65-F5344CB8AC3E}">
        <p14:creationId xmlns:p14="http://schemas.microsoft.com/office/powerpoint/2010/main" val="3670293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362" y="303742"/>
            <a:ext cx="4263571" cy="1939925"/>
          </a:xfrm>
          <a:prstGeom prst="rect">
            <a:avLst/>
          </a:prstGeom>
        </p:spPr>
      </p:pic>
      <p:sp>
        <p:nvSpPr>
          <p:cNvPr id="3" name="CuadroTexto 2"/>
          <p:cNvSpPr txBox="1"/>
          <p:nvPr/>
        </p:nvSpPr>
        <p:spPr>
          <a:xfrm>
            <a:off x="457200" y="2514600"/>
            <a:ext cx="5782733" cy="2554545"/>
          </a:xfrm>
          <a:prstGeom prst="rect">
            <a:avLst/>
          </a:prstGeom>
          <a:noFill/>
        </p:spPr>
        <p:txBody>
          <a:bodyPr wrap="square" rtlCol="0">
            <a:spAutoFit/>
          </a:bodyPr>
          <a:lstStyle/>
          <a:p>
            <a:r>
              <a:rPr lang="es-ES" sz="2000" b="1" dirty="0"/>
              <a:t>Entornos de aplicación:</a:t>
            </a:r>
          </a:p>
          <a:p>
            <a:endParaRPr lang="es-ES" sz="2000" b="1" dirty="0"/>
          </a:p>
          <a:p>
            <a:pPr marL="342900" indent="-342900">
              <a:buFont typeface="Arial" panose="020B0604020202020204" pitchFamily="34" charset="0"/>
              <a:buChar char="•"/>
            </a:pPr>
            <a:r>
              <a:rPr lang="es-ES" sz="2000" b="1" dirty="0"/>
              <a:t>Desarrollo de sitios web y portales.</a:t>
            </a:r>
          </a:p>
          <a:p>
            <a:pPr marL="342900" indent="-342900">
              <a:buFont typeface="Arial" panose="020B0604020202020204" pitchFamily="34" charset="0"/>
              <a:buChar char="•"/>
            </a:pPr>
            <a:r>
              <a:rPr lang="es-ES" sz="2000" b="1" dirty="0"/>
              <a:t>Aplicaciones web empresariales.</a:t>
            </a:r>
          </a:p>
          <a:p>
            <a:pPr marL="342900" indent="-342900">
              <a:buFont typeface="Arial" panose="020B0604020202020204" pitchFamily="34" charset="0"/>
              <a:buChar char="•"/>
            </a:pPr>
            <a:r>
              <a:rPr lang="es-ES" sz="2000" b="1" dirty="0"/>
              <a:t>Aplicaciones de comercio electrónico.</a:t>
            </a:r>
          </a:p>
          <a:p>
            <a:pPr marL="342900" indent="-342900">
              <a:buFont typeface="Arial" panose="020B0604020202020204" pitchFamily="34" charset="0"/>
              <a:buChar char="•"/>
            </a:pPr>
            <a:r>
              <a:rPr lang="es-ES" sz="2000" b="1" dirty="0"/>
              <a:t>Plataformas de redes sociales.</a:t>
            </a:r>
          </a:p>
          <a:p>
            <a:pPr marL="342900" indent="-342900">
              <a:buFont typeface="Arial" panose="020B0604020202020204" pitchFamily="34" charset="0"/>
              <a:buChar char="•"/>
            </a:pPr>
            <a:r>
              <a:rPr lang="es-ES" sz="2000" b="1" dirty="0"/>
              <a:t>Sistemas de gestión de contenido (CMS).</a:t>
            </a:r>
          </a:p>
          <a:p>
            <a:pPr marL="342900" indent="-342900">
              <a:buFont typeface="Arial" panose="020B0604020202020204" pitchFamily="34" charset="0"/>
              <a:buChar char="•"/>
            </a:pPr>
            <a:r>
              <a:rPr lang="es-ES" sz="2000" b="1" dirty="0"/>
              <a:t>Aplicaciones de análisis y visualización de datos</a:t>
            </a:r>
            <a:r>
              <a:rPr lang="es-ES" sz="2000" b="1" dirty="0" smtClean="0"/>
              <a:t>.</a:t>
            </a:r>
            <a:endParaRPr lang="es-ES" sz="2000" b="1" dirty="0"/>
          </a:p>
        </p:txBody>
      </p:sp>
      <p:sp>
        <p:nvSpPr>
          <p:cNvPr id="4" name="CuadroTexto 3"/>
          <p:cNvSpPr txBox="1"/>
          <p:nvPr/>
        </p:nvSpPr>
        <p:spPr>
          <a:xfrm>
            <a:off x="6858000" y="2912533"/>
            <a:ext cx="4893733" cy="3477875"/>
          </a:xfrm>
          <a:prstGeom prst="rect">
            <a:avLst/>
          </a:prstGeom>
          <a:noFill/>
        </p:spPr>
        <p:txBody>
          <a:bodyPr wrap="square" rtlCol="0">
            <a:spAutoFit/>
          </a:bodyPr>
          <a:lstStyle/>
          <a:p>
            <a:r>
              <a:rPr lang="es-ES" sz="2000" b="1" dirty="0"/>
              <a:t>Tipos de programas que se pueden crear:</a:t>
            </a:r>
          </a:p>
          <a:p>
            <a:endParaRPr lang="es-ES" sz="2000" b="1" dirty="0"/>
          </a:p>
          <a:p>
            <a:pPr marL="342900" indent="-342900">
              <a:buFont typeface="Arial" panose="020B0604020202020204" pitchFamily="34" charset="0"/>
              <a:buChar char="•"/>
            </a:pPr>
            <a:r>
              <a:rPr lang="es-ES" sz="2000" b="1" dirty="0"/>
              <a:t>Sitios web dinámicos.</a:t>
            </a:r>
          </a:p>
          <a:p>
            <a:pPr marL="342900" indent="-342900">
              <a:buFont typeface="Arial" panose="020B0604020202020204" pitchFamily="34" charset="0"/>
              <a:buChar char="•"/>
            </a:pPr>
            <a:r>
              <a:rPr lang="es-ES" sz="2000" b="1" dirty="0"/>
              <a:t>Aplicaciones web de gestión de bases de datos.</a:t>
            </a:r>
          </a:p>
          <a:p>
            <a:pPr marL="342900" indent="-342900">
              <a:buFont typeface="Arial" panose="020B0604020202020204" pitchFamily="34" charset="0"/>
              <a:buChar char="•"/>
            </a:pPr>
            <a:r>
              <a:rPr lang="es-ES" sz="2000" b="1" dirty="0"/>
              <a:t>Sistemas de gestión de contenido personalizados.</a:t>
            </a:r>
          </a:p>
          <a:p>
            <a:pPr marL="342900" indent="-342900">
              <a:buFont typeface="Arial" panose="020B0604020202020204" pitchFamily="34" charset="0"/>
              <a:buChar char="•"/>
            </a:pPr>
            <a:r>
              <a:rPr lang="es-ES" sz="2000" b="1" dirty="0"/>
              <a:t>Plataformas de comercio electrónico.</a:t>
            </a:r>
          </a:p>
          <a:p>
            <a:pPr marL="342900" indent="-342900">
              <a:buFont typeface="Arial" panose="020B0604020202020204" pitchFamily="34" charset="0"/>
              <a:buChar char="•"/>
            </a:pPr>
            <a:r>
              <a:rPr lang="es-ES" sz="2000" b="1" dirty="0"/>
              <a:t>Aplicaciones de redes sociales.</a:t>
            </a:r>
          </a:p>
          <a:p>
            <a:pPr marL="342900" indent="-342900">
              <a:buFont typeface="Arial" panose="020B0604020202020204" pitchFamily="34" charset="0"/>
              <a:buChar char="•"/>
            </a:pPr>
            <a:r>
              <a:rPr lang="es-ES" sz="2000" b="1" dirty="0"/>
              <a:t>Paneles de administración y análisis de datos.</a:t>
            </a:r>
          </a:p>
        </p:txBody>
      </p:sp>
      <p:sp>
        <p:nvSpPr>
          <p:cNvPr id="5" name="CuadroTexto 4"/>
          <p:cNvSpPr txBox="1"/>
          <p:nvPr/>
        </p:nvSpPr>
        <p:spPr>
          <a:xfrm>
            <a:off x="457200" y="685800"/>
            <a:ext cx="6155267" cy="646331"/>
          </a:xfrm>
          <a:prstGeom prst="rect">
            <a:avLst/>
          </a:prstGeom>
          <a:noFill/>
        </p:spPr>
        <p:txBody>
          <a:bodyPr wrap="square" rtlCol="0">
            <a:spAutoFit/>
          </a:bodyPr>
          <a:lstStyle/>
          <a:p>
            <a:r>
              <a:rPr lang="es-ES" sz="3600" b="1" dirty="0" smtClean="0"/>
              <a:t>Entornos y Tipos de programas</a:t>
            </a:r>
            <a:endParaRPr lang="es-AR" sz="3600" b="1" dirty="0"/>
          </a:p>
        </p:txBody>
      </p:sp>
    </p:spTree>
    <p:extLst>
      <p:ext uri="{BB962C8B-B14F-4D97-AF65-F5344CB8AC3E}">
        <p14:creationId xmlns:p14="http://schemas.microsoft.com/office/powerpoint/2010/main" val="3361502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0158" y="312209"/>
            <a:ext cx="4114708" cy="1872192"/>
          </a:xfrm>
          <a:prstGeom prst="rect">
            <a:avLst/>
          </a:prstGeom>
        </p:spPr>
      </p:pic>
      <p:sp>
        <p:nvSpPr>
          <p:cNvPr id="3" name="CuadroTexto 2"/>
          <p:cNvSpPr txBox="1"/>
          <p:nvPr/>
        </p:nvSpPr>
        <p:spPr>
          <a:xfrm>
            <a:off x="313267" y="1617133"/>
            <a:ext cx="6925733" cy="1631216"/>
          </a:xfrm>
          <a:prstGeom prst="rect">
            <a:avLst/>
          </a:prstGeom>
          <a:noFill/>
        </p:spPr>
        <p:txBody>
          <a:bodyPr wrap="square" rtlCol="0">
            <a:spAutoFit/>
          </a:bodyPr>
          <a:lstStyle/>
          <a:p>
            <a:r>
              <a:rPr lang="es-ES" sz="2000" b="1" dirty="0"/>
              <a:t>Django es utilizado por una amplia variedad de empresas en diferentes sectores, incluyendo </a:t>
            </a:r>
            <a:r>
              <a:rPr lang="es-ES" sz="2000" b="1" dirty="0" err="1"/>
              <a:t>startups</a:t>
            </a:r>
            <a:r>
              <a:rPr lang="es-ES" sz="2000" b="1" dirty="0"/>
              <a:t>, empresas de tecnología, agencias de desarrollo web y grandes corporaciones. Algunas empresas conocidas que utilizan Django son </a:t>
            </a:r>
            <a:r>
              <a:rPr lang="es-ES" sz="2000" b="1" dirty="0" err="1"/>
              <a:t>Instagram</a:t>
            </a:r>
            <a:r>
              <a:rPr lang="es-ES" sz="2000" b="1" dirty="0"/>
              <a:t>, </a:t>
            </a:r>
            <a:r>
              <a:rPr lang="es-ES" sz="2000" b="1" dirty="0" err="1"/>
              <a:t>Pinterest</a:t>
            </a:r>
            <a:r>
              <a:rPr lang="es-ES" sz="2000" b="1" dirty="0"/>
              <a:t>, </a:t>
            </a:r>
            <a:r>
              <a:rPr lang="es-ES" sz="2000" b="1" dirty="0" err="1"/>
              <a:t>Disqus</a:t>
            </a:r>
            <a:r>
              <a:rPr lang="es-ES" sz="2000" b="1" dirty="0"/>
              <a:t> y Mozilla.</a:t>
            </a:r>
            <a:endParaRPr lang="es-AR" sz="2000" b="1" dirty="0"/>
          </a:p>
        </p:txBody>
      </p:sp>
      <p:sp>
        <p:nvSpPr>
          <p:cNvPr id="4" name="CuadroTexto 3"/>
          <p:cNvSpPr txBox="1"/>
          <p:nvPr/>
        </p:nvSpPr>
        <p:spPr>
          <a:xfrm>
            <a:off x="313268" y="312210"/>
            <a:ext cx="6375400" cy="1200329"/>
          </a:xfrm>
          <a:prstGeom prst="rect">
            <a:avLst/>
          </a:prstGeom>
          <a:noFill/>
        </p:spPr>
        <p:txBody>
          <a:bodyPr wrap="square" rtlCol="0">
            <a:spAutoFit/>
          </a:bodyPr>
          <a:lstStyle/>
          <a:p>
            <a:r>
              <a:rPr lang="es-ES" sz="7200" b="1" dirty="0" smtClean="0"/>
              <a:t>Empresas</a:t>
            </a:r>
            <a:endParaRPr lang="es-AR" sz="7200" b="1" dirty="0"/>
          </a:p>
        </p:txBody>
      </p:sp>
      <p:sp>
        <p:nvSpPr>
          <p:cNvPr id="5" name="CuadroTexto 4"/>
          <p:cNvSpPr txBox="1"/>
          <p:nvPr/>
        </p:nvSpPr>
        <p:spPr>
          <a:xfrm>
            <a:off x="431800" y="3369733"/>
            <a:ext cx="11548533" cy="2585323"/>
          </a:xfrm>
          <a:prstGeom prst="rect">
            <a:avLst/>
          </a:prstGeom>
          <a:noFill/>
        </p:spPr>
        <p:txBody>
          <a:bodyPr wrap="square" rtlCol="0">
            <a:spAutoFit/>
          </a:bodyPr>
          <a:lstStyle/>
          <a:p>
            <a:pPr marL="285750" indent="-285750">
              <a:buFont typeface="Arial" panose="020B0604020202020204" pitchFamily="34" charset="0"/>
              <a:buChar char="•"/>
            </a:pPr>
            <a:r>
              <a:rPr lang="es-ES" b="1" dirty="0" err="1"/>
              <a:t>Instagram</a:t>
            </a:r>
            <a:r>
              <a:rPr lang="es-ES" b="1" dirty="0"/>
              <a:t>: </a:t>
            </a:r>
            <a:r>
              <a:rPr lang="es-ES" b="1" dirty="0" smtClean="0"/>
              <a:t>fue </a:t>
            </a:r>
            <a:r>
              <a:rPr lang="es-ES" b="1" dirty="0"/>
              <a:t>utilizado en las primeras etapas de desarrollo de </a:t>
            </a:r>
            <a:r>
              <a:rPr lang="es-ES" b="1" dirty="0" err="1"/>
              <a:t>Instagram</a:t>
            </a:r>
            <a:r>
              <a:rPr lang="es-ES" b="1" dirty="0"/>
              <a:t>, una de las redes sociales más populares para compartir fotos y videos.</a:t>
            </a:r>
          </a:p>
          <a:p>
            <a:pPr marL="285750" indent="-285750">
              <a:buFont typeface="Arial" panose="020B0604020202020204" pitchFamily="34" charset="0"/>
              <a:buChar char="•"/>
            </a:pPr>
            <a:r>
              <a:rPr lang="es-ES" b="1" dirty="0" err="1"/>
              <a:t>Spotify</a:t>
            </a:r>
            <a:r>
              <a:rPr lang="es-ES" b="1" dirty="0"/>
              <a:t>: Django es parte de la tecnología </a:t>
            </a:r>
            <a:r>
              <a:rPr lang="es-ES" b="1" dirty="0" smtClean="0"/>
              <a:t>usa </a:t>
            </a:r>
            <a:r>
              <a:rPr lang="es-ES" b="1" dirty="0"/>
              <a:t>por </a:t>
            </a:r>
            <a:r>
              <a:rPr lang="es-ES" b="1" dirty="0" err="1"/>
              <a:t>Spotify</a:t>
            </a:r>
            <a:r>
              <a:rPr lang="es-ES" b="1" dirty="0"/>
              <a:t>, </a:t>
            </a:r>
            <a:r>
              <a:rPr lang="es-ES" b="1" dirty="0"/>
              <a:t>l</a:t>
            </a:r>
            <a:r>
              <a:rPr lang="es-ES" b="1" dirty="0" smtClean="0"/>
              <a:t>a </a:t>
            </a:r>
            <a:r>
              <a:rPr lang="es-ES" b="1" dirty="0"/>
              <a:t>plataforma de </a:t>
            </a:r>
            <a:r>
              <a:rPr lang="es-ES" b="1" dirty="0" err="1"/>
              <a:t>streaming</a:t>
            </a:r>
            <a:r>
              <a:rPr lang="es-ES" b="1" dirty="0"/>
              <a:t> de </a:t>
            </a:r>
            <a:r>
              <a:rPr lang="es-ES" b="1" dirty="0" smtClean="0"/>
              <a:t>música.</a:t>
            </a:r>
            <a:endParaRPr lang="es-ES" b="1" dirty="0"/>
          </a:p>
          <a:p>
            <a:pPr marL="285750" indent="-285750">
              <a:buFont typeface="Arial" panose="020B0604020202020204" pitchFamily="34" charset="0"/>
              <a:buChar char="•"/>
            </a:pPr>
            <a:r>
              <a:rPr lang="es-ES" b="1" dirty="0" err="1"/>
              <a:t>Pinterest</a:t>
            </a:r>
            <a:r>
              <a:rPr lang="es-ES" b="1" dirty="0"/>
              <a:t>: Esta red social basada en imágenes también </a:t>
            </a:r>
            <a:r>
              <a:rPr lang="es-ES" b="1" dirty="0" smtClean="0"/>
              <a:t>emplea </a:t>
            </a:r>
            <a:r>
              <a:rPr lang="es-ES" b="1" dirty="0"/>
              <a:t>Django en su infraestructura para el desarrollo y gestión de su sitio web.</a:t>
            </a:r>
          </a:p>
          <a:p>
            <a:pPr marL="285750" indent="-285750">
              <a:buFont typeface="Arial" panose="020B0604020202020204" pitchFamily="34" charset="0"/>
              <a:buChar char="•"/>
            </a:pPr>
            <a:r>
              <a:rPr lang="es-ES" b="1" dirty="0"/>
              <a:t>Mozilla: La Fundación Mozilla, responsable del desarrollo del navegador web Firefox, ha utilizado Django en varios proyectos internos y sitios web asociados.</a:t>
            </a:r>
          </a:p>
          <a:p>
            <a:pPr marL="285750" indent="-285750">
              <a:buFont typeface="Arial" panose="020B0604020202020204" pitchFamily="34" charset="0"/>
              <a:buChar char="•"/>
            </a:pPr>
            <a:r>
              <a:rPr lang="es-ES" b="1" dirty="0" err="1"/>
              <a:t>Dropbox</a:t>
            </a:r>
            <a:r>
              <a:rPr lang="es-ES" b="1" dirty="0"/>
              <a:t>: Django ha sido utilizado en algunas partes de la infraestructura de </a:t>
            </a:r>
            <a:r>
              <a:rPr lang="es-ES" b="1" dirty="0" err="1"/>
              <a:t>Dropbox</a:t>
            </a:r>
            <a:r>
              <a:rPr lang="es-ES" b="1" dirty="0"/>
              <a:t>, un popular servicio de almacenamiento en la nube.</a:t>
            </a:r>
          </a:p>
        </p:txBody>
      </p:sp>
    </p:spTree>
    <p:extLst>
      <p:ext uri="{BB962C8B-B14F-4D97-AF65-F5344CB8AC3E}">
        <p14:creationId xmlns:p14="http://schemas.microsoft.com/office/powerpoint/2010/main" val="3787042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01837" y="329142"/>
            <a:ext cx="4393829" cy="1999192"/>
          </a:xfrm>
          <a:prstGeom prst="rect">
            <a:avLst/>
          </a:prstGeom>
        </p:spPr>
      </p:pic>
      <p:sp>
        <p:nvSpPr>
          <p:cNvPr id="3" name="CuadroTexto 2"/>
          <p:cNvSpPr txBox="1"/>
          <p:nvPr/>
        </p:nvSpPr>
        <p:spPr>
          <a:xfrm>
            <a:off x="423333" y="304800"/>
            <a:ext cx="5486400" cy="1015663"/>
          </a:xfrm>
          <a:prstGeom prst="rect">
            <a:avLst/>
          </a:prstGeom>
          <a:noFill/>
        </p:spPr>
        <p:txBody>
          <a:bodyPr wrap="square" rtlCol="0">
            <a:spAutoFit/>
          </a:bodyPr>
          <a:lstStyle/>
          <a:p>
            <a:r>
              <a:rPr lang="es-ES" sz="6000" b="1" dirty="0" smtClean="0"/>
              <a:t>En el </a:t>
            </a:r>
            <a:r>
              <a:rPr lang="es-ES" sz="6000" b="1" dirty="0" err="1" smtClean="0"/>
              <a:t>Curriculum</a:t>
            </a:r>
            <a:endParaRPr lang="es-AR" sz="6000" b="1" dirty="0"/>
          </a:p>
        </p:txBody>
      </p:sp>
      <p:sp>
        <p:nvSpPr>
          <p:cNvPr id="4" name="CuadroTexto 3"/>
          <p:cNvSpPr txBox="1"/>
          <p:nvPr/>
        </p:nvSpPr>
        <p:spPr>
          <a:xfrm>
            <a:off x="575733" y="2328334"/>
            <a:ext cx="6587067" cy="3477875"/>
          </a:xfrm>
          <a:prstGeom prst="rect">
            <a:avLst/>
          </a:prstGeom>
          <a:noFill/>
        </p:spPr>
        <p:txBody>
          <a:bodyPr wrap="square" rtlCol="0">
            <a:spAutoFit/>
          </a:bodyPr>
          <a:lstStyle/>
          <a:p>
            <a:pPr marL="342900" indent="-342900">
              <a:buFont typeface="Arial" panose="020B0604020202020204" pitchFamily="34" charset="0"/>
              <a:buChar char="•"/>
            </a:pPr>
            <a:r>
              <a:rPr lang="es-ES" sz="2000" b="1" dirty="0"/>
              <a:t>Experiencia en el desarrollo de aplicaciones web utilizando Django y </a:t>
            </a:r>
            <a:r>
              <a:rPr lang="es-ES" sz="2000" b="1" dirty="0" err="1"/>
              <a:t>Python</a:t>
            </a:r>
            <a:r>
              <a:rPr lang="es-ES" sz="2000" b="1" dirty="0"/>
              <a:t>.</a:t>
            </a:r>
          </a:p>
          <a:p>
            <a:pPr marL="342900" indent="-342900">
              <a:buFont typeface="Arial" panose="020B0604020202020204" pitchFamily="34" charset="0"/>
              <a:buChar char="•"/>
            </a:pPr>
            <a:r>
              <a:rPr lang="es-ES" sz="2000" b="1" dirty="0"/>
              <a:t>Conocimientos en el patrón Modelo-Vista-Controlador (MVC) y en el </a:t>
            </a:r>
            <a:r>
              <a:rPr lang="es-ES" sz="2000" b="1" dirty="0" err="1"/>
              <a:t>Object-Relational</a:t>
            </a:r>
            <a:r>
              <a:rPr lang="es-ES" sz="2000" b="1" dirty="0"/>
              <a:t> </a:t>
            </a:r>
            <a:r>
              <a:rPr lang="es-ES" sz="2000" b="1" dirty="0" err="1"/>
              <a:t>Mapping</a:t>
            </a:r>
            <a:r>
              <a:rPr lang="es-ES" sz="2000" b="1" dirty="0"/>
              <a:t> (ORM).</a:t>
            </a:r>
          </a:p>
          <a:p>
            <a:pPr marL="342900" indent="-342900">
              <a:buFont typeface="Arial" panose="020B0604020202020204" pitchFamily="34" charset="0"/>
              <a:buChar char="•"/>
            </a:pPr>
            <a:r>
              <a:rPr lang="es-ES" sz="2000" b="1" dirty="0"/>
              <a:t>Capacidad para implementar características de seguridad y mantener la integridad de la aplicación.</a:t>
            </a:r>
          </a:p>
          <a:p>
            <a:pPr marL="342900" indent="-342900">
              <a:buFont typeface="Arial" panose="020B0604020202020204" pitchFamily="34" charset="0"/>
              <a:buChar char="•"/>
            </a:pPr>
            <a:r>
              <a:rPr lang="es-ES" sz="2000" b="1" dirty="0"/>
              <a:t>Experiencia en la escalabilidad y optimización del rendimiento de aplicaciones web.</a:t>
            </a:r>
          </a:p>
          <a:p>
            <a:pPr marL="342900" indent="-342900">
              <a:buFont typeface="Arial" panose="020B0604020202020204" pitchFamily="34" charset="0"/>
              <a:buChar char="•"/>
            </a:pPr>
            <a:r>
              <a:rPr lang="es-ES" sz="2000" b="1" dirty="0"/>
              <a:t>Proyectos destacados desarrollados con Django y su contribución en el desarrollo de aplicaciones web eficientes y seguras.</a:t>
            </a:r>
          </a:p>
        </p:txBody>
      </p:sp>
    </p:spTree>
    <p:extLst>
      <p:ext uri="{BB962C8B-B14F-4D97-AF65-F5344CB8AC3E}">
        <p14:creationId xmlns:p14="http://schemas.microsoft.com/office/powerpoint/2010/main" val="178638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000" y="221827"/>
            <a:ext cx="4931159" cy="2580640"/>
          </a:xfrm>
          <a:prstGeom prst="rect">
            <a:avLst/>
          </a:prstGeom>
        </p:spPr>
      </p:pic>
      <p:sp>
        <p:nvSpPr>
          <p:cNvPr id="3" name="CuadroTexto 2"/>
          <p:cNvSpPr txBox="1"/>
          <p:nvPr/>
        </p:nvSpPr>
        <p:spPr>
          <a:xfrm>
            <a:off x="5664200" y="939800"/>
            <a:ext cx="5444066" cy="1015663"/>
          </a:xfrm>
          <a:prstGeom prst="rect">
            <a:avLst/>
          </a:prstGeom>
          <a:noFill/>
        </p:spPr>
        <p:txBody>
          <a:bodyPr wrap="square" rtlCol="0">
            <a:spAutoFit/>
          </a:bodyPr>
          <a:lstStyle/>
          <a:p>
            <a:r>
              <a:rPr lang="es-ES" sz="6000" b="1" dirty="0" smtClean="0"/>
              <a:t>Características</a:t>
            </a:r>
            <a:endParaRPr lang="es-AR" sz="6000" b="1" dirty="0"/>
          </a:p>
        </p:txBody>
      </p:sp>
      <p:sp>
        <p:nvSpPr>
          <p:cNvPr id="4" name="CuadroTexto 3"/>
          <p:cNvSpPr txBox="1"/>
          <p:nvPr/>
        </p:nvSpPr>
        <p:spPr>
          <a:xfrm>
            <a:off x="711200" y="3429000"/>
            <a:ext cx="9838267" cy="3046988"/>
          </a:xfrm>
          <a:prstGeom prst="rect">
            <a:avLst/>
          </a:prstGeom>
          <a:noFill/>
        </p:spPr>
        <p:txBody>
          <a:bodyPr wrap="square" rtlCol="0">
            <a:spAutoFit/>
          </a:bodyPr>
          <a:lstStyle/>
          <a:p>
            <a:pPr marL="342900" indent="-342900">
              <a:buFont typeface="Arial" panose="020B0604020202020204" pitchFamily="34" charset="0"/>
              <a:buChar char="•"/>
            </a:pPr>
            <a:r>
              <a:rPr lang="es-ES" sz="2400" b="1" dirty="0" smtClean="0"/>
              <a:t>Arquitectura orientada a eventos y basada en el modelo sin bloqueo (non-</a:t>
            </a:r>
            <a:r>
              <a:rPr lang="es-ES" sz="2400" b="1" dirty="0" err="1" smtClean="0"/>
              <a:t>blocking</a:t>
            </a:r>
            <a:r>
              <a:rPr lang="es-ES" sz="2400" b="1" dirty="0" smtClean="0"/>
              <a:t>).</a:t>
            </a:r>
          </a:p>
          <a:p>
            <a:pPr marL="342900" indent="-342900">
              <a:buFont typeface="Arial" panose="020B0604020202020204" pitchFamily="34" charset="0"/>
              <a:buChar char="•"/>
            </a:pPr>
            <a:r>
              <a:rPr lang="es-ES" sz="2400" b="1" dirty="0" smtClean="0"/>
              <a:t>Permite manejar múltiples solicitudes concurrentemente sin bloquear el hilo principal.</a:t>
            </a:r>
          </a:p>
          <a:p>
            <a:pPr marL="342900" indent="-342900">
              <a:buFont typeface="Arial" panose="020B0604020202020204" pitchFamily="34" charset="0"/>
              <a:buChar char="•"/>
            </a:pPr>
            <a:r>
              <a:rPr lang="es-ES" sz="2400" b="1" dirty="0" smtClean="0"/>
              <a:t>Ofrece un ecosistema rico de paquetes y módulos gracias a </a:t>
            </a:r>
            <a:r>
              <a:rPr lang="es-ES" sz="2400" b="1" dirty="0" err="1" smtClean="0"/>
              <a:t>npm</a:t>
            </a:r>
            <a:r>
              <a:rPr lang="es-ES" sz="2400" b="1" dirty="0" smtClean="0"/>
              <a:t> (</a:t>
            </a:r>
            <a:r>
              <a:rPr lang="es-ES" sz="2400" b="1" dirty="0" err="1" smtClean="0"/>
              <a:t>Node</a:t>
            </a:r>
            <a:r>
              <a:rPr lang="es-ES" sz="2400" b="1" dirty="0" smtClean="0"/>
              <a:t> </a:t>
            </a:r>
            <a:r>
              <a:rPr lang="es-ES" sz="2400" b="1" dirty="0" err="1" smtClean="0"/>
              <a:t>Package</a:t>
            </a:r>
            <a:r>
              <a:rPr lang="es-ES" sz="2400" b="1" dirty="0" smtClean="0"/>
              <a:t> Manager).</a:t>
            </a:r>
          </a:p>
          <a:p>
            <a:pPr marL="342900" indent="-342900">
              <a:buFont typeface="Arial" panose="020B0604020202020204" pitchFamily="34" charset="0"/>
              <a:buChar char="•"/>
            </a:pPr>
            <a:r>
              <a:rPr lang="es-ES" sz="2400" b="1" dirty="0" smtClean="0"/>
              <a:t>Es altamente eficiente y escalable, lo que lo convierte en una opción popular para aplicaciones de alta concurrencia.</a:t>
            </a:r>
            <a:endParaRPr lang="es-ES" sz="2400" b="1" dirty="0"/>
          </a:p>
        </p:txBody>
      </p:sp>
    </p:spTree>
    <p:extLst>
      <p:ext uri="{BB962C8B-B14F-4D97-AF65-F5344CB8AC3E}">
        <p14:creationId xmlns:p14="http://schemas.microsoft.com/office/powerpoint/2010/main" val="454687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67" y="254000"/>
            <a:ext cx="10058400" cy="6207042"/>
          </a:xfrm>
          <a:prstGeom prst="rect">
            <a:avLst/>
          </a:prstGeom>
        </p:spPr>
      </p:pic>
    </p:spTree>
    <p:extLst>
      <p:ext uri="{BB962C8B-B14F-4D97-AF65-F5344CB8AC3E}">
        <p14:creationId xmlns:p14="http://schemas.microsoft.com/office/powerpoint/2010/main" val="2189012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7200" y="152400"/>
            <a:ext cx="3756700" cy="2318261"/>
          </a:xfrm>
          <a:prstGeom prst="rect">
            <a:avLst/>
          </a:prstGeom>
        </p:spPr>
      </p:pic>
      <p:sp>
        <p:nvSpPr>
          <p:cNvPr id="3" name="CuadroTexto 2"/>
          <p:cNvSpPr txBox="1"/>
          <p:nvPr/>
        </p:nvSpPr>
        <p:spPr>
          <a:xfrm>
            <a:off x="414868" y="939800"/>
            <a:ext cx="6883400" cy="2743200"/>
          </a:xfrm>
          <a:prstGeom prst="rect">
            <a:avLst/>
          </a:prstGeom>
          <a:noFill/>
        </p:spPr>
        <p:txBody>
          <a:bodyPr wrap="square" rtlCol="0">
            <a:spAutoFit/>
          </a:bodyPr>
          <a:lstStyle/>
          <a:p>
            <a:r>
              <a:rPr lang="es-ES" sz="2800" b="1" dirty="0" err="1"/>
              <a:t>MySQL</a:t>
            </a:r>
            <a:r>
              <a:rPr lang="es-ES" sz="2800" b="1" dirty="0"/>
              <a:t> es un sistema de gestión de bases de datos relacional (RDBMS, por sus siglas en inglés) de código abierto.</a:t>
            </a:r>
          </a:p>
          <a:p>
            <a:r>
              <a:rPr lang="es-ES" sz="2800" b="1" dirty="0"/>
              <a:t>Desarrollado por Oracle </a:t>
            </a:r>
            <a:r>
              <a:rPr lang="es-ES" sz="2800" b="1" dirty="0" err="1"/>
              <a:t>Corporation</a:t>
            </a:r>
            <a:r>
              <a:rPr lang="es-ES" sz="2800" b="1" dirty="0"/>
              <a:t>, </a:t>
            </a:r>
            <a:r>
              <a:rPr lang="es-ES" sz="2800" b="1" dirty="0" err="1"/>
              <a:t>MySQL</a:t>
            </a:r>
            <a:r>
              <a:rPr lang="es-ES" sz="2800" b="1" dirty="0"/>
              <a:t> es uno de los sistemas de bases de datos más populares en la actualidad.</a:t>
            </a:r>
          </a:p>
        </p:txBody>
      </p:sp>
      <p:sp>
        <p:nvSpPr>
          <p:cNvPr id="4" name="CuadroTexto 3"/>
          <p:cNvSpPr txBox="1"/>
          <p:nvPr/>
        </p:nvSpPr>
        <p:spPr>
          <a:xfrm>
            <a:off x="4656667" y="4436533"/>
            <a:ext cx="6756400" cy="1938992"/>
          </a:xfrm>
          <a:prstGeom prst="rect">
            <a:avLst/>
          </a:prstGeom>
          <a:noFill/>
        </p:spPr>
        <p:txBody>
          <a:bodyPr wrap="square" rtlCol="0">
            <a:spAutoFit/>
          </a:bodyPr>
          <a:lstStyle/>
          <a:p>
            <a:r>
              <a:rPr lang="es-ES" sz="2400" b="1" dirty="0" err="1"/>
              <a:t>MySQL</a:t>
            </a:r>
            <a:r>
              <a:rPr lang="es-ES" sz="2400" b="1" dirty="0"/>
              <a:t> utiliza el lenguaje SQL (</a:t>
            </a:r>
            <a:r>
              <a:rPr lang="es-ES" sz="2400" b="1" dirty="0" err="1"/>
              <a:t>Structured</a:t>
            </a:r>
            <a:r>
              <a:rPr lang="es-ES" sz="2400" b="1" dirty="0"/>
              <a:t> </a:t>
            </a:r>
            <a:r>
              <a:rPr lang="es-ES" sz="2400" b="1" dirty="0" err="1"/>
              <a:t>Query</a:t>
            </a:r>
            <a:r>
              <a:rPr lang="es-ES" sz="2400" b="1" dirty="0"/>
              <a:t> </a:t>
            </a:r>
            <a:r>
              <a:rPr lang="es-ES" sz="2400" b="1" dirty="0" err="1"/>
              <a:t>Language</a:t>
            </a:r>
            <a:r>
              <a:rPr lang="es-ES" sz="2400" b="1" dirty="0"/>
              <a:t>) para interactuar con la base de </a:t>
            </a:r>
            <a:r>
              <a:rPr lang="es-ES" sz="2400" b="1" dirty="0" smtClean="0"/>
              <a:t>datos.</a:t>
            </a:r>
            <a:endParaRPr lang="es-ES" sz="2400" b="1" dirty="0"/>
          </a:p>
          <a:p>
            <a:r>
              <a:rPr lang="es-ES" sz="2400" b="1" dirty="0"/>
              <a:t>SQL permite realizar consultas y manipulaciones de datos, como inserciones, actualizaciones y </a:t>
            </a:r>
            <a:r>
              <a:rPr lang="es-ES" sz="2400" b="1" dirty="0" smtClean="0"/>
              <a:t>eliminaciones (</a:t>
            </a:r>
            <a:r>
              <a:rPr lang="es-ES" sz="2400" b="1" dirty="0" err="1" smtClean="0"/>
              <a:t>backend</a:t>
            </a:r>
            <a:r>
              <a:rPr lang="es-ES" sz="2400" b="1" dirty="0" smtClean="0"/>
              <a:t>).</a:t>
            </a:r>
            <a:endParaRPr lang="es-ES" sz="2400" b="1" dirty="0"/>
          </a:p>
        </p:txBody>
      </p:sp>
    </p:spTree>
    <p:extLst>
      <p:ext uri="{BB962C8B-B14F-4D97-AF65-F5344CB8AC3E}">
        <p14:creationId xmlns:p14="http://schemas.microsoft.com/office/powerpoint/2010/main" val="2286559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9105" y="220133"/>
            <a:ext cx="3663261" cy="2260600"/>
          </a:xfrm>
          <a:prstGeom prst="rect">
            <a:avLst/>
          </a:prstGeom>
        </p:spPr>
      </p:pic>
      <p:sp>
        <p:nvSpPr>
          <p:cNvPr id="3" name="CuadroTexto 2"/>
          <p:cNvSpPr txBox="1"/>
          <p:nvPr/>
        </p:nvSpPr>
        <p:spPr>
          <a:xfrm>
            <a:off x="550333" y="347133"/>
            <a:ext cx="6104467" cy="1200329"/>
          </a:xfrm>
          <a:prstGeom prst="rect">
            <a:avLst/>
          </a:prstGeom>
          <a:noFill/>
        </p:spPr>
        <p:txBody>
          <a:bodyPr wrap="square" rtlCol="0">
            <a:spAutoFit/>
          </a:bodyPr>
          <a:lstStyle/>
          <a:p>
            <a:r>
              <a:rPr lang="es-ES" sz="7200" b="1" dirty="0" smtClean="0"/>
              <a:t>Características</a:t>
            </a:r>
            <a:endParaRPr lang="es-AR" sz="7200" b="1" dirty="0"/>
          </a:p>
        </p:txBody>
      </p:sp>
      <p:sp>
        <p:nvSpPr>
          <p:cNvPr id="4" name="CuadroTexto 3"/>
          <p:cNvSpPr txBox="1"/>
          <p:nvPr/>
        </p:nvSpPr>
        <p:spPr>
          <a:xfrm>
            <a:off x="694268" y="1930400"/>
            <a:ext cx="6781800" cy="4524315"/>
          </a:xfrm>
          <a:prstGeom prst="rect">
            <a:avLst/>
          </a:prstGeom>
          <a:noFill/>
        </p:spPr>
        <p:txBody>
          <a:bodyPr wrap="square" rtlCol="0">
            <a:spAutoFit/>
          </a:bodyPr>
          <a:lstStyle/>
          <a:p>
            <a:pPr marL="342900" indent="-342900">
              <a:buFont typeface="Arial" panose="020B0604020202020204" pitchFamily="34" charset="0"/>
              <a:buChar char="•"/>
            </a:pPr>
            <a:r>
              <a:rPr lang="es-ES" sz="2400" b="1" dirty="0"/>
              <a:t>Escalabilidad: </a:t>
            </a:r>
            <a:r>
              <a:rPr lang="es-ES" sz="2400" b="1" dirty="0" err="1"/>
              <a:t>MySQL</a:t>
            </a:r>
            <a:r>
              <a:rPr lang="es-ES" sz="2400" b="1" dirty="0"/>
              <a:t> es capaz de manejar grandes volúmenes de datos y es altamente escalable</a:t>
            </a:r>
          </a:p>
          <a:p>
            <a:pPr marL="342900" indent="-342900">
              <a:buFont typeface="Arial" panose="020B0604020202020204" pitchFamily="34" charset="0"/>
              <a:buChar char="•"/>
            </a:pPr>
            <a:r>
              <a:rPr lang="es-ES" sz="2400" b="1" dirty="0"/>
              <a:t>Rendimiento: Ofrece un rendimiento rápido y eficiente en la recuperación y manipulación de datos</a:t>
            </a:r>
          </a:p>
          <a:p>
            <a:pPr marL="342900" indent="-342900">
              <a:buFont typeface="Arial" panose="020B0604020202020204" pitchFamily="34" charset="0"/>
              <a:buChar char="•"/>
            </a:pPr>
            <a:r>
              <a:rPr lang="es-ES" sz="2400" b="1" dirty="0"/>
              <a:t>Seguridad: Proporciona funciones de seguridad robustas para proteger los datos almacenados</a:t>
            </a:r>
          </a:p>
          <a:p>
            <a:pPr marL="342900" indent="-342900">
              <a:buFont typeface="Arial" panose="020B0604020202020204" pitchFamily="34" charset="0"/>
              <a:buChar char="•"/>
            </a:pPr>
            <a:r>
              <a:rPr lang="es-ES" sz="2400" b="1" dirty="0"/>
              <a:t>Flexibilidad: Admite diversos tipos de datos y es compatible con múltiples plataformas</a:t>
            </a:r>
          </a:p>
          <a:p>
            <a:pPr marL="342900" indent="-342900">
              <a:buFont typeface="Arial" panose="020B0604020202020204" pitchFamily="34" charset="0"/>
              <a:buChar char="•"/>
            </a:pPr>
            <a:r>
              <a:rPr lang="es-ES" sz="2400" b="1" dirty="0"/>
              <a:t>Fiabilidad: </a:t>
            </a:r>
            <a:r>
              <a:rPr lang="es-ES" sz="2400" b="1" dirty="0" err="1"/>
              <a:t>MySQL</a:t>
            </a:r>
            <a:r>
              <a:rPr lang="es-ES" sz="2400" b="1" dirty="0"/>
              <a:t> es conocido por su estabilidad y confiabilidad</a:t>
            </a:r>
          </a:p>
        </p:txBody>
      </p:sp>
    </p:spTree>
    <p:extLst>
      <p:ext uri="{BB962C8B-B14F-4D97-AF65-F5344CB8AC3E}">
        <p14:creationId xmlns:p14="http://schemas.microsoft.com/office/powerpoint/2010/main" val="856514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1933" y="211667"/>
            <a:ext cx="3705899" cy="2286912"/>
          </a:xfrm>
          <a:prstGeom prst="rect">
            <a:avLst/>
          </a:prstGeom>
        </p:spPr>
      </p:pic>
      <p:sp>
        <p:nvSpPr>
          <p:cNvPr id="3" name="CuadroTexto 2"/>
          <p:cNvSpPr txBox="1"/>
          <p:nvPr/>
        </p:nvSpPr>
        <p:spPr>
          <a:xfrm>
            <a:off x="855133" y="2734733"/>
            <a:ext cx="9203267" cy="2246769"/>
          </a:xfrm>
          <a:prstGeom prst="rect">
            <a:avLst/>
          </a:prstGeom>
          <a:noFill/>
        </p:spPr>
        <p:txBody>
          <a:bodyPr wrap="square" rtlCol="0">
            <a:spAutoFit/>
          </a:bodyPr>
          <a:lstStyle/>
          <a:p>
            <a:r>
              <a:rPr lang="es-ES" sz="2800" b="1" dirty="0" err="1"/>
              <a:t>MySQL</a:t>
            </a:r>
            <a:r>
              <a:rPr lang="es-ES" sz="2800" b="1" dirty="0"/>
              <a:t> se utiliza para almacenar y administrar datos en una amplia gama de aplicaciones y </a:t>
            </a:r>
            <a:r>
              <a:rPr lang="es-ES" sz="2800" b="1" dirty="0" smtClean="0"/>
              <a:t>entornos.</a:t>
            </a:r>
            <a:endParaRPr lang="es-ES" sz="2800" b="1" dirty="0"/>
          </a:p>
          <a:p>
            <a:r>
              <a:rPr lang="es-ES" sz="2800" b="1" dirty="0"/>
              <a:t>Es especialmente adecuado para aplicaciones web, como sitios web, tiendas en línea y blogs, donde se requiere un almacenamiento eficiente y recuperación rápida de </a:t>
            </a:r>
            <a:r>
              <a:rPr lang="es-ES" sz="2800" b="1" dirty="0" smtClean="0"/>
              <a:t>datos.</a:t>
            </a:r>
            <a:endParaRPr lang="es-ES" sz="2800" b="1" dirty="0"/>
          </a:p>
        </p:txBody>
      </p:sp>
      <p:sp>
        <p:nvSpPr>
          <p:cNvPr id="4" name="CuadroTexto 3"/>
          <p:cNvSpPr txBox="1"/>
          <p:nvPr/>
        </p:nvSpPr>
        <p:spPr>
          <a:xfrm>
            <a:off x="965200" y="389467"/>
            <a:ext cx="4648200" cy="1323439"/>
          </a:xfrm>
          <a:prstGeom prst="rect">
            <a:avLst/>
          </a:prstGeom>
          <a:noFill/>
        </p:spPr>
        <p:txBody>
          <a:bodyPr wrap="square" rtlCol="0">
            <a:spAutoFit/>
          </a:bodyPr>
          <a:lstStyle/>
          <a:p>
            <a:r>
              <a:rPr lang="es-ES" sz="8000" b="1" dirty="0" smtClean="0"/>
              <a:t>Uso</a:t>
            </a:r>
            <a:endParaRPr lang="es-AR" sz="8000" b="1" dirty="0"/>
          </a:p>
        </p:txBody>
      </p:sp>
    </p:spTree>
    <p:extLst>
      <p:ext uri="{BB962C8B-B14F-4D97-AF65-F5344CB8AC3E}">
        <p14:creationId xmlns:p14="http://schemas.microsoft.com/office/powerpoint/2010/main" val="2661838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2991" y="118534"/>
            <a:ext cx="3718142" cy="2294466"/>
          </a:xfrm>
          <a:prstGeom prst="rect">
            <a:avLst/>
          </a:prstGeom>
        </p:spPr>
      </p:pic>
      <p:sp>
        <p:nvSpPr>
          <p:cNvPr id="3" name="CuadroTexto 2"/>
          <p:cNvSpPr txBox="1"/>
          <p:nvPr/>
        </p:nvSpPr>
        <p:spPr>
          <a:xfrm>
            <a:off x="1202267" y="3420533"/>
            <a:ext cx="9135533" cy="2215991"/>
          </a:xfrm>
          <a:prstGeom prst="rect">
            <a:avLst/>
          </a:prstGeom>
          <a:noFill/>
        </p:spPr>
        <p:txBody>
          <a:bodyPr wrap="square" rtlCol="0">
            <a:spAutoFit/>
          </a:bodyPr>
          <a:lstStyle/>
          <a:p>
            <a:endParaRPr lang="es-ES" dirty="0"/>
          </a:p>
          <a:p>
            <a:r>
              <a:rPr lang="es-ES" sz="2400" b="1" dirty="0"/>
              <a:t>Con </a:t>
            </a:r>
            <a:r>
              <a:rPr lang="es-ES" sz="2400" b="1" dirty="0" err="1"/>
              <a:t>MySQL</a:t>
            </a:r>
            <a:r>
              <a:rPr lang="es-ES" sz="2400" b="1" dirty="0"/>
              <a:t> se pueden desarrollar diversos tipos de programas, como:</a:t>
            </a:r>
          </a:p>
          <a:p>
            <a:pPr marL="342900" indent="-342900">
              <a:buFont typeface="Arial" panose="020B0604020202020204" pitchFamily="34" charset="0"/>
              <a:buChar char="•"/>
            </a:pPr>
            <a:r>
              <a:rPr lang="es-ES" sz="2400" b="1" dirty="0"/>
              <a:t>Sistemas de gestión de contenido (CMS)</a:t>
            </a:r>
          </a:p>
          <a:p>
            <a:pPr marL="342900" indent="-342900">
              <a:buFont typeface="Arial" panose="020B0604020202020204" pitchFamily="34" charset="0"/>
              <a:buChar char="•"/>
            </a:pPr>
            <a:r>
              <a:rPr lang="es-ES" sz="2400" b="1" dirty="0"/>
              <a:t>Sistemas de comercio electrónico</a:t>
            </a:r>
          </a:p>
          <a:p>
            <a:pPr marL="342900" indent="-342900">
              <a:buFont typeface="Arial" panose="020B0604020202020204" pitchFamily="34" charset="0"/>
              <a:buChar char="•"/>
            </a:pPr>
            <a:r>
              <a:rPr lang="es-ES" sz="2400" b="1" dirty="0"/>
              <a:t>Aplicaciones de análisis de datos</a:t>
            </a:r>
          </a:p>
          <a:p>
            <a:pPr marL="342900" indent="-342900">
              <a:buFont typeface="Arial" panose="020B0604020202020204" pitchFamily="34" charset="0"/>
              <a:buChar char="•"/>
            </a:pPr>
            <a:r>
              <a:rPr lang="es-ES" sz="2400" b="1" dirty="0"/>
              <a:t>Herramientas de informes y generación de gráficos</a:t>
            </a:r>
          </a:p>
        </p:txBody>
      </p:sp>
      <p:sp>
        <p:nvSpPr>
          <p:cNvPr id="4" name="CuadroTexto 3"/>
          <p:cNvSpPr txBox="1"/>
          <p:nvPr/>
        </p:nvSpPr>
        <p:spPr>
          <a:xfrm>
            <a:off x="533401" y="702733"/>
            <a:ext cx="6045200" cy="923330"/>
          </a:xfrm>
          <a:prstGeom prst="rect">
            <a:avLst/>
          </a:prstGeom>
          <a:noFill/>
        </p:spPr>
        <p:txBody>
          <a:bodyPr wrap="square" rtlCol="0">
            <a:spAutoFit/>
          </a:bodyPr>
          <a:lstStyle/>
          <a:p>
            <a:r>
              <a:rPr lang="es-AR" sz="5400" b="1" dirty="0"/>
              <a:t>Tipos de Programas</a:t>
            </a:r>
          </a:p>
        </p:txBody>
      </p:sp>
    </p:spTree>
    <p:extLst>
      <p:ext uri="{BB962C8B-B14F-4D97-AF65-F5344CB8AC3E}">
        <p14:creationId xmlns:p14="http://schemas.microsoft.com/office/powerpoint/2010/main" val="53233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6684" y="101601"/>
            <a:ext cx="3745582" cy="2311400"/>
          </a:xfrm>
          <a:prstGeom prst="rect">
            <a:avLst/>
          </a:prstGeom>
        </p:spPr>
      </p:pic>
      <p:sp>
        <p:nvSpPr>
          <p:cNvPr id="3" name="CuadroTexto 2"/>
          <p:cNvSpPr txBox="1"/>
          <p:nvPr/>
        </p:nvSpPr>
        <p:spPr>
          <a:xfrm>
            <a:off x="135467" y="1938866"/>
            <a:ext cx="5020733" cy="2683933"/>
          </a:xfrm>
          <a:prstGeom prst="rect">
            <a:avLst/>
          </a:prstGeom>
          <a:noFill/>
        </p:spPr>
        <p:txBody>
          <a:bodyPr wrap="square" rtlCol="0">
            <a:spAutoFit/>
          </a:bodyPr>
          <a:lstStyle/>
          <a:p>
            <a:r>
              <a:rPr lang="es-AR" sz="2400" b="1" dirty="0" err="1"/>
              <a:t>MySQL</a:t>
            </a:r>
            <a:r>
              <a:rPr lang="es-AR" sz="2400" b="1" dirty="0"/>
              <a:t> es utilizado por empresas de diversos sectores, como:</a:t>
            </a:r>
          </a:p>
          <a:p>
            <a:pPr marL="342900" indent="-342900">
              <a:buFont typeface="Arial" panose="020B0604020202020204" pitchFamily="34" charset="0"/>
              <a:buChar char="•"/>
            </a:pPr>
            <a:r>
              <a:rPr lang="es-AR" sz="2400" b="1" dirty="0"/>
              <a:t>Empresas de tecnología</a:t>
            </a:r>
          </a:p>
          <a:p>
            <a:pPr marL="342900" indent="-342900">
              <a:buFont typeface="Arial" panose="020B0604020202020204" pitchFamily="34" charset="0"/>
              <a:buChar char="•"/>
            </a:pPr>
            <a:r>
              <a:rPr lang="es-AR" sz="2400" b="1" dirty="0"/>
              <a:t>Empresas de comercio electrónico</a:t>
            </a:r>
          </a:p>
          <a:p>
            <a:pPr marL="342900" indent="-342900">
              <a:buFont typeface="Arial" panose="020B0604020202020204" pitchFamily="34" charset="0"/>
              <a:buChar char="•"/>
            </a:pPr>
            <a:r>
              <a:rPr lang="es-AR" sz="2400" b="1" dirty="0"/>
              <a:t>Agencias de desarrollo web</a:t>
            </a:r>
          </a:p>
          <a:p>
            <a:pPr marL="342900" indent="-342900">
              <a:buFont typeface="Arial" panose="020B0604020202020204" pitchFamily="34" charset="0"/>
              <a:buChar char="•"/>
            </a:pPr>
            <a:r>
              <a:rPr lang="es-AR" sz="2400" b="1" dirty="0"/>
              <a:t>Empresas de servicios financieros</a:t>
            </a:r>
          </a:p>
          <a:p>
            <a:pPr marL="342900" indent="-342900">
              <a:buFont typeface="Arial" panose="020B0604020202020204" pitchFamily="34" charset="0"/>
              <a:buChar char="•"/>
            </a:pPr>
            <a:r>
              <a:rPr lang="es-AR" sz="2400" b="1" dirty="0"/>
              <a:t>Empresas de telecomunicaciones</a:t>
            </a:r>
          </a:p>
        </p:txBody>
      </p:sp>
      <p:sp>
        <p:nvSpPr>
          <p:cNvPr id="4" name="CuadroTexto 3"/>
          <p:cNvSpPr txBox="1"/>
          <p:nvPr/>
        </p:nvSpPr>
        <p:spPr>
          <a:xfrm>
            <a:off x="897467" y="618067"/>
            <a:ext cx="5799666" cy="1200329"/>
          </a:xfrm>
          <a:prstGeom prst="rect">
            <a:avLst/>
          </a:prstGeom>
          <a:noFill/>
        </p:spPr>
        <p:txBody>
          <a:bodyPr wrap="square" rtlCol="0">
            <a:spAutoFit/>
          </a:bodyPr>
          <a:lstStyle/>
          <a:p>
            <a:r>
              <a:rPr lang="es-ES" sz="7200" b="1" dirty="0" smtClean="0"/>
              <a:t>Empresas</a:t>
            </a:r>
            <a:endParaRPr lang="es-AR" sz="7200" b="1" dirty="0"/>
          </a:p>
        </p:txBody>
      </p:sp>
      <p:sp>
        <p:nvSpPr>
          <p:cNvPr id="5" name="CuadroTexto 4"/>
          <p:cNvSpPr txBox="1"/>
          <p:nvPr/>
        </p:nvSpPr>
        <p:spPr>
          <a:xfrm>
            <a:off x="5588000" y="2533472"/>
            <a:ext cx="6404266" cy="3970318"/>
          </a:xfrm>
          <a:prstGeom prst="rect">
            <a:avLst/>
          </a:prstGeom>
          <a:noFill/>
        </p:spPr>
        <p:txBody>
          <a:bodyPr wrap="square" rtlCol="0">
            <a:spAutoFit/>
          </a:bodyPr>
          <a:lstStyle/>
          <a:p>
            <a:pPr marL="171450" indent="-171450">
              <a:buFont typeface="Arial" panose="020B0604020202020204" pitchFamily="34" charset="0"/>
              <a:buChar char="•"/>
            </a:pPr>
            <a:r>
              <a:rPr lang="es-ES" sz="1400" b="1" dirty="0" smtClean="0"/>
              <a:t>Facebook</a:t>
            </a:r>
            <a:r>
              <a:rPr lang="es-ES" sz="1400" b="1" dirty="0"/>
              <a:t>, la red social más grande del mundo, utiliza </a:t>
            </a:r>
            <a:r>
              <a:rPr lang="es-ES" sz="1400" b="1" dirty="0" err="1"/>
              <a:t>MySQL</a:t>
            </a:r>
            <a:r>
              <a:rPr lang="es-ES" sz="1400" b="1" dirty="0"/>
              <a:t> para gestionar una gran cantidad de datos relacionados con perfiles de usuarios, publicaciones y mensajes.</a:t>
            </a:r>
          </a:p>
          <a:p>
            <a:pPr marL="171450" indent="-171450">
              <a:buFont typeface="Arial" panose="020B0604020202020204" pitchFamily="34" charset="0"/>
              <a:buChar char="•"/>
            </a:pPr>
            <a:r>
              <a:rPr lang="es-ES" sz="1400" b="1" dirty="0" err="1" smtClean="0"/>
              <a:t>Twitter</a:t>
            </a:r>
            <a:r>
              <a:rPr lang="es-ES" sz="1400" b="1" dirty="0"/>
              <a:t>, una popular plataforma de redes sociales, también </a:t>
            </a:r>
            <a:r>
              <a:rPr lang="es-ES" sz="1400" b="1" dirty="0" smtClean="0"/>
              <a:t>usa </a:t>
            </a:r>
            <a:r>
              <a:rPr lang="es-ES" sz="1400" b="1" dirty="0" err="1"/>
              <a:t>MySQL</a:t>
            </a:r>
            <a:r>
              <a:rPr lang="es-ES" sz="1400" b="1" dirty="0"/>
              <a:t> para almacenar y gestionar datos de usuarios, </a:t>
            </a:r>
            <a:r>
              <a:rPr lang="es-ES" sz="1400" b="1" dirty="0" err="1"/>
              <a:t>tweets</a:t>
            </a:r>
            <a:r>
              <a:rPr lang="es-ES" sz="1400" b="1" dirty="0"/>
              <a:t> y relaciones entre ellos.</a:t>
            </a:r>
          </a:p>
          <a:p>
            <a:pPr marL="171450" indent="-171450">
              <a:buFont typeface="Arial" panose="020B0604020202020204" pitchFamily="34" charset="0"/>
              <a:buChar char="•"/>
            </a:pPr>
            <a:r>
              <a:rPr lang="es-ES" sz="1400" b="1" dirty="0" smtClean="0"/>
              <a:t>YouTube</a:t>
            </a:r>
            <a:r>
              <a:rPr lang="es-ES" sz="1400" b="1" dirty="0"/>
              <a:t>, el sitio web de compartición de videos más grande del mundo, emplea </a:t>
            </a:r>
            <a:r>
              <a:rPr lang="es-ES" sz="1400" b="1" dirty="0" err="1"/>
              <a:t>MySQL</a:t>
            </a:r>
            <a:r>
              <a:rPr lang="es-ES" sz="1400" b="1" dirty="0"/>
              <a:t> para la gestión de datos relacionados con videos, usuarios, comentarios y preferencias de visualización.</a:t>
            </a:r>
          </a:p>
          <a:p>
            <a:pPr marL="171450" indent="-171450">
              <a:buFont typeface="Arial" panose="020B0604020202020204" pitchFamily="34" charset="0"/>
              <a:buChar char="•"/>
            </a:pPr>
            <a:r>
              <a:rPr lang="es-ES" sz="1400" b="1" dirty="0" err="1" smtClean="0"/>
              <a:t>Airbnb</a:t>
            </a:r>
            <a:r>
              <a:rPr lang="es-ES" sz="1400" b="1" dirty="0"/>
              <a:t>, una plataforma de alquiler de alojamientos, utiliza </a:t>
            </a:r>
            <a:r>
              <a:rPr lang="es-ES" sz="1400" b="1" dirty="0" err="1"/>
              <a:t>MySQL</a:t>
            </a:r>
            <a:r>
              <a:rPr lang="es-ES" sz="1400" b="1" dirty="0"/>
              <a:t> para gestionar datos de listados de alojamientos, reservas y perfiles de usuarios.</a:t>
            </a:r>
          </a:p>
          <a:p>
            <a:pPr marL="171450" indent="-171450">
              <a:buFont typeface="Arial" panose="020B0604020202020204" pitchFamily="34" charset="0"/>
              <a:buChar char="•"/>
            </a:pPr>
            <a:r>
              <a:rPr lang="es-ES" sz="1400" b="1" dirty="0" err="1" smtClean="0"/>
              <a:t>Uber</a:t>
            </a:r>
            <a:r>
              <a:rPr lang="es-ES" sz="1400" b="1" dirty="0"/>
              <a:t>, el servicio de transporte compartido, </a:t>
            </a:r>
            <a:r>
              <a:rPr lang="es-ES" sz="1400" b="1" dirty="0" smtClean="0"/>
              <a:t>ocup</a:t>
            </a:r>
            <a:r>
              <a:rPr lang="es-ES" sz="1400" b="1" dirty="0" smtClean="0"/>
              <a:t>a </a:t>
            </a:r>
            <a:r>
              <a:rPr lang="es-ES" sz="1400" b="1" dirty="0" err="1"/>
              <a:t>MySQL</a:t>
            </a:r>
            <a:r>
              <a:rPr lang="es-ES" sz="1400" b="1" dirty="0"/>
              <a:t> para almacenar datos relacionados con usuarios, conductores, viajes y transacciones.</a:t>
            </a:r>
          </a:p>
          <a:p>
            <a:pPr marL="171450" indent="-171450">
              <a:buFont typeface="Arial" panose="020B0604020202020204" pitchFamily="34" charset="0"/>
              <a:buChar char="•"/>
            </a:pPr>
            <a:r>
              <a:rPr lang="es-ES" sz="1400" b="1" dirty="0" err="1" smtClean="0"/>
              <a:t>Netflix</a:t>
            </a:r>
            <a:r>
              <a:rPr lang="es-ES" sz="1400" b="1" dirty="0"/>
              <a:t>, el popular servicio de </a:t>
            </a:r>
            <a:r>
              <a:rPr lang="es-ES" sz="1400" b="1" dirty="0" err="1"/>
              <a:t>streaming</a:t>
            </a:r>
            <a:r>
              <a:rPr lang="es-ES" sz="1400" b="1" dirty="0"/>
              <a:t> de contenido, utiliza </a:t>
            </a:r>
            <a:r>
              <a:rPr lang="es-ES" sz="1400" b="1" dirty="0" err="1"/>
              <a:t>MySQL</a:t>
            </a:r>
            <a:r>
              <a:rPr lang="es-ES" sz="1400" b="1" dirty="0"/>
              <a:t> para la gestión de datos relacionados con usuarios, perfiles de visualización, recomendaciones y transacciones.</a:t>
            </a:r>
          </a:p>
          <a:p>
            <a:pPr marL="171450" indent="-171450">
              <a:buFont typeface="Arial" panose="020B0604020202020204" pitchFamily="34" charset="0"/>
              <a:buChar char="•"/>
            </a:pPr>
            <a:r>
              <a:rPr lang="es-ES" sz="1400" b="1" dirty="0" err="1" smtClean="0"/>
              <a:t>WordPress</a:t>
            </a:r>
            <a:r>
              <a:rPr lang="es-ES" sz="1400" b="1" dirty="0"/>
              <a:t>, una plataforma de gestión de contenido, </a:t>
            </a:r>
            <a:r>
              <a:rPr lang="es-ES" sz="1400" b="1" dirty="0" smtClean="0"/>
              <a:t>usa </a:t>
            </a:r>
            <a:r>
              <a:rPr lang="es-ES" sz="1400" b="1" dirty="0" err="1"/>
              <a:t>MySQL</a:t>
            </a:r>
            <a:r>
              <a:rPr lang="es-ES" sz="1400" b="1" dirty="0"/>
              <a:t> como su base de datos principal para almacenar y gestionar contenido, configuraciones y datos de usuarios.</a:t>
            </a:r>
          </a:p>
        </p:txBody>
      </p:sp>
    </p:spTree>
    <p:extLst>
      <p:ext uri="{BB962C8B-B14F-4D97-AF65-F5344CB8AC3E}">
        <p14:creationId xmlns:p14="http://schemas.microsoft.com/office/powerpoint/2010/main" val="3920751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4530" y="220133"/>
            <a:ext cx="3827903" cy="2362200"/>
          </a:xfrm>
          <a:prstGeom prst="rect">
            <a:avLst/>
          </a:prstGeom>
        </p:spPr>
      </p:pic>
      <p:sp>
        <p:nvSpPr>
          <p:cNvPr id="3" name="CuadroTexto 2"/>
          <p:cNvSpPr txBox="1"/>
          <p:nvPr/>
        </p:nvSpPr>
        <p:spPr>
          <a:xfrm>
            <a:off x="457200" y="618067"/>
            <a:ext cx="5977467" cy="1107996"/>
          </a:xfrm>
          <a:prstGeom prst="rect">
            <a:avLst/>
          </a:prstGeom>
          <a:noFill/>
        </p:spPr>
        <p:txBody>
          <a:bodyPr wrap="square" rtlCol="0">
            <a:spAutoFit/>
          </a:bodyPr>
          <a:lstStyle/>
          <a:p>
            <a:r>
              <a:rPr lang="es-ES" sz="6600" b="1" dirty="0" smtClean="0"/>
              <a:t>En el </a:t>
            </a:r>
            <a:r>
              <a:rPr lang="es-ES" sz="6600" b="1" dirty="0" err="1" smtClean="0"/>
              <a:t>Curriculum</a:t>
            </a:r>
            <a:endParaRPr lang="es-AR" sz="6600" b="1" dirty="0"/>
          </a:p>
        </p:txBody>
      </p:sp>
      <p:sp>
        <p:nvSpPr>
          <p:cNvPr id="4" name="CuadroTexto 3"/>
          <p:cNvSpPr txBox="1"/>
          <p:nvPr/>
        </p:nvSpPr>
        <p:spPr>
          <a:xfrm>
            <a:off x="711200" y="3589867"/>
            <a:ext cx="9491133" cy="2677656"/>
          </a:xfrm>
          <a:prstGeom prst="rect">
            <a:avLst/>
          </a:prstGeom>
          <a:noFill/>
        </p:spPr>
        <p:txBody>
          <a:bodyPr wrap="square" rtlCol="0">
            <a:spAutoFit/>
          </a:bodyPr>
          <a:lstStyle/>
          <a:p>
            <a:pPr marL="457200" indent="-457200">
              <a:buFont typeface="Arial" panose="020B0604020202020204" pitchFamily="34" charset="0"/>
              <a:buChar char="•"/>
            </a:pPr>
            <a:r>
              <a:rPr lang="es-ES" sz="2800" b="1" dirty="0"/>
              <a:t>Experiencia en diseño, implementación y administración de bases de datos </a:t>
            </a:r>
            <a:r>
              <a:rPr lang="es-ES" sz="2800" b="1" dirty="0" err="1"/>
              <a:t>MySQL</a:t>
            </a:r>
            <a:endParaRPr lang="es-ES" sz="2800" b="1" dirty="0"/>
          </a:p>
          <a:p>
            <a:pPr marL="457200" indent="-457200">
              <a:buFont typeface="Arial" panose="020B0604020202020204" pitchFamily="34" charset="0"/>
              <a:buChar char="•"/>
            </a:pPr>
            <a:r>
              <a:rPr lang="es-ES" sz="2800" b="1" dirty="0"/>
              <a:t>Conocimiento sólido de SQL y habilidades para escribir consultas eficientes</a:t>
            </a:r>
          </a:p>
          <a:p>
            <a:pPr marL="457200" indent="-457200">
              <a:buFont typeface="Arial" panose="020B0604020202020204" pitchFamily="34" charset="0"/>
              <a:buChar char="•"/>
            </a:pPr>
            <a:r>
              <a:rPr lang="es-ES" sz="2800" b="1" dirty="0"/>
              <a:t>Capacidad para optimizar el rendimiento de la base de datos y garantizar la seguridad de los datos</a:t>
            </a:r>
          </a:p>
        </p:txBody>
      </p:sp>
    </p:spTree>
    <p:extLst>
      <p:ext uri="{BB962C8B-B14F-4D97-AF65-F5344CB8AC3E}">
        <p14:creationId xmlns:p14="http://schemas.microsoft.com/office/powerpoint/2010/main" val="2130966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628" y="1744133"/>
            <a:ext cx="10484411" cy="2929467"/>
          </a:xfrm>
          <a:prstGeom prst="rect">
            <a:avLst/>
          </a:prstGeom>
        </p:spPr>
      </p:pic>
    </p:spTree>
    <p:extLst>
      <p:ext uri="{BB962C8B-B14F-4D97-AF65-F5344CB8AC3E}">
        <p14:creationId xmlns:p14="http://schemas.microsoft.com/office/powerpoint/2010/main" val="2032623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47" y="479163"/>
            <a:ext cx="4145639" cy="1158340"/>
          </a:xfrm>
          <a:prstGeom prst="rect">
            <a:avLst/>
          </a:prstGeom>
        </p:spPr>
      </p:pic>
      <p:sp>
        <p:nvSpPr>
          <p:cNvPr id="3" name="CuadroTexto 2"/>
          <p:cNvSpPr txBox="1"/>
          <p:nvPr/>
        </p:nvSpPr>
        <p:spPr>
          <a:xfrm>
            <a:off x="829733" y="3386667"/>
            <a:ext cx="10668000" cy="1384995"/>
          </a:xfrm>
          <a:prstGeom prst="rect">
            <a:avLst/>
          </a:prstGeom>
          <a:noFill/>
        </p:spPr>
        <p:txBody>
          <a:bodyPr wrap="square" rtlCol="0">
            <a:spAutoFit/>
          </a:bodyPr>
          <a:lstStyle/>
          <a:p>
            <a:r>
              <a:rPr lang="es-ES" sz="2800" b="1" dirty="0"/>
              <a:t>Express.js es un </a:t>
            </a:r>
            <a:r>
              <a:rPr lang="es-ES" sz="2800" b="1" dirty="0" err="1"/>
              <a:t>framework</a:t>
            </a:r>
            <a:r>
              <a:rPr lang="es-ES" sz="2800" b="1" dirty="0"/>
              <a:t> web rápido y minimalista para </a:t>
            </a:r>
            <a:r>
              <a:rPr lang="es-ES" sz="2800" b="1" dirty="0" smtClean="0"/>
              <a:t>Node.js (</a:t>
            </a:r>
            <a:r>
              <a:rPr lang="es-ES" sz="2800" b="1" dirty="0" err="1" smtClean="0"/>
              <a:t>backend</a:t>
            </a:r>
            <a:r>
              <a:rPr lang="es-ES" sz="2800" b="1" dirty="0" smtClean="0"/>
              <a:t>).</a:t>
            </a:r>
            <a:endParaRPr lang="es-ES" sz="2800" b="1" dirty="0"/>
          </a:p>
          <a:p>
            <a:r>
              <a:rPr lang="es-ES" sz="2800" b="1" dirty="0"/>
              <a:t>Se utiliza para construir aplicaciones web y API de manera </a:t>
            </a:r>
            <a:r>
              <a:rPr lang="es-ES" sz="2800" b="1" dirty="0" smtClean="0"/>
              <a:t>eficiente.</a:t>
            </a:r>
            <a:endParaRPr lang="es-ES" sz="2800" b="1" dirty="0"/>
          </a:p>
        </p:txBody>
      </p:sp>
      <p:sp>
        <p:nvSpPr>
          <p:cNvPr id="4" name="CuadroTexto 3"/>
          <p:cNvSpPr txBox="1"/>
          <p:nvPr/>
        </p:nvSpPr>
        <p:spPr>
          <a:xfrm>
            <a:off x="626533" y="479163"/>
            <a:ext cx="5799667" cy="1569660"/>
          </a:xfrm>
          <a:prstGeom prst="rect">
            <a:avLst/>
          </a:prstGeom>
          <a:noFill/>
        </p:spPr>
        <p:txBody>
          <a:bodyPr wrap="square" rtlCol="0">
            <a:spAutoFit/>
          </a:bodyPr>
          <a:lstStyle/>
          <a:p>
            <a:r>
              <a:rPr lang="es-ES" sz="2400" b="1" dirty="0"/>
              <a:t>Express.js se basa en JavaScript, un lenguaje de programación ampliamente utilizado y compatible con la mayoría de los navegadores y entornos de desarrollo.</a:t>
            </a:r>
            <a:endParaRPr lang="es-AR" sz="2400" b="1" dirty="0"/>
          </a:p>
        </p:txBody>
      </p:sp>
    </p:spTree>
    <p:extLst>
      <p:ext uri="{BB962C8B-B14F-4D97-AF65-F5344CB8AC3E}">
        <p14:creationId xmlns:p14="http://schemas.microsoft.com/office/powerpoint/2010/main" val="748157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980" y="411430"/>
            <a:ext cx="4145639" cy="1158340"/>
          </a:xfrm>
          <a:prstGeom prst="rect">
            <a:avLst/>
          </a:prstGeom>
        </p:spPr>
      </p:pic>
      <p:sp>
        <p:nvSpPr>
          <p:cNvPr id="3" name="CuadroTexto 2"/>
          <p:cNvSpPr txBox="1"/>
          <p:nvPr/>
        </p:nvSpPr>
        <p:spPr>
          <a:xfrm>
            <a:off x="558800" y="411430"/>
            <a:ext cx="5469467" cy="1200329"/>
          </a:xfrm>
          <a:prstGeom prst="rect">
            <a:avLst/>
          </a:prstGeom>
          <a:noFill/>
        </p:spPr>
        <p:txBody>
          <a:bodyPr wrap="square" rtlCol="0">
            <a:spAutoFit/>
          </a:bodyPr>
          <a:lstStyle/>
          <a:p>
            <a:r>
              <a:rPr lang="es-ES" sz="7200" b="1" dirty="0" err="1" smtClean="0"/>
              <a:t>Caraterísticas</a:t>
            </a:r>
            <a:endParaRPr lang="es-AR" sz="7200" b="1" dirty="0"/>
          </a:p>
        </p:txBody>
      </p:sp>
      <p:sp>
        <p:nvSpPr>
          <p:cNvPr id="4" name="CuadroTexto 3"/>
          <p:cNvSpPr txBox="1"/>
          <p:nvPr/>
        </p:nvSpPr>
        <p:spPr>
          <a:xfrm>
            <a:off x="558800" y="2641600"/>
            <a:ext cx="10024533" cy="3785652"/>
          </a:xfrm>
          <a:prstGeom prst="rect">
            <a:avLst/>
          </a:prstGeom>
          <a:noFill/>
        </p:spPr>
        <p:txBody>
          <a:bodyPr wrap="square" rtlCol="0">
            <a:spAutoFit/>
          </a:bodyPr>
          <a:lstStyle/>
          <a:p>
            <a:pPr marL="342900" indent="-342900">
              <a:buFont typeface="Arial" panose="020B0604020202020204" pitchFamily="34" charset="0"/>
              <a:buChar char="•"/>
            </a:pPr>
            <a:r>
              <a:rPr lang="es-ES" sz="2400" b="1" dirty="0"/>
              <a:t>Ligero: Express.js se basa en un enfoque minimalista, lo que significa que proporciona solo las características esenciales para el desarrollo web.</a:t>
            </a:r>
          </a:p>
          <a:p>
            <a:pPr marL="342900" indent="-342900">
              <a:buFont typeface="Arial" panose="020B0604020202020204" pitchFamily="34" charset="0"/>
              <a:buChar char="•"/>
            </a:pPr>
            <a:r>
              <a:rPr lang="es-ES" sz="2400" b="1" dirty="0"/>
              <a:t>Flexible: Permite la creación rápida y sencilla de rutas y middleware personalizados.</a:t>
            </a:r>
          </a:p>
          <a:p>
            <a:pPr marL="342900" indent="-342900">
              <a:buFont typeface="Arial" panose="020B0604020202020204" pitchFamily="34" charset="0"/>
              <a:buChar char="•"/>
            </a:pPr>
            <a:r>
              <a:rPr lang="es-ES" sz="2400" b="1" dirty="0"/>
              <a:t>Enrutamiento: Express.js permite el enrutamiento sencillo y la definición de múltiples rutas para diferentes URL.</a:t>
            </a:r>
          </a:p>
          <a:p>
            <a:pPr marL="342900" indent="-342900">
              <a:buFont typeface="Arial" panose="020B0604020202020204" pitchFamily="34" charset="0"/>
              <a:buChar char="•"/>
            </a:pPr>
            <a:r>
              <a:rPr lang="es-ES" sz="2400" b="1" dirty="0"/>
              <a:t>Middleware: Proporciona una capa de middleware que permite el procesamiento de solicitudes HTTP y respuestas.</a:t>
            </a:r>
          </a:p>
          <a:p>
            <a:pPr marL="342900" indent="-342900">
              <a:buFont typeface="Arial" panose="020B0604020202020204" pitchFamily="34" charset="0"/>
              <a:buChar char="•"/>
            </a:pPr>
            <a:r>
              <a:rPr lang="es-ES" sz="2400" b="1" dirty="0"/>
              <a:t>Extensible: Express.js es altamente extensible a través de una amplia variedad de complementos y módulos de terceros.</a:t>
            </a:r>
          </a:p>
        </p:txBody>
      </p:sp>
    </p:spTree>
    <p:extLst>
      <p:ext uri="{BB962C8B-B14F-4D97-AF65-F5344CB8AC3E}">
        <p14:creationId xmlns:p14="http://schemas.microsoft.com/office/powerpoint/2010/main" val="278080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000" y="145626"/>
            <a:ext cx="4656128" cy="2436707"/>
          </a:xfrm>
          <a:prstGeom prst="rect">
            <a:avLst/>
          </a:prstGeom>
        </p:spPr>
      </p:pic>
      <p:sp>
        <p:nvSpPr>
          <p:cNvPr id="3" name="CuadroTexto 2"/>
          <p:cNvSpPr txBox="1"/>
          <p:nvPr/>
        </p:nvSpPr>
        <p:spPr>
          <a:xfrm>
            <a:off x="6324601" y="994647"/>
            <a:ext cx="4665134" cy="1107996"/>
          </a:xfrm>
          <a:prstGeom prst="rect">
            <a:avLst/>
          </a:prstGeom>
          <a:noFill/>
        </p:spPr>
        <p:txBody>
          <a:bodyPr wrap="square" rtlCol="0">
            <a:spAutoFit/>
          </a:bodyPr>
          <a:lstStyle/>
          <a:p>
            <a:r>
              <a:rPr lang="es-ES" sz="6600" b="1" dirty="0" smtClean="0"/>
              <a:t>Uso</a:t>
            </a:r>
            <a:endParaRPr lang="es-AR" sz="6600" b="1" dirty="0"/>
          </a:p>
        </p:txBody>
      </p:sp>
      <p:sp>
        <p:nvSpPr>
          <p:cNvPr id="4" name="CuadroTexto 3"/>
          <p:cNvSpPr txBox="1"/>
          <p:nvPr/>
        </p:nvSpPr>
        <p:spPr>
          <a:xfrm>
            <a:off x="685800" y="3361267"/>
            <a:ext cx="10879667" cy="2677656"/>
          </a:xfrm>
          <a:prstGeom prst="rect">
            <a:avLst/>
          </a:prstGeom>
          <a:noFill/>
        </p:spPr>
        <p:txBody>
          <a:bodyPr wrap="square" rtlCol="0">
            <a:spAutoFit/>
          </a:bodyPr>
          <a:lstStyle/>
          <a:p>
            <a:r>
              <a:rPr lang="es-ES" sz="2400" b="1" dirty="0" smtClean="0"/>
              <a:t>Node.js se utiliza para desarrollar una amplia variedad de aplicaciones web y de red, incluyendo:</a:t>
            </a:r>
          </a:p>
          <a:p>
            <a:pPr marL="342900" indent="-342900">
              <a:buFont typeface="Arial" panose="020B0604020202020204" pitchFamily="34" charset="0"/>
              <a:buChar char="•"/>
            </a:pPr>
            <a:r>
              <a:rPr lang="es-ES" sz="2400" b="1" dirty="0" smtClean="0"/>
              <a:t>Servidores web y aplicaciones web en tiempo real.</a:t>
            </a:r>
          </a:p>
          <a:p>
            <a:pPr marL="342900" indent="-342900">
              <a:buFont typeface="Arial" panose="020B0604020202020204" pitchFamily="34" charset="0"/>
              <a:buChar char="•"/>
            </a:pPr>
            <a:r>
              <a:rPr lang="es-ES" sz="2400" b="1" dirty="0" smtClean="0"/>
              <a:t>Aplicaciones de mensajería y chat.</a:t>
            </a:r>
          </a:p>
          <a:p>
            <a:pPr marL="342900" indent="-342900">
              <a:buFont typeface="Arial" panose="020B0604020202020204" pitchFamily="34" charset="0"/>
              <a:buChar char="•"/>
            </a:pPr>
            <a:r>
              <a:rPr lang="es-ES" sz="2400" b="1" dirty="0" smtClean="0"/>
              <a:t>Aplicaciones de transmisión de datos en tiempo real.</a:t>
            </a:r>
          </a:p>
          <a:p>
            <a:pPr marL="342900" indent="-342900">
              <a:buFont typeface="Arial" panose="020B0604020202020204" pitchFamily="34" charset="0"/>
              <a:buChar char="•"/>
            </a:pPr>
            <a:r>
              <a:rPr lang="es-ES" sz="2400" b="1" dirty="0" smtClean="0"/>
              <a:t>Aplicaciones de Internet de las cosas (</a:t>
            </a:r>
            <a:r>
              <a:rPr lang="es-ES" sz="2400" b="1" dirty="0" err="1" smtClean="0"/>
              <a:t>IoT</a:t>
            </a:r>
            <a:r>
              <a:rPr lang="es-ES" sz="2400" b="1" dirty="0" smtClean="0"/>
              <a:t>).</a:t>
            </a:r>
          </a:p>
          <a:p>
            <a:pPr marL="342900" indent="-342900">
              <a:buFont typeface="Arial" panose="020B0604020202020204" pitchFamily="34" charset="0"/>
              <a:buChar char="•"/>
            </a:pPr>
            <a:r>
              <a:rPr lang="es-ES" sz="2400" b="1" dirty="0" smtClean="0"/>
              <a:t>Herramientas de línea de comandos y scripts automatizados.</a:t>
            </a:r>
            <a:endParaRPr lang="es-ES" sz="2400" b="1" dirty="0"/>
          </a:p>
        </p:txBody>
      </p:sp>
    </p:spTree>
    <p:extLst>
      <p:ext uri="{BB962C8B-B14F-4D97-AF65-F5344CB8AC3E}">
        <p14:creationId xmlns:p14="http://schemas.microsoft.com/office/powerpoint/2010/main" val="21257518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780" y="360630"/>
            <a:ext cx="4145639" cy="1158340"/>
          </a:xfrm>
          <a:prstGeom prst="rect">
            <a:avLst/>
          </a:prstGeom>
        </p:spPr>
      </p:pic>
      <p:sp>
        <p:nvSpPr>
          <p:cNvPr id="3" name="CuadroTexto 2"/>
          <p:cNvSpPr txBox="1"/>
          <p:nvPr/>
        </p:nvSpPr>
        <p:spPr>
          <a:xfrm>
            <a:off x="948267" y="2607733"/>
            <a:ext cx="9558866" cy="2677656"/>
          </a:xfrm>
          <a:prstGeom prst="rect">
            <a:avLst/>
          </a:prstGeom>
          <a:noFill/>
        </p:spPr>
        <p:txBody>
          <a:bodyPr wrap="square" rtlCol="0">
            <a:spAutoFit/>
          </a:bodyPr>
          <a:lstStyle/>
          <a:p>
            <a:pPr marL="342900" indent="-342900">
              <a:buFont typeface="Arial" panose="020B0604020202020204" pitchFamily="34" charset="0"/>
              <a:buChar char="•"/>
            </a:pPr>
            <a:r>
              <a:rPr lang="es-ES" sz="2400" b="1" dirty="0"/>
              <a:t>Desarrollo de aplicaciones web: Se utiliza para crear aplicaciones web completas, desde sitios web básicos hasta aplicaciones más complejas.</a:t>
            </a:r>
          </a:p>
          <a:p>
            <a:pPr marL="342900" indent="-342900">
              <a:buFont typeface="Arial" panose="020B0604020202020204" pitchFamily="34" charset="0"/>
              <a:buChar char="•"/>
            </a:pPr>
            <a:r>
              <a:rPr lang="es-ES" sz="2400" b="1" dirty="0"/>
              <a:t>Creación de API: Express.js es excelente para construir y exponer API </a:t>
            </a:r>
            <a:r>
              <a:rPr lang="es-ES" sz="2400" b="1" dirty="0" err="1"/>
              <a:t>RESTful</a:t>
            </a:r>
            <a:r>
              <a:rPr lang="es-ES" sz="2400" b="1" dirty="0"/>
              <a:t> y gestionar solicitudes y respuestas JSON.</a:t>
            </a:r>
          </a:p>
          <a:p>
            <a:pPr marL="342900" indent="-342900">
              <a:buFont typeface="Arial" panose="020B0604020202020204" pitchFamily="34" charset="0"/>
              <a:buChar char="•"/>
            </a:pPr>
            <a:r>
              <a:rPr lang="es-ES" sz="2400" b="1" dirty="0"/>
              <a:t>Aplicaciones de tiempo real: Puede ser utilizado para desarrollar aplicaciones de tiempo real, como chat en vivo o paneles de control en tiempo real.</a:t>
            </a:r>
          </a:p>
        </p:txBody>
      </p:sp>
      <p:sp>
        <p:nvSpPr>
          <p:cNvPr id="4" name="CuadroTexto 3"/>
          <p:cNvSpPr txBox="1"/>
          <p:nvPr/>
        </p:nvSpPr>
        <p:spPr>
          <a:xfrm>
            <a:off x="694267" y="440267"/>
            <a:ext cx="5130800" cy="1200329"/>
          </a:xfrm>
          <a:prstGeom prst="rect">
            <a:avLst/>
          </a:prstGeom>
          <a:noFill/>
        </p:spPr>
        <p:txBody>
          <a:bodyPr wrap="square" rtlCol="0">
            <a:spAutoFit/>
          </a:bodyPr>
          <a:lstStyle/>
          <a:p>
            <a:r>
              <a:rPr lang="es-ES" sz="7200" b="1" dirty="0" smtClean="0"/>
              <a:t>Uso</a:t>
            </a:r>
            <a:endParaRPr lang="es-AR" sz="7200" b="1" dirty="0"/>
          </a:p>
        </p:txBody>
      </p:sp>
    </p:spTree>
    <p:extLst>
      <p:ext uri="{BB962C8B-B14F-4D97-AF65-F5344CB8AC3E}">
        <p14:creationId xmlns:p14="http://schemas.microsoft.com/office/powerpoint/2010/main" val="3610835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114" y="284430"/>
            <a:ext cx="4145639" cy="1158340"/>
          </a:xfrm>
          <a:prstGeom prst="rect">
            <a:avLst/>
          </a:prstGeom>
        </p:spPr>
      </p:pic>
      <p:sp>
        <p:nvSpPr>
          <p:cNvPr id="3" name="CuadroTexto 2"/>
          <p:cNvSpPr txBox="1"/>
          <p:nvPr/>
        </p:nvSpPr>
        <p:spPr>
          <a:xfrm>
            <a:off x="296333" y="284430"/>
            <a:ext cx="6849534" cy="923330"/>
          </a:xfrm>
          <a:prstGeom prst="rect">
            <a:avLst/>
          </a:prstGeom>
          <a:noFill/>
        </p:spPr>
        <p:txBody>
          <a:bodyPr wrap="square" rtlCol="0">
            <a:spAutoFit/>
          </a:bodyPr>
          <a:lstStyle/>
          <a:p>
            <a:r>
              <a:rPr lang="es-ES" sz="5400" b="1" dirty="0" smtClean="0"/>
              <a:t>Entornos y Programas</a:t>
            </a:r>
            <a:endParaRPr lang="es-AR" sz="5400" b="1" dirty="0"/>
          </a:p>
        </p:txBody>
      </p:sp>
      <p:sp>
        <p:nvSpPr>
          <p:cNvPr id="4" name="CuadroTexto 3"/>
          <p:cNvSpPr txBox="1"/>
          <p:nvPr/>
        </p:nvSpPr>
        <p:spPr>
          <a:xfrm>
            <a:off x="990600" y="2192867"/>
            <a:ext cx="4673600" cy="4093428"/>
          </a:xfrm>
          <a:prstGeom prst="rect">
            <a:avLst/>
          </a:prstGeom>
          <a:noFill/>
        </p:spPr>
        <p:txBody>
          <a:bodyPr wrap="square" rtlCol="0">
            <a:spAutoFit/>
          </a:bodyPr>
          <a:lstStyle/>
          <a:p>
            <a:r>
              <a:rPr lang="es-ES" sz="2000" b="1" dirty="0"/>
              <a:t>Express.js se puede utilizar en varios entornos, como:</a:t>
            </a:r>
          </a:p>
          <a:p>
            <a:pPr marL="342900" indent="-342900">
              <a:buFont typeface="Arial" panose="020B0604020202020204" pitchFamily="34" charset="0"/>
              <a:buChar char="•"/>
            </a:pPr>
            <a:r>
              <a:rPr lang="es-ES" sz="2000" b="1" dirty="0"/>
              <a:t>Desarrollo local: Para la creación y prueba de aplicaciones web en el entorno de desarrollo del programador.</a:t>
            </a:r>
          </a:p>
          <a:p>
            <a:pPr marL="342900" indent="-342900">
              <a:buFont typeface="Arial" panose="020B0604020202020204" pitchFamily="34" charset="0"/>
              <a:buChar char="•"/>
            </a:pPr>
            <a:r>
              <a:rPr lang="es-ES" sz="2000" b="1" dirty="0"/>
              <a:t>Servidores web: Para alojar y ejecutar aplicaciones web en servidores públicos o privados.</a:t>
            </a:r>
          </a:p>
          <a:p>
            <a:pPr marL="342900" indent="-342900">
              <a:buFont typeface="Arial" panose="020B0604020202020204" pitchFamily="34" charset="0"/>
              <a:buChar char="•"/>
            </a:pPr>
            <a:r>
              <a:rPr lang="es-ES" sz="2000" b="1" dirty="0"/>
              <a:t>Nube: Para desplegar aplicaciones web en plataformas de computación en la nube, como Amazon Web </a:t>
            </a:r>
            <a:r>
              <a:rPr lang="es-ES" sz="2000" b="1" dirty="0" err="1"/>
              <a:t>Services</a:t>
            </a:r>
            <a:r>
              <a:rPr lang="es-ES" sz="2000" b="1" dirty="0"/>
              <a:t> (AWS) o Google Cloud </a:t>
            </a:r>
            <a:r>
              <a:rPr lang="es-ES" sz="2000" b="1" dirty="0" err="1"/>
              <a:t>Platform</a:t>
            </a:r>
            <a:r>
              <a:rPr lang="es-ES" sz="2000" b="1" dirty="0"/>
              <a:t> (GCP).</a:t>
            </a:r>
          </a:p>
        </p:txBody>
      </p:sp>
      <p:sp>
        <p:nvSpPr>
          <p:cNvPr id="5" name="CuadroTexto 4"/>
          <p:cNvSpPr txBox="1"/>
          <p:nvPr/>
        </p:nvSpPr>
        <p:spPr>
          <a:xfrm>
            <a:off x="6434667" y="2192867"/>
            <a:ext cx="5130800" cy="3785652"/>
          </a:xfrm>
          <a:prstGeom prst="rect">
            <a:avLst/>
          </a:prstGeom>
          <a:noFill/>
        </p:spPr>
        <p:txBody>
          <a:bodyPr wrap="square" rtlCol="0">
            <a:spAutoFit/>
          </a:bodyPr>
          <a:lstStyle/>
          <a:p>
            <a:r>
              <a:rPr lang="es-ES" sz="2400" b="1" dirty="0"/>
              <a:t>Tipos de programas que se pueden crear:</a:t>
            </a:r>
          </a:p>
          <a:p>
            <a:pPr marL="342900" indent="-342900">
              <a:buFont typeface="Arial" panose="020B0604020202020204" pitchFamily="34" charset="0"/>
              <a:buChar char="•"/>
            </a:pPr>
            <a:r>
              <a:rPr lang="es-ES" sz="2400" b="1" dirty="0"/>
              <a:t>Sitios web estáticos y dinámicos.</a:t>
            </a:r>
          </a:p>
          <a:p>
            <a:pPr marL="342900" indent="-342900">
              <a:buFont typeface="Arial" panose="020B0604020202020204" pitchFamily="34" charset="0"/>
              <a:buChar char="•"/>
            </a:pPr>
            <a:r>
              <a:rPr lang="es-ES" sz="2400" b="1" dirty="0"/>
              <a:t>Aplicaciones web de una sola página (SPA).</a:t>
            </a:r>
          </a:p>
          <a:p>
            <a:pPr marL="342900" indent="-342900">
              <a:buFont typeface="Arial" panose="020B0604020202020204" pitchFamily="34" charset="0"/>
              <a:buChar char="•"/>
            </a:pPr>
            <a:r>
              <a:rPr lang="es-ES" sz="2400" b="1" dirty="0"/>
              <a:t>API </a:t>
            </a:r>
            <a:r>
              <a:rPr lang="es-ES" sz="2400" b="1" dirty="0" err="1"/>
              <a:t>RESTful</a:t>
            </a:r>
            <a:r>
              <a:rPr lang="es-ES" sz="2400" b="1" dirty="0"/>
              <a:t> y servicios web.</a:t>
            </a:r>
          </a:p>
          <a:p>
            <a:pPr marL="342900" indent="-342900">
              <a:buFont typeface="Arial" panose="020B0604020202020204" pitchFamily="34" charset="0"/>
              <a:buChar char="•"/>
            </a:pPr>
            <a:r>
              <a:rPr lang="es-ES" sz="2400" b="1" dirty="0"/>
              <a:t>Aplicaciones de tiempo real con funcionalidad en tiempo real, como chat en vivo o seguimiento en tiempo real.</a:t>
            </a:r>
          </a:p>
        </p:txBody>
      </p:sp>
    </p:spTree>
    <p:extLst>
      <p:ext uri="{BB962C8B-B14F-4D97-AF65-F5344CB8AC3E}">
        <p14:creationId xmlns:p14="http://schemas.microsoft.com/office/powerpoint/2010/main" val="2110791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780" y="259030"/>
            <a:ext cx="4145639" cy="1158340"/>
          </a:xfrm>
          <a:prstGeom prst="rect">
            <a:avLst/>
          </a:prstGeom>
        </p:spPr>
      </p:pic>
      <p:sp>
        <p:nvSpPr>
          <p:cNvPr id="3" name="CuadroTexto 2"/>
          <p:cNvSpPr txBox="1"/>
          <p:nvPr/>
        </p:nvSpPr>
        <p:spPr>
          <a:xfrm>
            <a:off x="626533" y="457200"/>
            <a:ext cx="5427134" cy="1200329"/>
          </a:xfrm>
          <a:prstGeom prst="rect">
            <a:avLst/>
          </a:prstGeom>
          <a:noFill/>
        </p:spPr>
        <p:txBody>
          <a:bodyPr wrap="square" rtlCol="0">
            <a:spAutoFit/>
          </a:bodyPr>
          <a:lstStyle/>
          <a:p>
            <a:r>
              <a:rPr lang="es-ES" sz="7200" b="1" dirty="0" smtClean="0"/>
              <a:t>Empresas</a:t>
            </a:r>
            <a:endParaRPr lang="es-AR" sz="7200" b="1" dirty="0"/>
          </a:p>
        </p:txBody>
      </p:sp>
      <p:sp>
        <p:nvSpPr>
          <p:cNvPr id="4" name="CuadroTexto 3"/>
          <p:cNvSpPr txBox="1"/>
          <p:nvPr/>
        </p:nvSpPr>
        <p:spPr>
          <a:xfrm>
            <a:off x="431800" y="1657529"/>
            <a:ext cx="11184467" cy="1938992"/>
          </a:xfrm>
          <a:prstGeom prst="rect">
            <a:avLst/>
          </a:prstGeom>
          <a:noFill/>
        </p:spPr>
        <p:txBody>
          <a:bodyPr wrap="square" rtlCol="0">
            <a:spAutoFit/>
          </a:bodyPr>
          <a:lstStyle/>
          <a:p>
            <a:pPr marL="342900" indent="-342900">
              <a:buFont typeface="Arial" panose="020B0604020202020204" pitchFamily="34" charset="0"/>
              <a:buChar char="•"/>
            </a:pPr>
            <a:r>
              <a:rPr lang="es-ES" sz="2000" b="1" dirty="0"/>
              <a:t>Empresas de desarrollo de software: Tanto grandes como pequeñas empresas de desarrollo de software contratan desarrolladores con experiencia en Express.js.</a:t>
            </a:r>
          </a:p>
          <a:p>
            <a:pPr marL="342900" indent="-342900">
              <a:buFont typeface="Arial" panose="020B0604020202020204" pitchFamily="34" charset="0"/>
              <a:buChar char="•"/>
            </a:pPr>
            <a:r>
              <a:rPr lang="es-ES" sz="2000" b="1" dirty="0" err="1"/>
              <a:t>Startups</a:t>
            </a:r>
            <a:r>
              <a:rPr lang="es-ES" sz="2000" b="1" dirty="0"/>
              <a:t> tecnológicas: Empresas emergentes con enfoque en tecnología suelen requerir desarrolladores capacitados en Express.js para construir sus aplicaciones web y API.</a:t>
            </a:r>
          </a:p>
          <a:p>
            <a:pPr marL="342900" indent="-342900">
              <a:buFont typeface="Arial" panose="020B0604020202020204" pitchFamily="34" charset="0"/>
              <a:buChar char="•"/>
            </a:pPr>
            <a:r>
              <a:rPr lang="es-ES" sz="2000" b="1" dirty="0"/>
              <a:t>Agencias de diseño y desarrollo web: Estas agencias contratan desarrolladores con experiencia en Express.js para crear sitios web y aplicaciones web para sus clientes.</a:t>
            </a:r>
          </a:p>
        </p:txBody>
      </p:sp>
      <p:sp>
        <p:nvSpPr>
          <p:cNvPr id="5" name="CuadroTexto 4"/>
          <p:cNvSpPr txBox="1"/>
          <p:nvPr/>
        </p:nvSpPr>
        <p:spPr>
          <a:xfrm>
            <a:off x="279400" y="3657600"/>
            <a:ext cx="11802533" cy="2862322"/>
          </a:xfrm>
          <a:prstGeom prst="rect">
            <a:avLst/>
          </a:prstGeom>
          <a:noFill/>
        </p:spPr>
        <p:txBody>
          <a:bodyPr wrap="square" rtlCol="0">
            <a:spAutoFit/>
          </a:bodyPr>
          <a:lstStyle/>
          <a:p>
            <a:pPr marL="285750" indent="-285750">
              <a:buFont typeface="Arial" panose="020B0604020202020204" pitchFamily="34" charset="0"/>
              <a:buChar char="•"/>
            </a:pPr>
            <a:r>
              <a:rPr lang="es-ES" b="1" dirty="0" err="1" smtClean="0">
                <a:solidFill>
                  <a:srgbClr val="0070C0"/>
                </a:solidFill>
              </a:rPr>
              <a:t>Netflix</a:t>
            </a:r>
            <a:r>
              <a:rPr lang="es-ES" b="1" dirty="0" smtClean="0">
                <a:solidFill>
                  <a:srgbClr val="0070C0"/>
                </a:solidFill>
              </a:rPr>
              <a:t> utiliza </a:t>
            </a:r>
            <a:r>
              <a:rPr lang="es-ES" b="1" dirty="0">
                <a:solidFill>
                  <a:srgbClr val="0070C0"/>
                </a:solidFill>
              </a:rPr>
              <a:t>Express.js para manejar parte de su arquitectura de </a:t>
            </a:r>
            <a:r>
              <a:rPr lang="es-ES" b="1" dirty="0" err="1">
                <a:solidFill>
                  <a:srgbClr val="0070C0"/>
                </a:solidFill>
              </a:rPr>
              <a:t>backend</a:t>
            </a:r>
            <a:r>
              <a:rPr lang="es-ES" b="1" dirty="0">
                <a:solidFill>
                  <a:srgbClr val="0070C0"/>
                </a:solidFill>
              </a:rPr>
              <a:t>, especialmente en la construcción de servicios API y en la manipulación de datos.</a:t>
            </a:r>
          </a:p>
          <a:p>
            <a:pPr marL="285750" indent="-285750">
              <a:buFont typeface="Arial" panose="020B0604020202020204" pitchFamily="34" charset="0"/>
              <a:buChar char="•"/>
            </a:pPr>
            <a:r>
              <a:rPr lang="es-ES" b="1" dirty="0" err="1" smtClean="0">
                <a:solidFill>
                  <a:srgbClr val="0070C0"/>
                </a:solidFill>
              </a:rPr>
              <a:t>Uber</a:t>
            </a:r>
            <a:r>
              <a:rPr lang="es-ES" b="1" dirty="0" smtClean="0">
                <a:solidFill>
                  <a:srgbClr val="0070C0"/>
                </a:solidFill>
              </a:rPr>
              <a:t> usa </a:t>
            </a:r>
            <a:r>
              <a:rPr lang="es-ES" b="1" dirty="0">
                <a:solidFill>
                  <a:srgbClr val="0070C0"/>
                </a:solidFill>
              </a:rPr>
              <a:t>Express.js en su plataforma para manejar las solicitudes y respuestas de los usuarios en tiempo real, así como para gestionar las funciones relacionadas con la </a:t>
            </a:r>
            <a:r>
              <a:rPr lang="es-ES" b="1" dirty="0" err="1">
                <a:solidFill>
                  <a:srgbClr val="0070C0"/>
                </a:solidFill>
              </a:rPr>
              <a:t>geolocalización</a:t>
            </a:r>
            <a:r>
              <a:rPr lang="es-ES" b="1" dirty="0">
                <a:solidFill>
                  <a:srgbClr val="0070C0"/>
                </a:solidFill>
              </a:rPr>
              <a:t>.</a:t>
            </a:r>
          </a:p>
          <a:p>
            <a:pPr marL="285750" indent="-285750">
              <a:buFont typeface="Arial" panose="020B0604020202020204" pitchFamily="34" charset="0"/>
              <a:buChar char="•"/>
            </a:pPr>
            <a:r>
              <a:rPr lang="es-ES" b="1" dirty="0" err="1">
                <a:solidFill>
                  <a:srgbClr val="0070C0"/>
                </a:solidFill>
              </a:rPr>
              <a:t>Accenture</a:t>
            </a:r>
            <a:r>
              <a:rPr lang="es-ES" b="1" dirty="0">
                <a:solidFill>
                  <a:srgbClr val="0070C0"/>
                </a:solidFill>
              </a:rPr>
              <a:t>: Esta empresa global de consultoría y servicios profesionales utiliza Express.js para desarrollar aplicaciones web y servicios </a:t>
            </a:r>
            <a:r>
              <a:rPr lang="es-ES" b="1" dirty="0" err="1">
                <a:solidFill>
                  <a:srgbClr val="0070C0"/>
                </a:solidFill>
              </a:rPr>
              <a:t>backend</a:t>
            </a:r>
            <a:r>
              <a:rPr lang="es-ES" b="1" dirty="0">
                <a:solidFill>
                  <a:srgbClr val="0070C0"/>
                </a:solidFill>
              </a:rPr>
              <a:t> para sus clientes.</a:t>
            </a:r>
          </a:p>
          <a:p>
            <a:pPr marL="285750" indent="-285750">
              <a:buFont typeface="Arial" panose="020B0604020202020204" pitchFamily="34" charset="0"/>
              <a:buChar char="•"/>
            </a:pPr>
            <a:r>
              <a:rPr lang="es-ES" b="1" dirty="0" err="1">
                <a:solidFill>
                  <a:srgbClr val="0070C0"/>
                </a:solidFill>
              </a:rPr>
              <a:t>GoDaddy</a:t>
            </a:r>
            <a:r>
              <a:rPr lang="es-ES" b="1" dirty="0">
                <a:solidFill>
                  <a:srgbClr val="0070C0"/>
                </a:solidFill>
              </a:rPr>
              <a:t>: El proveedor de servicios de registro de dominios y alojamiento web </a:t>
            </a:r>
            <a:r>
              <a:rPr lang="es-ES" b="1" dirty="0" smtClean="0">
                <a:solidFill>
                  <a:srgbClr val="0070C0"/>
                </a:solidFill>
              </a:rPr>
              <a:t>emplea </a:t>
            </a:r>
            <a:r>
              <a:rPr lang="es-ES" b="1" dirty="0">
                <a:solidFill>
                  <a:srgbClr val="0070C0"/>
                </a:solidFill>
              </a:rPr>
              <a:t>Express.js en su plataforma para gestionar las solicitudes de los usuarios y servir contenido dinámico.</a:t>
            </a:r>
          </a:p>
          <a:p>
            <a:pPr marL="285750" indent="-285750">
              <a:buFont typeface="Arial" panose="020B0604020202020204" pitchFamily="34" charset="0"/>
              <a:buChar char="•"/>
            </a:pPr>
            <a:r>
              <a:rPr lang="es-ES" b="1" dirty="0">
                <a:solidFill>
                  <a:srgbClr val="0070C0"/>
                </a:solidFill>
              </a:rPr>
              <a:t>IBM: La empresa de tecnología </a:t>
            </a:r>
            <a:r>
              <a:rPr lang="es-ES" b="1" dirty="0" smtClean="0">
                <a:solidFill>
                  <a:srgbClr val="0070C0"/>
                </a:solidFill>
              </a:rPr>
              <a:t>usa </a:t>
            </a:r>
            <a:r>
              <a:rPr lang="es-ES" b="1" dirty="0">
                <a:solidFill>
                  <a:srgbClr val="0070C0"/>
                </a:solidFill>
              </a:rPr>
              <a:t>Express.js en varias de sus aplicaciones y servicios para desarrollar rápidamente servicios API y </a:t>
            </a:r>
            <a:r>
              <a:rPr lang="es-ES" b="1" dirty="0" err="1">
                <a:solidFill>
                  <a:srgbClr val="0070C0"/>
                </a:solidFill>
              </a:rPr>
              <a:t>microservicios</a:t>
            </a:r>
            <a:r>
              <a:rPr lang="es-ES" b="1" dirty="0">
                <a:solidFill>
                  <a:srgbClr val="0070C0"/>
                </a:solidFill>
              </a:rPr>
              <a:t>.</a:t>
            </a:r>
          </a:p>
        </p:txBody>
      </p:sp>
    </p:spTree>
    <p:extLst>
      <p:ext uri="{BB962C8B-B14F-4D97-AF65-F5344CB8AC3E}">
        <p14:creationId xmlns:p14="http://schemas.microsoft.com/office/powerpoint/2010/main" val="76073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4713" y="284430"/>
            <a:ext cx="4145639" cy="1158340"/>
          </a:xfrm>
          <a:prstGeom prst="rect">
            <a:avLst/>
          </a:prstGeom>
        </p:spPr>
      </p:pic>
      <p:sp>
        <p:nvSpPr>
          <p:cNvPr id="3" name="CuadroTexto 2"/>
          <p:cNvSpPr txBox="1"/>
          <p:nvPr/>
        </p:nvSpPr>
        <p:spPr>
          <a:xfrm>
            <a:off x="601133" y="2861733"/>
            <a:ext cx="11108267" cy="2246769"/>
          </a:xfrm>
          <a:prstGeom prst="rect">
            <a:avLst/>
          </a:prstGeom>
          <a:noFill/>
        </p:spPr>
        <p:txBody>
          <a:bodyPr wrap="square" rtlCol="0">
            <a:spAutoFit/>
          </a:bodyPr>
          <a:lstStyle/>
          <a:p>
            <a:pPr marL="457200" indent="-457200">
              <a:buFont typeface="Arial" panose="020B0604020202020204" pitchFamily="34" charset="0"/>
              <a:buChar char="•"/>
            </a:pPr>
            <a:r>
              <a:rPr lang="es-ES" sz="2800" b="1" dirty="0"/>
              <a:t>Lenguajes de programación: Destacar JavaScript y Node.js.</a:t>
            </a:r>
          </a:p>
          <a:p>
            <a:pPr marL="457200" indent="-457200">
              <a:buFont typeface="Arial" panose="020B0604020202020204" pitchFamily="34" charset="0"/>
              <a:buChar char="•"/>
            </a:pPr>
            <a:r>
              <a:rPr lang="es-ES" sz="2800" b="1" dirty="0" err="1"/>
              <a:t>Frameworks</a:t>
            </a:r>
            <a:r>
              <a:rPr lang="es-ES" sz="2800" b="1" dirty="0"/>
              <a:t> y bibliotecas: Mencionar Express.js como experiencia relevante.</a:t>
            </a:r>
          </a:p>
          <a:p>
            <a:pPr marL="457200" indent="-457200">
              <a:buFont typeface="Arial" panose="020B0604020202020204" pitchFamily="34" charset="0"/>
              <a:buChar char="•"/>
            </a:pPr>
            <a:r>
              <a:rPr lang="es-ES" sz="2800" b="1" dirty="0"/>
              <a:t>Proyectos destacados: Mencionar cualquier proyecto en el que se haya utilizado Express.js, describiendo su alcance y contribución personal.</a:t>
            </a:r>
          </a:p>
        </p:txBody>
      </p:sp>
      <p:sp>
        <p:nvSpPr>
          <p:cNvPr id="4" name="CuadroTexto 3"/>
          <p:cNvSpPr txBox="1"/>
          <p:nvPr/>
        </p:nvSpPr>
        <p:spPr>
          <a:xfrm>
            <a:off x="516467" y="863600"/>
            <a:ext cx="6502400" cy="1200329"/>
          </a:xfrm>
          <a:prstGeom prst="rect">
            <a:avLst/>
          </a:prstGeom>
          <a:noFill/>
        </p:spPr>
        <p:txBody>
          <a:bodyPr wrap="square" rtlCol="0">
            <a:spAutoFit/>
          </a:bodyPr>
          <a:lstStyle/>
          <a:p>
            <a:r>
              <a:rPr lang="es-ES" sz="7200" b="1" dirty="0" smtClean="0"/>
              <a:t>En el </a:t>
            </a:r>
            <a:r>
              <a:rPr lang="es-ES" sz="7200" b="1" dirty="0" err="1" smtClean="0"/>
              <a:t>Curriculum</a:t>
            </a:r>
            <a:endParaRPr lang="es-AR" sz="7200" b="1" dirty="0"/>
          </a:p>
        </p:txBody>
      </p:sp>
    </p:spTree>
    <p:extLst>
      <p:ext uri="{BB962C8B-B14F-4D97-AF65-F5344CB8AC3E}">
        <p14:creationId xmlns:p14="http://schemas.microsoft.com/office/powerpoint/2010/main" val="174174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67" y="647161"/>
            <a:ext cx="10736357" cy="5635105"/>
          </a:xfrm>
          <a:prstGeom prst="rect">
            <a:avLst/>
          </a:prstGeom>
        </p:spPr>
      </p:pic>
    </p:spTree>
    <p:extLst>
      <p:ext uri="{BB962C8B-B14F-4D97-AF65-F5344CB8AC3E}">
        <p14:creationId xmlns:p14="http://schemas.microsoft.com/office/powerpoint/2010/main" val="2453147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4" y="146050"/>
            <a:ext cx="3471814" cy="1945217"/>
          </a:xfrm>
          <a:prstGeom prst="rect">
            <a:avLst/>
          </a:prstGeom>
        </p:spPr>
      </p:pic>
      <p:sp>
        <p:nvSpPr>
          <p:cNvPr id="3" name="CuadroTexto 2"/>
          <p:cNvSpPr txBox="1"/>
          <p:nvPr/>
        </p:nvSpPr>
        <p:spPr>
          <a:xfrm>
            <a:off x="1752600" y="2709333"/>
            <a:ext cx="10219267" cy="2246769"/>
          </a:xfrm>
          <a:prstGeom prst="rect">
            <a:avLst/>
          </a:prstGeom>
          <a:noFill/>
        </p:spPr>
        <p:txBody>
          <a:bodyPr wrap="square" rtlCol="0">
            <a:spAutoFit/>
          </a:bodyPr>
          <a:lstStyle/>
          <a:p>
            <a:r>
              <a:rPr lang="es-ES" sz="2800" b="1" dirty="0" err="1"/>
              <a:t>Gatsby</a:t>
            </a:r>
            <a:r>
              <a:rPr lang="es-ES" sz="2800" b="1" dirty="0"/>
              <a:t> JS es un </a:t>
            </a:r>
            <a:r>
              <a:rPr lang="es-ES" sz="2800" b="1" dirty="0" err="1"/>
              <a:t>framework</a:t>
            </a:r>
            <a:r>
              <a:rPr lang="es-ES" sz="2800" b="1" dirty="0"/>
              <a:t> de desarrollo web de código abierto basado en </a:t>
            </a:r>
            <a:r>
              <a:rPr lang="es-ES" sz="2800" b="1" dirty="0" err="1"/>
              <a:t>React</a:t>
            </a:r>
            <a:r>
              <a:rPr lang="es-ES" sz="2800" b="1" dirty="0"/>
              <a:t>, utilizado para crear sitios web y aplicaciones rápidas y de alto rendimiento. Está diseñado para aprovechar al máximo la tecnología de generación de sitios estáticos y proporciona una experiencia de desarrollo moderna y eficiente.</a:t>
            </a:r>
            <a:endParaRPr lang="es-AR" sz="2800" b="1" dirty="0"/>
          </a:p>
        </p:txBody>
      </p:sp>
      <p:sp>
        <p:nvSpPr>
          <p:cNvPr id="4" name="CuadroTexto 3"/>
          <p:cNvSpPr txBox="1"/>
          <p:nvPr/>
        </p:nvSpPr>
        <p:spPr>
          <a:xfrm>
            <a:off x="4707467" y="406400"/>
            <a:ext cx="6544733" cy="1323439"/>
          </a:xfrm>
          <a:prstGeom prst="rect">
            <a:avLst/>
          </a:prstGeom>
          <a:noFill/>
        </p:spPr>
        <p:txBody>
          <a:bodyPr wrap="square" rtlCol="0">
            <a:spAutoFit/>
          </a:bodyPr>
          <a:lstStyle/>
          <a:p>
            <a:r>
              <a:rPr lang="es-ES" sz="2000" b="1" dirty="0"/>
              <a:t>Lenguaje utilizado:</a:t>
            </a:r>
          </a:p>
          <a:p>
            <a:r>
              <a:rPr lang="es-ES" sz="2000" b="1" dirty="0" err="1"/>
              <a:t>Gatsby</a:t>
            </a:r>
            <a:r>
              <a:rPr lang="es-ES" sz="2000" b="1" dirty="0"/>
              <a:t> JS utiliza principalmente JavaScript para el desarrollo de aplicaciones y sitios web. Además, aprovecha </a:t>
            </a:r>
            <a:r>
              <a:rPr lang="es-ES" sz="2000" b="1" dirty="0" err="1"/>
              <a:t>React</a:t>
            </a:r>
            <a:r>
              <a:rPr lang="es-ES" sz="2000" b="1" dirty="0"/>
              <a:t> y </a:t>
            </a:r>
            <a:r>
              <a:rPr lang="es-ES" sz="2000" b="1" dirty="0" err="1"/>
              <a:t>GraphQL</a:t>
            </a:r>
            <a:r>
              <a:rPr lang="es-ES" sz="2000" b="1" dirty="0"/>
              <a:t> como tecnologías </a:t>
            </a:r>
            <a:r>
              <a:rPr lang="es-ES" sz="2000" b="1" dirty="0" smtClean="0"/>
              <a:t>principales (</a:t>
            </a:r>
            <a:r>
              <a:rPr lang="es-ES" sz="2000" b="1" dirty="0" err="1" smtClean="0"/>
              <a:t>frontend</a:t>
            </a:r>
            <a:r>
              <a:rPr lang="es-ES" sz="2000" b="1" dirty="0" smtClean="0"/>
              <a:t>).</a:t>
            </a:r>
            <a:endParaRPr lang="es-ES" sz="2000" b="1" dirty="0"/>
          </a:p>
        </p:txBody>
      </p:sp>
    </p:spTree>
    <p:extLst>
      <p:ext uri="{BB962C8B-B14F-4D97-AF65-F5344CB8AC3E}">
        <p14:creationId xmlns:p14="http://schemas.microsoft.com/office/powerpoint/2010/main" val="593773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256116"/>
            <a:ext cx="3388783" cy="1778643"/>
          </a:xfrm>
          <a:prstGeom prst="rect">
            <a:avLst/>
          </a:prstGeom>
        </p:spPr>
      </p:pic>
      <p:sp>
        <p:nvSpPr>
          <p:cNvPr id="3" name="CuadroTexto 2"/>
          <p:cNvSpPr txBox="1"/>
          <p:nvPr/>
        </p:nvSpPr>
        <p:spPr>
          <a:xfrm>
            <a:off x="745067" y="2802467"/>
            <a:ext cx="11176000" cy="3139321"/>
          </a:xfrm>
          <a:prstGeom prst="rect">
            <a:avLst/>
          </a:prstGeom>
          <a:noFill/>
        </p:spPr>
        <p:txBody>
          <a:bodyPr wrap="square" rtlCol="0">
            <a:spAutoFit/>
          </a:bodyPr>
          <a:lstStyle/>
          <a:p>
            <a:pPr marL="285750" indent="-285750">
              <a:buFont typeface="Arial" panose="020B0604020202020204" pitchFamily="34" charset="0"/>
              <a:buChar char="•"/>
            </a:pPr>
            <a:r>
              <a:rPr lang="es-ES" b="1" dirty="0"/>
              <a:t>Generación de sitios estáticos: </a:t>
            </a:r>
            <a:r>
              <a:rPr lang="es-ES" b="1" dirty="0" err="1"/>
              <a:t>Gatsby</a:t>
            </a:r>
            <a:r>
              <a:rPr lang="es-ES" b="1" dirty="0"/>
              <a:t> JS utiliza la generación de sitios estáticos para crear un sitio web con un rendimiento excepcionalmente rápido. Genera de antemano una versión estática del sitio web, lo que permite una entrega rápida de contenido a los usuarios</a:t>
            </a:r>
            <a:r>
              <a:rPr lang="es-ES" b="1" dirty="0" smtClean="0"/>
              <a:t>.</a:t>
            </a:r>
            <a:endParaRPr lang="es-ES" b="1" dirty="0"/>
          </a:p>
          <a:p>
            <a:pPr marL="285750" indent="-285750">
              <a:buFont typeface="Arial" panose="020B0604020202020204" pitchFamily="34" charset="0"/>
              <a:buChar char="•"/>
            </a:pPr>
            <a:r>
              <a:rPr lang="es-ES" b="1" dirty="0" err="1"/>
              <a:t>React</a:t>
            </a:r>
            <a:r>
              <a:rPr lang="es-ES" b="1" dirty="0"/>
              <a:t> y </a:t>
            </a:r>
            <a:r>
              <a:rPr lang="es-ES" b="1" dirty="0" err="1"/>
              <a:t>GraphQL</a:t>
            </a:r>
            <a:r>
              <a:rPr lang="es-ES" b="1" dirty="0"/>
              <a:t>: </a:t>
            </a:r>
            <a:r>
              <a:rPr lang="es-ES" b="1" dirty="0" err="1"/>
              <a:t>Gatsby</a:t>
            </a:r>
            <a:r>
              <a:rPr lang="es-ES" b="1" dirty="0"/>
              <a:t> JS se basa en </a:t>
            </a:r>
            <a:r>
              <a:rPr lang="es-ES" b="1" dirty="0" err="1"/>
              <a:t>React</a:t>
            </a:r>
            <a:r>
              <a:rPr lang="es-ES" b="1" dirty="0"/>
              <a:t>, una biblioteca de JavaScript para construir interfaces de usuario, lo que facilita la creación de componentes reutilizables. Además, utiliza </a:t>
            </a:r>
            <a:r>
              <a:rPr lang="es-ES" b="1" dirty="0" err="1"/>
              <a:t>GraphQL</a:t>
            </a:r>
            <a:r>
              <a:rPr lang="es-ES" b="1" dirty="0"/>
              <a:t> para administrar y consultar datos de manera eficiente</a:t>
            </a:r>
            <a:r>
              <a:rPr lang="es-ES" b="1" dirty="0" smtClean="0"/>
              <a:t>.</a:t>
            </a:r>
            <a:endParaRPr lang="es-ES" b="1" dirty="0"/>
          </a:p>
          <a:p>
            <a:pPr marL="285750" indent="-285750">
              <a:buFont typeface="Arial" panose="020B0604020202020204" pitchFamily="34" charset="0"/>
              <a:buChar char="•"/>
            </a:pPr>
            <a:r>
              <a:rPr lang="es-ES" b="1" dirty="0"/>
              <a:t>Enfoque basado en </a:t>
            </a:r>
            <a:r>
              <a:rPr lang="es-ES" b="1" dirty="0" err="1"/>
              <a:t>plugins</a:t>
            </a:r>
            <a:r>
              <a:rPr lang="es-ES" b="1" dirty="0"/>
              <a:t>: </a:t>
            </a:r>
            <a:r>
              <a:rPr lang="es-ES" b="1" dirty="0" err="1"/>
              <a:t>Gatsby</a:t>
            </a:r>
            <a:r>
              <a:rPr lang="es-ES" b="1" dirty="0"/>
              <a:t> JS utiliza un sistema de complementos (</a:t>
            </a:r>
            <a:r>
              <a:rPr lang="es-ES" b="1" dirty="0" err="1"/>
              <a:t>plugins</a:t>
            </a:r>
            <a:r>
              <a:rPr lang="es-ES" b="1" dirty="0"/>
              <a:t>) que permite extender su funcionalidad y agregar características específicas según las necesidades del proyecto</a:t>
            </a:r>
            <a:r>
              <a:rPr lang="es-ES" b="1" dirty="0" smtClean="0"/>
              <a:t>.</a:t>
            </a:r>
            <a:endParaRPr lang="es-ES" b="1" dirty="0"/>
          </a:p>
          <a:p>
            <a:pPr marL="285750" indent="-285750">
              <a:buFont typeface="Arial" panose="020B0604020202020204" pitchFamily="34" charset="0"/>
              <a:buChar char="•"/>
            </a:pPr>
            <a:r>
              <a:rPr lang="es-ES" b="1" dirty="0"/>
              <a:t>Performance optimizada: </a:t>
            </a:r>
            <a:r>
              <a:rPr lang="es-ES" b="1" dirty="0" err="1"/>
              <a:t>Gatsby</a:t>
            </a:r>
            <a:r>
              <a:rPr lang="es-ES" b="1" dirty="0"/>
              <a:t> JS utiliza técnicas como la carga diferida de recursos, la precarga de rutas y el </a:t>
            </a:r>
            <a:r>
              <a:rPr lang="es-ES" b="1" dirty="0" err="1"/>
              <a:t>renderizado</a:t>
            </a:r>
            <a:r>
              <a:rPr lang="es-ES" b="1" dirty="0"/>
              <a:t> en el lado del servidor para lograr un rendimiento excepcionalmente rápido. Los sitios creados con </a:t>
            </a:r>
            <a:r>
              <a:rPr lang="es-ES" b="1" dirty="0" err="1"/>
              <a:t>Gatsby</a:t>
            </a:r>
            <a:r>
              <a:rPr lang="es-ES" b="1" dirty="0"/>
              <a:t> JS tienen tiempos de carga reducidos y una experiencia de usuario fluida.</a:t>
            </a:r>
          </a:p>
        </p:txBody>
      </p:sp>
      <p:sp>
        <p:nvSpPr>
          <p:cNvPr id="4" name="CuadroTexto 3"/>
          <p:cNvSpPr txBox="1"/>
          <p:nvPr/>
        </p:nvSpPr>
        <p:spPr>
          <a:xfrm>
            <a:off x="4622800" y="776105"/>
            <a:ext cx="6197600" cy="1107996"/>
          </a:xfrm>
          <a:prstGeom prst="rect">
            <a:avLst/>
          </a:prstGeom>
          <a:noFill/>
        </p:spPr>
        <p:txBody>
          <a:bodyPr wrap="square" rtlCol="0">
            <a:spAutoFit/>
          </a:bodyPr>
          <a:lstStyle/>
          <a:p>
            <a:r>
              <a:rPr lang="es-ES" sz="6600" b="1" dirty="0" smtClean="0"/>
              <a:t>Características</a:t>
            </a:r>
            <a:endParaRPr lang="es-AR" sz="6600" b="1" dirty="0"/>
          </a:p>
        </p:txBody>
      </p:sp>
    </p:spTree>
    <p:extLst>
      <p:ext uri="{BB962C8B-B14F-4D97-AF65-F5344CB8AC3E}">
        <p14:creationId xmlns:p14="http://schemas.microsoft.com/office/powerpoint/2010/main" val="1792071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1" y="239183"/>
            <a:ext cx="3512576" cy="1843617"/>
          </a:xfrm>
          <a:prstGeom prst="rect">
            <a:avLst/>
          </a:prstGeom>
        </p:spPr>
      </p:pic>
      <p:sp>
        <p:nvSpPr>
          <p:cNvPr id="3" name="CuadroTexto 2"/>
          <p:cNvSpPr txBox="1"/>
          <p:nvPr/>
        </p:nvSpPr>
        <p:spPr>
          <a:xfrm>
            <a:off x="4317999" y="340783"/>
            <a:ext cx="6968067" cy="1015663"/>
          </a:xfrm>
          <a:prstGeom prst="rect">
            <a:avLst/>
          </a:prstGeom>
          <a:noFill/>
        </p:spPr>
        <p:txBody>
          <a:bodyPr wrap="square" rtlCol="0">
            <a:spAutoFit/>
          </a:bodyPr>
          <a:lstStyle/>
          <a:p>
            <a:r>
              <a:rPr lang="es-ES" sz="6000" b="1" dirty="0" smtClean="0"/>
              <a:t>Uso y Aplicaciones</a:t>
            </a:r>
            <a:endParaRPr lang="es-AR" sz="6000" b="1" dirty="0"/>
          </a:p>
        </p:txBody>
      </p:sp>
      <p:sp>
        <p:nvSpPr>
          <p:cNvPr id="4" name="CuadroTexto 3"/>
          <p:cNvSpPr txBox="1"/>
          <p:nvPr/>
        </p:nvSpPr>
        <p:spPr>
          <a:xfrm>
            <a:off x="524933" y="2421467"/>
            <a:ext cx="11167534" cy="4062651"/>
          </a:xfrm>
          <a:prstGeom prst="rect">
            <a:avLst/>
          </a:prstGeom>
          <a:noFill/>
        </p:spPr>
        <p:txBody>
          <a:bodyPr wrap="square" rtlCol="0">
            <a:spAutoFit/>
          </a:bodyPr>
          <a:lstStyle/>
          <a:p>
            <a:pPr marL="342900" indent="-342900">
              <a:buFont typeface="Arial" panose="020B0604020202020204" pitchFamily="34" charset="0"/>
              <a:buChar char="•"/>
            </a:pPr>
            <a:r>
              <a:rPr lang="es-ES" sz="2000" b="1" dirty="0"/>
              <a:t>Sitios web estáticos y blogs: </a:t>
            </a:r>
            <a:r>
              <a:rPr lang="es-ES" sz="2000" b="1" dirty="0" err="1"/>
              <a:t>Gatsby</a:t>
            </a:r>
            <a:r>
              <a:rPr lang="es-ES" sz="2000" b="1" dirty="0"/>
              <a:t> JS es ideal para la creación de sitios web y blogs estáticos con un rendimiento rápido y una gestión de contenido sencilla.</a:t>
            </a:r>
          </a:p>
          <a:p>
            <a:pPr marL="342900" indent="-342900">
              <a:buFont typeface="Arial" panose="020B0604020202020204" pitchFamily="34" charset="0"/>
              <a:buChar char="•"/>
            </a:pPr>
            <a:r>
              <a:rPr lang="es-ES" sz="2000" b="1" dirty="0"/>
              <a:t>Aplicaciones web y móviles: </a:t>
            </a:r>
            <a:r>
              <a:rPr lang="es-ES" sz="2000" b="1" dirty="0" err="1"/>
              <a:t>Gatsby</a:t>
            </a:r>
            <a:r>
              <a:rPr lang="es-ES" sz="2000" b="1" dirty="0"/>
              <a:t> JS se puede utilizar para desarrollar aplicaciones web y móviles rápidas y receptivas, aprovechando su rendimiento optimizado y su capacidad para integrarse con servicios externos.</a:t>
            </a:r>
          </a:p>
          <a:p>
            <a:pPr marL="342900" indent="-342900">
              <a:buFont typeface="Arial" panose="020B0604020202020204" pitchFamily="34" charset="0"/>
              <a:buChar char="•"/>
            </a:pPr>
            <a:r>
              <a:rPr lang="es-ES" sz="2000" b="1" dirty="0"/>
              <a:t>Tiendas en línea: </a:t>
            </a:r>
            <a:r>
              <a:rPr lang="es-ES" sz="2000" b="1" dirty="0" err="1"/>
              <a:t>Gatsby</a:t>
            </a:r>
            <a:r>
              <a:rPr lang="es-ES" sz="2000" b="1" dirty="0"/>
              <a:t> JS permite crear tiendas en línea rápidas y escalables, brindando una experiencia de compra rápida y fluida a los usuarios</a:t>
            </a:r>
            <a:r>
              <a:rPr lang="es-ES" sz="2000" b="1" dirty="0" smtClean="0"/>
              <a:t>.</a:t>
            </a:r>
          </a:p>
          <a:p>
            <a:endParaRPr lang="es-ES" sz="2000" b="1" dirty="0"/>
          </a:p>
          <a:p>
            <a:r>
              <a:rPr lang="es-ES" sz="2000" b="1" dirty="0"/>
              <a:t>Entornos y tipos de programas:</a:t>
            </a:r>
          </a:p>
          <a:p>
            <a:r>
              <a:rPr lang="es-ES" sz="2000" b="1" dirty="0" err="1"/>
              <a:t>Gatsby</a:t>
            </a:r>
            <a:r>
              <a:rPr lang="es-ES" sz="2000" b="1" dirty="0"/>
              <a:t> JS se puede utilizar en una variedad de entornos, incluyendo el desarrollo web y el desarrollo de aplicaciones tanto en entornos locales como en la nube. Se pueden crear diversos tipos de programas, como sitios web corporativos, blogs, portafolios, aplicaciones de comercio electrónico, entre otros.</a:t>
            </a:r>
          </a:p>
          <a:p>
            <a:endParaRPr lang="es-ES" dirty="0"/>
          </a:p>
        </p:txBody>
      </p:sp>
    </p:spTree>
    <p:extLst>
      <p:ext uri="{BB962C8B-B14F-4D97-AF65-F5344CB8AC3E}">
        <p14:creationId xmlns:p14="http://schemas.microsoft.com/office/powerpoint/2010/main" val="259197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83" y="188383"/>
            <a:ext cx="3754544" cy="1970617"/>
          </a:xfrm>
          <a:prstGeom prst="rect">
            <a:avLst/>
          </a:prstGeom>
        </p:spPr>
      </p:pic>
      <p:sp>
        <p:nvSpPr>
          <p:cNvPr id="3" name="CuadroTexto 2"/>
          <p:cNvSpPr txBox="1"/>
          <p:nvPr/>
        </p:nvSpPr>
        <p:spPr>
          <a:xfrm>
            <a:off x="4394200" y="364066"/>
            <a:ext cx="7103533" cy="1200329"/>
          </a:xfrm>
          <a:prstGeom prst="rect">
            <a:avLst/>
          </a:prstGeom>
          <a:noFill/>
        </p:spPr>
        <p:txBody>
          <a:bodyPr wrap="square" rtlCol="0">
            <a:spAutoFit/>
          </a:bodyPr>
          <a:lstStyle/>
          <a:p>
            <a:r>
              <a:rPr lang="es-ES" sz="7200" b="1" dirty="0" smtClean="0"/>
              <a:t>Empresas</a:t>
            </a:r>
            <a:endParaRPr lang="es-AR" sz="7200" b="1" dirty="0"/>
          </a:p>
        </p:txBody>
      </p:sp>
      <p:sp>
        <p:nvSpPr>
          <p:cNvPr id="4" name="CuadroTexto 3"/>
          <p:cNvSpPr txBox="1"/>
          <p:nvPr/>
        </p:nvSpPr>
        <p:spPr>
          <a:xfrm>
            <a:off x="4495800" y="1564395"/>
            <a:ext cx="7340600" cy="1938992"/>
          </a:xfrm>
          <a:prstGeom prst="rect">
            <a:avLst/>
          </a:prstGeom>
          <a:noFill/>
        </p:spPr>
        <p:txBody>
          <a:bodyPr wrap="square" rtlCol="0">
            <a:spAutoFit/>
          </a:bodyPr>
          <a:lstStyle/>
          <a:p>
            <a:r>
              <a:rPr lang="es-ES" sz="2000" b="1" dirty="0"/>
              <a:t>Muchas empresas y organizaciones, desde </a:t>
            </a:r>
            <a:r>
              <a:rPr lang="es-ES" sz="2000" b="1" dirty="0" err="1"/>
              <a:t>startups</a:t>
            </a:r>
            <a:r>
              <a:rPr lang="es-ES" sz="2000" b="1" dirty="0"/>
              <a:t> hasta grandes corporaciones, utilizan </a:t>
            </a:r>
            <a:r>
              <a:rPr lang="es-ES" sz="2000" b="1" dirty="0" err="1"/>
              <a:t>Gatsby</a:t>
            </a:r>
            <a:r>
              <a:rPr lang="es-ES" sz="2000" b="1" dirty="0"/>
              <a:t> JS para el desarrollo de sus sitios web y aplicaciones. Algunas industrias que pueden contratar desarrolladores con experiencia en </a:t>
            </a:r>
            <a:r>
              <a:rPr lang="es-ES" sz="2000" b="1" dirty="0" err="1"/>
              <a:t>Gatsby</a:t>
            </a:r>
            <a:r>
              <a:rPr lang="es-ES" sz="2000" b="1" dirty="0"/>
              <a:t> JS incluyen tecnología, comercio electrónico, medios de comunicación, agencias digitales y desarrollo de software.</a:t>
            </a:r>
            <a:endParaRPr lang="es-AR" sz="2000" b="1" dirty="0"/>
          </a:p>
        </p:txBody>
      </p:sp>
      <p:sp>
        <p:nvSpPr>
          <p:cNvPr id="5" name="CuadroTexto 4"/>
          <p:cNvSpPr txBox="1"/>
          <p:nvPr/>
        </p:nvSpPr>
        <p:spPr>
          <a:xfrm>
            <a:off x="440267" y="3716867"/>
            <a:ext cx="11506200" cy="2800767"/>
          </a:xfrm>
          <a:prstGeom prst="rect">
            <a:avLst/>
          </a:prstGeom>
          <a:noFill/>
        </p:spPr>
        <p:txBody>
          <a:bodyPr wrap="square" rtlCol="0">
            <a:spAutoFit/>
          </a:bodyPr>
          <a:lstStyle/>
          <a:p>
            <a:pPr marL="285750" indent="-285750">
              <a:buFont typeface="Arial" panose="020B0604020202020204" pitchFamily="34" charset="0"/>
              <a:buChar char="•"/>
            </a:pPr>
            <a:r>
              <a:rPr lang="es-ES" sz="1600" b="1" dirty="0"/>
              <a:t>Facebook: Gatsby.js se utiliza en varias partes de la infraestructura de Facebook para construir sitios web y aplicaciones estáticas.</a:t>
            </a:r>
          </a:p>
          <a:p>
            <a:pPr marL="285750" indent="-285750">
              <a:buFont typeface="Arial" panose="020B0604020202020204" pitchFamily="34" charset="0"/>
              <a:buChar char="•"/>
            </a:pPr>
            <a:r>
              <a:rPr lang="es-ES" sz="1600" b="1" dirty="0" err="1"/>
              <a:t>Airbnb</a:t>
            </a:r>
            <a:r>
              <a:rPr lang="es-ES" sz="1600" b="1" dirty="0"/>
              <a:t>: La página de carreras de </a:t>
            </a:r>
            <a:r>
              <a:rPr lang="es-ES" sz="1600" b="1" dirty="0" err="1"/>
              <a:t>Airbnb</a:t>
            </a:r>
            <a:r>
              <a:rPr lang="es-ES" sz="1600" b="1" dirty="0"/>
              <a:t> está construida con Gatsby.js, lo que les permite crear una experiencia de usuario rápida y optimizada.</a:t>
            </a:r>
          </a:p>
          <a:p>
            <a:pPr marL="285750" indent="-285750">
              <a:buFont typeface="Arial" panose="020B0604020202020204" pitchFamily="34" charset="0"/>
              <a:buChar char="•"/>
            </a:pPr>
            <a:r>
              <a:rPr lang="es-ES" sz="1600" b="1" dirty="0"/>
              <a:t>Nike: El sitio web de Nike utiliza Gatsby.js para mejorar la velocidad y el rendimiento, brindando una experiencia fluida a los visitantes.</a:t>
            </a:r>
          </a:p>
          <a:p>
            <a:pPr marL="285750" indent="-285750">
              <a:buFont typeface="Arial" panose="020B0604020202020204" pitchFamily="34" charset="0"/>
              <a:buChar char="•"/>
            </a:pPr>
            <a:r>
              <a:rPr lang="es-ES" sz="1600" b="1" dirty="0"/>
              <a:t>PayPal: Gatsby.js se </a:t>
            </a:r>
            <a:r>
              <a:rPr lang="es-ES" sz="1600" b="1" dirty="0" smtClean="0"/>
              <a:t>usa </a:t>
            </a:r>
            <a:r>
              <a:rPr lang="es-ES" sz="1600" b="1" dirty="0"/>
              <a:t>en la plataforma de desarrolladores de PayPal para crear una documentación interactiva y optimizada.</a:t>
            </a:r>
          </a:p>
          <a:p>
            <a:pPr marL="285750" indent="-285750">
              <a:buFont typeface="Arial" panose="020B0604020202020204" pitchFamily="34" charset="0"/>
              <a:buChar char="•"/>
            </a:pPr>
            <a:r>
              <a:rPr lang="es-ES" sz="1600" b="1" dirty="0" err="1"/>
              <a:t>Uber</a:t>
            </a:r>
            <a:r>
              <a:rPr lang="es-ES" sz="1600" b="1" dirty="0"/>
              <a:t>: La página de ingeniería de </a:t>
            </a:r>
            <a:r>
              <a:rPr lang="es-ES" sz="1600" b="1" dirty="0" err="1"/>
              <a:t>Uber</a:t>
            </a:r>
            <a:r>
              <a:rPr lang="es-ES" sz="1600" b="1" dirty="0"/>
              <a:t> está </a:t>
            </a:r>
            <a:r>
              <a:rPr lang="es-ES" sz="1600" b="1" dirty="0" smtClean="0"/>
              <a:t>creada </a:t>
            </a:r>
            <a:r>
              <a:rPr lang="es-ES" sz="1600" b="1" dirty="0"/>
              <a:t>con Gatsby.js, permitiendo una carga rápida de contenido y una navegación suave.</a:t>
            </a:r>
          </a:p>
          <a:p>
            <a:pPr marL="285750" indent="-285750">
              <a:buFont typeface="Arial" panose="020B0604020202020204" pitchFamily="34" charset="0"/>
              <a:buChar char="•"/>
            </a:pPr>
            <a:r>
              <a:rPr lang="es-ES" sz="1600" b="1" dirty="0" smtClean="0"/>
              <a:t>IBM </a:t>
            </a:r>
            <a:r>
              <a:rPr lang="es-ES" sz="1600" b="1" dirty="0"/>
              <a:t>utiliza Gatsby.js para construir sitios web estáticos que ofrecen información y documentación sobre sus productos y servicios.</a:t>
            </a:r>
          </a:p>
          <a:p>
            <a:pPr marL="285750" indent="-285750">
              <a:buFont typeface="Arial" panose="020B0604020202020204" pitchFamily="34" charset="0"/>
              <a:buChar char="•"/>
            </a:pPr>
            <a:r>
              <a:rPr lang="es-ES" sz="1600" b="1" dirty="0" err="1" smtClean="0"/>
              <a:t>Twitter</a:t>
            </a:r>
            <a:r>
              <a:rPr lang="es-ES" sz="1600" b="1" dirty="0"/>
              <a:t>: La página de eventos de </a:t>
            </a:r>
            <a:r>
              <a:rPr lang="es-ES" sz="1600" b="1" dirty="0" err="1"/>
              <a:t>Twitter</a:t>
            </a:r>
            <a:r>
              <a:rPr lang="es-ES" sz="1600" b="1" dirty="0"/>
              <a:t>, </a:t>
            </a:r>
            <a:r>
              <a:rPr lang="es-ES" sz="1600" b="1" dirty="0" err="1"/>
              <a:t>Twitter</a:t>
            </a:r>
            <a:r>
              <a:rPr lang="es-ES" sz="1600" b="1" dirty="0"/>
              <a:t> Flight, está </a:t>
            </a:r>
            <a:r>
              <a:rPr lang="es-ES" sz="1600" b="1" dirty="0" smtClean="0"/>
              <a:t>realizada</a:t>
            </a:r>
            <a:r>
              <a:rPr lang="es-ES" sz="1600" b="1" dirty="0" smtClean="0"/>
              <a:t> </a:t>
            </a:r>
            <a:r>
              <a:rPr lang="es-ES" sz="1600" b="1" dirty="0"/>
              <a:t>con Gatsby.js para garantizar un rendimiento óptimo y una experiencia de usuario de alta calidad.</a:t>
            </a:r>
          </a:p>
        </p:txBody>
      </p:sp>
    </p:spTree>
    <p:extLst>
      <p:ext uri="{BB962C8B-B14F-4D97-AF65-F5344CB8AC3E}">
        <p14:creationId xmlns:p14="http://schemas.microsoft.com/office/powerpoint/2010/main" val="1696190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34533" y="3048000"/>
            <a:ext cx="9406467" cy="2677656"/>
          </a:xfrm>
          <a:prstGeom prst="rect">
            <a:avLst/>
          </a:prstGeom>
          <a:noFill/>
        </p:spPr>
        <p:txBody>
          <a:bodyPr wrap="square" rtlCol="0">
            <a:spAutoFit/>
          </a:bodyPr>
          <a:lstStyle/>
          <a:p>
            <a:pPr marL="342900" indent="-342900">
              <a:buFont typeface="Arial" panose="020B0604020202020204" pitchFamily="34" charset="0"/>
              <a:buChar char="•"/>
            </a:pPr>
            <a:r>
              <a:rPr lang="es-ES" sz="2400" b="1" dirty="0"/>
              <a:t>Experiencia en desarrollo web utilizando </a:t>
            </a:r>
            <a:r>
              <a:rPr lang="es-ES" sz="2400" b="1" dirty="0" err="1"/>
              <a:t>Gatsby</a:t>
            </a:r>
            <a:r>
              <a:rPr lang="es-ES" sz="2400" b="1" dirty="0"/>
              <a:t> JS y </a:t>
            </a:r>
            <a:r>
              <a:rPr lang="es-ES" sz="2400" b="1" dirty="0" err="1"/>
              <a:t>React</a:t>
            </a:r>
            <a:r>
              <a:rPr lang="es-ES" sz="2400" b="1" dirty="0"/>
              <a:t>.</a:t>
            </a:r>
          </a:p>
          <a:p>
            <a:pPr marL="342900" indent="-342900">
              <a:buFont typeface="Arial" panose="020B0604020202020204" pitchFamily="34" charset="0"/>
              <a:buChar char="•"/>
            </a:pPr>
            <a:r>
              <a:rPr lang="es-ES" sz="2400" b="1" dirty="0"/>
              <a:t>Conocimiento de </a:t>
            </a:r>
            <a:r>
              <a:rPr lang="es-ES" sz="2400" b="1" dirty="0" err="1"/>
              <a:t>GraphQL</a:t>
            </a:r>
            <a:r>
              <a:rPr lang="es-ES" sz="2400" b="1" dirty="0"/>
              <a:t> para el manejo eficiente de datos.</a:t>
            </a:r>
          </a:p>
          <a:p>
            <a:pPr marL="342900" indent="-342900">
              <a:buFont typeface="Arial" panose="020B0604020202020204" pitchFamily="34" charset="0"/>
              <a:buChar char="•"/>
            </a:pPr>
            <a:r>
              <a:rPr lang="es-ES" sz="2400" b="1" dirty="0"/>
              <a:t>Familiaridad con el uso de complementos y la configuración de </a:t>
            </a:r>
            <a:r>
              <a:rPr lang="es-ES" sz="2400" b="1" dirty="0" err="1"/>
              <a:t>Gatsby</a:t>
            </a:r>
            <a:r>
              <a:rPr lang="es-ES" sz="2400" b="1" dirty="0"/>
              <a:t> JS.</a:t>
            </a:r>
          </a:p>
          <a:p>
            <a:pPr marL="342900" indent="-342900">
              <a:buFont typeface="Arial" panose="020B0604020202020204" pitchFamily="34" charset="0"/>
              <a:buChar char="•"/>
            </a:pPr>
            <a:r>
              <a:rPr lang="es-ES" sz="2400" b="1" dirty="0"/>
              <a:t>Capacidad para crear sitios web y aplicaciones rápidas y de alto rendimiento.</a:t>
            </a:r>
          </a:p>
          <a:p>
            <a:pPr marL="342900" indent="-342900">
              <a:buFont typeface="Arial" panose="020B0604020202020204" pitchFamily="34" charset="0"/>
              <a:buChar char="•"/>
            </a:pPr>
            <a:r>
              <a:rPr lang="es-ES" sz="2400" b="1" dirty="0"/>
              <a:t>Habilidades en JavaScript y HTML/CSS.</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205316"/>
            <a:ext cx="3690020" cy="1936751"/>
          </a:xfrm>
          <a:prstGeom prst="rect">
            <a:avLst/>
          </a:prstGeom>
        </p:spPr>
      </p:pic>
      <p:sp>
        <p:nvSpPr>
          <p:cNvPr id="4" name="CuadroTexto 3"/>
          <p:cNvSpPr txBox="1"/>
          <p:nvPr/>
        </p:nvSpPr>
        <p:spPr>
          <a:xfrm>
            <a:off x="4614333" y="482600"/>
            <a:ext cx="5791200" cy="1015663"/>
          </a:xfrm>
          <a:prstGeom prst="rect">
            <a:avLst/>
          </a:prstGeom>
          <a:noFill/>
        </p:spPr>
        <p:txBody>
          <a:bodyPr wrap="square" rtlCol="0">
            <a:spAutoFit/>
          </a:bodyPr>
          <a:lstStyle/>
          <a:p>
            <a:r>
              <a:rPr lang="es-ES" sz="6000" b="1" dirty="0" smtClean="0"/>
              <a:t>En el </a:t>
            </a:r>
            <a:r>
              <a:rPr lang="es-ES" sz="6000" b="1" dirty="0" err="1" smtClean="0"/>
              <a:t>Curriculum</a:t>
            </a:r>
            <a:endParaRPr lang="es-AR" sz="6000" b="1" dirty="0"/>
          </a:p>
        </p:txBody>
      </p:sp>
    </p:spTree>
    <p:extLst>
      <p:ext uri="{BB962C8B-B14F-4D97-AF65-F5344CB8AC3E}">
        <p14:creationId xmlns:p14="http://schemas.microsoft.com/office/powerpoint/2010/main" val="161138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667" y="264160"/>
            <a:ext cx="4753198" cy="2487507"/>
          </a:xfrm>
          <a:prstGeom prst="rect">
            <a:avLst/>
          </a:prstGeom>
        </p:spPr>
      </p:pic>
      <p:sp>
        <p:nvSpPr>
          <p:cNvPr id="3" name="CuadroTexto 2"/>
          <p:cNvSpPr txBox="1"/>
          <p:nvPr/>
        </p:nvSpPr>
        <p:spPr>
          <a:xfrm>
            <a:off x="5630333" y="601133"/>
            <a:ext cx="4868334" cy="1200329"/>
          </a:xfrm>
          <a:prstGeom prst="rect">
            <a:avLst/>
          </a:prstGeom>
          <a:noFill/>
        </p:spPr>
        <p:txBody>
          <a:bodyPr wrap="square" rtlCol="0">
            <a:spAutoFit/>
          </a:bodyPr>
          <a:lstStyle/>
          <a:p>
            <a:r>
              <a:rPr lang="es-ES" sz="7200" b="1" dirty="0" smtClean="0"/>
              <a:t>Entornos</a:t>
            </a:r>
            <a:endParaRPr lang="es-AR" sz="7200" b="1" dirty="0"/>
          </a:p>
        </p:txBody>
      </p:sp>
      <p:sp>
        <p:nvSpPr>
          <p:cNvPr id="4" name="CuadroTexto 3"/>
          <p:cNvSpPr txBox="1"/>
          <p:nvPr/>
        </p:nvSpPr>
        <p:spPr>
          <a:xfrm>
            <a:off x="491067" y="3318933"/>
            <a:ext cx="7095066" cy="1938992"/>
          </a:xfrm>
          <a:prstGeom prst="rect">
            <a:avLst/>
          </a:prstGeom>
          <a:noFill/>
        </p:spPr>
        <p:txBody>
          <a:bodyPr wrap="square" rtlCol="0">
            <a:spAutoFit/>
          </a:bodyPr>
          <a:lstStyle/>
          <a:p>
            <a:r>
              <a:rPr lang="es-ES" sz="2400" b="1" dirty="0" smtClean="0"/>
              <a:t>Node.js se puede ejecutar en diferentes entornos:</a:t>
            </a:r>
          </a:p>
          <a:p>
            <a:pPr marL="342900" indent="-342900">
              <a:buFont typeface="Arial" panose="020B0604020202020204" pitchFamily="34" charset="0"/>
              <a:buChar char="•"/>
            </a:pPr>
            <a:r>
              <a:rPr lang="es-ES" sz="2400" b="1" dirty="0" smtClean="0"/>
              <a:t>Desarrollo local en una máquina individual.</a:t>
            </a:r>
          </a:p>
          <a:p>
            <a:pPr marL="342900" indent="-342900">
              <a:buFont typeface="Arial" panose="020B0604020202020204" pitchFamily="34" charset="0"/>
              <a:buChar char="•"/>
            </a:pPr>
            <a:r>
              <a:rPr lang="es-ES" sz="2400" b="1" dirty="0" smtClean="0"/>
              <a:t>Implementación en servidores de producción.</a:t>
            </a:r>
          </a:p>
          <a:p>
            <a:pPr marL="342900" indent="-342900">
              <a:buFont typeface="Arial" panose="020B0604020202020204" pitchFamily="34" charset="0"/>
              <a:buChar char="•"/>
            </a:pPr>
            <a:r>
              <a:rPr lang="es-ES" sz="2400" b="1" dirty="0" smtClean="0"/>
              <a:t>Plataformas en la nube, como AWS, Google Cloud, Microsoft </a:t>
            </a:r>
            <a:r>
              <a:rPr lang="es-ES" sz="2400" b="1" dirty="0" err="1" smtClean="0"/>
              <a:t>Azure</a:t>
            </a:r>
            <a:r>
              <a:rPr lang="es-ES" sz="2400" b="1" dirty="0" smtClean="0"/>
              <a:t>, entre otras.</a:t>
            </a:r>
            <a:endParaRPr lang="es-ES" sz="2400" b="1" dirty="0"/>
          </a:p>
        </p:txBody>
      </p:sp>
    </p:spTree>
    <p:extLst>
      <p:ext uri="{BB962C8B-B14F-4D97-AF65-F5344CB8AC3E}">
        <p14:creationId xmlns:p14="http://schemas.microsoft.com/office/powerpoint/2010/main" val="22235167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733" y="-439205"/>
            <a:ext cx="9696026" cy="7373405"/>
          </a:xfrm>
          <a:prstGeom prst="rect">
            <a:avLst/>
          </a:prstGeom>
        </p:spPr>
      </p:pic>
    </p:spTree>
    <p:extLst>
      <p:ext uri="{BB962C8B-B14F-4D97-AF65-F5344CB8AC3E}">
        <p14:creationId xmlns:p14="http://schemas.microsoft.com/office/powerpoint/2010/main" val="2355668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75" y="0"/>
            <a:ext cx="3341450" cy="2541027"/>
          </a:xfrm>
          <a:prstGeom prst="rect">
            <a:avLst/>
          </a:prstGeom>
        </p:spPr>
      </p:pic>
      <p:sp>
        <p:nvSpPr>
          <p:cNvPr id="3" name="CuadroTexto 2"/>
          <p:cNvSpPr txBox="1"/>
          <p:nvPr/>
        </p:nvSpPr>
        <p:spPr>
          <a:xfrm>
            <a:off x="1202267" y="3005667"/>
            <a:ext cx="9906000" cy="2677656"/>
          </a:xfrm>
          <a:prstGeom prst="rect">
            <a:avLst/>
          </a:prstGeom>
          <a:noFill/>
        </p:spPr>
        <p:txBody>
          <a:bodyPr wrap="square" rtlCol="0">
            <a:spAutoFit/>
          </a:bodyPr>
          <a:lstStyle/>
          <a:p>
            <a:r>
              <a:rPr lang="es-ES" sz="2800" b="1" dirty="0"/>
              <a:t>ASP.NET es un </a:t>
            </a:r>
            <a:r>
              <a:rPr lang="es-ES" sz="2800" b="1" dirty="0" err="1"/>
              <a:t>framework</a:t>
            </a:r>
            <a:r>
              <a:rPr lang="es-ES" sz="2800" b="1" dirty="0"/>
              <a:t> de desarrollo web creado por Microsoft. Se trata de una tecnología de programación basada en el lenguaje de programación C# y se utiliza para construir aplicaciones web dinámicas y escalables. ASP.NET es una parte integral de la plataforma .NET de Microsoft y ofrece un enfoque sólido y seguro para desarrollar sitios web y aplicaciones web.</a:t>
            </a:r>
            <a:endParaRPr lang="es-AR" sz="2800" b="1" dirty="0"/>
          </a:p>
        </p:txBody>
      </p:sp>
    </p:spTree>
    <p:extLst>
      <p:ext uri="{BB962C8B-B14F-4D97-AF65-F5344CB8AC3E}">
        <p14:creationId xmlns:p14="http://schemas.microsoft.com/office/powerpoint/2010/main" val="1695407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2" y="-127514"/>
            <a:ext cx="3341450" cy="2541027"/>
          </a:xfrm>
          <a:prstGeom prst="rect">
            <a:avLst/>
          </a:prstGeom>
        </p:spPr>
      </p:pic>
      <p:sp>
        <p:nvSpPr>
          <p:cNvPr id="3" name="CuadroTexto 2"/>
          <p:cNvSpPr txBox="1"/>
          <p:nvPr/>
        </p:nvSpPr>
        <p:spPr>
          <a:xfrm>
            <a:off x="254000" y="2184401"/>
            <a:ext cx="11675534" cy="3693319"/>
          </a:xfrm>
          <a:prstGeom prst="rect">
            <a:avLst/>
          </a:prstGeom>
          <a:noFill/>
        </p:spPr>
        <p:txBody>
          <a:bodyPr wrap="square" rtlCol="0">
            <a:spAutoFit/>
          </a:bodyPr>
          <a:lstStyle/>
          <a:p>
            <a:pPr marL="285750" indent="-285750">
              <a:buFont typeface="Arial" panose="020B0604020202020204" pitchFamily="34" charset="0"/>
              <a:buChar char="•"/>
            </a:pPr>
            <a:r>
              <a:rPr lang="es-ES" b="1" dirty="0"/>
              <a:t>Basado en el lenguaje C#: ASP.NET se basa en el lenguaje de programación C#, un lenguaje potente y orientado a objetos que permite a los desarrolladores crear aplicaciones web de alta calidad</a:t>
            </a:r>
            <a:r>
              <a:rPr lang="es-ES" b="1" dirty="0" smtClean="0"/>
              <a:t>.</a:t>
            </a:r>
            <a:endParaRPr lang="es-ES" b="1" dirty="0"/>
          </a:p>
          <a:p>
            <a:pPr marL="285750" indent="-285750">
              <a:buFont typeface="Arial" panose="020B0604020202020204" pitchFamily="34" charset="0"/>
              <a:buChar char="•"/>
            </a:pPr>
            <a:r>
              <a:rPr lang="es-ES" b="1" dirty="0"/>
              <a:t>Framework completo: ASP.NET proporciona un conjunto completo de herramientas y bibliotecas que permiten a los desarrolladores crear aplicaciones web de manera eficiente. Incluye funcionalidades para manejar la gestión de sesiones, autenticación de usuarios, acceso a bases de datos, manejo de errores, entre </a:t>
            </a:r>
            <a:r>
              <a:rPr lang="es-ES" b="1" dirty="0" smtClean="0"/>
              <a:t>otros (</a:t>
            </a:r>
            <a:r>
              <a:rPr lang="es-ES" b="1" dirty="0" err="1" smtClean="0"/>
              <a:t>backend</a:t>
            </a:r>
            <a:r>
              <a:rPr lang="es-ES" b="1" dirty="0" smtClean="0"/>
              <a:t>).</a:t>
            </a:r>
            <a:endParaRPr lang="es-ES" b="1" dirty="0"/>
          </a:p>
          <a:p>
            <a:pPr marL="285750" indent="-285750">
              <a:buFont typeface="Arial" panose="020B0604020202020204" pitchFamily="34" charset="0"/>
              <a:buChar char="•"/>
            </a:pPr>
            <a:r>
              <a:rPr lang="es-ES" b="1" dirty="0"/>
              <a:t>Modelo de desarrollo basado en eventos: ASP.NET utiliza el modelo de desarrollo basado en eventos, lo que significa que los desarrolladores pueden responder a eventos específicos, como clics de botón o cambios en los datos, y tomar acciones correspondientes</a:t>
            </a:r>
            <a:r>
              <a:rPr lang="es-ES" b="1" dirty="0" smtClean="0"/>
              <a:t>.</a:t>
            </a:r>
            <a:endParaRPr lang="es-ES" b="1" dirty="0"/>
          </a:p>
          <a:p>
            <a:pPr marL="285750" indent="-285750">
              <a:buFont typeface="Arial" panose="020B0604020202020204" pitchFamily="34" charset="0"/>
              <a:buChar char="•"/>
            </a:pPr>
            <a:r>
              <a:rPr lang="es-ES" b="1" dirty="0"/>
              <a:t>Separación de la lógica de presentación y la lógica de negocio: ASP.NET permite separar claramente la lógica de presentación (HTML, CSS) de la lógica de negocio (C#). Esto facilita el mantenimiento y la escalabilidad de las aplicaciones</a:t>
            </a:r>
            <a:r>
              <a:rPr lang="es-ES" b="1" dirty="0" smtClean="0"/>
              <a:t>.</a:t>
            </a:r>
            <a:endParaRPr lang="es-ES" b="1" dirty="0"/>
          </a:p>
          <a:p>
            <a:pPr marL="285750" indent="-285750">
              <a:buFont typeface="Arial" panose="020B0604020202020204" pitchFamily="34" charset="0"/>
              <a:buChar char="•"/>
            </a:pPr>
            <a:r>
              <a:rPr lang="es-ES" b="1" dirty="0"/>
              <a:t>Seguridad integrada: ASP.NET ofrece características de seguridad integradas que permiten proteger las aplicaciones web contra amenazas como ataques de inyección de código, ataques de denegación de servicio, entre otros.</a:t>
            </a:r>
          </a:p>
        </p:txBody>
      </p:sp>
      <p:sp>
        <p:nvSpPr>
          <p:cNvPr id="4" name="CuadroTexto 3"/>
          <p:cNvSpPr txBox="1"/>
          <p:nvPr/>
        </p:nvSpPr>
        <p:spPr>
          <a:xfrm>
            <a:off x="3564467" y="533400"/>
            <a:ext cx="8271933" cy="1200329"/>
          </a:xfrm>
          <a:prstGeom prst="rect">
            <a:avLst/>
          </a:prstGeom>
          <a:noFill/>
        </p:spPr>
        <p:txBody>
          <a:bodyPr wrap="square" rtlCol="0">
            <a:spAutoFit/>
          </a:bodyPr>
          <a:lstStyle/>
          <a:p>
            <a:r>
              <a:rPr lang="es-ES" sz="7200" b="1" dirty="0" smtClean="0"/>
              <a:t>Características</a:t>
            </a:r>
            <a:endParaRPr lang="es-AR" sz="7200" b="1" dirty="0"/>
          </a:p>
        </p:txBody>
      </p:sp>
    </p:spTree>
    <p:extLst>
      <p:ext uri="{BB962C8B-B14F-4D97-AF65-F5344CB8AC3E}">
        <p14:creationId xmlns:p14="http://schemas.microsoft.com/office/powerpoint/2010/main" val="1259839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25" y="-127514"/>
            <a:ext cx="3341450" cy="2541027"/>
          </a:xfrm>
          <a:prstGeom prst="rect">
            <a:avLst/>
          </a:prstGeom>
        </p:spPr>
      </p:pic>
      <p:sp>
        <p:nvSpPr>
          <p:cNvPr id="3" name="CuadroTexto 2"/>
          <p:cNvSpPr txBox="1"/>
          <p:nvPr/>
        </p:nvSpPr>
        <p:spPr>
          <a:xfrm>
            <a:off x="575733" y="2582333"/>
            <a:ext cx="11252200" cy="3477875"/>
          </a:xfrm>
          <a:prstGeom prst="rect">
            <a:avLst/>
          </a:prstGeom>
          <a:noFill/>
        </p:spPr>
        <p:txBody>
          <a:bodyPr wrap="square" rtlCol="0">
            <a:spAutoFit/>
          </a:bodyPr>
          <a:lstStyle/>
          <a:p>
            <a:r>
              <a:rPr lang="es-ES" sz="2000" b="1" dirty="0" smtClean="0"/>
              <a:t>ASP.NET </a:t>
            </a:r>
            <a:r>
              <a:rPr lang="es-ES" sz="2000" b="1" dirty="0"/>
              <a:t>se utiliza para desarrollar una amplia gama de aplicaciones web, desde sitios web pequeños hasta aplicaciones empresariales de gran escala. Algunos ejemplos de aplicaciones que se pueden desarrollar con ASP.NET incluyen:</a:t>
            </a:r>
          </a:p>
          <a:p>
            <a:pPr marL="342900" indent="-342900">
              <a:buFont typeface="Arial" panose="020B0604020202020204" pitchFamily="34" charset="0"/>
              <a:buChar char="•"/>
            </a:pPr>
            <a:r>
              <a:rPr lang="es-ES" sz="2000" b="1" dirty="0"/>
              <a:t>Sitios web dinámicos: ASP.NET permite crear sitios web interactivos y dinámicos con contenido personalizado basado en la interacción del usuario.</a:t>
            </a:r>
          </a:p>
          <a:p>
            <a:pPr marL="342900" indent="-342900">
              <a:buFont typeface="Arial" panose="020B0604020202020204" pitchFamily="34" charset="0"/>
              <a:buChar char="•"/>
            </a:pPr>
            <a:r>
              <a:rPr lang="es-ES" sz="2000" b="1" dirty="0"/>
              <a:t>Aplicaciones empresariales: ASP.NET es ampliamente utilizado para desarrollar aplicaciones empresariales complejas que manejan grandes volúmenes de datos y requieren funcionalidades avanzadas de seguridad y escalabilidad.</a:t>
            </a:r>
          </a:p>
          <a:p>
            <a:pPr marL="342900" indent="-342900">
              <a:buFont typeface="Arial" panose="020B0604020202020204" pitchFamily="34" charset="0"/>
              <a:buChar char="•"/>
            </a:pPr>
            <a:r>
              <a:rPr lang="es-ES" sz="2000" b="1" dirty="0"/>
              <a:t>Plataformas de comercio electrónico: ASP.NET se utiliza para construir tiendas en línea y plataformas de comercio electrónico que gestionan catálogos de productos, carritos de compra, pagos en línea y otras funcionalidades relacionadas con el comercio electrónico.</a:t>
            </a:r>
          </a:p>
        </p:txBody>
      </p:sp>
      <p:sp>
        <p:nvSpPr>
          <p:cNvPr id="4" name="CuadroTexto 3"/>
          <p:cNvSpPr txBox="1"/>
          <p:nvPr/>
        </p:nvSpPr>
        <p:spPr>
          <a:xfrm>
            <a:off x="3093125" y="431800"/>
            <a:ext cx="7397075" cy="1107996"/>
          </a:xfrm>
          <a:prstGeom prst="rect">
            <a:avLst/>
          </a:prstGeom>
          <a:noFill/>
        </p:spPr>
        <p:txBody>
          <a:bodyPr wrap="square" rtlCol="0">
            <a:spAutoFit/>
          </a:bodyPr>
          <a:lstStyle/>
          <a:p>
            <a:r>
              <a:rPr lang="es-AR" sz="6600" b="1" dirty="0"/>
              <a:t>Uso y </a:t>
            </a:r>
            <a:r>
              <a:rPr lang="es-AR" sz="6600" b="1" dirty="0" smtClean="0"/>
              <a:t>aplicaciones</a:t>
            </a:r>
            <a:endParaRPr lang="es-AR" sz="6600" b="1" dirty="0"/>
          </a:p>
        </p:txBody>
      </p:sp>
    </p:spTree>
    <p:extLst>
      <p:ext uri="{BB962C8B-B14F-4D97-AF65-F5344CB8AC3E}">
        <p14:creationId xmlns:p14="http://schemas.microsoft.com/office/powerpoint/2010/main" val="3350985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114"/>
            <a:ext cx="3341450" cy="2541027"/>
          </a:xfrm>
          <a:prstGeom prst="rect">
            <a:avLst/>
          </a:prstGeom>
        </p:spPr>
      </p:pic>
      <p:sp>
        <p:nvSpPr>
          <p:cNvPr id="3" name="CuadroTexto 2"/>
          <p:cNvSpPr txBox="1"/>
          <p:nvPr/>
        </p:nvSpPr>
        <p:spPr>
          <a:xfrm>
            <a:off x="795867" y="2590800"/>
            <a:ext cx="11150600" cy="3785652"/>
          </a:xfrm>
          <a:prstGeom prst="rect">
            <a:avLst/>
          </a:prstGeom>
          <a:noFill/>
        </p:spPr>
        <p:txBody>
          <a:bodyPr wrap="square" rtlCol="0">
            <a:spAutoFit/>
          </a:bodyPr>
          <a:lstStyle/>
          <a:p>
            <a:r>
              <a:rPr lang="es-ES" sz="2400" b="1" dirty="0" smtClean="0"/>
              <a:t>ASP.NET </a:t>
            </a:r>
            <a:r>
              <a:rPr lang="es-ES" sz="2400" b="1" dirty="0"/>
              <a:t>se puede utilizar en varios entornos de desarrollo y tipos de programas, incluyendo:</a:t>
            </a:r>
          </a:p>
          <a:p>
            <a:pPr marL="342900" indent="-342900">
              <a:buFont typeface="Arial" panose="020B0604020202020204" pitchFamily="34" charset="0"/>
              <a:buChar char="•"/>
            </a:pPr>
            <a:r>
              <a:rPr lang="es-ES" sz="2400" b="1" dirty="0"/>
              <a:t>Entornos de desarrollo integrados (IDE): Microsoft Visual Studio es el entorno de desarrollo recomendado para trabajar con ASP.NET. Proporciona un conjunto completo de herramientas y características para desarrollar aplicaciones web con facilidad.</a:t>
            </a:r>
          </a:p>
          <a:p>
            <a:pPr marL="342900" indent="-342900">
              <a:buFont typeface="Arial" panose="020B0604020202020204" pitchFamily="34" charset="0"/>
              <a:buChar char="•"/>
            </a:pPr>
            <a:r>
              <a:rPr lang="es-ES" sz="2400" b="1" dirty="0"/>
              <a:t>Aplicaciones web: ASP.NET se utiliza para desarrollar aplicaciones web de todo tipo, desde sitios web estáticos hasta aplicaciones web complejas y escalables.</a:t>
            </a:r>
          </a:p>
          <a:p>
            <a:pPr marL="342900" indent="-342900">
              <a:buFont typeface="Arial" panose="020B0604020202020204" pitchFamily="34" charset="0"/>
              <a:buChar char="•"/>
            </a:pPr>
            <a:r>
              <a:rPr lang="es-ES" sz="2400" b="1" dirty="0"/>
              <a:t>Servicios web: ASP.NET permite crear servicios web que se pueden consumir desde otras aplicaciones o servicios utilizando tecnologías como SOAP o REST.</a:t>
            </a:r>
          </a:p>
        </p:txBody>
      </p:sp>
      <p:sp>
        <p:nvSpPr>
          <p:cNvPr id="4" name="CuadroTexto 3"/>
          <p:cNvSpPr txBox="1"/>
          <p:nvPr/>
        </p:nvSpPr>
        <p:spPr>
          <a:xfrm>
            <a:off x="3589867" y="364067"/>
            <a:ext cx="7010400" cy="707886"/>
          </a:xfrm>
          <a:prstGeom prst="rect">
            <a:avLst/>
          </a:prstGeom>
          <a:noFill/>
        </p:spPr>
        <p:txBody>
          <a:bodyPr wrap="square" rtlCol="0">
            <a:spAutoFit/>
          </a:bodyPr>
          <a:lstStyle/>
          <a:p>
            <a:r>
              <a:rPr lang="es-ES" sz="4000" b="1" dirty="0"/>
              <a:t>Entornos y tipos de programas</a:t>
            </a:r>
          </a:p>
        </p:txBody>
      </p:sp>
    </p:spTree>
    <p:extLst>
      <p:ext uri="{BB962C8B-B14F-4D97-AF65-F5344CB8AC3E}">
        <p14:creationId xmlns:p14="http://schemas.microsoft.com/office/powerpoint/2010/main" val="1809674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92" y="-229114"/>
            <a:ext cx="3341450" cy="2541027"/>
          </a:xfrm>
          <a:prstGeom prst="rect">
            <a:avLst/>
          </a:prstGeom>
        </p:spPr>
      </p:pic>
      <p:sp>
        <p:nvSpPr>
          <p:cNvPr id="4" name="CuadroTexto 3"/>
          <p:cNvSpPr txBox="1"/>
          <p:nvPr/>
        </p:nvSpPr>
        <p:spPr>
          <a:xfrm>
            <a:off x="169332" y="2108200"/>
            <a:ext cx="6434667" cy="4524315"/>
          </a:xfrm>
          <a:prstGeom prst="rect">
            <a:avLst/>
          </a:prstGeom>
          <a:noFill/>
        </p:spPr>
        <p:txBody>
          <a:bodyPr wrap="square" rtlCol="0">
            <a:spAutoFit/>
          </a:bodyPr>
          <a:lstStyle/>
          <a:p>
            <a:r>
              <a:rPr lang="es-ES" b="1" dirty="0"/>
              <a:t>ASP.NET es ampliamente utilizado en la industria y es buscado por diversas empresas, especialmente aquellas que requieren aplicaciones web y aplicaciones empresariales. Algunos ejemplos de empresas que pueden contratar desarrolladores con experiencia en ASP.NET incluyen:</a:t>
            </a:r>
          </a:p>
          <a:p>
            <a:pPr marL="285750" indent="-285750">
              <a:buFont typeface="Arial" panose="020B0604020202020204" pitchFamily="34" charset="0"/>
              <a:buChar char="•"/>
            </a:pPr>
            <a:r>
              <a:rPr lang="es-ES" b="1" dirty="0"/>
              <a:t>Empresas de desarrollo de software: Tanto las empresas de desarrollo de software a gran escala como las pequeñas y medianas empresas pueden requerir desarrolladores con experiencia en ASP.NET.</a:t>
            </a:r>
          </a:p>
          <a:p>
            <a:pPr marL="285750" indent="-285750">
              <a:buFont typeface="Arial" panose="020B0604020202020204" pitchFamily="34" charset="0"/>
              <a:buChar char="•"/>
            </a:pPr>
            <a:r>
              <a:rPr lang="es-ES" b="1" dirty="0"/>
              <a:t>Empresas de consultoría: Las empresas de consultoría tecnológica a menudo buscan desarrolladores con habilidades en ASP.NET para trabajar en proyectos de clientes.</a:t>
            </a:r>
          </a:p>
          <a:p>
            <a:pPr marL="285750" indent="-285750">
              <a:buFont typeface="Arial" panose="020B0604020202020204" pitchFamily="34" charset="0"/>
              <a:buChar char="•"/>
            </a:pPr>
            <a:r>
              <a:rPr lang="es-ES" b="1" dirty="0"/>
              <a:t>Empresas de comercio electrónico: Las empresas que operan en el ámbito del comercio electrónico a menudo requieren desarrolladores con experiencia en ASP.NET para construir y mantener sus plataformas de comercio electrónico.</a:t>
            </a:r>
          </a:p>
        </p:txBody>
      </p:sp>
      <p:sp>
        <p:nvSpPr>
          <p:cNvPr id="5" name="CuadroTexto 4"/>
          <p:cNvSpPr txBox="1"/>
          <p:nvPr/>
        </p:nvSpPr>
        <p:spPr>
          <a:xfrm>
            <a:off x="6781800" y="279400"/>
            <a:ext cx="5164667" cy="5355312"/>
          </a:xfrm>
          <a:prstGeom prst="rect">
            <a:avLst/>
          </a:prstGeom>
          <a:noFill/>
        </p:spPr>
        <p:txBody>
          <a:bodyPr wrap="square" rtlCol="0">
            <a:spAutoFit/>
          </a:bodyPr>
          <a:lstStyle/>
          <a:p>
            <a:pPr marL="342900" indent="-342900">
              <a:buFont typeface="Arial" panose="020B0604020202020204" pitchFamily="34" charset="0"/>
              <a:buChar char="•"/>
            </a:pPr>
            <a:r>
              <a:rPr lang="es-ES" b="1" dirty="0"/>
              <a:t>Microsoft: Como el creador de ASP.NET, Microsoft utiliza esta tecnología en muchos de sus productos y servicios, incluyendo su sitio web principal y su plataforma en la nube </a:t>
            </a:r>
            <a:r>
              <a:rPr lang="es-ES" b="1" dirty="0" err="1"/>
              <a:t>Azure</a:t>
            </a:r>
            <a:r>
              <a:rPr lang="es-ES" b="1" dirty="0"/>
              <a:t>.</a:t>
            </a:r>
          </a:p>
          <a:p>
            <a:pPr marL="342900" indent="-342900">
              <a:buFont typeface="Arial" panose="020B0604020202020204" pitchFamily="34" charset="0"/>
              <a:buChar char="•"/>
            </a:pPr>
            <a:r>
              <a:rPr lang="es-ES" b="1" dirty="0" err="1"/>
              <a:t>Stack</a:t>
            </a:r>
            <a:r>
              <a:rPr lang="es-ES" b="1" dirty="0"/>
              <a:t> </a:t>
            </a:r>
            <a:r>
              <a:rPr lang="es-ES" b="1" dirty="0" err="1"/>
              <a:t>Overflow</a:t>
            </a:r>
            <a:r>
              <a:rPr lang="es-ES" b="1" dirty="0"/>
              <a:t>: El popular sitio web de preguntas y respuestas para programadores, </a:t>
            </a:r>
            <a:r>
              <a:rPr lang="es-ES" b="1" dirty="0" err="1"/>
              <a:t>Stack</a:t>
            </a:r>
            <a:r>
              <a:rPr lang="es-ES" b="1" dirty="0"/>
              <a:t> </a:t>
            </a:r>
            <a:r>
              <a:rPr lang="es-ES" b="1" dirty="0" err="1"/>
              <a:t>Overflow</a:t>
            </a:r>
            <a:r>
              <a:rPr lang="es-ES" b="1" dirty="0"/>
              <a:t>, está construido en gran parte con ASP.NET.</a:t>
            </a:r>
          </a:p>
          <a:p>
            <a:pPr marL="342900" indent="-342900">
              <a:buFont typeface="Arial" panose="020B0604020202020204" pitchFamily="34" charset="0"/>
              <a:buChar char="•"/>
            </a:pPr>
            <a:r>
              <a:rPr lang="es-ES" b="1" dirty="0" err="1"/>
              <a:t>GoDaddy</a:t>
            </a:r>
            <a:r>
              <a:rPr lang="es-ES" b="1" dirty="0"/>
              <a:t>: El proveedor de servicios de </a:t>
            </a:r>
            <a:r>
              <a:rPr lang="es-ES" b="1" dirty="0" err="1"/>
              <a:t>hosting</a:t>
            </a:r>
            <a:r>
              <a:rPr lang="es-ES" b="1" dirty="0"/>
              <a:t> y registro de dominios, </a:t>
            </a:r>
            <a:r>
              <a:rPr lang="es-ES" b="1" dirty="0" err="1"/>
              <a:t>GoDaddy</a:t>
            </a:r>
            <a:r>
              <a:rPr lang="es-ES" b="1" dirty="0"/>
              <a:t>, </a:t>
            </a:r>
            <a:r>
              <a:rPr lang="es-ES" b="1" dirty="0" smtClean="0"/>
              <a:t>emplea</a:t>
            </a:r>
            <a:r>
              <a:rPr lang="es-ES" b="1" dirty="0" smtClean="0"/>
              <a:t> </a:t>
            </a:r>
            <a:r>
              <a:rPr lang="es-ES" b="1" dirty="0"/>
              <a:t>ASP.NET en su plataforma y en su sitio web principal.</a:t>
            </a:r>
          </a:p>
          <a:p>
            <a:pPr marL="342900" indent="-342900">
              <a:buFont typeface="Arial" panose="020B0604020202020204" pitchFamily="34" charset="0"/>
              <a:buChar char="•"/>
            </a:pPr>
            <a:r>
              <a:rPr lang="es-ES" b="1" dirty="0"/>
              <a:t>Dell: La empresa de tecnología Dell utiliza ASP.NET en varios de sus sistemas internos y en algunos de sus sitios web.</a:t>
            </a:r>
          </a:p>
          <a:p>
            <a:pPr marL="342900" indent="-342900">
              <a:buFont typeface="Arial" panose="020B0604020202020204" pitchFamily="34" charset="0"/>
              <a:buChar char="•"/>
            </a:pPr>
            <a:r>
              <a:rPr lang="es-ES" b="1" dirty="0"/>
              <a:t>Siemens: La empresa multinacional Siemens </a:t>
            </a:r>
            <a:r>
              <a:rPr lang="es-ES" b="1" dirty="0" smtClean="0"/>
              <a:t>usa </a:t>
            </a:r>
            <a:r>
              <a:rPr lang="es-ES" b="1" dirty="0"/>
              <a:t>ASP.NET en el desarrollo de algunas de sus soluciones y aplicaciones empresariales.</a:t>
            </a:r>
          </a:p>
          <a:p>
            <a:pPr marL="342900" indent="-342900">
              <a:buFont typeface="Arial" panose="020B0604020202020204" pitchFamily="34" charset="0"/>
              <a:buChar char="•"/>
            </a:pPr>
            <a:r>
              <a:rPr lang="es-ES" b="1" dirty="0"/>
              <a:t>HP: Hewlett-Packard (HP) ha utilizado ASP.NET en algunas de sus aplicaciones y servicios web.</a:t>
            </a:r>
          </a:p>
        </p:txBody>
      </p:sp>
      <p:sp>
        <p:nvSpPr>
          <p:cNvPr id="6" name="CuadroTexto 5"/>
          <p:cNvSpPr txBox="1"/>
          <p:nvPr/>
        </p:nvSpPr>
        <p:spPr>
          <a:xfrm>
            <a:off x="2963333" y="457200"/>
            <a:ext cx="3208867" cy="923330"/>
          </a:xfrm>
          <a:prstGeom prst="rect">
            <a:avLst/>
          </a:prstGeom>
          <a:noFill/>
        </p:spPr>
        <p:txBody>
          <a:bodyPr wrap="square" rtlCol="0">
            <a:spAutoFit/>
          </a:bodyPr>
          <a:lstStyle/>
          <a:p>
            <a:r>
              <a:rPr lang="es-ES" sz="5400" b="1" dirty="0" smtClean="0"/>
              <a:t>Empresas</a:t>
            </a:r>
            <a:endParaRPr lang="es-AR" sz="5400" b="1" dirty="0"/>
          </a:p>
        </p:txBody>
      </p:sp>
    </p:spTree>
    <p:extLst>
      <p:ext uri="{BB962C8B-B14F-4D97-AF65-F5344CB8AC3E}">
        <p14:creationId xmlns:p14="http://schemas.microsoft.com/office/powerpoint/2010/main" val="9693695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25" y="-169847"/>
            <a:ext cx="3341450" cy="2541027"/>
          </a:xfrm>
          <a:prstGeom prst="rect">
            <a:avLst/>
          </a:prstGeom>
        </p:spPr>
      </p:pic>
      <p:sp>
        <p:nvSpPr>
          <p:cNvPr id="3" name="CuadroTexto 2"/>
          <p:cNvSpPr txBox="1"/>
          <p:nvPr/>
        </p:nvSpPr>
        <p:spPr>
          <a:xfrm>
            <a:off x="3429000" y="558800"/>
            <a:ext cx="7493000" cy="1200329"/>
          </a:xfrm>
          <a:prstGeom prst="rect">
            <a:avLst/>
          </a:prstGeom>
          <a:noFill/>
        </p:spPr>
        <p:txBody>
          <a:bodyPr wrap="square" rtlCol="0">
            <a:spAutoFit/>
          </a:bodyPr>
          <a:lstStyle/>
          <a:p>
            <a:r>
              <a:rPr lang="es-ES" sz="7200" b="1" dirty="0" smtClean="0"/>
              <a:t>En el </a:t>
            </a:r>
            <a:r>
              <a:rPr lang="es-ES" sz="7200" b="1" dirty="0" err="1" smtClean="0"/>
              <a:t>Curriculum</a:t>
            </a:r>
            <a:endParaRPr lang="es-AR" sz="7200" b="1" dirty="0"/>
          </a:p>
        </p:txBody>
      </p:sp>
      <p:sp>
        <p:nvSpPr>
          <p:cNvPr id="4" name="CuadroTexto 3"/>
          <p:cNvSpPr txBox="1"/>
          <p:nvPr/>
        </p:nvSpPr>
        <p:spPr>
          <a:xfrm>
            <a:off x="465668" y="2371180"/>
            <a:ext cx="11472332" cy="3539430"/>
          </a:xfrm>
          <a:prstGeom prst="rect">
            <a:avLst/>
          </a:prstGeom>
          <a:noFill/>
        </p:spPr>
        <p:txBody>
          <a:bodyPr wrap="square" rtlCol="0">
            <a:spAutoFit/>
          </a:bodyPr>
          <a:lstStyle/>
          <a:p>
            <a:pPr marL="457200" indent="-457200">
              <a:buFont typeface="Arial" panose="020B0604020202020204" pitchFamily="34" charset="0"/>
              <a:buChar char="•"/>
            </a:pPr>
            <a:r>
              <a:rPr lang="es-ES" sz="2800" b="1" dirty="0"/>
              <a:t>Experiencia en el desarrollo de aplicaciones web utilizando ASP.NET y C#.</a:t>
            </a:r>
          </a:p>
          <a:p>
            <a:pPr marL="457200" indent="-457200">
              <a:buFont typeface="Arial" panose="020B0604020202020204" pitchFamily="34" charset="0"/>
              <a:buChar char="•"/>
            </a:pPr>
            <a:r>
              <a:rPr lang="es-ES" sz="2800" b="1" dirty="0"/>
              <a:t>Conocimientos en lenguajes web como HTML, CSS y JavaScript.</a:t>
            </a:r>
          </a:p>
          <a:p>
            <a:pPr marL="457200" indent="-457200">
              <a:buFont typeface="Arial" panose="020B0604020202020204" pitchFamily="34" charset="0"/>
              <a:buChar char="•"/>
            </a:pPr>
            <a:r>
              <a:rPr lang="es-ES" sz="2800" b="1" dirty="0"/>
              <a:t>Experiencia en el uso de bases de datos relacionales y SQL.</a:t>
            </a:r>
          </a:p>
          <a:p>
            <a:pPr marL="457200" indent="-457200">
              <a:buFont typeface="Arial" panose="020B0604020202020204" pitchFamily="34" charset="0"/>
              <a:buChar char="•"/>
            </a:pPr>
            <a:r>
              <a:rPr lang="es-ES" sz="2800" b="1" dirty="0"/>
              <a:t>Familiaridad con el </a:t>
            </a:r>
            <a:r>
              <a:rPr lang="es-ES" sz="2800" b="1" dirty="0" err="1"/>
              <a:t>framework</a:t>
            </a:r>
            <a:r>
              <a:rPr lang="es-ES" sz="2800" b="1" dirty="0"/>
              <a:t> .NET y su ecosistema.</a:t>
            </a:r>
          </a:p>
          <a:p>
            <a:pPr marL="457200" indent="-457200">
              <a:buFont typeface="Arial" panose="020B0604020202020204" pitchFamily="34" charset="0"/>
              <a:buChar char="•"/>
            </a:pPr>
            <a:r>
              <a:rPr lang="es-ES" sz="2800" b="1" dirty="0"/>
              <a:t>Conocimientos en el uso de herramientas de desarrollo como Visual Studio.</a:t>
            </a:r>
          </a:p>
          <a:p>
            <a:pPr marL="457200" indent="-457200">
              <a:buFont typeface="Arial" panose="020B0604020202020204" pitchFamily="34" charset="0"/>
              <a:buChar char="•"/>
            </a:pPr>
            <a:r>
              <a:rPr lang="es-ES" sz="2800" b="1" dirty="0"/>
              <a:t>Proyectos destacados en los que se haya utilizado ASP.NET y los resultados obtenidos</a:t>
            </a:r>
            <a:r>
              <a:rPr lang="es-ES" dirty="0"/>
              <a:t>.</a:t>
            </a:r>
          </a:p>
        </p:txBody>
      </p:sp>
    </p:spTree>
    <p:extLst>
      <p:ext uri="{BB962C8B-B14F-4D97-AF65-F5344CB8AC3E}">
        <p14:creationId xmlns:p14="http://schemas.microsoft.com/office/powerpoint/2010/main" val="352993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017" y="1964267"/>
            <a:ext cx="11196316" cy="2946399"/>
          </a:xfrm>
          <a:prstGeom prst="rect">
            <a:avLst/>
          </a:prstGeom>
        </p:spPr>
      </p:pic>
    </p:spTree>
    <p:extLst>
      <p:ext uri="{BB962C8B-B14F-4D97-AF65-F5344CB8AC3E}">
        <p14:creationId xmlns:p14="http://schemas.microsoft.com/office/powerpoint/2010/main" val="985932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20" y="282045"/>
            <a:ext cx="4162425" cy="1095375"/>
          </a:xfrm>
          <a:prstGeom prst="rect">
            <a:avLst/>
          </a:prstGeom>
        </p:spPr>
      </p:pic>
      <p:sp>
        <p:nvSpPr>
          <p:cNvPr id="3" name="CuadroTexto 2"/>
          <p:cNvSpPr txBox="1"/>
          <p:nvPr/>
        </p:nvSpPr>
        <p:spPr>
          <a:xfrm>
            <a:off x="1083733" y="2641600"/>
            <a:ext cx="10160000" cy="3046988"/>
          </a:xfrm>
          <a:prstGeom prst="rect">
            <a:avLst/>
          </a:prstGeom>
          <a:noFill/>
        </p:spPr>
        <p:txBody>
          <a:bodyPr wrap="square" rtlCol="0">
            <a:spAutoFit/>
          </a:bodyPr>
          <a:lstStyle/>
          <a:p>
            <a:r>
              <a:rPr lang="es-ES" sz="2400" b="1" dirty="0"/>
              <a:t>Anime.js es una biblioteca de JavaScript que se utiliza para crear animaciones fluidas y dinámicas en páginas web. Proporciona una amplia gama de funciones y propiedades que permiten animar elementos HTML de forma sencilla y </a:t>
            </a:r>
            <a:r>
              <a:rPr lang="es-ES" sz="2400" b="1" dirty="0" smtClean="0"/>
              <a:t>eficiente (</a:t>
            </a:r>
            <a:r>
              <a:rPr lang="es-ES" sz="2400" b="1" dirty="0" err="1" smtClean="0"/>
              <a:t>frontend</a:t>
            </a:r>
            <a:r>
              <a:rPr lang="es-ES" sz="2400" b="1" dirty="0" smtClean="0"/>
              <a:t>). </a:t>
            </a:r>
            <a:endParaRPr lang="es-ES" sz="2400" b="1" dirty="0"/>
          </a:p>
          <a:p>
            <a:r>
              <a:rPr lang="es-ES" sz="2400" b="1" dirty="0"/>
              <a:t>Es una biblioteca ligera y potente de JavaScript diseñada para crear animaciones en tiempo real en el navegador web. Permite controlar y manipular propiedades CSS de los elementos HTML para lograr transiciones suaves y atractivas.</a:t>
            </a:r>
          </a:p>
        </p:txBody>
      </p:sp>
    </p:spTree>
    <p:extLst>
      <p:ext uri="{BB962C8B-B14F-4D97-AF65-F5344CB8AC3E}">
        <p14:creationId xmlns:p14="http://schemas.microsoft.com/office/powerpoint/2010/main" val="3595759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20" y="188912"/>
            <a:ext cx="4162425" cy="1095375"/>
          </a:xfrm>
          <a:prstGeom prst="rect">
            <a:avLst/>
          </a:prstGeom>
        </p:spPr>
      </p:pic>
      <p:sp>
        <p:nvSpPr>
          <p:cNvPr id="3" name="CuadroTexto 2"/>
          <p:cNvSpPr txBox="1"/>
          <p:nvPr/>
        </p:nvSpPr>
        <p:spPr>
          <a:xfrm>
            <a:off x="4893733" y="551933"/>
            <a:ext cx="6045200" cy="1107996"/>
          </a:xfrm>
          <a:prstGeom prst="rect">
            <a:avLst/>
          </a:prstGeom>
          <a:noFill/>
        </p:spPr>
        <p:txBody>
          <a:bodyPr wrap="square" rtlCol="0">
            <a:spAutoFit/>
          </a:bodyPr>
          <a:lstStyle/>
          <a:p>
            <a:r>
              <a:rPr lang="es-ES" sz="6600" b="1" dirty="0" smtClean="0"/>
              <a:t>Características</a:t>
            </a:r>
            <a:endParaRPr lang="es-AR" sz="6600" b="1" dirty="0"/>
          </a:p>
        </p:txBody>
      </p:sp>
      <p:sp>
        <p:nvSpPr>
          <p:cNvPr id="4" name="CuadroTexto 3"/>
          <p:cNvSpPr txBox="1"/>
          <p:nvPr/>
        </p:nvSpPr>
        <p:spPr>
          <a:xfrm>
            <a:off x="550333" y="2506133"/>
            <a:ext cx="10998200" cy="3785652"/>
          </a:xfrm>
          <a:prstGeom prst="rect">
            <a:avLst/>
          </a:prstGeom>
          <a:noFill/>
        </p:spPr>
        <p:txBody>
          <a:bodyPr wrap="square" rtlCol="0">
            <a:spAutoFit/>
          </a:bodyPr>
          <a:lstStyle/>
          <a:p>
            <a:pPr marL="342900" indent="-342900">
              <a:buFont typeface="Arial" panose="020B0604020202020204" pitchFamily="34" charset="0"/>
              <a:buChar char="•"/>
            </a:pPr>
            <a:r>
              <a:rPr lang="es-ES" sz="2000" b="1" dirty="0"/>
              <a:t>Tamaño reducido: Anime.js tiene un tamaño de archivo pequeño, lo que garantiza un rendimiento rápido y una carga rápida de la página.</a:t>
            </a:r>
          </a:p>
          <a:p>
            <a:pPr marL="342900" indent="-342900">
              <a:buFont typeface="Arial" panose="020B0604020202020204" pitchFamily="34" charset="0"/>
              <a:buChar char="•"/>
            </a:pPr>
            <a:r>
              <a:rPr lang="es-ES" sz="2000" b="1" dirty="0"/>
              <a:t>Sintaxis sencilla: La sintaxis de Anime.js es clara y concisa, lo que facilita la creación y el mantenimiento de animaciones complejas.</a:t>
            </a:r>
          </a:p>
          <a:p>
            <a:pPr marL="342900" indent="-342900">
              <a:buFont typeface="Arial" panose="020B0604020202020204" pitchFamily="34" charset="0"/>
              <a:buChar char="•"/>
            </a:pPr>
            <a:r>
              <a:rPr lang="es-ES" sz="2000" b="1" dirty="0"/>
              <a:t>Soporte para múltiples propiedades: Permite animar una amplia gama de propiedades CSS, como posición, tamaño, color, opacidad, rotación, entre otras.</a:t>
            </a:r>
          </a:p>
          <a:p>
            <a:pPr marL="342900" indent="-342900">
              <a:buFont typeface="Arial" panose="020B0604020202020204" pitchFamily="34" charset="0"/>
              <a:buChar char="•"/>
            </a:pPr>
            <a:r>
              <a:rPr lang="es-ES" sz="2000" b="1" dirty="0"/>
              <a:t>Control de tiempo: Anime.js proporciona un control preciso sobre el tiempo de animación, lo que permite crear efectos de entrada y salida personalizados.</a:t>
            </a:r>
          </a:p>
          <a:p>
            <a:pPr marL="342900" indent="-342900">
              <a:buFont typeface="Arial" panose="020B0604020202020204" pitchFamily="34" charset="0"/>
              <a:buChar char="•"/>
            </a:pPr>
            <a:r>
              <a:rPr lang="es-ES" sz="2000" b="1" dirty="0"/>
              <a:t>Interpolación personalizada: Permite definir funciones de interpolación personalizadas para lograr efectos únicos durante la animación.</a:t>
            </a:r>
          </a:p>
          <a:p>
            <a:pPr marL="342900" indent="-342900">
              <a:buFont typeface="Arial" panose="020B0604020202020204" pitchFamily="34" charset="0"/>
              <a:buChar char="•"/>
            </a:pPr>
            <a:r>
              <a:rPr lang="es-ES" sz="2000" b="1" dirty="0"/>
              <a:t>Compatibilidad multiplataforma: Funciona en todos los navegadores modernos y dispositivos, incluyendo computadoras de escritorio y dispositivos móviles.</a:t>
            </a:r>
          </a:p>
        </p:txBody>
      </p:sp>
    </p:spTree>
    <p:extLst>
      <p:ext uri="{BB962C8B-B14F-4D97-AF65-F5344CB8AC3E}">
        <p14:creationId xmlns:p14="http://schemas.microsoft.com/office/powerpoint/2010/main" val="278450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14960"/>
            <a:ext cx="4868333" cy="2547761"/>
          </a:xfrm>
          <a:prstGeom prst="rect">
            <a:avLst/>
          </a:prstGeom>
        </p:spPr>
      </p:pic>
      <p:sp>
        <p:nvSpPr>
          <p:cNvPr id="3" name="CuadroTexto 2"/>
          <p:cNvSpPr txBox="1"/>
          <p:nvPr/>
        </p:nvSpPr>
        <p:spPr>
          <a:xfrm>
            <a:off x="5799667" y="1007533"/>
            <a:ext cx="3928533" cy="1107996"/>
          </a:xfrm>
          <a:prstGeom prst="rect">
            <a:avLst/>
          </a:prstGeom>
          <a:noFill/>
        </p:spPr>
        <p:txBody>
          <a:bodyPr wrap="square" rtlCol="0">
            <a:spAutoFit/>
          </a:bodyPr>
          <a:lstStyle/>
          <a:p>
            <a:r>
              <a:rPr lang="es-ES" sz="6600" b="1" dirty="0" smtClean="0"/>
              <a:t>Programas</a:t>
            </a:r>
            <a:endParaRPr lang="es-AR" sz="6600" b="1" dirty="0"/>
          </a:p>
        </p:txBody>
      </p:sp>
      <p:sp>
        <p:nvSpPr>
          <p:cNvPr id="4" name="CuadroTexto 3"/>
          <p:cNvSpPr txBox="1"/>
          <p:nvPr/>
        </p:nvSpPr>
        <p:spPr>
          <a:xfrm>
            <a:off x="567267" y="3496733"/>
            <a:ext cx="10998200" cy="2246769"/>
          </a:xfrm>
          <a:prstGeom prst="rect">
            <a:avLst/>
          </a:prstGeom>
          <a:noFill/>
        </p:spPr>
        <p:txBody>
          <a:bodyPr wrap="square" rtlCol="0">
            <a:spAutoFit/>
          </a:bodyPr>
          <a:lstStyle/>
          <a:p>
            <a:r>
              <a:rPr lang="es-ES" sz="2800" b="1" dirty="0" smtClean="0"/>
              <a:t>Node.js es adecuado para desarrollar diversos tipos de programas, como:</a:t>
            </a:r>
          </a:p>
          <a:p>
            <a:pPr marL="457200" indent="-457200">
              <a:buFont typeface="Arial" panose="020B0604020202020204" pitchFamily="34" charset="0"/>
              <a:buChar char="•"/>
            </a:pPr>
            <a:r>
              <a:rPr lang="es-ES" sz="2800" b="1" dirty="0" smtClean="0"/>
              <a:t>Aplicaciones web escalables y de alto rendimiento.</a:t>
            </a:r>
          </a:p>
          <a:p>
            <a:pPr marL="457200" indent="-457200">
              <a:buFont typeface="Arial" panose="020B0604020202020204" pitchFamily="34" charset="0"/>
              <a:buChar char="•"/>
            </a:pPr>
            <a:r>
              <a:rPr lang="es-ES" sz="2800" b="1" dirty="0" smtClean="0"/>
              <a:t>Servicios web y API </a:t>
            </a:r>
            <a:r>
              <a:rPr lang="es-ES" sz="2800" b="1" dirty="0" err="1" smtClean="0"/>
              <a:t>RESTful</a:t>
            </a:r>
            <a:r>
              <a:rPr lang="es-ES" sz="2800" b="1" dirty="0" smtClean="0"/>
              <a:t>.</a:t>
            </a:r>
          </a:p>
          <a:p>
            <a:pPr marL="457200" indent="-457200">
              <a:buFont typeface="Arial" panose="020B0604020202020204" pitchFamily="34" charset="0"/>
              <a:buChar char="•"/>
            </a:pPr>
            <a:r>
              <a:rPr lang="es-ES" sz="2800" b="1" dirty="0" smtClean="0"/>
              <a:t>Aplicaciones de tiempo real y colaborativas.</a:t>
            </a:r>
          </a:p>
          <a:p>
            <a:pPr marL="457200" indent="-457200">
              <a:buFont typeface="Arial" panose="020B0604020202020204" pitchFamily="34" charset="0"/>
              <a:buChar char="•"/>
            </a:pPr>
            <a:r>
              <a:rPr lang="es-ES" sz="2800" b="1" dirty="0" err="1" smtClean="0"/>
              <a:t>Microservicios</a:t>
            </a:r>
            <a:r>
              <a:rPr lang="es-ES" sz="2800" b="1" dirty="0" smtClean="0"/>
              <a:t> y arquitecturas basadas en eventos</a:t>
            </a:r>
            <a:r>
              <a:rPr lang="es-ES" dirty="0" smtClean="0"/>
              <a:t>.</a:t>
            </a:r>
            <a:endParaRPr lang="es-ES" dirty="0"/>
          </a:p>
        </p:txBody>
      </p:sp>
    </p:spTree>
    <p:extLst>
      <p:ext uri="{BB962C8B-B14F-4D97-AF65-F5344CB8AC3E}">
        <p14:creationId xmlns:p14="http://schemas.microsoft.com/office/powerpoint/2010/main" val="37405948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87" y="222779"/>
            <a:ext cx="4162425" cy="1095375"/>
          </a:xfrm>
          <a:prstGeom prst="rect">
            <a:avLst/>
          </a:prstGeom>
        </p:spPr>
      </p:pic>
      <p:sp>
        <p:nvSpPr>
          <p:cNvPr id="3" name="CuadroTexto 2"/>
          <p:cNvSpPr txBox="1"/>
          <p:nvPr/>
        </p:nvSpPr>
        <p:spPr>
          <a:xfrm>
            <a:off x="524933" y="2548467"/>
            <a:ext cx="11303000" cy="3170099"/>
          </a:xfrm>
          <a:prstGeom prst="rect">
            <a:avLst/>
          </a:prstGeom>
          <a:noFill/>
        </p:spPr>
        <p:txBody>
          <a:bodyPr wrap="square" rtlCol="0">
            <a:spAutoFit/>
          </a:bodyPr>
          <a:lstStyle/>
          <a:p>
            <a:r>
              <a:rPr lang="es-ES" sz="2000" b="1" dirty="0"/>
              <a:t>Aplicaciones y entornos: Anime.js se utiliza en el desarrollo web para crear animaciones interactivas y atractivas en páginas y aplicaciones. Puede utilizarse en una amplia variedad de proyectos, como sitios web, aplicaciones móviles, juegos en línea y presentaciones interactivas.</a:t>
            </a:r>
          </a:p>
          <a:p>
            <a:endParaRPr lang="es-ES" sz="2000" b="1" dirty="0"/>
          </a:p>
          <a:p>
            <a:r>
              <a:rPr lang="es-ES" sz="2000" b="1" dirty="0"/>
              <a:t>Tipos de programas: Con Anime.js, se pueden crear diversos tipos de programas, como:</a:t>
            </a:r>
          </a:p>
          <a:p>
            <a:endParaRPr lang="es-ES" sz="2000" b="1" dirty="0"/>
          </a:p>
          <a:p>
            <a:pPr marL="342900" indent="-342900">
              <a:buFont typeface="Arial" panose="020B0604020202020204" pitchFamily="34" charset="0"/>
              <a:buChar char="•"/>
            </a:pPr>
            <a:r>
              <a:rPr lang="es-ES" sz="2000" b="1" dirty="0"/>
              <a:t>Efectos de desplazamiento y desvanecimiento en páginas web.</a:t>
            </a:r>
          </a:p>
          <a:p>
            <a:pPr marL="342900" indent="-342900">
              <a:buFont typeface="Arial" panose="020B0604020202020204" pitchFamily="34" charset="0"/>
              <a:buChar char="•"/>
            </a:pPr>
            <a:r>
              <a:rPr lang="es-ES" sz="2000" b="1" dirty="0"/>
              <a:t>Transiciones de página y efectos de navegación interactivos.</a:t>
            </a:r>
          </a:p>
          <a:p>
            <a:pPr marL="342900" indent="-342900">
              <a:buFont typeface="Arial" panose="020B0604020202020204" pitchFamily="34" charset="0"/>
              <a:buChar char="•"/>
            </a:pPr>
            <a:r>
              <a:rPr lang="es-ES" sz="2000" b="1" dirty="0"/>
              <a:t>Animaciones de elementos de la interfaz de usuario, como botones, menús y barras de progreso.</a:t>
            </a:r>
          </a:p>
          <a:p>
            <a:pPr marL="342900" indent="-342900">
              <a:buFont typeface="Arial" panose="020B0604020202020204" pitchFamily="34" charset="0"/>
              <a:buChar char="•"/>
            </a:pPr>
            <a:r>
              <a:rPr lang="es-ES" sz="2000" b="1" dirty="0"/>
              <a:t>Juegos web con animaciones fluidas y dinámicas.</a:t>
            </a:r>
          </a:p>
        </p:txBody>
      </p:sp>
      <p:sp>
        <p:nvSpPr>
          <p:cNvPr id="4" name="CuadroTexto 3"/>
          <p:cNvSpPr txBox="1"/>
          <p:nvPr/>
        </p:nvSpPr>
        <p:spPr>
          <a:xfrm>
            <a:off x="4910667" y="601133"/>
            <a:ext cx="6096000" cy="1323439"/>
          </a:xfrm>
          <a:prstGeom prst="rect">
            <a:avLst/>
          </a:prstGeom>
          <a:noFill/>
        </p:spPr>
        <p:txBody>
          <a:bodyPr wrap="square" rtlCol="0">
            <a:spAutoFit/>
          </a:bodyPr>
          <a:lstStyle/>
          <a:p>
            <a:r>
              <a:rPr lang="es-ES" sz="4000" b="1" dirty="0" smtClean="0"/>
              <a:t>Aplicaciones, entornos y tipos de programas</a:t>
            </a:r>
            <a:endParaRPr lang="es-AR" sz="4000" b="1" dirty="0"/>
          </a:p>
        </p:txBody>
      </p:sp>
    </p:spTree>
    <p:extLst>
      <p:ext uri="{BB962C8B-B14F-4D97-AF65-F5344CB8AC3E}">
        <p14:creationId xmlns:p14="http://schemas.microsoft.com/office/powerpoint/2010/main" val="16087159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54" y="231245"/>
            <a:ext cx="4162425" cy="1095375"/>
          </a:xfrm>
          <a:prstGeom prst="rect">
            <a:avLst/>
          </a:prstGeom>
        </p:spPr>
      </p:pic>
      <p:sp>
        <p:nvSpPr>
          <p:cNvPr id="3" name="CuadroTexto 2"/>
          <p:cNvSpPr txBox="1"/>
          <p:nvPr/>
        </p:nvSpPr>
        <p:spPr>
          <a:xfrm>
            <a:off x="355600" y="1651000"/>
            <a:ext cx="11413067" cy="1323439"/>
          </a:xfrm>
          <a:prstGeom prst="rect">
            <a:avLst/>
          </a:prstGeom>
          <a:noFill/>
        </p:spPr>
        <p:txBody>
          <a:bodyPr wrap="square" rtlCol="0">
            <a:spAutoFit/>
          </a:bodyPr>
          <a:lstStyle/>
          <a:p>
            <a:r>
              <a:rPr lang="es-ES" sz="2000" b="1" dirty="0" smtClean="0"/>
              <a:t>Anime.js es utilizado por una amplia gama de empresas y profesionales en el campo del desarrollo web. Compañías de diseño web, agencias de publicidad, estudios de desarrollo de software y empresas de tecnología son algunos ejemplos de quienes pueden contratar a profesionales con conocimientos en Anime.js.</a:t>
            </a:r>
            <a:endParaRPr lang="es-AR" sz="2000" b="1" dirty="0"/>
          </a:p>
        </p:txBody>
      </p:sp>
      <p:sp>
        <p:nvSpPr>
          <p:cNvPr id="4" name="CuadroTexto 3"/>
          <p:cNvSpPr txBox="1"/>
          <p:nvPr/>
        </p:nvSpPr>
        <p:spPr>
          <a:xfrm>
            <a:off x="5046133" y="231245"/>
            <a:ext cx="5723467" cy="1107996"/>
          </a:xfrm>
          <a:prstGeom prst="rect">
            <a:avLst/>
          </a:prstGeom>
          <a:noFill/>
        </p:spPr>
        <p:txBody>
          <a:bodyPr wrap="square" rtlCol="0">
            <a:spAutoFit/>
          </a:bodyPr>
          <a:lstStyle/>
          <a:p>
            <a:r>
              <a:rPr lang="es-ES" sz="6600" b="1" dirty="0" smtClean="0"/>
              <a:t>Empresas</a:t>
            </a:r>
            <a:endParaRPr lang="es-AR" sz="6600" b="1" dirty="0"/>
          </a:p>
        </p:txBody>
      </p:sp>
      <p:sp>
        <p:nvSpPr>
          <p:cNvPr id="5" name="CuadroTexto 4"/>
          <p:cNvSpPr txBox="1"/>
          <p:nvPr/>
        </p:nvSpPr>
        <p:spPr>
          <a:xfrm>
            <a:off x="160866" y="2974439"/>
            <a:ext cx="12031133" cy="3693319"/>
          </a:xfrm>
          <a:prstGeom prst="rect">
            <a:avLst/>
          </a:prstGeom>
          <a:noFill/>
        </p:spPr>
        <p:txBody>
          <a:bodyPr wrap="square" rtlCol="0">
            <a:spAutoFit/>
          </a:bodyPr>
          <a:lstStyle/>
          <a:p>
            <a:pPr marL="285750" indent="-285750">
              <a:buFont typeface="Arial" panose="020B0604020202020204" pitchFamily="34" charset="0"/>
              <a:buChar char="•"/>
            </a:pPr>
            <a:r>
              <a:rPr lang="es-ES" b="1" dirty="0"/>
              <a:t>Google - Anime.js ha sido utilizado en algunas de las animaciones interactivas en los productos y sitios web de Google.</a:t>
            </a:r>
          </a:p>
          <a:p>
            <a:pPr marL="285750" indent="-285750">
              <a:buFont typeface="Arial" panose="020B0604020202020204" pitchFamily="34" charset="0"/>
              <a:buChar char="•"/>
            </a:pPr>
            <a:r>
              <a:rPr lang="es-ES" b="1" dirty="0"/>
              <a:t>Nike - La conocida marca de ropa y calzado deportivo ha </a:t>
            </a:r>
            <a:r>
              <a:rPr lang="es-ES" b="1" dirty="0" smtClean="0"/>
              <a:t>usado </a:t>
            </a:r>
            <a:r>
              <a:rPr lang="es-ES" b="1" dirty="0"/>
              <a:t>Anime.js en sus sitios web para crear animaciones atractivas y dinámicas.</a:t>
            </a:r>
          </a:p>
          <a:p>
            <a:pPr marL="285750" indent="-285750">
              <a:buFont typeface="Arial" panose="020B0604020202020204" pitchFamily="34" charset="0"/>
              <a:buChar char="•"/>
            </a:pPr>
            <a:r>
              <a:rPr lang="es-ES" b="1" dirty="0" err="1"/>
              <a:t>GitHub</a:t>
            </a:r>
            <a:r>
              <a:rPr lang="es-ES" b="1" dirty="0"/>
              <a:t> - La plataforma de desarrollo colaborativo de código abierto </a:t>
            </a:r>
            <a:r>
              <a:rPr lang="es-ES" b="1" dirty="0" err="1"/>
              <a:t>GitHub</a:t>
            </a:r>
            <a:r>
              <a:rPr lang="es-ES" b="1" dirty="0"/>
              <a:t> ha </a:t>
            </a:r>
            <a:r>
              <a:rPr lang="es-ES" b="1" dirty="0" smtClean="0"/>
              <a:t>emplea</a:t>
            </a:r>
            <a:r>
              <a:rPr lang="es-ES" b="1" dirty="0" smtClean="0"/>
              <a:t>do </a:t>
            </a:r>
            <a:r>
              <a:rPr lang="es-ES" b="1" dirty="0"/>
              <a:t>Anime.js en su sitio web para animar elementos y mejorar la experiencia de usuario.</a:t>
            </a:r>
          </a:p>
          <a:p>
            <a:pPr marL="285750" indent="-285750">
              <a:buFont typeface="Arial" panose="020B0604020202020204" pitchFamily="34" charset="0"/>
              <a:buChar char="•"/>
            </a:pPr>
            <a:r>
              <a:rPr lang="es-ES" b="1" dirty="0"/>
              <a:t>Adobe - Anime.js ha sido utilizado en algunas animaciones interactivas dentro de los productos y servicios de Adobe, como Adobe </a:t>
            </a:r>
            <a:r>
              <a:rPr lang="es-ES" b="1" dirty="0" err="1"/>
              <a:t>Creative</a:t>
            </a:r>
            <a:r>
              <a:rPr lang="es-ES" b="1" dirty="0"/>
              <a:t> Cloud.</a:t>
            </a:r>
          </a:p>
          <a:p>
            <a:pPr marL="285750" indent="-285750">
              <a:buFont typeface="Arial" panose="020B0604020202020204" pitchFamily="34" charset="0"/>
              <a:buChar char="•"/>
            </a:pPr>
            <a:r>
              <a:rPr lang="es-ES" b="1" dirty="0" err="1"/>
              <a:t>Spotify</a:t>
            </a:r>
            <a:r>
              <a:rPr lang="es-ES" b="1" dirty="0"/>
              <a:t> - La popular plataforma de </a:t>
            </a:r>
            <a:r>
              <a:rPr lang="es-ES" b="1" dirty="0" err="1"/>
              <a:t>streaming</a:t>
            </a:r>
            <a:r>
              <a:rPr lang="es-ES" b="1" dirty="0"/>
              <a:t> de música ha </a:t>
            </a:r>
            <a:r>
              <a:rPr lang="es-ES" b="1" dirty="0" smtClean="0"/>
              <a:t>usado </a:t>
            </a:r>
            <a:r>
              <a:rPr lang="es-ES" b="1" dirty="0"/>
              <a:t>Anime.js para crear animaciones y efectos visuales en su sitio web y en algunas de sus aplicaciones.</a:t>
            </a:r>
          </a:p>
          <a:p>
            <a:pPr marL="285750" indent="-285750">
              <a:buFont typeface="Arial" panose="020B0604020202020204" pitchFamily="34" charset="0"/>
              <a:buChar char="•"/>
            </a:pPr>
            <a:r>
              <a:rPr lang="es-ES" b="1" dirty="0"/>
              <a:t>Microsoft - Anime.js ha sido utilizado en proyectos internos de Microsoft para agregar animaciones y transiciones fluidas en sus productos y servicios.</a:t>
            </a:r>
          </a:p>
          <a:p>
            <a:pPr marL="285750" indent="-285750">
              <a:buFont typeface="Arial" panose="020B0604020202020204" pitchFamily="34" charset="0"/>
              <a:buChar char="•"/>
            </a:pPr>
            <a:r>
              <a:rPr lang="es-ES" b="1" dirty="0"/>
              <a:t>IBM - La empresa de tecnología IBM ha </a:t>
            </a:r>
            <a:r>
              <a:rPr lang="es-ES" b="1" dirty="0" smtClean="0"/>
              <a:t>emple</a:t>
            </a:r>
            <a:r>
              <a:rPr lang="es-ES" b="1" dirty="0" smtClean="0"/>
              <a:t>ado </a:t>
            </a:r>
            <a:r>
              <a:rPr lang="es-ES" b="1" dirty="0"/>
              <a:t>Anime.js en algunos de sus proyectos para animar elementos y crear efectos visuales.</a:t>
            </a:r>
          </a:p>
        </p:txBody>
      </p:sp>
    </p:spTree>
    <p:extLst>
      <p:ext uri="{BB962C8B-B14F-4D97-AF65-F5344CB8AC3E}">
        <p14:creationId xmlns:p14="http://schemas.microsoft.com/office/powerpoint/2010/main" val="32048348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53" y="290512"/>
            <a:ext cx="4162425" cy="1095375"/>
          </a:xfrm>
          <a:prstGeom prst="rect">
            <a:avLst/>
          </a:prstGeom>
        </p:spPr>
      </p:pic>
      <p:sp>
        <p:nvSpPr>
          <p:cNvPr id="3" name="CuadroTexto 2"/>
          <p:cNvSpPr txBox="1"/>
          <p:nvPr/>
        </p:nvSpPr>
        <p:spPr>
          <a:xfrm>
            <a:off x="5393267" y="653533"/>
            <a:ext cx="6341533" cy="1015663"/>
          </a:xfrm>
          <a:prstGeom prst="rect">
            <a:avLst/>
          </a:prstGeom>
          <a:noFill/>
        </p:spPr>
        <p:txBody>
          <a:bodyPr wrap="square" rtlCol="0">
            <a:spAutoFit/>
          </a:bodyPr>
          <a:lstStyle/>
          <a:p>
            <a:r>
              <a:rPr lang="es-ES" sz="6000" b="1" dirty="0" smtClean="0"/>
              <a:t>En el </a:t>
            </a:r>
            <a:r>
              <a:rPr lang="es-ES" sz="6000" b="1" dirty="0" err="1" smtClean="0"/>
              <a:t>Curriculum</a:t>
            </a:r>
            <a:endParaRPr lang="es-AR" sz="6000" b="1" dirty="0"/>
          </a:p>
        </p:txBody>
      </p:sp>
      <p:sp>
        <p:nvSpPr>
          <p:cNvPr id="4" name="CuadroTexto 3"/>
          <p:cNvSpPr txBox="1"/>
          <p:nvPr/>
        </p:nvSpPr>
        <p:spPr>
          <a:xfrm>
            <a:off x="626533" y="2421467"/>
            <a:ext cx="10160000" cy="3108543"/>
          </a:xfrm>
          <a:prstGeom prst="rect">
            <a:avLst/>
          </a:prstGeom>
          <a:noFill/>
        </p:spPr>
        <p:txBody>
          <a:bodyPr wrap="square" rtlCol="0">
            <a:spAutoFit/>
          </a:bodyPr>
          <a:lstStyle/>
          <a:p>
            <a:pPr marL="457200" indent="-457200">
              <a:buFont typeface="Arial" panose="020B0604020202020204" pitchFamily="34" charset="0"/>
              <a:buChar char="•"/>
            </a:pPr>
            <a:r>
              <a:rPr lang="es-ES" sz="2800" b="1" dirty="0" smtClean="0"/>
              <a:t>Destacar </a:t>
            </a:r>
            <a:r>
              <a:rPr lang="es-ES" sz="2800" b="1" dirty="0"/>
              <a:t>los proyectos en los que se ha utilizado y las habilidades específicas relacionadas con la creación de animaciones interactivas utilizando la biblioteca. </a:t>
            </a:r>
            <a:endParaRPr lang="es-ES" sz="2800" b="1" dirty="0" smtClean="0"/>
          </a:p>
          <a:p>
            <a:pPr marL="457200" indent="-457200">
              <a:buFont typeface="Arial" panose="020B0604020202020204" pitchFamily="34" charset="0"/>
              <a:buChar char="•"/>
            </a:pPr>
            <a:r>
              <a:rPr lang="es-ES" sz="2800" b="1" dirty="0" smtClean="0"/>
              <a:t>Se </a:t>
            </a:r>
            <a:r>
              <a:rPr lang="es-ES" sz="2800" b="1" dirty="0"/>
              <a:t>puede mencionar la capacidad para crear transiciones suaves y efectos visuales atractivos, así como la experiencia en la implementación de animaciones en páginas web utilizando Anime.js junto con otras tecnologías web modernas.</a:t>
            </a:r>
            <a:endParaRPr lang="es-AR" sz="2800" b="1" dirty="0"/>
          </a:p>
        </p:txBody>
      </p:sp>
    </p:spTree>
    <p:extLst>
      <p:ext uri="{BB962C8B-B14F-4D97-AF65-F5344CB8AC3E}">
        <p14:creationId xmlns:p14="http://schemas.microsoft.com/office/powerpoint/2010/main" val="335114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602" y="348827"/>
            <a:ext cx="5249332" cy="2747150"/>
          </a:xfrm>
          <a:prstGeom prst="rect">
            <a:avLst/>
          </a:prstGeom>
        </p:spPr>
      </p:pic>
      <p:sp>
        <p:nvSpPr>
          <p:cNvPr id="3" name="CuadroTexto 2"/>
          <p:cNvSpPr txBox="1"/>
          <p:nvPr/>
        </p:nvSpPr>
        <p:spPr>
          <a:xfrm>
            <a:off x="5918200" y="348827"/>
            <a:ext cx="3945467" cy="1107996"/>
          </a:xfrm>
          <a:prstGeom prst="rect">
            <a:avLst/>
          </a:prstGeom>
          <a:noFill/>
        </p:spPr>
        <p:txBody>
          <a:bodyPr wrap="square" rtlCol="0">
            <a:spAutoFit/>
          </a:bodyPr>
          <a:lstStyle/>
          <a:p>
            <a:r>
              <a:rPr lang="es-ES" sz="6600" b="1" dirty="0" smtClean="0"/>
              <a:t>Empresas</a:t>
            </a:r>
            <a:endParaRPr lang="es-AR" sz="6600" b="1" dirty="0"/>
          </a:p>
        </p:txBody>
      </p:sp>
      <p:sp>
        <p:nvSpPr>
          <p:cNvPr id="4" name="CuadroTexto 3"/>
          <p:cNvSpPr txBox="1"/>
          <p:nvPr/>
        </p:nvSpPr>
        <p:spPr>
          <a:xfrm>
            <a:off x="533400" y="3522133"/>
            <a:ext cx="4461933" cy="2862322"/>
          </a:xfrm>
          <a:prstGeom prst="rect">
            <a:avLst/>
          </a:prstGeom>
          <a:noFill/>
        </p:spPr>
        <p:txBody>
          <a:bodyPr wrap="square" rtlCol="0">
            <a:spAutoFit/>
          </a:bodyPr>
          <a:lstStyle/>
          <a:p>
            <a:pPr marL="342900" indent="-342900">
              <a:buFont typeface="Arial" panose="020B0604020202020204" pitchFamily="34" charset="0"/>
              <a:buChar char="•"/>
            </a:pPr>
            <a:r>
              <a:rPr lang="es-ES" sz="2000" b="1" dirty="0" smtClean="0"/>
              <a:t>Empresas de desarrollo de software y tecnología en general.</a:t>
            </a:r>
          </a:p>
          <a:p>
            <a:pPr marL="342900" indent="-342900">
              <a:buFont typeface="Arial" panose="020B0604020202020204" pitchFamily="34" charset="0"/>
              <a:buChar char="•"/>
            </a:pPr>
            <a:r>
              <a:rPr lang="es-ES" sz="2000" b="1" dirty="0" err="1" smtClean="0"/>
              <a:t>Startups</a:t>
            </a:r>
            <a:r>
              <a:rPr lang="es-ES" sz="2000" b="1" dirty="0" smtClean="0"/>
              <a:t> y empresas emergentes con necesidades de escalabilidad y rendimiento.</a:t>
            </a:r>
          </a:p>
          <a:p>
            <a:pPr marL="342900" indent="-342900">
              <a:buFont typeface="Arial" panose="020B0604020202020204" pitchFamily="34" charset="0"/>
              <a:buChar char="•"/>
            </a:pPr>
            <a:r>
              <a:rPr lang="es-ES" sz="2000" b="1" dirty="0" smtClean="0"/>
              <a:t>Compañías de comercio electrónico y servicios en línea.</a:t>
            </a:r>
          </a:p>
          <a:p>
            <a:pPr marL="342900" indent="-342900">
              <a:buFont typeface="Arial" panose="020B0604020202020204" pitchFamily="34" charset="0"/>
              <a:buChar char="•"/>
            </a:pPr>
            <a:r>
              <a:rPr lang="es-ES" sz="2000" b="1" dirty="0" smtClean="0"/>
              <a:t>Agencias digitales y consultoras tecnológicas</a:t>
            </a:r>
            <a:r>
              <a:rPr lang="es-ES" dirty="0" smtClean="0"/>
              <a:t>.</a:t>
            </a:r>
            <a:endParaRPr lang="es-ES" dirty="0"/>
          </a:p>
        </p:txBody>
      </p:sp>
      <p:sp>
        <p:nvSpPr>
          <p:cNvPr id="5" name="CuadroTexto 4"/>
          <p:cNvSpPr txBox="1"/>
          <p:nvPr/>
        </p:nvSpPr>
        <p:spPr>
          <a:xfrm>
            <a:off x="5850466" y="1456823"/>
            <a:ext cx="5782733" cy="4801314"/>
          </a:xfrm>
          <a:prstGeom prst="rect">
            <a:avLst/>
          </a:prstGeom>
          <a:noFill/>
        </p:spPr>
        <p:txBody>
          <a:bodyPr wrap="square" rtlCol="0">
            <a:spAutoFit/>
          </a:bodyPr>
          <a:lstStyle/>
          <a:p>
            <a:pPr marL="285750" indent="-285750">
              <a:buFont typeface="Arial" panose="020B0604020202020204" pitchFamily="34" charset="0"/>
              <a:buChar char="•"/>
            </a:pPr>
            <a:r>
              <a:rPr lang="es-ES" b="1" dirty="0" err="1" smtClean="0"/>
              <a:t>Netflix</a:t>
            </a:r>
            <a:r>
              <a:rPr lang="es-ES" b="1" dirty="0" smtClean="0"/>
              <a:t> </a:t>
            </a:r>
            <a:r>
              <a:rPr lang="es-ES" b="1" dirty="0" smtClean="0"/>
              <a:t>utiliza Node.js para su plataforma de </a:t>
            </a:r>
            <a:r>
              <a:rPr lang="es-ES" b="1" dirty="0" err="1" smtClean="0"/>
              <a:t>streaming</a:t>
            </a:r>
            <a:r>
              <a:rPr lang="es-ES" b="1" dirty="0" smtClean="0"/>
              <a:t>, tanto en el lado del cliente como en el lado del servidor. Node.js les permite tener un rendimiento escalable y manejar una gran cantidad de usuarios simultáneos.</a:t>
            </a:r>
          </a:p>
          <a:p>
            <a:pPr marL="285750" indent="-285750">
              <a:buFont typeface="Arial" panose="020B0604020202020204" pitchFamily="34" charset="0"/>
              <a:buChar char="•"/>
            </a:pPr>
            <a:endParaRPr lang="es-ES" b="1" dirty="0" smtClean="0"/>
          </a:p>
          <a:p>
            <a:pPr marL="285750" indent="-285750">
              <a:buFont typeface="Arial" panose="020B0604020202020204" pitchFamily="34" charset="0"/>
              <a:buChar char="•"/>
            </a:pPr>
            <a:r>
              <a:rPr lang="es-ES" b="1" dirty="0" smtClean="0"/>
              <a:t>PayPal usa </a:t>
            </a:r>
            <a:r>
              <a:rPr lang="es-ES" b="1" dirty="0" smtClean="0"/>
              <a:t>Node.js en varias partes de su infraestructura, incluyendo la creación de </a:t>
            </a:r>
            <a:r>
              <a:rPr lang="es-ES" b="1" dirty="0" err="1" smtClean="0"/>
              <a:t>APIs</a:t>
            </a:r>
            <a:r>
              <a:rPr lang="es-ES" b="1" dirty="0" smtClean="0"/>
              <a:t> y servicios web. Node.js les proporciona una forma eficiente de manejar transacciones y comunicación en tiempo real.</a:t>
            </a:r>
          </a:p>
          <a:p>
            <a:pPr marL="285750" indent="-285750">
              <a:buFont typeface="Arial" panose="020B0604020202020204" pitchFamily="34" charset="0"/>
              <a:buChar char="•"/>
            </a:pPr>
            <a:endParaRPr lang="es-ES" b="1" dirty="0" smtClean="0"/>
          </a:p>
          <a:p>
            <a:pPr marL="285750" indent="-285750">
              <a:buFont typeface="Arial" panose="020B0604020202020204" pitchFamily="34" charset="0"/>
              <a:buChar char="•"/>
            </a:pPr>
            <a:r>
              <a:rPr lang="es-ES" b="1" dirty="0" err="1" smtClean="0"/>
              <a:t>Uber</a:t>
            </a:r>
            <a:r>
              <a:rPr lang="es-ES" b="1" dirty="0" smtClean="0"/>
              <a:t> emplea </a:t>
            </a:r>
            <a:r>
              <a:rPr lang="es-ES" b="1" dirty="0" smtClean="0"/>
              <a:t>Node.js en su arquitectura de </a:t>
            </a:r>
            <a:r>
              <a:rPr lang="es-ES" b="1" dirty="0" err="1" smtClean="0"/>
              <a:t>microservicios</a:t>
            </a:r>
            <a:r>
              <a:rPr lang="es-ES" b="1" dirty="0" smtClean="0"/>
              <a:t> para manejar la comunicación en tiempo real entre los conductores, pasajeros y el sistema central de </a:t>
            </a:r>
            <a:r>
              <a:rPr lang="es-ES" b="1" dirty="0" err="1" smtClean="0"/>
              <a:t>Uber</a:t>
            </a:r>
            <a:r>
              <a:rPr lang="es-ES" b="1" dirty="0" smtClean="0"/>
              <a:t>. También utilizan Node.js para su plataforma de entrega de alimentos, </a:t>
            </a:r>
            <a:r>
              <a:rPr lang="es-ES" b="1" dirty="0" err="1" smtClean="0"/>
              <a:t>Uber</a:t>
            </a:r>
            <a:r>
              <a:rPr lang="es-ES" b="1" dirty="0" smtClean="0"/>
              <a:t> </a:t>
            </a:r>
            <a:r>
              <a:rPr lang="es-ES" b="1" dirty="0" err="1" smtClean="0"/>
              <a:t>Eats</a:t>
            </a:r>
            <a:r>
              <a:rPr lang="es-ES" b="1" dirty="0" smtClean="0"/>
              <a:t>.</a:t>
            </a:r>
          </a:p>
          <a:p>
            <a:endParaRPr lang="es-ES" dirty="0" smtClean="0"/>
          </a:p>
        </p:txBody>
      </p:sp>
    </p:spTree>
    <p:extLst>
      <p:ext uri="{BB962C8B-B14F-4D97-AF65-F5344CB8AC3E}">
        <p14:creationId xmlns:p14="http://schemas.microsoft.com/office/powerpoint/2010/main" val="436853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467" y="331893"/>
            <a:ext cx="5173834" cy="2707640"/>
          </a:xfrm>
          <a:prstGeom prst="rect">
            <a:avLst/>
          </a:prstGeom>
        </p:spPr>
      </p:pic>
      <p:sp>
        <p:nvSpPr>
          <p:cNvPr id="3" name="CuadroTexto 2"/>
          <p:cNvSpPr txBox="1"/>
          <p:nvPr/>
        </p:nvSpPr>
        <p:spPr>
          <a:xfrm>
            <a:off x="406400" y="3581400"/>
            <a:ext cx="7298267" cy="2677656"/>
          </a:xfrm>
          <a:prstGeom prst="rect">
            <a:avLst/>
          </a:prstGeom>
          <a:noFill/>
        </p:spPr>
        <p:txBody>
          <a:bodyPr wrap="square" rtlCol="0">
            <a:spAutoFit/>
          </a:bodyPr>
          <a:lstStyle/>
          <a:p>
            <a:pPr marL="342900" indent="-342900">
              <a:buFont typeface="Arial" panose="020B0604020202020204" pitchFamily="34" charset="0"/>
              <a:buChar char="•"/>
            </a:pPr>
            <a:r>
              <a:rPr lang="es-ES" sz="2400" b="1" dirty="0" smtClean="0"/>
              <a:t>Destacar experiencia en desarrollo de aplicaciones utilizando Node.js.</a:t>
            </a:r>
          </a:p>
          <a:p>
            <a:pPr marL="342900" indent="-342900">
              <a:buFont typeface="Arial" panose="020B0604020202020204" pitchFamily="34" charset="0"/>
              <a:buChar char="•"/>
            </a:pPr>
            <a:r>
              <a:rPr lang="es-ES" sz="2400" b="1" dirty="0" smtClean="0"/>
              <a:t>Mencionar proyectos relevantes y logros alcanzados con Node.js.</a:t>
            </a:r>
          </a:p>
          <a:p>
            <a:pPr marL="342900" indent="-342900">
              <a:buFont typeface="Arial" panose="020B0604020202020204" pitchFamily="34" charset="0"/>
              <a:buChar char="•"/>
            </a:pPr>
            <a:r>
              <a:rPr lang="es-ES" sz="2400" b="1" dirty="0" smtClean="0"/>
              <a:t>Enumerar habilidades y conocimientos relacionados con el ecosistema de Node.js, como Express.js, Socket.io, </a:t>
            </a:r>
            <a:r>
              <a:rPr lang="es-ES" sz="2400" b="1" dirty="0" err="1" smtClean="0"/>
              <a:t>MongoDB</a:t>
            </a:r>
            <a:r>
              <a:rPr lang="es-ES" sz="2400" b="1" dirty="0" smtClean="0"/>
              <a:t>, entre otros.</a:t>
            </a:r>
            <a:endParaRPr lang="es-ES" sz="2400" b="1" dirty="0"/>
          </a:p>
        </p:txBody>
      </p:sp>
      <p:sp>
        <p:nvSpPr>
          <p:cNvPr id="4" name="CuadroTexto 3"/>
          <p:cNvSpPr txBox="1"/>
          <p:nvPr/>
        </p:nvSpPr>
        <p:spPr>
          <a:xfrm>
            <a:off x="6045199" y="948266"/>
            <a:ext cx="4478867" cy="830997"/>
          </a:xfrm>
          <a:prstGeom prst="rect">
            <a:avLst/>
          </a:prstGeom>
          <a:noFill/>
        </p:spPr>
        <p:txBody>
          <a:bodyPr wrap="square" rtlCol="0">
            <a:spAutoFit/>
          </a:bodyPr>
          <a:lstStyle/>
          <a:p>
            <a:r>
              <a:rPr lang="es-ES" sz="4800" b="1" dirty="0" smtClean="0"/>
              <a:t>En el </a:t>
            </a:r>
            <a:r>
              <a:rPr lang="es-ES" sz="4800" b="1" dirty="0" err="1" smtClean="0"/>
              <a:t>Curriculum</a:t>
            </a:r>
            <a:endParaRPr lang="es-AR" sz="4800" b="1" dirty="0"/>
          </a:p>
        </p:txBody>
      </p:sp>
    </p:spTree>
    <p:extLst>
      <p:ext uri="{BB962C8B-B14F-4D97-AF65-F5344CB8AC3E}">
        <p14:creationId xmlns:p14="http://schemas.microsoft.com/office/powerpoint/2010/main" val="411871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267" y="549035"/>
            <a:ext cx="8449733" cy="5548658"/>
          </a:xfrm>
          <a:prstGeom prst="rect">
            <a:avLst/>
          </a:prstGeom>
        </p:spPr>
      </p:pic>
    </p:spTree>
    <p:extLst>
      <p:ext uri="{BB962C8B-B14F-4D97-AF65-F5344CB8AC3E}">
        <p14:creationId xmlns:p14="http://schemas.microsoft.com/office/powerpoint/2010/main" val="172656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5793</Words>
  <Application>Microsoft Office PowerPoint</Application>
  <PresentationFormat>Panorámica</PresentationFormat>
  <Paragraphs>325</Paragraphs>
  <Slides>62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62</vt:i4>
      </vt:variant>
    </vt:vector>
  </HeadingPairs>
  <TitlesOfParts>
    <vt:vector size="66"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dc:creator>
  <cp:lastModifiedBy>GUSTAVO</cp:lastModifiedBy>
  <cp:revision>34</cp:revision>
  <dcterms:created xsi:type="dcterms:W3CDTF">2023-06-25T06:58:06Z</dcterms:created>
  <dcterms:modified xsi:type="dcterms:W3CDTF">2023-06-25T21:38:30Z</dcterms:modified>
</cp:coreProperties>
</file>