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62" r:id="rId3"/>
    <p:sldId id="259" r:id="rId4"/>
    <p:sldId id="256" r:id="rId5"/>
    <p:sldId id="258" r:id="rId6"/>
    <p:sldId id="257" r:id="rId7"/>
    <p:sldId id="263" r:id="rId8"/>
    <p:sldId id="261" r:id="rId9"/>
    <p:sldId id="268" r:id="rId10"/>
    <p:sldId id="267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7" d="100"/>
          <a:sy n="77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FBD1A-8DEF-4B48-9E90-5BF496D38F2B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1D816-BE72-4496-91DB-AE3916B53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6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04CA-09A6-4D45-8397-44D1A5914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6B37D-D3F9-445C-AE98-BAC2DB01E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4461-62D5-4239-A21A-7E03BD3D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0B82-C997-4972-B8CD-DF853B60F4F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497D4-EE40-47C7-A676-4BEA09EC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5372-F702-405A-9236-A6DE9146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035-C7D0-4E13-8B9F-BE7CE156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1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ABE7-42B0-4B55-994D-41BF1F56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823AD-3A4A-42FE-9482-FFE62CC63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09500-FB3D-4DD0-9F15-B7A3D1D5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0B82-C997-4972-B8CD-DF853B60F4F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49F6-4776-4E6E-A64F-26E67CD6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EFF4B-87BA-4893-A3B7-F13201B9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035-C7D0-4E13-8B9F-BE7CE156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C960D-CA39-41B0-8BD1-D6C5753EC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734DE-135C-4D06-92ED-F7D658632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73B13-C58A-45CB-86BD-98FFC35D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0B82-C997-4972-B8CD-DF853B60F4F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2BFB7-4C1F-41A4-BE0E-DBE601DB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8215-718D-40B8-BBE2-75351116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035-C7D0-4E13-8B9F-BE7CE156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1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EAEE-28BB-48C4-AE34-C76964CC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1142-B759-49CE-9839-A74C029F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385EF-BF21-4F68-BBB2-0B6B260D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0B82-C997-4972-B8CD-DF853B60F4F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28D25-E85D-48DB-9B9F-169BF575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9D69-1910-40FC-A8F3-6326B6F4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035-C7D0-4E13-8B9F-BE7CE156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4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F3EF-C216-412A-85F3-ABF7DAE2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A16BE-ED65-4573-B6F1-E370C283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1361F-F845-40D9-AF59-B594CC32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0B82-C997-4972-B8CD-DF853B60F4F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C8F0-02D5-468B-8668-480BFE25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AB9CF-D639-42D6-8A4A-9A47A6FC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035-C7D0-4E13-8B9F-BE7CE156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4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2970-4615-49FA-BC79-8EC3AF3E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CDCA-0209-4391-AEF2-79F294B53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E1967-F62D-4145-8660-63A1F1FCC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FB07F-A088-480A-8725-93E55C95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0B82-C997-4972-B8CD-DF853B60F4F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882E2-157B-4132-AC46-74954074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DD2AF-CBCF-4C8D-9442-BB4259FA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035-C7D0-4E13-8B9F-BE7CE156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2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91F0-D535-4141-A54B-41754B77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02119-17BD-4DDB-94D1-A5EE30FC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C373C-A642-4037-91EC-E485DD901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D10AB-C21C-4ECD-B795-7D8885BE2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D8637-2612-4CE1-B2FE-2F7F21E9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F8AA5-76F1-44BB-9AB1-0F79C4E1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0B82-C997-4972-B8CD-DF853B60F4F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F39A1-6DF2-4116-9C6B-6A6C3410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B74AD-A3F4-4506-832B-FD54B253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035-C7D0-4E13-8B9F-BE7CE156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3AAB-74F1-412F-809D-3BD13F16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351AC-77A0-422B-BD6D-8D79FC59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0B82-C997-4972-B8CD-DF853B60F4F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BBD2F-0A1C-4011-A0D6-9DC96CC7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42037-7AC9-41A3-8A3E-7763EDAE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035-C7D0-4E13-8B9F-BE7CE156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9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AE9F1-476F-4FFC-BE45-1ECDD7E6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0B82-C997-4972-B8CD-DF853B60F4F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3B54E-5C5A-4BD2-9258-3FA758EA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34D4C-2BD6-48CD-A317-38689D39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035-C7D0-4E13-8B9F-BE7CE156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E31F-CEDC-4959-BB96-67464B8E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470A-BFFD-45E2-82AC-9A69D45E5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A1A6E-B91F-4544-BF41-1C42ACC60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4063F-4949-4BF5-9C2D-F8944528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0B82-C997-4972-B8CD-DF853B60F4F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88D4A-2347-4FA0-955F-5171FAEE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E4ADC-0A94-42D7-91C0-84661FB0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035-C7D0-4E13-8B9F-BE7CE156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01A-8ACE-4DAC-B0EB-5959555D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D101F-9300-4B7A-A8B1-D0B718257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9E477-5248-4DEB-B09E-92B79416A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E44E4-2155-4330-8897-AC32C957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0B82-C997-4972-B8CD-DF853B60F4F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D35F4-0B6B-48B7-B1F9-B6A04D8A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00E47-BAE5-4276-9155-7E573963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035-C7D0-4E13-8B9F-BE7CE156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DC8E6-E29C-4805-AD42-BA693A87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51313-1DFF-4583-860E-08042D1A8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2163-683B-4450-A6CC-A4DD6526A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B0B82-C997-4972-B8CD-DF853B60F4F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59446-3D9B-4886-93DF-6B7A6D8A6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91CE-68D0-4914-B5A7-8F400B1FE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09035-C7D0-4E13-8B9F-BE7CE156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7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C2847E-BFF2-4C6A-B0F1-54C68D4F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598" y="630814"/>
            <a:ext cx="5670839" cy="5762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C0EA64-04D1-4DCE-98BE-92479476F8B2}"/>
              </a:ext>
            </a:extLst>
          </p:cNvPr>
          <p:cNvSpPr txBox="1"/>
          <p:nvPr/>
        </p:nvSpPr>
        <p:spPr>
          <a:xfrm>
            <a:off x="1533237" y="1366981"/>
            <a:ext cx="19463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Surface:</a:t>
            </a:r>
          </a:p>
          <a:p>
            <a:r>
              <a:rPr lang="en-US" sz="2800" dirty="0"/>
              <a:t>ADG</a:t>
            </a:r>
          </a:p>
          <a:p>
            <a:r>
              <a:rPr lang="en-US" sz="2800" dirty="0"/>
              <a:t>BEH</a:t>
            </a:r>
          </a:p>
          <a:p>
            <a:r>
              <a:rPr lang="en-US" sz="2800" dirty="0"/>
              <a:t>CFI</a:t>
            </a:r>
          </a:p>
          <a:p>
            <a:endParaRPr lang="en-US" sz="2800" dirty="0"/>
          </a:p>
          <a:p>
            <a:r>
              <a:rPr lang="en-US" sz="2800" dirty="0"/>
              <a:t>Meaningful:</a:t>
            </a:r>
          </a:p>
          <a:p>
            <a:r>
              <a:rPr lang="en-US" sz="2800" dirty="0"/>
              <a:t>ABC</a:t>
            </a:r>
          </a:p>
          <a:p>
            <a:r>
              <a:rPr lang="en-US" sz="2800" dirty="0"/>
              <a:t>DEF</a:t>
            </a:r>
          </a:p>
          <a:p>
            <a:r>
              <a:rPr lang="en-US" sz="2800" dirty="0"/>
              <a:t>GHI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D0DBA-6BB7-49BD-B98A-BD0E71932B66}"/>
              </a:ext>
            </a:extLst>
          </p:cNvPr>
          <p:cNvSpPr txBox="1"/>
          <p:nvPr/>
        </p:nvSpPr>
        <p:spPr>
          <a:xfrm>
            <a:off x="7176655" y="20689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92414-17DF-4691-B3F8-32FEF0552266}"/>
              </a:ext>
            </a:extLst>
          </p:cNvPr>
          <p:cNvSpPr txBox="1"/>
          <p:nvPr/>
        </p:nvSpPr>
        <p:spPr>
          <a:xfrm>
            <a:off x="9017808" y="206894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5F65A-5BB1-44BE-98B6-9A4CFF870108}"/>
              </a:ext>
            </a:extLst>
          </p:cNvPr>
          <p:cNvSpPr txBox="1"/>
          <p:nvPr/>
        </p:nvSpPr>
        <p:spPr>
          <a:xfrm>
            <a:off x="10980536" y="20689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AC459-11C4-467E-AF06-734B16F8BEDA}"/>
              </a:ext>
            </a:extLst>
          </p:cNvPr>
          <p:cNvSpPr txBox="1"/>
          <p:nvPr/>
        </p:nvSpPr>
        <p:spPr>
          <a:xfrm>
            <a:off x="7176655" y="394854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03347-FFA9-45BA-9221-C10CADB654D9}"/>
              </a:ext>
            </a:extLst>
          </p:cNvPr>
          <p:cNvSpPr txBox="1"/>
          <p:nvPr/>
        </p:nvSpPr>
        <p:spPr>
          <a:xfrm>
            <a:off x="9025825" y="39485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2C039-B427-43E4-807F-5E0CF2237D94}"/>
              </a:ext>
            </a:extLst>
          </p:cNvPr>
          <p:cNvSpPr txBox="1"/>
          <p:nvPr/>
        </p:nvSpPr>
        <p:spPr>
          <a:xfrm>
            <a:off x="10979317" y="394854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0DC33-6DB5-45B9-A3EE-FADD77E5300F}"/>
              </a:ext>
            </a:extLst>
          </p:cNvPr>
          <p:cNvSpPr txBox="1"/>
          <p:nvPr/>
        </p:nvSpPr>
        <p:spPr>
          <a:xfrm>
            <a:off x="7176655" y="58578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D3DD0-C6A5-409F-98A9-EBF9FD04A852}"/>
              </a:ext>
            </a:extLst>
          </p:cNvPr>
          <p:cNvSpPr txBox="1"/>
          <p:nvPr/>
        </p:nvSpPr>
        <p:spPr>
          <a:xfrm>
            <a:off x="9025825" y="58578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D69DE-D59C-43F3-803C-29DB9043DD95}"/>
              </a:ext>
            </a:extLst>
          </p:cNvPr>
          <p:cNvSpPr txBox="1"/>
          <p:nvPr/>
        </p:nvSpPr>
        <p:spPr>
          <a:xfrm>
            <a:off x="10969506" y="585785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48084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8858F0-8957-4E73-AE60-874AD183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871" y="2466362"/>
            <a:ext cx="6291133" cy="4219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40C988-74C8-4FDB-A555-FC93F65F78F0}"/>
              </a:ext>
            </a:extLst>
          </p:cNvPr>
          <p:cNvSpPr txBox="1"/>
          <p:nvPr/>
        </p:nvSpPr>
        <p:spPr>
          <a:xfrm>
            <a:off x="2038525" y="87618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Slide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AC26AE-AEF3-4010-965C-69BF3800D834}"/>
              </a:ext>
            </a:extLst>
          </p:cNvPr>
          <p:cNvSpPr txBox="1"/>
          <p:nvPr/>
        </p:nvSpPr>
        <p:spPr>
          <a:xfrm>
            <a:off x="8702223" y="1943142"/>
            <a:ext cx="88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21E045-FF60-4F24-B074-262A5442D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6" y="696243"/>
            <a:ext cx="5776370" cy="3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6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24F09C-3502-43A4-B343-E435280F4768}"/>
              </a:ext>
            </a:extLst>
          </p:cNvPr>
          <p:cNvSpPr txBox="1"/>
          <p:nvPr/>
        </p:nvSpPr>
        <p:spPr>
          <a:xfrm>
            <a:off x="4530507" y="98716"/>
            <a:ext cx="4892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Chi-Squared Tests (P-Values)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F5A07-F959-4FDB-82B1-3B95A8158150}"/>
              </a:ext>
            </a:extLst>
          </p:cNvPr>
          <p:cNvSpPr txBox="1"/>
          <p:nvPr/>
        </p:nvSpPr>
        <p:spPr>
          <a:xfrm>
            <a:off x="238125" y="4790114"/>
            <a:ext cx="4213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 Hypothesis: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group is behaving as if random transitions were occurring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6B56B5-F64C-4773-AC51-6EDAC96CE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734436"/>
            <a:ext cx="11715750" cy="3800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1CBDAB-5D06-46F2-92CA-3DC18C3EF6F9}"/>
              </a:ext>
            </a:extLst>
          </p:cNvPr>
          <p:cNvSpPr txBox="1"/>
          <p:nvPr/>
        </p:nvSpPr>
        <p:spPr>
          <a:xfrm>
            <a:off x="7516380" y="5805777"/>
            <a:ext cx="467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Student conceptual may be misleading due to small sample size</a:t>
            </a:r>
          </a:p>
        </p:txBody>
      </p:sp>
    </p:spTree>
    <p:extLst>
      <p:ext uri="{BB962C8B-B14F-4D97-AF65-F5344CB8AC3E}">
        <p14:creationId xmlns:p14="http://schemas.microsoft.com/office/powerpoint/2010/main" val="336621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78F134-CAFB-4C8C-AF24-9CE3DE7D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218" y="3714949"/>
            <a:ext cx="4728386" cy="31430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709517-B578-4B95-B9A0-16A25EF4498A}"/>
              </a:ext>
            </a:extLst>
          </p:cNvPr>
          <p:cNvSpPr txBox="1"/>
          <p:nvPr/>
        </p:nvSpPr>
        <p:spPr>
          <a:xfrm>
            <a:off x="897111" y="-33637"/>
            <a:ext cx="3801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Prof. Conceptual – Student Surface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C4ED16-5486-4821-BB89-E23251E1FD0E}"/>
              </a:ext>
            </a:extLst>
          </p:cNvPr>
          <p:cNvSpPr txBox="1"/>
          <p:nvPr/>
        </p:nvSpPr>
        <p:spPr>
          <a:xfrm>
            <a:off x="6828283" y="58723"/>
            <a:ext cx="4204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Prof. Conceptual – Student Conceptual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ED1BE-7FB7-4093-9832-520F59AAF908}"/>
              </a:ext>
            </a:extLst>
          </p:cNvPr>
          <p:cNvSpPr txBox="1"/>
          <p:nvPr/>
        </p:nvSpPr>
        <p:spPr>
          <a:xfrm>
            <a:off x="7879387" y="3398220"/>
            <a:ext cx="2379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Prof. All – Student 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53D512-699E-4688-A255-D76AF28B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5" y="3808268"/>
            <a:ext cx="4537276" cy="3049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C5FE52-0882-4284-97D4-AB991282F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316" y="371541"/>
            <a:ext cx="4703288" cy="3144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A10B8-7617-4276-A51D-AA0C25CF5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23" y="289497"/>
            <a:ext cx="4879012" cy="32725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3C6BF8-5290-4DD5-8E45-DD7D2D6371D3}"/>
              </a:ext>
            </a:extLst>
          </p:cNvPr>
          <p:cNvSpPr txBox="1"/>
          <p:nvPr/>
        </p:nvSpPr>
        <p:spPr>
          <a:xfrm>
            <a:off x="1218349" y="3509905"/>
            <a:ext cx="339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Prof. Surface – Student Surface</a:t>
            </a:r>
          </a:p>
        </p:txBody>
      </p:sp>
    </p:spTree>
    <p:extLst>
      <p:ext uri="{BB962C8B-B14F-4D97-AF65-F5344CB8AC3E}">
        <p14:creationId xmlns:p14="http://schemas.microsoft.com/office/powerpoint/2010/main" val="93402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63168-FA47-4579-9522-C6B9445BD881}"/>
              </a:ext>
            </a:extLst>
          </p:cNvPr>
          <p:cNvSpPr txBox="1"/>
          <p:nvPr/>
        </p:nvSpPr>
        <p:spPr>
          <a:xfrm>
            <a:off x="2909390" y="134224"/>
            <a:ext cx="6373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T-Test of Meaningful Transitions (P-Values)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38D17-D0B5-41E4-BC96-0340B7249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657444"/>
            <a:ext cx="10306050" cy="3781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D4149A-76B3-440A-BA89-6D716F32BA49}"/>
              </a:ext>
            </a:extLst>
          </p:cNvPr>
          <p:cNvSpPr txBox="1"/>
          <p:nvPr/>
        </p:nvSpPr>
        <p:spPr>
          <a:xfrm>
            <a:off x="8211128" y="5975927"/>
            <a:ext cx="368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 err="1"/>
              <a:t>ProfSur</a:t>
            </a:r>
            <a:r>
              <a:rPr lang="en-US" dirty="0"/>
              <a:t> and </a:t>
            </a:r>
            <a:r>
              <a:rPr lang="en-US" dirty="0" err="1"/>
              <a:t>StudConc</a:t>
            </a:r>
            <a:r>
              <a:rPr lang="en-US" dirty="0"/>
              <a:t> may be misleading due to small sample sizes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EF583-3D34-46DD-B0D4-D0374BF3265D}"/>
              </a:ext>
            </a:extLst>
          </p:cNvPr>
          <p:cNvSpPr txBox="1"/>
          <p:nvPr/>
        </p:nvSpPr>
        <p:spPr>
          <a:xfrm>
            <a:off x="808668" y="4637840"/>
            <a:ext cx="4201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 Hypothesis: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group has an equal number meaningful transitions</a:t>
            </a:r>
          </a:p>
        </p:txBody>
      </p:sp>
    </p:spTree>
    <p:extLst>
      <p:ext uri="{BB962C8B-B14F-4D97-AF65-F5344CB8AC3E}">
        <p14:creationId xmlns:p14="http://schemas.microsoft.com/office/powerpoint/2010/main" val="26513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B77F91-0DAC-4A8F-8A26-1FB6902A2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52" y="464910"/>
            <a:ext cx="9057940" cy="5525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656C81-7594-4D53-9989-CF2A8EADA14B}"/>
              </a:ext>
            </a:extLst>
          </p:cNvPr>
          <p:cNvSpPr txBox="1"/>
          <p:nvPr/>
        </p:nvSpPr>
        <p:spPr>
          <a:xfrm>
            <a:off x="4051883" y="6174760"/>
            <a:ext cx="296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 Students and 7 Professors</a:t>
            </a:r>
          </a:p>
        </p:txBody>
      </p:sp>
    </p:spTree>
    <p:extLst>
      <p:ext uri="{BB962C8B-B14F-4D97-AF65-F5344CB8AC3E}">
        <p14:creationId xmlns:p14="http://schemas.microsoft.com/office/powerpoint/2010/main" val="105162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828DCB-0B18-42BC-A5FE-8D907EE2BDE3}"/>
              </a:ext>
            </a:extLst>
          </p:cNvPr>
          <p:cNvSpPr txBox="1"/>
          <p:nvPr/>
        </p:nvSpPr>
        <p:spPr>
          <a:xfrm>
            <a:off x="3181518" y="671119"/>
            <a:ext cx="522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Two-Way ANOVA with Interactions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7C0F3-36FF-415A-AAE6-22C1547DD8F0}"/>
              </a:ext>
            </a:extLst>
          </p:cNvPr>
          <p:cNvSpPr txBox="1"/>
          <p:nvPr/>
        </p:nvSpPr>
        <p:spPr>
          <a:xfrm>
            <a:off x="3441108" y="1262222"/>
            <a:ext cx="4705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who made “Surface” connections vs</a:t>
            </a:r>
          </a:p>
          <a:p>
            <a:r>
              <a:rPr lang="en-US" dirty="0"/>
              <a:t>Professors who made “Meaningful” connections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DC4AA-3CF5-42D9-89A8-9C0C90A5B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41" y="1908554"/>
            <a:ext cx="10368997" cy="3434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8FBD51-92D7-4233-9899-558321B2CE14}"/>
              </a:ext>
            </a:extLst>
          </p:cNvPr>
          <p:cNvSpPr txBox="1"/>
          <p:nvPr/>
        </p:nvSpPr>
        <p:spPr>
          <a:xfrm>
            <a:off x="941453" y="5595778"/>
            <a:ext cx="10124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SurMean</a:t>
            </a:r>
            <a:r>
              <a:rPr lang="en-US" dirty="0"/>
              <a:t> really only shows that there is a difference between the percentage of surface and conceptual</a:t>
            </a:r>
          </a:p>
          <a:p>
            <a:r>
              <a:rPr lang="en-US" dirty="0"/>
              <a:t>transitions, this makes sense and does not provide interesting analysis, so instead turn to </a:t>
            </a:r>
            <a:r>
              <a:rPr lang="en-US" dirty="0" err="1"/>
              <a:t>SurMean:NovEx</a:t>
            </a:r>
            <a:r>
              <a:rPr lang="en-US" dirty="0"/>
              <a:t>,</a:t>
            </a:r>
          </a:p>
          <a:p>
            <a:r>
              <a:rPr lang="en-US" dirty="0"/>
              <a:t>which is the interactions between the groupings.</a:t>
            </a:r>
          </a:p>
        </p:txBody>
      </p:sp>
    </p:spTree>
    <p:extLst>
      <p:ext uri="{BB962C8B-B14F-4D97-AF65-F5344CB8AC3E}">
        <p14:creationId xmlns:p14="http://schemas.microsoft.com/office/powerpoint/2010/main" val="314217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727DD8-DB92-4E7F-9599-7857E8731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28" y="1076616"/>
            <a:ext cx="9116831" cy="5420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EB82B7-2F5B-4E1A-BC23-89CF9D27EF78}"/>
              </a:ext>
            </a:extLst>
          </p:cNvPr>
          <p:cNvSpPr txBox="1"/>
          <p:nvPr/>
        </p:nvSpPr>
        <p:spPr>
          <a:xfrm>
            <a:off x="5292575" y="614951"/>
            <a:ext cx="140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332008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91463D-3AFC-4968-808F-58237109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096" y="3429000"/>
            <a:ext cx="5343379" cy="3254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906782-768D-4DE1-A3A9-2BE90CA05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74" y="294401"/>
            <a:ext cx="5511186" cy="3254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0E1768-DC7B-4DF0-9230-66BD102E9FC4}"/>
              </a:ext>
            </a:extLst>
          </p:cNvPr>
          <p:cNvSpPr txBox="1"/>
          <p:nvPr/>
        </p:nvSpPr>
        <p:spPr>
          <a:xfrm>
            <a:off x="2262942" y="456263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609AC-4379-43E0-BBD1-43EB7696DC72}"/>
              </a:ext>
            </a:extLst>
          </p:cNvPr>
          <p:cNvSpPr txBox="1"/>
          <p:nvPr/>
        </p:nvSpPr>
        <p:spPr>
          <a:xfrm>
            <a:off x="2522384" y="5883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CF0C4-4FA5-4CE6-AF93-671E02A8A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960" y="294401"/>
            <a:ext cx="5615031" cy="3398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6A2C10-1B0A-4468-80C7-E1EAEF805C75}"/>
              </a:ext>
            </a:extLst>
          </p:cNvPr>
          <p:cNvSpPr txBox="1"/>
          <p:nvPr/>
        </p:nvSpPr>
        <p:spPr>
          <a:xfrm>
            <a:off x="8548382" y="5883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6</a:t>
            </a:r>
          </a:p>
        </p:txBody>
      </p:sp>
    </p:spTree>
    <p:extLst>
      <p:ext uri="{BB962C8B-B14F-4D97-AF65-F5344CB8AC3E}">
        <p14:creationId xmlns:p14="http://schemas.microsoft.com/office/powerpoint/2010/main" val="312287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18CE55-205C-445A-AF06-E2A8CC6D8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7" y="3509023"/>
            <a:ext cx="5467420" cy="33351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D7DE1D-FAB9-46D5-A221-EBEF7577C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4" y="360683"/>
            <a:ext cx="5951266" cy="240098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F6E9D-85BF-43AA-A5BF-1121FE5B7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1" y="205486"/>
            <a:ext cx="5963259" cy="4685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A2F22-F463-4FAA-BDA6-3A5B896FBA4E}"/>
              </a:ext>
            </a:extLst>
          </p:cNvPr>
          <p:cNvSpPr txBox="1"/>
          <p:nvPr/>
        </p:nvSpPr>
        <p:spPr>
          <a:xfrm>
            <a:off x="6197601" y="5058561"/>
            <a:ext cx="5874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Hypotheses: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make the same percentage of conceptual transitions as experts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make the same percentage of surface transitions as experts</a:t>
            </a:r>
          </a:p>
        </p:txBody>
      </p:sp>
    </p:spTree>
    <p:extLst>
      <p:ext uri="{BB962C8B-B14F-4D97-AF65-F5344CB8AC3E}">
        <p14:creationId xmlns:p14="http://schemas.microsoft.com/office/powerpoint/2010/main" val="106887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0AA111-9413-4930-BA96-6177325F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74" y="1807956"/>
            <a:ext cx="5294716" cy="312923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3C2A758-F95E-4593-B105-E1E913E0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56" y="1807956"/>
            <a:ext cx="5390188" cy="31856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2A3B10-6A16-43A8-BC1F-814BA414C882}"/>
              </a:ext>
            </a:extLst>
          </p:cNvPr>
          <p:cNvSpPr txBox="1"/>
          <p:nvPr/>
        </p:nvSpPr>
        <p:spPr>
          <a:xfrm>
            <a:off x="853525" y="1143000"/>
            <a:ext cx="4851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P-Values with Tukey Adjustment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F139A-143A-47C0-A7A5-E949DB394BE9}"/>
              </a:ext>
            </a:extLst>
          </p:cNvPr>
          <p:cNvSpPr txBox="1"/>
          <p:nvPr/>
        </p:nvSpPr>
        <p:spPr>
          <a:xfrm>
            <a:off x="6680121" y="1143000"/>
            <a:ext cx="449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P-Values Without Adjustment</a:t>
            </a:r>
          </a:p>
        </p:txBody>
      </p:sp>
    </p:spTree>
    <p:extLst>
      <p:ext uri="{BB962C8B-B14F-4D97-AF65-F5344CB8AC3E}">
        <p14:creationId xmlns:p14="http://schemas.microsoft.com/office/powerpoint/2010/main" val="170007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E7164A-895D-484B-A9DE-2509CFF6B048}"/>
              </a:ext>
            </a:extLst>
          </p:cNvPr>
          <p:cNvSpPr txBox="1"/>
          <p:nvPr/>
        </p:nvSpPr>
        <p:spPr>
          <a:xfrm>
            <a:off x="218201" y="4457859"/>
            <a:ext cx="4404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Hypothesis: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amount of conceptual transitions that a professor makes has no impact on the amount of surface transitions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C51C1E-FD07-49E4-8873-486B5C0BD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9" y="252264"/>
            <a:ext cx="8741072" cy="37600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151F05-C920-44A7-8E74-80790E12F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114" y="2400140"/>
            <a:ext cx="2712376" cy="42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4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C2847E-BFF2-4C6A-B0F1-54C68D4F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598" y="630814"/>
            <a:ext cx="5670839" cy="5762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C0EA64-04D1-4DCE-98BE-92479476F8B2}"/>
              </a:ext>
            </a:extLst>
          </p:cNvPr>
          <p:cNvSpPr txBox="1"/>
          <p:nvPr/>
        </p:nvSpPr>
        <p:spPr>
          <a:xfrm>
            <a:off x="350389" y="453118"/>
            <a:ext cx="34749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Surface: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CFI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D0DBA-6BB7-49BD-B98A-BD0E71932B66}"/>
              </a:ext>
            </a:extLst>
          </p:cNvPr>
          <p:cNvSpPr txBox="1"/>
          <p:nvPr/>
        </p:nvSpPr>
        <p:spPr>
          <a:xfrm>
            <a:off x="7176655" y="20689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92414-17DF-4691-B3F8-32FEF0552266}"/>
              </a:ext>
            </a:extLst>
          </p:cNvPr>
          <p:cNvSpPr txBox="1"/>
          <p:nvPr/>
        </p:nvSpPr>
        <p:spPr>
          <a:xfrm>
            <a:off x="9017808" y="206894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5F65A-5BB1-44BE-98B6-9A4CFF870108}"/>
              </a:ext>
            </a:extLst>
          </p:cNvPr>
          <p:cNvSpPr txBox="1"/>
          <p:nvPr/>
        </p:nvSpPr>
        <p:spPr>
          <a:xfrm>
            <a:off x="10980536" y="20689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AC459-11C4-467E-AF06-734B16F8BEDA}"/>
              </a:ext>
            </a:extLst>
          </p:cNvPr>
          <p:cNvSpPr txBox="1"/>
          <p:nvPr/>
        </p:nvSpPr>
        <p:spPr>
          <a:xfrm>
            <a:off x="7176655" y="394854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03347-FFA9-45BA-9221-C10CADB654D9}"/>
              </a:ext>
            </a:extLst>
          </p:cNvPr>
          <p:cNvSpPr txBox="1"/>
          <p:nvPr/>
        </p:nvSpPr>
        <p:spPr>
          <a:xfrm>
            <a:off x="9025825" y="39485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2C039-B427-43E4-807F-5E0CF2237D94}"/>
              </a:ext>
            </a:extLst>
          </p:cNvPr>
          <p:cNvSpPr txBox="1"/>
          <p:nvPr/>
        </p:nvSpPr>
        <p:spPr>
          <a:xfrm>
            <a:off x="10979317" y="394854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0DC33-6DB5-45B9-A3EE-FADD77E5300F}"/>
              </a:ext>
            </a:extLst>
          </p:cNvPr>
          <p:cNvSpPr txBox="1"/>
          <p:nvPr/>
        </p:nvSpPr>
        <p:spPr>
          <a:xfrm>
            <a:off x="7176655" y="58578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D3DD0-C6A5-409F-98A9-EBF9FD04A852}"/>
              </a:ext>
            </a:extLst>
          </p:cNvPr>
          <p:cNvSpPr txBox="1"/>
          <p:nvPr/>
        </p:nvSpPr>
        <p:spPr>
          <a:xfrm>
            <a:off x="9025825" y="58578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D69DE-D59C-43F3-803C-29DB9043DD95}"/>
              </a:ext>
            </a:extLst>
          </p:cNvPr>
          <p:cNvSpPr txBox="1"/>
          <p:nvPr/>
        </p:nvSpPr>
        <p:spPr>
          <a:xfrm>
            <a:off x="10969506" y="585785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D7A62-7358-41DC-87BF-21A83417C464}"/>
              </a:ext>
            </a:extLst>
          </p:cNvPr>
          <p:cNvSpPr txBox="1"/>
          <p:nvPr/>
        </p:nvSpPr>
        <p:spPr>
          <a:xfrm>
            <a:off x="224724" y="2699887"/>
            <a:ext cx="4598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72 possible transitions (9 starting spots and 8 transitions from that start)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9 surface transitions (A-D, A-G, C-F,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9 meaningful transitions (A-B, F-D, etc.)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C7338-E617-424C-924F-5B49E3FD00E5}"/>
              </a:ext>
            </a:extLst>
          </p:cNvPr>
          <p:cNvSpPr txBox="1"/>
          <p:nvPr/>
        </p:nvSpPr>
        <p:spPr>
          <a:xfrm>
            <a:off x="3091386" y="453118"/>
            <a:ext cx="19463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Meaningful: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GHI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DBD32D-833C-49BE-B4FE-443BA35FA170}"/>
              </a:ext>
            </a:extLst>
          </p:cNvPr>
          <p:cNvSpPr txBox="1"/>
          <p:nvPr/>
        </p:nvSpPr>
        <p:spPr>
          <a:xfrm>
            <a:off x="350389" y="4534415"/>
            <a:ext cx="47114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Expected distribution if random transitions: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Meaningful: 12.5%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Surface: 12.5%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Invalid: 75%</a:t>
            </a:r>
          </a:p>
        </p:txBody>
      </p:sp>
    </p:spTree>
    <p:extLst>
      <p:ext uri="{BB962C8B-B14F-4D97-AF65-F5344CB8AC3E}">
        <p14:creationId xmlns:p14="http://schemas.microsoft.com/office/powerpoint/2010/main" val="397638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307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 Chrisman</dc:creator>
  <cp:lastModifiedBy>Micah Chrisman</cp:lastModifiedBy>
  <cp:revision>10</cp:revision>
  <dcterms:created xsi:type="dcterms:W3CDTF">2020-07-09T15:16:23Z</dcterms:created>
  <dcterms:modified xsi:type="dcterms:W3CDTF">2020-07-17T21:27:35Z</dcterms:modified>
</cp:coreProperties>
</file>