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59cc7da45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59cc7da45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59cc7da45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59cc7da45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59cc7da4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59cc7da4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59cc7da4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59cc7da4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59cc7da4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59cc7da4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59cc7da4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59cc7da4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59cc7da4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59cc7da4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59cc7da4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59cc7da4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59cc7da45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59cc7da45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59cc7da45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59cc7da45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59cc7da45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59cc7da45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59cc7da45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59cc7da45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document/d/1k_t5ZFFWEMrh3TcGTRIQAXubdeK6VSrDuHGbKTLiqsI/edit?usp=sharing" TargetMode="External"/><Relationship Id="rId4" Type="http://schemas.openxmlformats.org/officeDocument/2006/relationships/hyperlink" Target="https://www.liveatc.net/search/?icao=BT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irspy.com/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RX and TX Techniques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Week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Equalization (Visualized)</a:t>
            </a:r>
            <a:endParaRPr/>
          </a:p>
        </p:txBody>
      </p:sp>
      <p:pic>
        <p:nvPicPr>
          <p:cNvPr id="109" name="Google Shape;109;p22"/>
          <p:cNvPicPr preferRelativeResize="0"/>
          <p:nvPr/>
        </p:nvPicPr>
        <p:blipFill>
          <a:blip r:embed="rId3">
            <a:alphaModFix/>
          </a:blip>
          <a:stretch>
            <a:fillRect/>
          </a:stretch>
        </p:blipFill>
        <p:spPr>
          <a:xfrm>
            <a:off x="1275849" y="1017725"/>
            <a:ext cx="6592300" cy="412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DSP Techniques - Modulation / Demodulation</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Modulation </a:t>
            </a:r>
            <a:r>
              <a:rPr lang="en"/>
              <a:t>is the process of converting data into radio waves by adding information to an electronic carrier signal. </a:t>
            </a:r>
            <a:endParaRPr/>
          </a:p>
          <a:p>
            <a:pPr indent="0" lvl="0" marL="0" rtl="0" algn="l">
              <a:spcBef>
                <a:spcPts val="1200"/>
              </a:spcBef>
              <a:spcAft>
                <a:spcPts val="0"/>
              </a:spcAft>
              <a:buNone/>
            </a:pPr>
            <a:r>
              <a:rPr lang="en"/>
              <a:t>Amplitude Modulation (AM) Radio works by changing the height (or intensity) of the signal carrier to represent data being added.</a:t>
            </a:r>
            <a:endParaRPr/>
          </a:p>
          <a:p>
            <a:pPr indent="0" lvl="0" marL="0" rtl="0" algn="l">
              <a:spcBef>
                <a:spcPts val="1200"/>
              </a:spcBef>
              <a:spcAft>
                <a:spcPts val="0"/>
              </a:spcAft>
              <a:buNone/>
            </a:pPr>
            <a:r>
              <a:rPr lang="en"/>
              <a:t>Frequency Modulation (FM) Radio works by changing the frequency of the signal carrier to </a:t>
            </a:r>
            <a:r>
              <a:rPr lang="en"/>
              <a:t>represent</a:t>
            </a:r>
            <a:r>
              <a:rPr lang="en"/>
              <a:t> the data being added.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Demodulation </a:t>
            </a:r>
            <a:r>
              <a:rPr lang="en"/>
              <a:t>works to recover the information content from the modulated signal.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Modulation (Visualized)</a:t>
            </a:r>
            <a:endParaRPr/>
          </a:p>
        </p:txBody>
      </p:sp>
      <p:pic>
        <p:nvPicPr>
          <p:cNvPr id="121" name="Google Shape;121;p24"/>
          <p:cNvPicPr preferRelativeResize="0"/>
          <p:nvPr/>
        </p:nvPicPr>
        <p:blipFill>
          <a:blip r:embed="rId3">
            <a:alphaModFix/>
          </a:blip>
          <a:stretch>
            <a:fillRect/>
          </a:stretch>
        </p:blipFill>
        <p:spPr>
          <a:xfrm>
            <a:off x="904650" y="1017725"/>
            <a:ext cx="7334712" cy="41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Week’s Lab</a:t>
            </a:r>
            <a:endParaRPr/>
          </a:p>
        </p:txBody>
      </p:sp>
      <p:sp>
        <p:nvSpPr>
          <p:cNvPr id="127" name="Google Shape;127;p25"/>
          <p:cNvSpPr txBox="1"/>
          <p:nvPr>
            <p:ph idx="1" type="body"/>
          </p:nvPr>
        </p:nvSpPr>
        <p:spPr>
          <a:xfrm>
            <a:off x="311700" y="1152475"/>
            <a:ext cx="8520600" cy="38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find some radio signals in the wild! Individually or as a group, grab an RTL-SDR kit and follow the </a:t>
            </a:r>
            <a:r>
              <a:rPr lang="en" u="sng">
                <a:solidFill>
                  <a:schemeClr val="hlink"/>
                </a:solidFill>
                <a:hlinkClick r:id="rId3"/>
              </a:rPr>
              <a:t>Lab Instructions</a:t>
            </a:r>
            <a:r>
              <a:rPr lang="en"/>
              <a:t> to download the software and drivers needed.</a:t>
            </a:r>
            <a:endParaRPr/>
          </a:p>
          <a:p>
            <a:pPr indent="0" lvl="0" marL="0" rtl="0" algn="l">
              <a:spcBef>
                <a:spcPts val="1200"/>
              </a:spcBef>
              <a:spcAft>
                <a:spcPts val="0"/>
              </a:spcAft>
              <a:buNone/>
            </a:pPr>
            <a:r>
              <a:rPr lang="en"/>
              <a:t>Here are the main questions to focus on:</a:t>
            </a:r>
            <a:endParaRPr/>
          </a:p>
          <a:p>
            <a:pPr indent="-342900" lvl="0" marL="457200" rtl="0" algn="l">
              <a:spcBef>
                <a:spcPts val="1200"/>
              </a:spcBef>
              <a:spcAft>
                <a:spcPts val="0"/>
              </a:spcAft>
              <a:buSzPts val="1800"/>
              <a:buChar char="●"/>
            </a:pPr>
            <a:r>
              <a:rPr lang="en"/>
              <a:t>What’s the frequency you found?</a:t>
            </a:r>
            <a:endParaRPr/>
          </a:p>
          <a:p>
            <a:pPr indent="-342900" lvl="0" marL="457200" rtl="0" algn="l">
              <a:spcBef>
                <a:spcPts val="0"/>
              </a:spcBef>
              <a:spcAft>
                <a:spcPts val="0"/>
              </a:spcAft>
              <a:buSzPts val="1800"/>
              <a:buChar char="●"/>
            </a:pPr>
            <a:r>
              <a:rPr lang="en"/>
              <a:t>What type of content is being broadcasted? Is it a radio station? Walkie talkie conversation? </a:t>
            </a:r>
            <a:r>
              <a:rPr lang="en" u="sng">
                <a:solidFill>
                  <a:schemeClr val="hlink"/>
                </a:solidFill>
                <a:hlinkClick r:id="rId4"/>
              </a:rPr>
              <a:t>The BTV Air Traffic Control Tower…?</a:t>
            </a:r>
            <a:r>
              <a:rPr lang="en"/>
              <a:t> 👀</a:t>
            </a:r>
            <a:endParaRPr/>
          </a:p>
          <a:p>
            <a:pPr indent="-342900" lvl="0" marL="457200" rtl="0" algn="l">
              <a:spcBef>
                <a:spcPts val="0"/>
              </a:spcBef>
              <a:spcAft>
                <a:spcPts val="0"/>
              </a:spcAft>
              <a:buSzPts val="1800"/>
              <a:buChar char="●"/>
            </a:pPr>
            <a:r>
              <a:rPr lang="en"/>
              <a:t>Is there any Metadata? (Don’t feel like you did something wrong if there isn’t. Most FM Radio stations will have it, but anything outside the realm of music won’t really have anything.)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Weeks 1 and 2, we briefly discussed how transmitting and receiving radio signals work, and we also discussed what frequency ranges we’re allowed to transmit in. </a:t>
            </a:r>
            <a:endParaRPr/>
          </a:p>
          <a:p>
            <a:pPr indent="0" lvl="0" marL="0" rtl="0" algn="l">
              <a:spcBef>
                <a:spcPts val="1200"/>
              </a:spcBef>
              <a:spcAft>
                <a:spcPts val="0"/>
              </a:spcAft>
              <a:buNone/>
            </a:pPr>
            <a:r>
              <a:rPr lang="en"/>
              <a:t>This week, we will only be focusing on </a:t>
            </a:r>
            <a:r>
              <a:rPr lang="en"/>
              <a:t>receiving</a:t>
            </a:r>
            <a:r>
              <a:rPr lang="en"/>
              <a:t> radio signal. </a:t>
            </a:r>
            <a:r>
              <a:rPr lang="en">
                <a:highlight>
                  <a:srgbClr val="38761D"/>
                </a:highlight>
              </a:rPr>
              <a:t>While it is legal</a:t>
            </a:r>
            <a:r>
              <a:rPr lang="en">
                <a:highlight>
                  <a:srgbClr val="38761D"/>
                </a:highlight>
              </a:rPr>
              <a:t> to listen to </a:t>
            </a:r>
            <a:r>
              <a:rPr lang="en">
                <a:highlight>
                  <a:srgbClr val="38761D"/>
                </a:highlight>
              </a:rPr>
              <a:t>almost</a:t>
            </a:r>
            <a:r>
              <a:rPr lang="en">
                <a:highlight>
                  <a:srgbClr val="38761D"/>
                </a:highlight>
              </a:rPr>
              <a:t> every transmission you can </a:t>
            </a:r>
            <a:r>
              <a:rPr lang="en">
                <a:highlight>
                  <a:srgbClr val="38761D"/>
                </a:highlight>
              </a:rPr>
              <a:t>receive</a:t>
            </a:r>
            <a:r>
              <a:rPr lang="en">
                <a:highlight>
                  <a:srgbClr val="38761D"/>
                </a:highlight>
              </a:rPr>
              <a:t>,</a:t>
            </a:r>
            <a:r>
              <a:rPr lang="en"/>
              <a:t> </a:t>
            </a:r>
            <a:r>
              <a:rPr lang="en">
                <a:highlight>
                  <a:srgbClr val="980000"/>
                </a:highlight>
              </a:rPr>
              <a:t>it is illegal to divulge information you’re not a party to, or to act on that information in your own self interest.</a:t>
            </a:r>
            <a:r>
              <a:rPr lang="en"/>
              <a:t> </a:t>
            </a:r>
            <a:endParaRPr/>
          </a:p>
          <a:p>
            <a:pPr indent="0" lvl="0" marL="0" rtl="0" algn="l">
              <a:spcBef>
                <a:spcPts val="1200"/>
              </a:spcBef>
              <a:spcAft>
                <a:spcPts val="1200"/>
              </a:spcAft>
              <a:buNone/>
            </a:pPr>
            <a:r>
              <a:rPr lang="en"/>
              <a:t>Essentially, e</a:t>
            </a:r>
            <a:r>
              <a:rPr lang="en"/>
              <a:t>verything that isn’t encrypted is considered “fair game” in the realm of Amateur Radio.</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For This Week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RTL-SDR V4 with Dipole Antenna Kit</a:t>
            </a:r>
            <a:endParaRPr/>
          </a:p>
          <a:p>
            <a:pPr indent="-342900" lvl="0" marL="457200" rtl="0" algn="l">
              <a:spcBef>
                <a:spcPts val="0"/>
              </a:spcBef>
              <a:spcAft>
                <a:spcPts val="0"/>
              </a:spcAft>
              <a:buSzPts val="1800"/>
              <a:buChar char="●"/>
            </a:pPr>
            <a:r>
              <a:rPr lang="en"/>
              <a:t>Lab Computer or Device with OS of your choice</a:t>
            </a:r>
            <a:endParaRPr/>
          </a:p>
          <a:p>
            <a:pPr indent="0" lvl="0" marL="0" rtl="0" algn="l">
              <a:spcBef>
                <a:spcPts val="1200"/>
              </a:spcBef>
              <a:spcAft>
                <a:spcPts val="0"/>
              </a:spcAft>
              <a:buNone/>
            </a:pPr>
            <a:br>
              <a:rPr lang="en"/>
            </a:br>
            <a:r>
              <a:rPr lang="en"/>
              <a:t>The RTL-SDR is a popular hardware </a:t>
            </a:r>
            <a:r>
              <a:rPr lang="en"/>
              <a:t>device that can receive wireless signals. It can receive signals from 500 kHz up to 1.75 GHz. </a:t>
            </a:r>
            <a:endParaRPr/>
          </a:p>
          <a:p>
            <a:pPr indent="0" lvl="0" marL="0" rtl="0" algn="l">
              <a:spcBef>
                <a:spcPts val="1200"/>
              </a:spcBef>
              <a:spcAft>
                <a:spcPts val="0"/>
              </a:spcAft>
              <a:buNone/>
            </a:pPr>
            <a:r>
              <a:rPr lang="en"/>
              <a:t>The RTL2832U chip used in the RTL-SDR is an analog to digital converter that samples the baseband signal and outputs the samples to your computer via USB.</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For This Week</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SDR#</a:t>
            </a:r>
            <a:r>
              <a:rPr lang="en"/>
              <a:t> is a Digital Signal Processing application for Software Defined Radios (like the RTL-SDR).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Digital Signal Processing (DSP) refers to the various techniques for improving the accuracy and </a:t>
            </a:r>
            <a:r>
              <a:rPr lang="en"/>
              <a:t>reliability</a:t>
            </a:r>
            <a:r>
              <a:rPr lang="en"/>
              <a:t> of digital communication. Some of these techniques include: </a:t>
            </a:r>
            <a:endParaRPr/>
          </a:p>
          <a:p>
            <a:pPr indent="-342900" lvl="0" marL="457200" rtl="0" algn="l">
              <a:spcBef>
                <a:spcPts val="1200"/>
              </a:spcBef>
              <a:spcAft>
                <a:spcPts val="0"/>
              </a:spcAft>
              <a:buSzPts val="1800"/>
              <a:buChar char="●"/>
            </a:pPr>
            <a:r>
              <a:rPr lang="en"/>
              <a:t>Compression / Decompression</a:t>
            </a:r>
            <a:endParaRPr/>
          </a:p>
          <a:p>
            <a:pPr indent="-342900" lvl="0" marL="457200" rtl="0" algn="l">
              <a:spcBef>
                <a:spcPts val="0"/>
              </a:spcBef>
              <a:spcAft>
                <a:spcPts val="0"/>
              </a:spcAft>
              <a:buSzPts val="1800"/>
              <a:buChar char="●"/>
            </a:pPr>
            <a:r>
              <a:rPr lang="en"/>
              <a:t>Filtering / Equalization</a:t>
            </a:r>
            <a:endParaRPr/>
          </a:p>
          <a:p>
            <a:pPr indent="-342900" lvl="0" marL="457200" rtl="0" algn="l">
              <a:spcBef>
                <a:spcPts val="0"/>
              </a:spcBef>
              <a:spcAft>
                <a:spcPts val="0"/>
              </a:spcAft>
              <a:buSzPts val="1800"/>
              <a:buChar char="●"/>
            </a:pPr>
            <a:r>
              <a:rPr lang="en"/>
              <a:t>Modulation / Demodulation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DSP Techniques - Compression / Decompression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Compression </a:t>
            </a:r>
            <a:r>
              <a:rPr lang="en"/>
              <a:t>is the process of </a:t>
            </a:r>
            <a:r>
              <a:rPr lang="en"/>
              <a:t>increasing</a:t>
            </a:r>
            <a:r>
              <a:rPr lang="en"/>
              <a:t> the quality or quantity of the signal parameters transmitted. </a:t>
            </a:r>
            <a:endParaRPr/>
          </a:p>
          <a:p>
            <a:pPr indent="0" lvl="0" marL="0" rtl="0" algn="l">
              <a:spcBef>
                <a:spcPts val="1200"/>
              </a:spcBef>
              <a:spcAft>
                <a:spcPts val="0"/>
              </a:spcAft>
              <a:buNone/>
            </a:pPr>
            <a:r>
              <a:rPr lang="en"/>
              <a:t>For example, Dynamic Range Compression boosts the volume of sound while reducing the dynamic range of source audio. </a:t>
            </a:r>
            <a:endParaRPr/>
          </a:p>
          <a:p>
            <a:pPr indent="0" lvl="0" marL="0" rtl="0" algn="l">
              <a:spcBef>
                <a:spcPts val="1200"/>
              </a:spcBef>
              <a:spcAft>
                <a:spcPts val="0"/>
              </a:spcAft>
              <a:buNone/>
            </a:pPr>
            <a:r>
              <a:rPr lang="en"/>
              <a:t>Compression can also remove the ‘ess’ sounds from voice transmission, and can increase transmitted signal strength. </a:t>
            </a:r>
            <a:endParaRPr/>
          </a:p>
          <a:p>
            <a:pPr indent="0" lvl="0" marL="0" rtl="0" algn="l">
              <a:spcBef>
                <a:spcPts val="1200"/>
              </a:spcBef>
              <a:spcAft>
                <a:spcPts val="1200"/>
              </a:spcAft>
              <a:buNone/>
            </a:pPr>
            <a:r>
              <a:rPr b="1" lang="en"/>
              <a:t>Decompression:</a:t>
            </a:r>
            <a:r>
              <a:rPr lang="en"/>
              <a:t> is simply the process of restoring compressed </a:t>
            </a:r>
            <a:r>
              <a:rPr lang="en"/>
              <a:t>data to its original form.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Compression (Visualized)</a:t>
            </a:r>
            <a:endParaRPr/>
          </a:p>
        </p:txBody>
      </p:sp>
      <p:pic>
        <p:nvPicPr>
          <p:cNvPr id="85" name="Google Shape;85;p18"/>
          <p:cNvPicPr preferRelativeResize="0"/>
          <p:nvPr/>
        </p:nvPicPr>
        <p:blipFill>
          <a:blip r:embed="rId3">
            <a:alphaModFix/>
          </a:blip>
          <a:stretch>
            <a:fillRect/>
          </a:stretch>
        </p:blipFill>
        <p:spPr>
          <a:xfrm>
            <a:off x="1226775" y="1017725"/>
            <a:ext cx="6690446" cy="412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DSP Techniques - Filtering</a:t>
            </a:r>
            <a:endParaRPr/>
          </a:p>
        </p:txBody>
      </p:sp>
      <p:sp>
        <p:nvSpPr>
          <p:cNvPr id="91" name="Google Shape;91;p19"/>
          <p:cNvSpPr txBox="1"/>
          <p:nvPr>
            <p:ph idx="1" type="body"/>
          </p:nvPr>
        </p:nvSpPr>
        <p:spPr>
          <a:xfrm>
            <a:off x="311700" y="1152475"/>
            <a:ext cx="8520600" cy="38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Filtering </a:t>
            </a:r>
            <a:r>
              <a:rPr lang="en"/>
              <a:t>a</a:t>
            </a:r>
            <a:r>
              <a:rPr lang="en"/>
              <a:t>llows your radio </a:t>
            </a:r>
            <a:r>
              <a:rPr lang="en"/>
              <a:t>receiver</a:t>
            </a:r>
            <a:r>
              <a:rPr lang="en"/>
              <a:t> to only pick up the desired signal or signal </a:t>
            </a:r>
            <a:r>
              <a:rPr lang="en"/>
              <a:t>volume</a:t>
            </a:r>
            <a:r>
              <a:rPr lang="en"/>
              <a:t> while rejecting all other signals or volumes.</a:t>
            </a:r>
            <a:endParaRPr/>
          </a:p>
          <a:p>
            <a:pPr indent="-342900" lvl="0" marL="457200" rtl="0" algn="l">
              <a:spcBef>
                <a:spcPts val="1200"/>
              </a:spcBef>
              <a:spcAft>
                <a:spcPts val="0"/>
              </a:spcAft>
              <a:buSzPts val="1800"/>
              <a:buChar char="●"/>
            </a:pPr>
            <a:r>
              <a:rPr b="1" lang="en"/>
              <a:t>Example 1:</a:t>
            </a:r>
            <a:r>
              <a:rPr lang="en"/>
              <a:t> FM operates on a bandwidth of 200 kHz, but say you find an FM signal that’s only 50 kHz wide. You’d be getting an additional 75 kHz of extra “stuff” on both sides of the FM signal. You could then choose to “filter” the bandwidth size (Stopband) to only pick up the desired signal (Passband.)</a:t>
            </a:r>
            <a:endParaRPr/>
          </a:p>
          <a:p>
            <a:pPr indent="-342900" lvl="0" marL="457200" rtl="0" algn="l">
              <a:spcBef>
                <a:spcPts val="0"/>
              </a:spcBef>
              <a:spcAft>
                <a:spcPts val="0"/>
              </a:spcAft>
              <a:buSzPts val="1800"/>
              <a:buChar char="●"/>
            </a:pPr>
            <a:r>
              <a:rPr b="1" lang="en"/>
              <a:t>Example 2:</a:t>
            </a:r>
            <a:r>
              <a:rPr lang="en"/>
              <a:t> If you’re listening to a station that has static at -30dB, but people occasionally talk at -20dB, you could set a Noise Reduction Filter at -30dB to remove a good portion of the static, while preserving everything above -30dB.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Filtering (Visualized)</a:t>
            </a:r>
            <a:endParaRPr/>
          </a:p>
        </p:txBody>
      </p:sp>
      <p:pic>
        <p:nvPicPr>
          <p:cNvPr id="97" name="Google Shape;97;p20"/>
          <p:cNvPicPr preferRelativeResize="0"/>
          <p:nvPr/>
        </p:nvPicPr>
        <p:blipFill>
          <a:blip r:embed="rId3">
            <a:alphaModFix/>
          </a:blip>
          <a:stretch>
            <a:fillRect/>
          </a:stretch>
        </p:blipFill>
        <p:spPr>
          <a:xfrm>
            <a:off x="1039663" y="1017725"/>
            <a:ext cx="7064684"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DSP Techniques - Equalization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Equalization </a:t>
            </a:r>
            <a:r>
              <a:rPr lang="en"/>
              <a:t>i</a:t>
            </a:r>
            <a:r>
              <a:rPr lang="en"/>
              <a:t>s the act of adjusting the specific audio frequencies </a:t>
            </a:r>
            <a:r>
              <a:rPr lang="en"/>
              <a:t>received</a:t>
            </a:r>
            <a:r>
              <a:rPr lang="en"/>
              <a:t> to achieve a clear and balanced mix. If the signal you’re picking up is too treble heavy, you can use an equalizer to lower or completely remove those high frequency sounds.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