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8c697fb5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8c697fb5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ae2cf575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ae2cf575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8c697fb5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8c697fb5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8c697fb5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8c697fb5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8c697fb5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8c697fb5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ae2cf575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ae2cf575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ae2cf575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ae2cf575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ae2cf575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ae2cf575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8c697fb5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8c697fb5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ae2cf57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ae2cf57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5200">
                <a:solidFill>
                  <a:srgbClr val="FFFFFF"/>
                </a:solidFill>
              </a:rPr>
              <a:t>Legal and Ethical Aspects</a:t>
            </a:r>
            <a:endParaRPr sz="5200">
              <a:solidFill>
                <a:srgbClr val="FFFFFF"/>
              </a:solidFill>
            </a:endParaRPr>
          </a:p>
        </p:txBody>
      </p:sp>
      <p:sp>
        <p:nvSpPr>
          <p:cNvPr id="55" name="Google Shape;55;p13"/>
          <p:cNvSpPr txBox="1"/>
          <p:nvPr/>
        </p:nvSpPr>
        <p:spPr>
          <a:xfrm>
            <a:off x="311700" y="2942525"/>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2800">
                <a:solidFill>
                  <a:srgbClr val="ADADAD"/>
                </a:solidFill>
              </a:rPr>
              <a:t>Week 2</a:t>
            </a:r>
            <a:endParaRPr sz="2800">
              <a:solidFill>
                <a:srgbClr val="ADADA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The Wi-Fi Alliance Do?</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Wi-Fi Alliance pushes for global Wi-Fi adoption. </a:t>
            </a:r>
            <a:endParaRPr/>
          </a:p>
          <a:p>
            <a:pPr indent="0" lvl="0" marL="0" rtl="0" algn="l">
              <a:spcBef>
                <a:spcPts val="1200"/>
              </a:spcBef>
              <a:spcAft>
                <a:spcPts val="0"/>
              </a:spcAft>
              <a:buNone/>
            </a:pPr>
            <a:r>
              <a:rPr lang="en"/>
              <a:t>They are the creators of several encrypted security protocols, such as: </a:t>
            </a:r>
            <a:endParaRPr/>
          </a:p>
          <a:p>
            <a:pPr indent="-342900" lvl="0" marL="457200" rtl="0" algn="l">
              <a:spcBef>
                <a:spcPts val="1200"/>
              </a:spcBef>
              <a:spcAft>
                <a:spcPts val="0"/>
              </a:spcAft>
              <a:buSzPts val="1800"/>
              <a:buChar char="●"/>
            </a:pPr>
            <a:r>
              <a:rPr lang="en"/>
              <a:t>WPA-Personal</a:t>
            </a:r>
            <a:endParaRPr/>
          </a:p>
          <a:p>
            <a:pPr indent="-342900" lvl="0" marL="457200" rtl="0" algn="l">
              <a:spcBef>
                <a:spcPts val="0"/>
              </a:spcBef>
              <a:spcAft>
                <a:spcPts val="0"/>
              </a:spcAft>
              <a:buSzPts val="1800"/>
              <a:buChar char="●"/>
            </a:pPr>
            <a:r>
              <a:rPr lang="en"/>
              <a:t>WPA-Enterprise</a:t>
            </a:r>
            <a:endParaRPr/>
          </a:p>
          <a:p>
            <a:pPr indent="-342900" lvl="0" marL="457200" rtl="0" algn="l">
              <a:spcBef>
                <a:spcPts val="0"/>
              </a:spcBef>
              <a:spcAft>
                <a:spcPts val="0"/>
              </a:spcAft>
              <a:buSzPts val="1800"/>
              <a:buChar char="●"/>
            </a:pPr>
            <a:r>
              <a:rPr lang="en"/>
              <a:t>WPA2-Personal</a:t>
            </a:r>
            <a:endParaRPr/>
          </a:p>
          <a:p>
            <a:pPr indent="-342900" lvl="0" marL="457200" rtl="0" algn="l">
              <a:spcBef>
                <a:spcPts val="0"/>
              </a:spcBef>
              <a:spcAft>
                <a:spcPts val="0"/>
              </a:spcAft>
              <a:buSzPts val="1800"/>
              <a:buChar char="●"/>
            </a:pPr>
            <a:r>
              <a:rPr lang="en"/>
              <a:t>WPA2-Enterprise</a:t>
            </a:r>
            <a:endParaRPr/>
          </a:p>
          <a:p>
            <a:pPr indent="-342900" lvl="0" marL="457200" rtl="0" algn="l">
              <a:spcBef>
                <a:spcPts val="0"/>
              </a:spcBef>
              <a:spcAft>
                <a:spcPts val="0"/>
              </a:spcAft>
              <a:buSzPts val="1800"/>
              <a:buChar char="●"/>
            </a:pPr>
            <a:r>
              <a:rPr lang="en"/>
              <a:t>WPA3-Personal</a:t>
            </a:r>
            <a:endParaRPr/>
          </a:p>
          <a:p>
            <a:pPr indent="-342900" lvl="0" marL="457200" rtl="0" algn="l">
              <a:spcBef>
                <a:spcPts val="0"/>
              </a:spcBef>
              <a:spcAft>
                <a:spcPts val="0"/>
              </a:spcAft>
              <a:buSzPts val="1800"/>
              <a:buChar char="●"/>
            </a:pPr>
            <a:r>
              <a:rPr lang="en"/>
              <a:t>WPA3-Enterprise</a:t>
            </a:r>
            <a:endParaRPr/>
          </a:p>
          <a:p>
            <a:pPr indent="0" lvl="0" marL="0" rtl="0" algn="l">
              <a:spcBef>
                <a:spcPts val="1200"/>
              </a:spcBef>
              <a:spcAft>
                <a:spcPts val="1200"/>
              </a:spcAft>
              <a:buNone/>
            </a:pPr>
            <a:r>
              <a:rPr lang="en"/>
              <a:t>This technology is utilized by Wi-Fi Routers, and any modern cellular or personal device.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29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WEP vs WPA vs WPA2 vs WPA3</a:t>
            </a:r>
            <a:endParaRPr/>
          </a:p>
        </p:txBody>
      </p:sp>
      <p:sp>
        <p:nvSpPr>
          <p:cNvPr id="117" name="Google Shape;117;p23"/>
          <p:cNvSpPr txBox="1"/>
          <p:nvPr>
            <p:ph idx="1" type="body"/>
          </p:nvPr>
        </p:nvSpPr>
        <p:spPr>
          <a:xfrm>
            <a:off x="311700" y="871775"/>
            <a:ext cx="8520600" cy="4125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WEP: </a:t>
            </a:r>
            <a:endParaRPr b="1"/>
          </a:p>
          <a:p>
            <a:pPr indent="-308610" lvl="0" marL="457200" rtl="0" algn="l">
              <a:spcBef>
                <a:spcPts val="0"/>
              </a:spcBef>
              <a:spcAft>
                <a:spcPts val="0"/>
              </a:spcAft>
              <a:buSzPct val="100000"/>
              <a:buChar char="●"/>
            </a:pPr>
            <a:r>
              <a:rPr lang="en"/>
              <a:t>Released in 1999</a:t>
            </a:r>
            <a:endParaRPr/>
          </a:p>
          <a:p>
            <a:pPr indent="-308610" lvl="0" marL="457200" rtl="0" algn="l">
              <a:spcBef>
                <a:spcPts val="0"/>
              </a:spcBef>
              <a:spcAft>
                <a:spcPts val="0"/>
              </a:spcAft>
              <a:buSzPct val="100000"/>
              <a:buChar char="●"/>
            </a:pPr>
            <a:r>
              <a:rPr lang="en"/>
              <a:t>64-bit / 128-bit Encryption</a:t>
            </a:r>
            <a:endParaRPr/>
          </a:p>
          <a:p>
            <a:pPr indent="-308610" lvl="0" marL="457200" rtl="0" algn="l">
              <a:spcBef>
                <a:spcPts val="0"/>
              </a:spcBef>
              <a:spcAft>
                <a:spcPts val="0"/>
              </a:spcAft>
              <a:buSzPct val="100000"/>
              <a:buChar char="●"/>
            </a:pPr>
            <a:r>
              <a:rPr lang="en"/>
              <a:t>RC4 Encryption</a:t>
            </a:r>
            <a:endParaRPr/>
          </a:p>
          <a:p>
            <a:pPr indent="0" lvl="0" marL="0" rtl="0" algn="l">
              <a:spcBef>
                <a:spcPts val="1200"/>
              </a:spcBef>
              <a:spcAft>
                <a:spcPts val="0"/>
              </a:spcAft>
              <a:buNone/>
            </a:pPr>
            <a:r>
              <a:rPr b="1" lang="en"/>
              <a:t>WPA:</a:t>
            </a:r>
            <a:endParaRPr b="1"/>
          </a:p>
          <a:p>
            <a:pPr indent="-308610" lvl="0" marL="457200" rtl="0" algn="l">
              <a:spcBef>
                <a:spcPts val="0"/>
              </a:spcBef>
              <a:spcAft>
                <a:spcPts val="0"/>
              </a:spcAft>
              <a:buSzPct val="100000"/>
              <a:buChar char="●"/>
            </a:pPr>
            <a:r>
              <a:rPr lang="en"/>
              <a:t>Released in 2003</a:t>
            </a:r>
            <a:endParaRPr/>
          </a:p>
          <a:p>
            <a:pPr indent="-308610" lvl="0" marL="457200" rtl="0" algn="l">
              <a:spcBef>
                <a:spcPts val="0"/>
              </a:spcBef>
              <a:spcAft>
                <a:spcPts val="0"/>
              </a:spcAft>
              <a:buSzPct val="100000"/>
              <a:buChar char="●"/>
            </a:pPr>
            <a:r>
              <a:rPr lang="en"/>
              <a:t>128-bit Key Encryption</a:t>
            </a:r>
            <a:endParaRPr/>
          </a:p>
          <a:p>
            <a:pPr indent="-308610" lvl="0" marL="457200" rtl="0" algn="l">
              <a:spcBef>
                <a:spcPts val="0"/>
              </a:spcBef>
              <a:spcAft>
                <a:spcPts val="0"/>
              </a:spcAft>
              <a:buSzPct val="100000"/>
              <a:buChar char="●"/>
            </a:pPr>
            <a:r>
              <a:rPr lang="en"/>
              <a:t>Used Temporal Key Integrity Protocol (TKIP) Encryption with RC4</a:t>
            </a:r>
            <a:endParaRPr/>
          </a:p>
          <a:p>
            <a:pPr indent="0" lvl="0" marL="0" rtl="0" algn="l">
              <a:spcBef>
                <a:spcPts val="1200"/>
              </a:spcBef>
              <a:spcAft>
                <a:spcPts val="0"/>
              </a:spcAft>
              <a:buNone/>
            </a:pPr>
            <a:r>
              <a:rPr b="1" lang="en"/>
              <a:t>WPA2:</a:t>
            </a:r>
            <a:endParaRPr b="1"/>
          </a:p>
          <a:p>
            <a:pPr indent="-308610" lvl="0" marL="457200" rtl="0" algn="l">
              <a:spcBef>
                <a:spcPts val="0"/>
              </a:spcBef>
              <a:spcAft>
                <a:spcPts val="0"/>
              </a:spcAft>
              <a:buSzPct val="100000"/>
              <a:buChar char="●"/>
            </a:pPr>
            <a:r>
              <a:rPr lang="en"/>
              <a:t>Released in 2004</a:t>
            </a:r>
            <a:endParaRPr/>
          </a:p>
          <a:p>
            <a:pPr indent="-308610" lvl="0" marL="457200" rtl="0" algn="l">
              <a:spcBef>
                <a:spcPts val="0"/>
              </a:spcBef>
              <a:spcAft>
                <a:spcPts val="0"/>
              </a:spcAft>
              <a:buSzPct val="100000"/>
              <a:buChar char="●"/>
            </a:pPr>
            <a:r>
              <a:rPr lang="en"/>
              <a:t>128-bit Key Encryption</a:t>
            </a:r>
            <a:endParaRPr/>
          </a:p>
          <a:p>
            <a:pPr indent="-308610" lvl="0" marL="457200" rtl="0" algn="l">
              <a:spcBef>
                <a:spcPts val="0"/>
              </a:spcBef>
              <a:spcAft>
                <a:spcPts val="0"/>
              </a:spcAft>
              <a:buSzPct val="100000"/>
              <a:buChar char="●"/>
            </a:pPr>
            <a:r>
              <a:rPr lang="en"/>
              <a:t>Used </a:t>
            </a:r>
            <a:r>
              <a:rPr lang="en"/>
              <a:t>AES-Counter Mode CBC-MAC Protocol (AES-CCM)</a:t>
            </a:r>
            <a:endParaRPr/>
          </a:p>
          <a:p>
            <a:pPr indent="-308610" lvl="0" marL="457200" rtl="0" algn="l">
              <a:spcBef>
                <a:spcPts val="0"/>
              </a:spcBef>
              <a:spcAft>
                <a:spcPts val="0"/>
              </a:spcAft>
              <a:buSzPct val="100000"/>
              <a:buChar char="●"/>
            </a:pPr>
            <a:r>
              <a:rPr lang="en"/>
              <a:t>Vulnerable Handshake</a:t>
            </a:r>
            <a:endParaRPr/>
          </a:p>
          <a:p>
            <a:pPr indent="0" lvl="0" marL="0" rtl="0" algn="l">
              <a:spcBef>
                <a:spcPts val="1200"/>
              </a:spcBef>
              <a:spcAft>
                <a:spcPts val="0"/>
              </a:spcAft>
              <a:buNone/>
            </a:pPr>
            <a:r>
              <a:rPr b="1" lang="en"/>
              <a:t>WPA3:</a:t>
            </a:r>
            <a:endParaRPr b="1"/>
          </a:p>
          <a:p>
            <a:pPr indent="-308610" lvl="0" marL="457200" rtl="0" algn="l">
              <a:spcBef>
                <a:spcPts val="0"/>
              </a:spcBef>
              <a:spcAft>
                <a:spcPts val="0"/>
              </a:spcAft>
              <a:buSzPct val="100000"/>
              <a:buChar char="●"/>
            </a:pPr>
            <a:r>
              <a:rPr lang="en"/>
              <a:t>Released in 2018</a:t>
            </a:r>
            <a:endParaRPr/>
          </a:p>
          <a:p>
            <a:pPr indent="-308610" lvl="0" marL="457200" rtl="0" algn="l">
              <a:spcBef>
                <a:spcPts val="0"/>
              </a:spcBef>
              <a:spcAft>
                <a:spcPts val="0"/>
              </a:spcAft>
              <a:buSzPct val="100000"/>
              <a:buChar char="●"/>
            </a:pPr>
            <a:r>
              <a:rPr lang="en"/>
              <a:t>192-bit Key Encryption</a:t>
            </a:r>
            <a:endParaRPr/>
          </a:p>
          <a:p>
            <a:pPr indent="-308610" lvl="0" marL="457200" rtl="0" algn="l">
              <a:spcBef>
                <a:spcPts val="0"/>
              </a:spcBef>
              <a:spcAft>
                <a:spcPts val="0"/>
              </a:spcAft>
              <a:buSzPct val="100000"/>
              <a:buChar char="●"/>
            </a:pPr>
            <a:r>
              <a:rPr lang="en"/>
              <a:t>Uses AES-GCM (which is considered superior to AES-CCM)</a:t>
            </a:r>
            <a:endParaRPr/>
          </a:p>
          <a:p>
            <a:pPr indent="-308610" lvl="0" marL="457200" rtl="0" algn="l">
              <a:spcBef>
                <a:spcPts val="0"/>
              </a:spcBef>
              <a:spcAft>
                <a:spcPts val="0"/>
              </a:spcAft>
              <a:buSzPct val="100000"/>
              <a:buChar char="●"/>
            </a:pPr>
            <a:r>
              <a:rPr lang="en"/>
              <a:t>Uses </a:t>
            </a:r>
            <a:r>
              <a:rPr lang="en"/>
              <a:t>Simultaneous</a:t>
            </a:r>
            <a:r>
              <a:rPr lang="en"/>
              <a:t> Authentication of Equals (SAE) to prevent against Brute-Force Attacks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regulates radio and radio frequencies?</a:t>
            </a:r>
            <a:endParaRPr/>
          </a:p>
        </p:txBody>
      </p:sp>
      <p:sp>
        <p:nvSpPr>
          <p:cNvPr id="61" name="Google Shape;61;p14"/>
          <p:cNvSpPr txBox="1"/>
          <p:nvPr>
            <p:ph idx="1" type="body"/>
          </p:nvPr>
        </p:nvSpPr>
        <p:spPr>
          <a:xfrm>
            <a:off x="276800" y="1152475"/>
            <a:ext cx="8555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several government agencies and professional organizations that govern radio frequency rules and regulations.</a:t>
            </a:r>
            <a:endParaRPr/>
          </a:p>
          <a:p>
            <a:pPr indent="-342900" lvl="0" marL="457200" rtl="0" algn="l">
              <a:spcBef>
                <a:spcPts val="1200"/>
              </a:spcBef>
              <a:spcAft>
                <a:spcPts val="0"/>
              </a:spcAft>
              <a:buSzPts val="1800"/>
              <a:buChar char="●"/>
            </a:pPr>
            <a:r>
              <a:rPr lang="en"/>
              <a:t>The Federal Communications Commission (FCC)</a:t>
            </a:r>
            <a:endParaRPr/>
          </a:p>
          <a:p>
            <a:pPr indent="-342900" lvl="0" marL="457200" rtl="0" algn="l">
              <a:spcBef>
                <a:spcPts val="0"/>
              </a:spcBef>
              <a:spcAft>
                <a:spcPts val="0"/>
              </a:spcAft>
              <a:buSzPts val="1800"/>
              <a:buChar char="●"/>
            </a:pPr>
            <a:r>
              <a:rPr lang="en"/>
              <a:t>The National Telecommunications and Information Administration (NTIA)</a:t>
            </a:r>
            <a:endParaRPr/>
          </a:p>
          <a:p>
            <a:pPr indent="-342900" lvl="0" marL="457200" rtl="0" algn="l">
              <a:spcBef>
                <a:spcPts val="0"/>
              </a:spcBef>
              <a:spcAft>
                <a:spcPts val="0"/>
              </a:spcAft>
              <a:buSzPts val="1800"/>
              <a:buChar char="●"/>
            </a:pPr>
            <a:r>
              <a:rPr lang="en"/>
              <a:t>The Institute of Electrical and Electronics Engineers (IEEE)</a:t>
            </a:r>
            <a:endParaRPr/>
          </a:p>
          <a:p>
            <a:pPr indent="-342900" lvl="0" marL="457200" rtl="0" algn="l">
              <a:spcBef>
                <a:spcPts val="0"/>
              </a:spcBef>
              <a:spcAft>
                <a:spcPts val="0"/>
              </a:spcAft>
              <a:buSzPts val="1800"/>
              <a:buChar char="●"/>
            </a:pPr>
            <a:r>
              <a:rPr lang="en"/>
              <a:t>The Wi-Fi Alliance (owners of the Wi-Fi trademark)</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will go into more detail on what each of these organizations contribute to radio.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the FCC do?</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From the FCC themselves:</a:t>
            </a:r>
            <a:endParaRPr/>
          </a:p>
          <a:p>
            <a:pPr indent="0" lvl="0" marL="0" rtl="0" algn="l">
              <a:spcBef>
                <a:spcPts val="1200"/>
              </a:spcBef>
              <a:spcAft>
                <a:spcPts val="0"/>
              </a:spcAft>
              <a:buNone/>
            </a:pPr>
            <a:r>
              <a:rPr lang="en"/>
              <a:t>“The Federal Communications Commission regulates interstate and international communications by </a:t>
            </a:r>
            <a:r>
              <a:rPr b="1" lang="en"/>
              <a:t>radio</a:t>
            </a:r>
            <a:r>
              <a:rPr lang="en"/>
              <a:t>, television, wire, satellite and cable in all 50 states, the District of Columbia and U.S. territories.”</a:t>
            </a:r>
            <a:endParaRPr/>
          </a:p>
          <a:p>
            <a:pPr indent="0" lvl="0" marL="0" rtl="0" algn="l">
              <a:spcBef>
                <a:spcPts val="1200"/>
              </a:spcBef>
              <a:spcAft>
                <a:spcPts val="0"/>
              </a:spcAft>
              <a:buNone/>
            </a:pPr>
            <a:r>
              <a:rPr lang="en"/>
              <a:t>The FCC is the primary government organization responsible for defining what radio frequencies are used by what in the United States.</a:t>
            </a:r>
            <a:endParaRPr/>
          </a:p>
          <a:p>
            <a:pPr indent="0" lvl="0" marL="0" rtl="0" algn="l">
              <a:spcBef>
                <a:spcPts val="1200"/>
              </a:spcBef>
              <a:spcAft>
                <a:spcPts val="0"/>
              </a:spcAft>
              <a:buNone/>
            </a:pPr>
            <a:r>
              <a:rPr lang="en"/>
              <a:t>The FCC has the power to set rates and fees, assign specific radio frequencies, enforce competition, commercials, and more.</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Frequencies are we permitted to use?</a:t>
            </a:r>
            <a:endParaRPr/>
          </a:p>
        </p:txBody>
      </p:sp>
      <p:sp>
        <p:nvSpPr>
          <p:cNvPr id="73" name="Google Shape;73;p16"/>
          <p:cNvSpPr txBox="1"/>
          <p:nvPr>
            <p:ph idx="1" type="body"/>
          </p:nvPr>
        </p:nvSpPr>
        <p:spPr>
          <a:xfrm>
            <a:off x="311700" y="1152475"/>
            <a:ext cx="8520600" cy="387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Here are the radio frequencies we can use without an FCC license</a:t>
            </a:r>
            <a:endParaRPr/>
          </a:p>
          <a:p>
            <a:pPr indent="0" lvl="0" marL="0" rtl="0" algn="l">
              <a:spcBef>
                <a:spcPts val="1200"/>
              </a:spcBef>
              <a:spcAft>
                <a:spcPts val="0"/>
              </a:spcAft>
              <a:buNone/>
            </a:pPr>
            <a:r>
              <a:rPr b="1" lang="en"/>
              <a:t>Citizens Band Radio Service (CBRS):</a:t>
            </a:r>
            <a:r>
              <a:rPr lang="en"/>
              <a:t> Used for short-distance communication. Citizens Band operates on 26.965 MHz and 27.405 MHz. The most common usage of these frequencies are from Truckers. </a:t>
            </a:r>
            <a:endParaRPr/>
          </a:p>
          <a:p>
            <a:pPr indent="0" lvl="0" marL="0" rtl="0" algn="l">
              <a:spcBef>
                <a:spcPts val="1200"/>
              </a:spcBef>
              <a:spcAft>
                <a:spcPts val="0"/>
              </a:spcAft>
              <a:buNone/>
            </a:pPr>
            <a:r>
              <a:rPr b="1" lang="en"/>
              <a:t>Family Radio Service (FRS):</a:t>
            </a:r>
            <a:r>
              <a:rPr lang="en"/>
              <a:t> This is most commonly known for being used in Walkie Talkies. FRS two-way radios have 22 channels that operate on the 462-467 MHz range. FRS works better in urban applications.</a:t>
            </a:r>
            <a:endParaRPr/>
          </a:p>
          <a:p>
            <a:pPr indent="0" lvl="0" marL="0" rtl="0" algn="l">
              <a:spcBef>
                <a:spcPts val="1200"/>
              </a:spcBef>
              <a:spcAft>
                <a:spcPts val="0"/>
              </a:spcAft>
              <a:buNone/>
            </a:pPr>
            <a:r>
              <a:rPr b="1" lang="en"/>
              <a:t>Multi-Use Radio Service (MURS):</a:t>
            </a:r>
            <a:r>
              <a:rPr lang="en"/>
              <a:t> Similar to FRS, this radio is also used for walkie talkies. It operates on channels in 151-154 MHz frequency range. MURS works better in rural applications.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Laws of using certain frequencies without permission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a Federal court finds that a Personal Radio Service (E.g. walkie talkie) station operator has willfully and knowingly violated: </a:t>
            </a:r>
            <a:endParaRPr/>
          </a:p>
          <a:p>
            <a:pPr indent="-342900" lvl="0" marL="457200" rtl="0" algn="l">
              <a:spcBef>
                <a:spcPts val="1200"/>
              </a:spcBef>
              <a:spcAft>
                <a:spcPts val="0"/>
              </a:spcAft>
              <a:buSzPts val="1800"/>
              <a:buChar char="●"/>
            </a:pPr>
            <a:r>
              <a:rPr b="1" lang="en"/>
              <a:t>any provision of the Communications Act</a:t>
            </a:r>
            <a:r>
              <a:rPr lang="en"/>
              <a:t>, that operator may be fined up to $10,000 or be imprisoned for a period not exceeding one year, or both. Upon a subsequent violation, the imprisonment may be for a period not exceeding two years.</a:t>
            </a:r>
            <a:endParaRPr/>
          </a:p>
          <a:p>
            <a:pPr indent="-342900" lvl="0" marL="457200" rtl="0" algn="l">
              <a:spcBef>
                <a:spcPts val="0"/>
              </a:spcBef>
              <a:spcAft>
                <a:spcPts val="0"/>
              </a:spcAft>
              <a:buSzPts val="1800"/>
              <a:buChar char="●"/>
            </a:pPr>
            <a:r>
              <a:rPr b="1" lang="en"/>
              <a:t>any FCC rule</a:t>
            </a:r>
            <a:r>
              <a:rPr lang="en"/>
              <a:t>, the operator may be fined up to $500 for each violation, or in the case of a continuing violation, $500 for each day that the violation continued.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“Pirate Radio” and More Serious Punishments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t>
            </a:r>
            <a:r>
              <a:rPr lang="en"/>
              <a:t>he term “pirate radio broadcasting” means the transmission of communications on spectrum frequencies between 535 and 1705 kilohertz, or 87.7 and 108 megahertz, without a license issued by the FCC.</a:t>
            </a:r>
            <a:endParaRPr/>
          </a:p>
          <a:p>
            <a:pPr indent="0" lvl="0" marL="0" rtl="0" algn="l">
              <a:spcBef>
                <a:spcPts val="1200"/>
              </a:spcBef>
              <a:spcAft>
                <a:spcPts val="0"/>
              </a:spcAft>
              <a:buNone/>
            </a:pPr>
            <a:r>
              <a:rPr lang="en"/>
              <a:t>In simpler terms, it is any unlicensed radio broadcast intended for general public reception. It was often used for propaganda, offshore radio, or simply discovering new music.</a:t>
            </a:r>
            <a:endParaRPr/>
          </a:p>
          <a:p>
            <a:pPr indent="0" lvl="0" marL="0" rtl="0" algn="l">
              <a:spcBef>
                <a:spcPts val="1200"/>
              </a:spcBef>
              <a:spcAft>
                <a:spcPts val="1200"/>
              </a:spcAft>
              <a:buNone/>
            </a:pPr>
            <a:r>
              <a:rPr lang="en"/>
              <a:t>Any person who willfully and knowingly does or causes or suffers to be done any pirate radio broadcasting shall be subject to a fine of not more than $2,000,000.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Radio, Cell, &amp; GPS “Jamming”</a:t>
            </a:r>
            <a:endParaRPr/>
          </a:p>
        </p:txBody>
      </p:sp>
      <p:sp>
        <p:nvSpPr>
          <p:cNvPr id="91" name="Google Shape;91;p19"/>
          <p:cNvSpPr txBox="1"/>
          <p:nvPr>
            <p:ph idx="1" type="body"/>
          </p:nvPr>
        </p:nvSpPr>
        <p:spPr>
          <a:xfrm>
            <a:off x="311700" y="1152475"/>
            <a:ext cx="8520600" cy="2687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Signal Jamming is a pretty severe crime as these devices can interfere with communications networks utilized by police, fire, and emergency medical services, to the detriment of the public safety.</a:t>
            </a:r>
            <a:endParaRPr/>
          </a:p>
          <a:p>
            <a:pPr indent="0" lvl="0" marL="0" rtl="0" algn="l">
              <a:spcBef>
                <a:spcPts val="1200"/>
              </a:spcBef>
              <a:spcAft>
                <a:spcPts val="0"/>
              </a:spcAft>
              <a:buNone/>
            </a:pPr>
            <a:r>
              <a:rPr b="1" lang="en"/>
              <a:t>47 U.S. Code § 333 </a:t>
            </a:r>
            <a:r>
              <a:rPr lang="en"/>
              <a:t>states that “No person shall willfully or maliciously interfere with or cause interference to any radio communications of any station licensed or authorized by or under this chapter or operated by the United States Government.”</a:t>
            </a:r>
            <a:endParaRPr/>
          </a:p>
          <a:p>
            <a:pPr indent="0" lvl="0" marL="0" rtl="0" algn="l">
              <a:spcBef>
                <a:spcPts val="1200"/>
              </a:spcBef>
              <a:spcAft>
                <a:spcPts val="0"/>
              </a:spcAft>
              <a:buNone/>
            </a:pPr>
            <a:r>
              <a:rPr lang="en"/>
              <a:t>Violations are punishable by fines of up to $112,500 per violation, and could lead to criminal prosecution (including imprisonment) or seizure of the illegal device.</a:t>
            </a:r>
            <a:endParaRPr/>
          </a:p>
          <a:p>
            <a:pPr indent="0" lvl="0" marL="0" rtl="0" algn="l">
              <a:spcBef>
                <a:spcPts val="120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6543725" y="3220975"/>
            <a:ext cx="2600275" cy="1922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The NTIA Do?</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National Telecommunications and Information Administration (NTIA) is an agency of the US Department of Commerce. They are responsible for:</a:t>
            </a:r>
            <a:endParaRPr/>
          </a:p>
          <a:p>
            <a:pPr indent="-342900" lvl="0" marL="457200" rtl="0" algn="l">
              <a:spcBef>
                <a:spcPts val="1200"/>
              </a:spcBef>
              <a:spcAft>
                <a:spcPts val="0"/>
              </a:spcAft>
              <a:buSzPts val="1800"/>
              <a:buChar char="●"/>
            </a:pPr>
            <a:r>
              <a:rPr lang="en"/>
              <a:t>Advising the President on telecommunications and information policy issues. </a:t>
            </a:r>
            <a:endParaRPr/>
          </a:p>
          <a:p>
            <a:pPr indent="-342900" lvl="0" marL="457200" rtl="0" algn="l">
              <a:spcBef>
                <a:spcPts val="0"/>
              </a:spcBef>
              <a:spcAft>
                <a:spcPts val="0"/>
              </a:spcAft>
              <a:buSzPts val="1800"/>
              <a:buChar char="●"/>
            </a:pPr>
            <a:r>
              <a:rPr lang="en"/>
              <a:t>Manages distribution of telecommunications frequencies</a:t>
            </a:r>
            <a:endParaRPr/>
          </a:p>
          <a:p>
            <a:pPr indent="-342900" lvl="0" marL="457200" rtl="0" algn="l">
              <a:spcBef>
                <a:spcPts val="0"/>
              </a:spcBef>
              <a:spcAft>
                <a:spcPts val="0"/>
              </a:spcAft>
              <a:buSzPts val="1800"/>
              <a:buChar char="●"/>
            </a:pPr>
            <a:r>
              <a:rPr lang="en"/>
              <a:t>Promotes deployment and adoption of broadband internet</a:t>
            </a:r>
            <a:endParaRPr/>
          </a:p>
          <a:p>
            <a:pPr indent="-342900" lvl="0" marL="457200" rtl="0" algn="l">
              <a:spcBef>
                <a:spcPts val="0"/>
              </a:spcBef>
              <a:spcAft>
                <a:spcPts val="0"/>
              </a:spcAft>
              <a:buSzPts val="1800"/>
              <a:buChar char="●"/>
            </a:pPr>
            <a:r>
              <a:rPr lang="en"/>
              <a:t>Developing policy on issues related to the Internet economy, including online privacy, copyright protection, cybersecurity, and the global free flow of information online.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The IEEE Do?</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Institute of Electrical and Electronics Engineers (IEEE) is the world’s largest technical professional organization dedicated to advancing technology for the benefit of humanity. They operate globally and have standards utilized around the world.</a:t>
            </a:r>
            <a:endParaRPr/>
          </a:p>
          <a:p>
            <a:pPr indent="0" lvl="0" marL="0" rtl="0" algn="l">
              <a:spcBef>
                <a:spcPts val="1200"/>
              </a:spcBef>
              <a:spcAft>
                <a:spcPts val="0"/>
              </a:spcAft>
              <a:buNone/>
            </a:pPr>
            <a:r>
              <a:rPr lang="en"/>
              <a:t>They have developed several wireless standards such as:</a:t>
            </a:r>
            <a:endParaRPr/>
          </a:p>
          <a:p>
            <a:pPr indent="-342900" lvl="0" marL="457200" rtl="0" algn="l">
              <a:spcBef>
                <a:spcPts val="1200"/>
              </a:spcBef>
              <a:spcAft>
                <a:spcPts val="0"/>
              </a:spcAft>
              <a:buSzPts val="1800"/>
              <a:buChar char="●"/>
            </a:pPr>
            <a:r>
              <a:rPr lang="en"/>
              <a:t>8</a:t>
            </a:r>
            <a:r>
              <a:rPr lang="en"/>
              <a:t>02.11g (</a:t>
            </a:r>
            <a:r>
              <a:rPr b="1" lang="en"/>
              <a:t>Wi-Fi 3</a:t>
            </a:r>
            <a:r>
              <a:rPr lang="en"/>
              <a:t>, 2.4GHz, 54Mbps Top Speed)</a:t>
            </a:r>
            <a:endParaRPr/>
          </a:p>
          <a:p>
            <a:pPr indent="-342900" lvl="0" marL="457200" rtl="0" algn="l">
              <a:spcBef>
                <a:spcPts val="0"/>
              </a:spcBef>
              <a:spcAft>
                <a:spcPts val="0"/>
              </a:spcAft>
              <a:buSzPts val="1800"/>
              <a:buChar char="●"/>
            </a:pPr>
            <a:r>
              <a:rPr lang="en"/>
              <a:t>802.11n (</a:t>
            </a:r>
            <a:r>
              <a:rPr b="1" lang="en"/>
              <a:t>Wi-Fi 4</a:t>
            </a:r>
            <a:r>
              <a:rPr lang="en"/>
              <a:t>, 2.4GHz &amp; 5GHz, 28</a:t>
            </a:r>
            <a:r>
              <a:rPr lang="en"/>
              <a:t>8-</a:t>
            </a:r>
            <a:r>
              <a:rPr lang="en"/>
              <a:t>600Mbps </a:t>
            </a:r>
            <a:r>
              <a:rPr lang="en"/>
              <a:t>Top Speed</a:t>
            </a:r>
            <a:r>
              <a:rPr lang="en"/>
              <a:t>)</a:t>
            </a:r>
            <a:endParaRPr/>
          </a:p>
          <a:p>
            <a:pPr indent="-342900" lvl="0" marL="457200" rtl="0" algn="l">
              <a:spcBef>
                <a:spcPts val="0"/>
              </a:spcBef>
              <a:spcAft>
                <a:spcPts val="0"/>
              </a:spcAft>
              <a:buSzPts val="1800"/>
              <a:buChar char="●"/>
            </a:pPr>
            <a:r>
              <a:rPr lang="en"/>
              <a:t>802.11ac (</a:t>
            </a:r>
            <a:r>
              <a:rPr b="1" lang="en"/>
              <a:t>Wi-Fi 5</a:t>
            </a:r>
            <a:r>
              <a:rPr lang="en"/>
              <a:t>, 5GHz, 3.5 Gbps Top Speed)</a:t>
            </a:r>
            <a:endParaRPr/>
          </a:p>
          <a:p>
            <a:pPr indent="-342900" lvl="0" marL="457200" rtl="0" algn="l">
              <a:spcBef>
                <a:spcPts val="0"/>
              </a:spcBef>
              <a:spcAft>
                <a:spcPts val="0"/>
              </a:spcAft>
              <a:buSzPts val="1800"/>
              <a:buChar char="●"/>
            </a:pPr>
            <a:r>
              <a:rPr lang="en"/>
              <a:t>802.11ax (</a:t>
            </a:r>
            <a:r>
              <a:rPr b="1" lang="en"/>
              <a:t>Wi-Fi 6</a:t>
            </a:r>
            <a:r>
              <a:rPr lang="en"/>
              <a:t>, 2.4GHz &amp; 5GHz, 9.6Gbps Top Speed)</a:t>
            </a:r>
            <a:endParaRPr/>
          </a:p>
          <a:p>
            <a:pPr indent="-342900" lvl="0" marL="457200" rtl="0" algn="l">
              <a:spcBef>
                <a:spcPts val="0"/>
              </a:spcBef>
              <a:spcAft>
                <a:spcPts val="0"/>
              </a:spcAft>
              <a:buSzPts val="1800"/>
              <a:buChar char="●"/>
            </a:pPr>
            <a:r>
              <a:rPr lang="en"/>
              <a:t>The Wired Equivalent Privacy (WEP) Protocol</a:t>
            </a:r>
            <a:endParaRPr/>
          </a:p>
        </p:txBody>
      </p:sp>
      <p:pic>
        <p:nvPicPr>
          <p:cNvPr id="105" name="Google Shape;105;p21"/>
          <p:cNvPicPr preferRelativeResize="0"/>
          <p:nvPr/>
        </p:nvPicPr>
        <p:blipFill>
          <a:blip r:embed="rId3">
            <a:alphaModFix/>
          </a:blip>
          <a:stretch>
            <a:fillRect/>
          </a:stretch>
        </p:blipFill>
        <p:spPr>
          <a:xfrm>
            <a:off x="7357700" y="516577"/>
            <a:ext cx="1474601" cy="42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