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notesSlides/_rels/notesSlide31.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notesSlides/notesSlide3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OOXDiagramDrawingRels1_5.svg" ContentType="image/svg"/>
  <Override PartName="/ppt/media/OOXDiagramDrawingRels1_3.svg" ContentType="image/svg"/>
  <Override PartName="/ppt/media/OOXDiagramDrawingRels1_2.png" ContentType="image/png"/>
  <Override PartName="/ppt/media/OOXDiagramDrawingRels1_4.png" ContentType="image/png"/>
  <Override PartName="/ppt/media/OOXDiagramDrawingRels1_1.svg" ContentType="image/svg"/>
  <Override PartName="/ppt/media/OOXDiagramDrawingRels1_0.png" ContentType="image/png"/>
  <Override PartName="/ppt/media/image1.jpeg" ContentType="image/jpeg"/>
  <Override PartName="/ppt/media/OOXDiagramDataRels1_5.svg" ContentType="image/svg"/>
  <Override PartName="/ppt/media/OOXDiagramDataRels1_3.svg" ContentType="image/svg"/>
  <Override PartName="/ppt/media/OOXDiagramDataRels1_2.png" ContentType="image/png"/>
  <Override PartName="/ppt/media/OOXDiagramDataRels1_4.png" ContentType="image/png"/>
  <Override PartName="/ppt/media/image13.jpeg" ContentType="image/jpeg"/>
  <Override PartName="/ppt/media/image12.jpeg" ContentType="image/jpeg"/>
  <Override PartName="/ppt/media/image7.jpeg" ContentType="image/jpeg"/>
  <Override PartName="/ppt/media/image6.jpeg" ContentType="image/jpeg"/>
  <Override PartName="/ppt/media/image11.jpeg" ContentType="image/jpeg"/>
  <Override PartName="/ppt/media/image9.jpeg" ContentType="image/jpeg"/>
  <Override PartName="/ppt/media/image8.jpeg" ContentType="image/jpeg"/>
  <Override PartName="/ppt/media/image10.jpeg" ContentType="image/jpeg"/>
  <Override PartName="/ppt/media/image3.jpeg" ContentType="image/jpeg"/>
  <Override PartName="/ppt/media/image5.jpeg" ContentType="image/jpeg"/>
  <Override PartName="/ppt/media/OOXDiagramDataRels1_0.png" ContentType="image/png"/>
  <Override PartName="/ppt/media/OOXDiagramDataRels1_1.svg" ContentType="image/svg"/>
  <Override PartName="/ppt/media/image2.png" ContentType="image/png"/>
  <Override PartName="/ppt/media/image4.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63.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66.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13.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FC586E-9C05-4931-9529-E9CEB928133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2059BE-F338-40E1-B45B-3B27169547DF}">
      <dgm:prSet/>
      <dgm:spPr/>
      <dgm:t>
        <a:bodyPr/>
        <a:lstStyle/>
        <a:p>
          <a:r>
            <a:rPr lang="en-US"/>
            <a:t>My name is Grant Williams</a:t>
          </a:r>
        </a:p>
      </dgm:t>
    </dgm:pt>
    <dgm:pt modelId="{EECD44E0-7B28-42C4-B9E3-46362D6BE1AC}" type="parTrans" cxnId="{67D94377-3894-47A4-9CF2-9F9220F77388}">
      <dgm:prSet/>
      <dgm:spPr/>
      <dgm:t>
        <a:bodyPr/>
        <a:lstStyle/>
        <a:p>
          <a:endParaRPr lang="en-US"/>
        </a:p>
      </dgm:t>
    </dgm:pt>
    <dgm:pt modelId="{EE2D64C6-0711-4F2C-A3C2-C2FB2CCF1C32}" type="sibTrans" cxnId="{67D94377-3894-47A4-9CF2-9F9220F77388}">
      <dgm:prSet/>
      <dgm:spPr/>
      <dgm:t>
        <a:bodyPr/>
        <a:lstStyle/>
        <a:p>
          <a:endParaRPr lang="en-US"/>
        </a:p>
      </dgm:t>
    </dgm:pt>
    <dgm:pt modelId="{7A84DF2A-55B3-40BE-B9F2-794D927F45F7}">
      <dgm:prSet/>
      <dgm:spPr/>
      <dgm:t>
        <a:bodyPr/>
        <a:lstStyle/>
        <a:p>
          <a:r>
            <a:rPr lang="en-US"/>
            <a:t>I used to be a professional data scientist at Microsoft Corporation</a:t>
          </a:r>
        </a:p>
      </dgm:t>
    </dgm:pt>
    <dgm:pt modelId="{1866FE49-6251-49EA-934D-010E6CAFC1C0}" type="parTrans" cxnId="{4E5FDF0B-56FD-43E1-B8B7-9295DE3B65DC}">
      <dgm:prSet/>
      <dgm:spPr/>
      <dgm:t>
        <a:bodyPr/>
        <a:lstStyle/>
        <a:p>
          <a:endParaRPr lang="en-US"/>
        </a:p>
      </dgm:t>
    </dgm:pt>
    <dgm:pt modelId="{61620069-0702-4A78-9115-05DECE285CF0}" type="sibTrans" cxnId="{4E5FDF0B-56FD-43E1-B8B7-9295DE3B65DC}">
      <dgm:prSet/>
      <dgm:spPr/>
      <dgm:t>
        <a:bodyPr/>
        <a:lstStyle/>
        <a:p>
          <a:endParaRPr lang="en-US"/>
        </a:p>
      </dgm:t>
    </dgm:pt>
    <dgm:pt modelId="{279E986A-EEFB-45C4-AA31-4652820EC2B6}">
      <dgm:prSet/>
      <dgm:spPr/>
      <dgm:t>
        <a:bodyPr/>
        <a:lstStyle/>
        <a:p>
          <a:r>
            <a:rPr lang="en-US"/>
            <a:t>[the stuff I used to do]</a:t>
          </a:r>
        </a:p>
      </dgm:t>
    </dgm:pt>
    <dgm:pt modelId="{3DFFDC01-43DE-4437-9DE5-4869BBC484FE}" type="parTrans" cxnId="{A9707D06-DB03-44CA-858B-06DE403B37FB}">
      <dgm:prSet/>
      <dgm:spPr/>
      <dgm:t>
        <a:bodyPr/>
        <a:lstStyle/>
        <a:p>
          <a:endParaRPr lang="en-US"/>
        </a:p>
      </dgm:t>
    </dgm:pt>
    <dgm:pt modelId="{E8DD7C13-21CA-44D3-8189-8ADBCF064A68}" type="sibTrans" cxnId="{A9707D06-DB03-44CA-858B-06DE403B37FB}">
      <dgm:prSet/>
      <dgm:spPr/>
      <dgm:t>
        <a:bodyPr/>
        <a:lstStyle/>
        <a:p>
          <a:endParaRPr lang="en-US"/>
        </a:p>
      </dgm:t>
    </dgm:pt>
    <dgm:pt modelId="{E690DA59-2A7F-420E-9D74-7F4E807DD456}" type="pres">
      <dgm:prSet presAssocID="{BEFC586E-9C05-4931-9529-E9CEB9281332}" presName="root" presStyleCnt="0">
        <dgm:presLayoutVars>
          <dgm:dir/>
          <dgm:resizeHandles val="exact"/>
        </dgm:presLayoutVars>
      </dgm:prSet>
      <dgm:spPr/>
    </dgm:pt>
    <dgm:pt modelId="{8C01D4EC-A4D2-461B-9A6E-E199291657AD}" type="pres">
      <dgm:prSet presAssocID="{2D2059BE-F338-40E1-B45B-3B27169547DF}" presName="compNode" presStyleCnt="0"/>
      <dgm:spPr/>
    </dgm:pt>
    <dgm:pt modelId="{C531270E-6133-49DA-9999-BA9EE0C264C2}" type="pres">
      <dgm:prSet presAssocID="{2D2059BE-F338-40E1-B45B-3B27169547DF}" presName="bgRect" presStyleLbl="bgShp" presStyleIdx="0" presStyleCnt="3"/>
      <dgm:spPr/>
    </dgm:pt>
    <dgm:pt modelId="{2CCF55B3-2EF6-426F-96B5-339FEF3D1A81}" type="pres">
      <dgm:prSet presAssocID="{2D2059BE-F338-40E1-B45B-3B27169547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n with solid fill"/>
        </a:ext>
      </dgm:extLst>
    </dgm:pt>
    <dgm:pt modelId="{EDC8CFC7-21D4-404A-B280-B260030E996D}" type="pres">
      <dgm:prSet presAssocID="{2D2059BE-F338-40E1-B45B-3B27169547DF}" presName="spaceRect" presStyleCnt="0"/>
      <dgm:spPr/>
    </dgm:pt>
    <dgm:pt modelId="{6163379C-C222-47D6-9926-D8CE2263D3F4}" type="pres">
      <dgm:prSet presAssocID="{2D2059BE-F338-40E1-B45B-3B27169547DF}" presName="parTx" presStyleLbl="revTx" presStyleIdx="0" presStyleCnt="3">
        <dgm:presLayoutVars>
          <dgm:chMax val="0"/>
          <dgm:chPref val="0"/>
        </dgm:presLayoutVars>
      </dgm:prSet>
      <dgm:spPr/>
    </dgm:pt>
    <dgm:pt modelId="{45DA5B88-B13B-48ED-85DA-0FA76E261CDA}" type="pres">
      <dgm:prSet presAssocID="{EE2D64C6-0711-4F2C-A3C2-C2FB2CCF1C32}" presName="sibTrans" presStyleCnt="0"/>
      <dgm:spPr/>
    </dgm:pt>
    <dgm:pt modelId="{199E27F1-2AA6-4ECA-BF6D-EC49EBE5E227}" type="pres">
      <dgm:prSet presAssocID="{7A84DF2A-55B3-40BE-B9F2-794D927F45F7}" presName="compNode" presStyleCnt="0"/>
      <dgm:spPr/>
    </dgm:pt>
    <dgm:pt modelId="{0B037611-4136-4DF4-AEDD-A28F992D0851}" type="pres">
      <dgm:prSet presAssocID="{7A84DF2A-55B3-40BE-B9F2-794D927F45F7}" presName="bgRect" presStyleLbl="bgShp" presStyleIdx="1" presStyleCnt="3"/>
      <dgm:spPr/>
    </dgm:pt>
    <dgm:pt modelId="{1A5C9474-D754-41EF-8B2B-D65B1DAF9F77}" type="pres">
      <dgm:prSet presAssocID="{7A84DF2A-55B3-40BE-B9F2-794D927F45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811158C-590C-4BC7-B9D3-39A6AD44883E}" type="pres">
      <dgm:prSet presAssocID="{7A84DF2A-55B3-40BE-B9F2-794D927F45F7}" presName="spaceRect" presStyleCnt="0"/>
      <dgm:spPr/>
    </dgm:pt>
    <dgm:pt modelId="{368AEA23-EECF-47C8-BC51-0D3DCA6337DE}" type="pres">
      <dgm:prSet presAssocID="{7A84DF2A-55B3-40BE-B9F2-794D927F45F7}" presName="parTx" presStyleLbl="revTx" presStyleIdx="1" presStyleCnt="3">
        <dgm:presLayoutVars>
          <dgm:chMax val="0"/>
          <dgm:chPref val="0"/>
        </dgm:presLayoutVars>
      </dgm:prSet>
      <dgm:spPr/>
    </dgm:pt>
    <dgm:pt modelId="{A68E2E3A-A9E7-4D37-AF7F-403B21CC3113}" type="pres">
      <dgm:prSet presAssocID="{61620069-0702-4A78-9115-05DECE285CF0}" presName="sibTrans" presStyleCnt="0"/>
      <dgm:spPr/>
    </dgm:pt>
    <dgm:pt modelId="{7688C67F-3770-4CD1-8EF0-C0CF5A1A6E81}" type="pres">
      <dgm:prSet presAssocID="{279E986A-EEFB-45C4-AA31-4652820EC2B6}" presName="compNode" presStyleCnt="0"/>
      <dgm:spPr/>
    </dgm:pt>
    <dgm:pt modelId="{51C19E48-CC62-4F91-8732-49A93C341871}" type="pres">
      <dgm:prSet presAssocID="{279E986A-EEFB-45C4-AA31-4652820EC2B6}" presName="bgRect" presStyleLbl="bgShp" presStyleIdx="2" presStyleCnt="3"/>
      <dgm:spPr/>
    </dgm:pt>
    <dgm:pt modelId="{F51DC5B4-3CB8-4A35-B09D-ED153D6706A2}" type="pres">
      <dgm:prSet presAssocID="{279E986A-EEFB-45C4-AA31-4652820EC2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29F5DB7E-36C9-4CE9-87A3-0A8347245729}" type="pres">
      <dgm:prSet presAssocID="{279E986A-EEFB-45C4-AA31-4652820EC2B6}" presName="spaceRect" presStyleCnt="0"/>
      <dgm:spPr/>
    </dgm:pt>
    <dgm:pt modelId="{6AF536E9-20D5-4FD3-AD2E-0E4A6E09B213}" type="pres">
      <dgm:prSet presAssocID="{279E986A-EEFB-45C4-AA31-4652820EC2B6}" presName="parTx" presStyleLbl="revTx" presStyleIdx="2" presStyleCnt="3">
        <dgm:presLayoutVars>
          <dgm:chMax val="0"/>
          <dgm:chPref val="0"/>
        </dgm:presLayoutVars>
      </dgm:prSet>
      <dgm:spPr/>
    </dgm:pt>
  </dgm:ptLst>
  <dgm:cxnLst>
    <dgm:cxn modelId="{A9707D06-DB03-44CA-858B-06DE403B37FB}" srcId="{BEFC586E-9C05-4931-9529-E9CEB9281332}" destId="{279E986A-EEFB-45C4-AA31-4652820EC2B6}" srcOrd="2" destOrd="0" parTransId="{3DFFDC01-43DE-4437-9DE5-4869BBC484FE}" sibTransId="{E8DD7C13-21CA-44D3-8189-8ADBCF064A68}"/>
    <dgm:cxn modelId="{4E5FDF0B-56FD-43E1-B8B7-9295DE3B65DC}" srcId="{BEFC586E-9C05-4931-9529-E9CEB9281332}" destId="{7A84DF2A-55B3-40BE-B9F2-794D927F45F7}" srcOrd="1" destOrd="0" parTransId="{1866FE49-6251-49EA-934D-010E6CAFC1C0}" sibTransId="{61620069-0702-4A78-9115-05DECE285CF0}"/>
    <dgm:cxn modelId="{FB719410-5A5C-4AC7-81CF-53DC1E93A288}" type="presOf" srcId="{2D2059BE-F338-40E1-B45B-3B27169547DF}" destId="{6163379C-C222-47D6-9926-D8CE2263D3F4}" srcOrd="0" destOrd="0" presId="urn:microsoft.com/office/officeart/2018/2/layout/IconVerticalSolidList"/>
    <dgm:cxn modelId="{7331EF16-5C50-4F25-A2FD-BD5D249842C1}" type="presOf" srcId="{BEFC586E-9C05-4931-9529-E9CEB9281332}" destId="{E690DA59-2A7F-420E-9D74-7F4E807DD456}" srcOrd="0" destOrd="0" presId="urn:microsoft.com/office/officeart/2018/2/layout/IconVerticalSolidList"/>
    <dgm:cxn modelId="{67D94377-3894-47A4-9CF2-9F9220F77388}" srcId="{BEFC586E-9C05-4931-9529-E9CEB9281332}" destId="{2D2059BE-F338-40E1-B45B-3B27169547DF}" srcOrd="0" destOrd="0" parTransId="{EECD44E0-7B28-42C4-B9E3-46362D6BE1AC}" sibTransId="{EE2D64C6-0711-4F2C-A3C2-C2FB2CCF1C32}"/>
    <dgm:cxn modelId="{A977BC9E-ED55-4982-9B10-65FC4C245F69}" type="presOf" srcId="{7A84DF2A-55B3-40BE-B9F2-794D927F45F7}" destId="{368AEA23-EECF-47C8-BC51-0D3DCA6337DE}" srcOrd="0" destOrd="0" presId="urn:microsoft.com/office/officeart/2018/2/layout/IconVerticalSolidList"/>
    <dgm:cxn modelId="{FEF9C99E-5EF6-4697-9FF8-7737F3CBC6C7}" type="presOf" srcId="{279E986A-EEFB-45C4-AA31-4652820EC2B6}" destId="{6AF536E9-20D5-4FD3-AD2E-0E4A6E09B213}" srcOrd="0" destOrd="0" presId="urn:microsoft.com/office/officeart/2018/2/layout/IconVerticalSolidList"/>
    <dgm:cxn modelId="{03CA8792-F4A0-46E0-949F-B29AB8D64BD2}" type="presParOf" srcId="{E690DA59-2A7F-420E-9D74-7F4E807DD456}" destId="{8C01D4EC-A4D2-461B-9A6E-E199291657AD}" srcOrd="0" destOrd="0" presId="urn:microsoft.com/office/officeart/2018/2/layout/IconVerticalSolidList"/>
    <dgm:cxn modelId="{736E39C3-3102-4A52-97EA-F39B22452F5C}" type="presParOf" srcId="{8C01D4EC-A4D2-461B-9A6E-E199291657AD}" destId="{C531270E-6133-49DA-9999-BA9EE0C264C2}" srcOrd="0" destOrd="0" presId="urn:microsoft.com/office/officeart/2018/2/layout/IconVerticalSolidList"/>
    <dgm:cxn modelId="{11CEB421-0DED-46C9-96CC-694AA7D99501}" type="presParOf" srcId="{8C01D4EC-A4D2-461B-9A6E-E199291657AD}" destId="{2CCF55B3-2EF6-426F-96B5-339FEF3D1A81}" srcOrd="1" destOrd="0" presId="urn:microsoft.com/office/officeart/2018/2/layout/IconVerticalSolidList"/>
    <dgm:cxn modelId="{52E99451-5B55-48FC-A0B5-492409576811}" type="presParOf" srcId="{8C01D4EC-A4D2-461B-9A6E-E199291657AD}" destId="{EDC8CFC7-21D4-404A-B280-B260030E996D}" srcOrd="2" destOrd="0" presId="urn:microsoft.com/office/officeart/2018/2/layout/IconVerticalSolidList"/>
    <dgm:cxn modelId="{B172FB15-F3B9-48AF-84DA-7C272D355A29}" type="presParOf" srcId="{8C01D4EC-A4D2-461B-9A6E-E199291657AD}" destId="{6163379C-C222-47D6-9926-D8CE2263D3F4}" srcOrd="3" destOrd="0" presId="urn:microsoft.com/office/officeart/2018/2/layout/IconVerticalSolidList"/>
    <dgm:cxn modelId="{6816656E-176B-49FD-9D3D-8CFAEB287167}" type="presParOf" srcId="{E690DA59-2A7F-420E-9D74-7F4E807DD456}" destId="{45DA5B88-B13B-48ED-85DA-0FA76E261CDA}" srcOrd="1" destOrd="0" presId="urn:microsoft.com/office/officeart/2018/2/layout/IconVerticalSolidList"/>
    <dgm:cxn modelId="{DB21FE98-7C42-4CC0-AC4F-C60C00BDCDFE}" type="presParOf" srcId="{E690DA59-2A7F-420E-9D74-7F4E807DD456}" destId="{199E27F1-2AA6-4ECA-BF6D-EC49EBE5E227}" srcOrd="2" destOrd="0" presId="urn:microsoft.com/office/officeart/2018/2/layout/IconVerticalSolidList"/>
    <dgm:cxn modelId="{22E20A8D-B352-4D46-B151-F67C4FA76C59}" type="presParOf" srcId="{199E27F1-2AA6-4ECA-BF6D-EC49EBE5E227}" destId="{0B037611-4136-4DF4-AEDD-A28F992D0851}" srcOrd="0" destOrd="0" presId="urn:microsoft.com/office/officeart/2018/2/layout/IconVerticalSolidList"/>
    <dgm:cxn modelId="{DE907D7F-138E-421D-AB13-A062480C3BCD}" type="presParOf" srcId="{199E27F1-2AA6-4ECA-BF6D-EC49EBE5E227}" destId="{1A5C9474-D754-41EF-8B2B-D65B1DAF9F77}" srcOrd="1" destOrd="0" presId="urn:microsoft.com/office/officeart/2018/2/layout/IconVerticalSolidList"/>
    <dgm:cxn modelId="{33C5EABE-1B83-4DB8-93EB-C2492AB9BF6F}" type="presParOf" srcId="{199E27F1-2AA6-4ECA-BF6D-EC49EBE5E227}" destId="{2811158C-590C-4BC7-B9D3-39A6AD44883E}" srcOrd="2" destOrd="0" presId="urn:microsoft.com/office/officeart/2018/2/layout/IconVerticalSolidList"/>
    <dgm:cxn modelId="{92E7682E-2F40-4AFD-8810-C2C2F258BDA4}" type="presParOf" srcId="{199E27F1-2AA6-4ECA-BF6D-EC49EBE5E227}" destId="{368AEA23-EECF-47C8-BC51-0D3DCA6337DE}" srcOrd="3" destOrd="0" presId="urn:microsoft.com/office/officeart/2018/2/layout/IconVerticalSolidList"/>
    <dgm:cxn modelId="{36E5B9E9-EBD2-4BCF-B909-F3C840D6DCE4}" type="presParOf" srcId="{E690DA59-2A7F-420E-9D74-7F4E807DD456}" destId="{A68E2E3A-A9E7-4D37-AF7F-403B21CC3113}" srcOrd="3" destOrd="0" presId="urn:microsoft.com/office/officeart/2018/2/layout/IconVerticalSolidList"/>
    <dgm:cxn modelId="{6B4D75F4-4139-4689-8B64-0C2890CB6C27}" type="presParOf" srcId="{E690DA59-2A7F-420E-9D74-7F4E807DD456}" destId="{7688C67F-3770-4CD1-8EF0-C0CF5A1A6E81}" srcOrd="4" destOrd="0" presId="urn:microsoft.com/office/officeart/2018/2/layout/IconVerticalSolidList"/>
    <dgm:cxn modelId="{3FB3E53E-A415-4578-840A-9D767A02C023}" type="presParOf" srcId="{7688C67F-3770-4CD1-8EF0-C0CF5A1A6E81}" destId="{51C19E48-CC62-4F91-8732-49A93C341871}" srcOrd="0" destOrd="0" presId="urn:microsoft.com/office/officeart/2018/2/layout/IconVerticalSolidList"/>
    <dgm:cxn modelId="{EA8A1E54-E3A4-4D7D-811F-BC9430A99CAD}" type="presParOf" srcId="{7688C67F-3770-4CD1-8EF0-C0CF5A1A6E81}" destId="{F51DC5B4-3CB8-4A35-B09D-ED153D6706A2}" srcOrd="1" destOrd="0" presId="urn:microsoft.com/office/officeart/2018/2/layout/IconVerticalSolidList"/>
    <dgm:cxn modelId="{19C627D2-CCAB-4537-9B58-2DF8AD6BA742}" type="presParOf" srcId="{7688C67F-3770-4CD1-8EF0-C0CF5A1A6E81}" destId="{29F5DB7E-36C9-4CE9-87A3-0A8347245729}" srcOrd="2" destOrd="0" presId="urn:microsoft.com/office/officeart/2018/2/layout/IconVerticalSolidList"/>
    <dgm:cxn modelId="{A276A1F1-EDC2-4A07-ABAD-15D107E65B15}" type="presParOf" srcId="{7688C67F-3770-4CD1-8EF0-C0CF5A1A6E81}" destId="{6AF536E9-20D5-4FD3-AD2E-0E4A6E09B213}"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1270E-6133-49DA-9999-BA9EE0C264C2}">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CF55B3-2EF6-426F-96B5-339FEF3D1A81}">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63379C-C222-47D6-9926-D8CE2263D3F4}">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My name is Grant Williams</a:t>
          </a:r>
        </a:p>
      </dsp:txBody>
      <dsp:txXfrm>
        <a:off x="1816103" y="671"/>
        <a:ext cx="4447536" cy="1572384"/>
      </dsp:txXfrm>
    </dsp:sp>
    <dsp:sp modelId="{0B037611-4136-4DF4-AEDD-A28F992D0851}">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C9474-D754-41EF-8B2B-D65B1DAF9F77}">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8AEA23-EECF-47C8-BC51-0D3DCA6337DE}">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I used to be a professional data scientist at Microsoft Corporation</a:t>
          </a:r>
        </a:p>
      </dsp:txBody>
      <dsp:txXfrm>
        <a:off x="1816103" y="1966151"/>
        <a:ext cx="4447536" cy="1572384"/>
      </dsp:txXfrm>
    </dsp:sp>
    <dsp:sp modelId="{51C19E48-CC62-4F91-8732-49A93C341871}">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DC5B4-3CB8-4A35-B09D-ED153D6706A2}">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F536E9-20D5-4FD3-AD2E-0E4A6E09B213}">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[the stuff I used to do]</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2444AA1-DC78-4417-8A23-6CBEA5C2044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685800" y="1143000"/>
            <a:ext cx="5486040" cy="3085920"/>
          </a:xfrm>
          <a:prstGeom prst="rect">
            <a:avLst/>
          </a:prstGeom>
          <a:ln w="0">
            <a:noFill/>
          </a:ln>
        </p:spPr>
      </p:sp>
      <p:sp>
        <p:nvSpPr>
          <p:cNvPr id="25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252"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A85471E-1C2B-40A8-AE75-B0255B0E666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685800" y="1143000"/>
            <a:ext cx="5486040" cy="3085920"/>
          </a:xfrm>
          <a:prstGeom prst="rect">
            <a:avLst/>
          </a:prstGeom>
          <a:ln w="0">
            <a:noFill/>
          </a:ln>
        </p:spPr>
      </p:sp>
      <p:sp>
        <p:nvSpPr>
          <p:cNvPr id="24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249"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85707456-ACD2-4E4C-A591-8509CF31BFAD}" type="slidenum">
              <a:rPr b="0" lang="en-US" sz="1200" spc="-1" strike="noStrike">
                <a:latin typeface="Times New Roman"/>
              </a:rPr>
              <a:t>68</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D1E4FBF-3642-49B9-AD8D-30FF4234CF2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5460889-C55B-4640-8717-EDB320D9377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0E6DD8F-382B-4976-9544-9B7C14F746E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9C1532B-1871-431E-A321-ACD7DDC6715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A4BF69D-5D14-43E2-B111-4EC166F89D2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B1BE9D1-6CE0-4BD6-86E4-DA5EA7E3E398}"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71F3C32-5A62-49A1-A817-140EABFF409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797824D-5D33-4D73-8EFE-5D968238F4D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575C3C4-FFDA-4C72-93B3-9A661166941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CC9EEC8-5DF3-4DEC-A4C2-0591C019D7B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135C777-1E9C-4516-B53C-088DFE6BA66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DCC03FA-FCB5-440A-8C02-DCE932D5330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09632A6-48D4-439B-BDAB-7285248C2BD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44114EA-B72A-4EAE-B362-494F0BFF8A5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669AE98-DC42-4AF2-AF26-4E6CCC09FF8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A8E8BDA-2E8B-4714-9E16-0737A0E0C1BA}"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71F6FDC-E4CB-4CAA-9EDC-25A391C7FF27}"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7472A0A-1F35-440B-A51E-0052915BDCC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B5BE7E9-1D88-4B90-94E8-B18A8E849D9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A394F01-C9F9-421C-B38F-9EB683BB5E0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21FB85D-382E-471D-AB54-64CAC97DBF9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CA9D5CE-9CDE-42A8-AC67-A4EA8B1FB72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5E670BE-A230-49AC-A0E2-64324ED8B8D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D17B3C3-7D54-4E2A-9DBE-90AACF5EC869}"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0A1AFEBF-0538-423C-A1AB-3FDDDA0A3EF3}"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F018F0E-B092-470E-8BC8-BB2E8DB60675}"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hyperlink" Target="https://commons.wikimedia.org/w/index.php?title=User:Yakoove&amp;action=edit&amp;redlink=1" TargetMode="External"/><Relationship Id="rId4" Type="http://schemas.openxmlformats.org/officeDocument/2006/relationships/hyperlink" Target="https://commons.wikimedia.org/w/index.php?title=User:Yakoove&amp;action=edit&amp;redlink=1" TargetMode="External"/><Relationship Id="rId5"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scikit-learn.org/stable/index.html" TargetMode="External"/><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hyperlink" Target="https://docs.conda.io/en/latest/miniconda.html" TargetMode="External"/><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hyperlink" Target="https://www.w3schools.com/python/numpy/numpy_exercises.asp" TargetMode="External"/><Relationship Id="rId2" Type="http://schemas.openxmlformats.org/officeDocument/2006/relationships/hyperlink" Target="https://towardsdatascience.com/30-examples-to-master-pandas-f8a2da751fa4" TargetMode="External"/><Relationship Id="rId3"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7"/>
          <p:cNvSpPr/>
          <p:nvPr/>
        </p:nvSpPr>
        <p:spPr>
          <a:xfrm>
            <a:off x="0" y="0"/>
            <a:ext cx="1219176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89" name="Group 9"/>
          <p:cNvGrpSpPr/>
          <p:nvPr/>
        </p:nvGrpSpPr>
        <p:grpSpPr>
          <a:xfrm>
            <a:off x="0" y="3296160"/>
            <a:ext cx="12191760" cy="3561480"/>
            <a:chOff x="0" y="3296160"/>
            <a:chExt cx="12191760" cy="3561480"/>
          </a:xfrm>
        </p:grpSpPr>
        <p:grpSp>
          <p:nvGrpSpPr>
            <p:cNvPr id="90" name="Group 10"/>
            <p:cNvGrpSpPr/>
            <p:nvPr/>
          </p:nvGrpSpPr>
          <p:grpSpPr>
            <a:xfrm>
              <a:off x="0" y="3681720"/>
              <a:ext cx="12191760" cy="3175920"/>
              <a:chOff x="0" y="3681720"/>
              <a:chExt cx="12191760" cy="3175920"/>
            </a:xfrm>
          </p:grpSpPr>
          <p:sp>
            <p:nvSpPr>
              <p:cNvPr id="91" name="Freeform: Shape 14"/>
              <p:cNvSpPr/>
              <p:nvPr/>
            </p:nvSpPr>
            <p:spPr>
              <a:xfrm>
                <a:off x="0" y="3681720"/>
                <a:ext cx="12191760" cy="3175920"/>
              </a:xfrm>
              <a:custGeom>
                <a:avLst/>
                <a:gdLst/>
                <a:ah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2" name="Freeform: Shape 15"/>
              <p:cNvSpPr/>
              <p:nvPr/>
            </p:nvSpPr>
            <p:spPr>
              <a:xfrm>
                <a:off x="0" y="3681720"/>
                <a:ext cx="12191760" cy="3175920"/>
              </a:xfrm>
              <a:custGeom>
                <a:avLst/>
                <a:gdLst/>
                <a:ah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93" name="Group 11"/>
            <p:cNvGrpSpPr/>
            <p:nvPr/>
          </p:nvGrpSpPr>
          <p:grpSpPr>
            <a:xfrm>
              <a:off x="720" y="3296160"/>
              <a:ext cx="12191040" cy="2849760"/>
              <a:chOff x="720" y="3296160"/>
              <a:chExt cx="12191040" cy="2849760"/>
            </a:xfrm>
          </p:grpSpPr>
          <p:sp>
            <p:nvSpPr>
              <p:cNvPr id="94" name="Freeform: Shape 12"/>
              <p:cNvSpPr/>
              <p:nvPr/>
            </p:nvSpPr>
            <p:spPr>
              <a:xfrm>
                <a:off x="720" y="3296160"/>
                <a:ext cx="12191040" cy="2849760"/>
              </a:xfrm>
              <a:custGeom>
                <a:avLst/>
                <a:gdLst/>
                <a:ah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5" name="Freeform: Shape 13"/>
              <p:cNvSpPr/>
              <p:nvPr/>
            </p:nvSpPr>
            <p:spPr>
              <a:xfrm>
                <a:off x="720" y="3296160"/>
                <a:ext cx="12191040" cy="2849760"/>
              </a:xfrm>
              <a:custGeom>
                <a:avLst/>
                <a:gdLst/>
                <a:ah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rotWithShape="0">
                <a:blip r:embed="rId1">
                  <a:alphaModFix amt="57000"/>
                </a:blip>
                <a:srcRect/>
                <a:tile/>
              </a:blipFill>
              <a:ln>
                <a:noFill/>
              </a:ln>
            </p:spPr>
            <p:style>
              <a:lnRef idx="2">
                <a:schemeClr val="accent1">
                  <a:shade val="50000"/>
                </a:schemeClr>
              </a:lnRef>
              <a:fillRef idx="1">
                <a:schemeClr val="accent1"/>
              </a:fillRef>
              <a:effectRef idx="0">
                <a:schemeClr val="accent1"/>
              </a:effectRef>
              <a:fontRef idx="minor"/>
            </p:style>
          </p:sp>
        </p:grpSp>
      </p:grpSp>
      <p:sp>
        <p:nvSpPr>
          <p:cNvPr id="96" name="PlaceHolder 1"/>
          <p:cNvSpPr>
            <a:spLocks noGrp="1"/>
          </p:cNvSpPr>
          <p:nvPr>
            <p:ph type="title"/>
          </p:nvPr>
        </p:nvSpPr>
        <p:spPr>
          <a:xfrm>
            <a:off x="838080" y="1120680"/>
            <a:ext cx="7021080" cy="2307960"/>
          </a:xfrm>
          <a:prstGeom prst="rect">
            <a:avLst/>
          </a:prstGeom>
          <a:noFill/>
          <a:ln w="0">
            <a:noFill/>
          </a:ln>
        </p:spPr>
        <p:txBody>
          <a:bodyPr anchor="b">
            <a:normAutofit fontScale="84000"/>
          </a:bodyPr>
          <a:p>
            <a:pPr>
              <a:lnSpc>
                <a:spcPct val="90000"/>
              </a:lnSpc>
              <a:buNone/>
            </a:pPr>
            <a:r>
              <a:rPr b="0" lang="en-US" sz="7200" spc="-1" strike="noStrike">
                <a:solidFill>
                  <a:srgbClr val="ffffff"/>
                </a:solidFill>
                <a:latin typeface="Calibri Light"/>
              </a:rPr>
              <a:t>CS 483:</a:t>
            </a:r>
            <a:br>
              <a:rPr sz="7200"/>
            </a:br>
            <a:r>
              <a:rPr b="0" lang="en-US" sz="7200" spc="-1" strike="noStrike">
                <a:solidFill>
                  <a:srgbClr val="ffffff"/>
                </a:solidFill>
                <a:latin typeface="Calibri Light"/>
              </a:rPr>
              <a:t>Machine Learning</a:t>
            </a:r>
            <a:endParaRPr b="0" lang="en-US" sz="7200" spc="-1" strike="noStrike">
              <a:solidFill>
                <a:srgbClr val="000000"/>
              </a:solidFill>
              <a:latin typeface="Calibri"/>
            </a:endParaRPr>
          </a:p>
        </p:txBody>
      </p:sp>
      <p:sp>
        <p:nvSpPr>
          <p:cNvPr id="97" name="PlaceHolder 2"/>
          <p:cNvSpPr>
            <a:spLocks noGrp="1"/>
          </p:cNvSpPr>
          <p:nvPr>
            <p:ph type="subTitle"/>
          </p:nvPr>
        </p:nvSpPr>
        <p:spPr>
          <a:xfrm>
            <a:off x="835200" y="3809880"/>
            <a:ext cx="7025400" cy="1012320"/>
          </a:xfrm>
          <a:prstGeom prst="rect">
            <a:avLst/>
          </a:prstGeom>
          <a:noFill/>
          <a:ln w="0">
            <a:noFill/>
          </a:ln>
        </p:spPr>
        <p:txBody>
          <a:bodyPr anchor="t">
            <a:normAutofit/>
          </a:bodyPr>
          <a:p>
            <a:pPr>
              <a:lnSpc>
                <a:spcPct val="90000"/>
              </a:lnSpc>
              <a:spcBef>
                <a:spcPts val="1001"/>
              </a:spcBef>
              <a:buNone/>
              <a:tabLst>
                <a:tab algn="l" pos="0"/>
              </a:tabLst>
            </a:pPr>
            <a:r>
              <a:rPr b="0" lang="en-US" sz="4000" spc="-1" strike="noStrike">
                <a:solidFill>
                  <a:srgbClr val="ffffff"/>
                </a:solidFill>
                <a:latin typeface="Calibri"/>
              </a:rPr>
              <a:t>Week 1: Introduction</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Exams </a:t>
            </a:r>
            <a:endParaRPr b="0" lang="en-US" sz="4400" spc="-1" strike="noStrike">
              <a:solidFill>
                <a:srgbClr val="000000"/>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Exams are expected to be take home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If this doesn't work, I'll notify you at least one week in advance.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Most likely format: you'll be asked to choose a dataset on a website like kaggle.com and create an ML model based on it by following instructions.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I will likely ask you to create a notebook for the exam. We will learn more about notebooks soon.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These will be very hands-on exams.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Exams (2)</a:t>
            </a:r>
            <a:endParaRPr b="0" lang="en-US" sz="4400" spc="-1" strike="noStrike">
              <a:solidFill>
                <a:srgbClr val="000000"/>
              </a:solidFill>
              <a:latin typeface="Calibri"/>
            </a:endParaRPr>
          </a:p>
        </p:txBody>
      </p:sp>
      <p:sp>
        <p:nvSpPr>
          <p:cNvPr id="11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 will be 2 exams: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The 1</a:t>
            </a:r>
            <a:r>
              <a:rPr b="0" lang="en-US" sz="2400" spc="-1" strike="noStrike" baseline="30000">
                <a:solidFill>
                  <a:srgbClr val="000000"/>
                </a:solidFill>
                <a:latin typeface="Calibri"/>
              </a:rPr>
              <a:t>st</a:t>
            </a:r>
            <a:r>
              <a:rPr b="0" lang="en-US" sz="2400" spc="-1" strike="noStrike">
                <a:solidFill>
                  <a:srgbClr val="000000"/>
                </a:solidFill>
                <a:latin typeface="Calibri"/>
              </a:rPr>
              <a:t> term exam, roughly in the middle of the term</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The 2</a:t>
            </a:r>
            <a:r>
              <a:rPr b="0" lang="en-US" sz="2400" spc="-1" strike="noStrike" baseline="30000">
                <a:solidFill>
                  <a:srgbClr val="000000"/>
                </a:solidFill>
                <a:latin typeface="Calibri"/>
              </a:rPr>
              <a:t>nd</a:t>
            </a:r>
            <a:r>
              <a:rPr b="0" lang="en-US" sz="2400" spc="-1" strike="noStrike">
                <a:solidFill>
                  <a:srgbClr val="000000"/>
                </a:solidFill>
                <a:latin typeface="Calibri"/>
              </a:rPr>
              <a:t> term exam, probably the second to last week</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No final exam.</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ea typeface="Calibri"/>
              </a:rPr>
              <a:t>The second term exam may cover some of the same material as the first term exam.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Projects</a:t>
            </a:r>
            <a:endParaRPr b="0" lang="en-US" sz="4400" spc="-1" strike="noStrike">
              <a:solidFill>
                <a:srgbClr val="000000"/>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 are expected to be 4 projects, worth 10% each. There may be more or less, however.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Given that each project will be worth roughly a letter grade, I usually add a discretionary component to each project grade.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almost never give someone a raw 0. There is some effort component.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However, it’s up to you to submit them. Non-submissions are a zero.</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The term project</a:t>
            </a:r>
            <a:endParaRPr b="0" lang="en-US" sz="4400" spc="-1" strike="noStrike">
              <a:solidFill>
                <a:srgbClr val="000000"/>
              </a:solidFill>
              <a:latin typeface="Calibri"/>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will have the opportunity to work in teams of up to 3.</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expect all team members to contribute: compared to the top team member, the others should contribute at least 50% of the amount of code.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I’m telling you this now so that you can plan for it. You know the rules up front, so you can organize pair programming and make sure everyone contributes.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Lastly: the term project is expected to be unique for each team.</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4"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125"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126"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Curves</a:t>
            </a:r>
            <a:endParaRPr b="0" lang="en-US" sz="4400" spc="-1" strike="noStrike">
              <a:solidFill>
                <a:srgbClr val="000000"/>
              </a:solidFill>
              <a:latin typeface="Calibri"/>
            </a:endParaRPr>
          </a:p>
        </p:txBody>
      </p:sp>
      <p:sp>
        <p:nvSpPr>
          <p:cNvPr id="128"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I’m not the worlds hardest grader: I usually don’t have to curve.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I do, I typically do one of the following:</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Make one or more problems extra credit</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Add a flat score increase</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Change the boundaries of grade levels</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key here is that anything I do applies to everyone.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Please do not say “I know you have ways to make a student pass if you want to.” I will not compromise academic integrity.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Academic honesty</a:t>
            </a:r>
            <a:endParaRPr b="0" lang="en-US" sz="4400" spc="-1" strike="noStrike">
              <a:solidFill>
                <a:srgbClr val="000000"/>
              </a:solidFill>
              <a:latin typeface="Calibri"/>
            </a:endParaRPr>
          </a:p>
        </p:txBody>
      </p:sp>
      <p:sp>
        <p:nvSpPr>
          <p:cNvPr id="130" name="PlaceHolder 2"/>
          <p:cNvSpPr>
            <a:spLocks noGrp="1"/>
          </p:cNvSpPr>
          <p:nvPr>
            <p:ph/>
          </p:nvPr>
        </p:nvSpPr>
        <p:spPr>
          <a:xfrm>
            <a:off x="838080" y="1825560"/>
            <a:ext cx="10515240" cy="4667040"/>
          </a:xfrm>
          <a:prstGeom prst="rect">
            <a:avLst/>
          </a:prstGeom>
          <a:noFill/>
          <a:ln w="0">
            <a:noFill/>
          </a:ln>
        </p:spPr>
        <p:txBody>
          <a:bodyPr anchor="t">
            <a:normAutofit fontScale="7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Copying someone else’s code for an assignment is a violation of academic honesty.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An AI counts as a person, here.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read code online, but you have to write your own code that you submit.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an assignment gives you permission to use a snippet of code, or to cite code, you may do so. That permission only applies to that one assignment.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may use anti-cheating software. It may index your code.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minimum penalty for cheating is a 0 for the assignment. If you do it twice, you get a 0 for the class.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you manipulate someone you get a 0 for the class.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See the syllabus for more information.</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Laptops</a:t>
            </a:r>
            <a:endParaRPr b="0" lang="en-US" sz="4400" spc="-1" strike="noStrike">
              <a:solidFill>
                <a:srgbClr val="000000"/>
              </a:solidFill>
              <a:latin typeface="Calibri"/>
            </a:endParaRPr>
          </a:p>
        </p:txBody>
      </p:sp>
      <p:sp>
        <p:nvSpPr>
          <p:cNvPr id="132" name="PlaceHolder 2"/>
          <p:cNvSpPr>
            <a:spLocks noGrp="1"/>
          </p:cNvSpPr>
          <p:nvPr>
            <p:ph/>
          </p:nvPr>
        </p:nvSpPr>
        <p:spPr>
          <a:xfrm>
            <a:off x="838080" y="1825560"/>
            <a:ext cx="10515240" cy="5029560"/>
          </a:xfrm>
          <a:prstGeom prst="rect">
            <a:avLst/>
          </a:prstGeom>
          <a:noFill/>
          <a:ln w="0">
            <a:noFill/>
          </a:ln>
        </p:spPr>
        <p:txBody>
          <a:bodyPr anchor="t">
            <a:normAutofit fontScale="9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Feel free to bring laptops/tablets to class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They are useful to take notes and follow along with slides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Please don't use them to play games, watch movies, or view other distracting content.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won’t police this specifically, but if your use of electronic devices in class is disruptive to classmates, I may ask you to put it away or leave.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you don’t have access to a laptop, you can borrow a good one from the library using a voucher provided by your advisor. Do this ASAP: they tend to run out.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won't need a GPU for this class.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Fake quizzes</a:t>
            </a:r>
            <a:endParaRPr b="0" lang="en-US" sz="4400" spc="-1" strike="noStrike">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used to give quizzes every week in my classes.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Students liked the review and the fact that I designed my tests based on them.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However, they were unpopular because they forced attendance and didn’t give students too long to learn new material.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Therefore, I started giving fake quizzes, which are just like real quizzes except not.</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Fake quizzes (2)</a:t>
            </a:r>
            <a:endParaRPr b="0" lang="en-US" sz="4400" spc="-1" strike="noStrike">
              <a:solidFill>
                <a:srgbClr val="000000"/>
              </a:solidFill>
              <a:latin typeface="Calibri"/>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like to use problems similar to fake quiz problems in my exams. You can think about them as in-class homework.</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won’t be grading them but taking them seriously will likely improve your grade and your understanding.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Testing oneself improves recall substantially.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Rectangle 8"/>
          <p:cNvSpPr/>
          <p:nvPr/>
        </p:nvSpPr>
        <p:spPr>
          <a:xfrm>
            <a:off x="0" y="0"/>
            <a:ext cx="50929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9"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0" lang="en-US" sz="6000" spc="-1" strike="noStrike">
                <a:solidFill>
                  <a:srgbClr val="ffffff"/>
                </a:solidFill>
                <a:latin typeface="Calibri Light"/>
              </a:rPr>
              <a:t>Welcome!</a:t>
            </a:r>
            <a:endParaRPr b="0" lang="en-US" sz="60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901732621"/>
              </p:ext>
            </p:extLst>
          </p:nvPr>
        </p:nvGraphicFramePr>
        <p:xfrm>
          <a:off x="546840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 tentative schedule</a:t>
            </a:r>
            <a:endParaRPr b="0" lang="en-US" sz="4400" spc="-1" strike="noStrike">
              <a:solidFill>
                <a:srgbClr val="000000"/>
              </a:solidFill>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Let’s look at the syllabus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schedule will help us understand where we are during a lecture.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Note: it does not include school closures or days that I am forced to miss. There are some extra lectures just in case.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9"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140"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141"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Introduction to machine learning</a:t>
            </a:r>
            <a:endParaRPr b="0" lang="en-US" sz="4400" spc="-1" strike="noStrike">
              <a:solidFill>
                <a:srgbClr val="000000"/>
              </a:solidFill>
              <a:latin typeface="Calibri"/>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What is machine 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hear about it a lot, but what actually is 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[Class thoughts?]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Definition</a:t>
            </a:r>
            <a:endParaRPr b="0" lang="en-US" sz="4400" spc="-1" strike="noStrike">
              <a:solidFill>
                <a:srgbClr val="000000"/>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Machine learning is the field involved with computer algorithms that improve their performance based on data.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Machine learning is in the intersection between data-science, AI, and computer science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contrast machine learning with the algorithms you have learned in the past which always apply rigid rules to determine what to do.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Machine learning algorithms have “soft rules”, which they apply partially or intermittently in order to maximize a metric we care about, such as classification accuracy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Disambiguation</a:t>
            </a:r>
            <a:endParaRPr b="0" lang="en-US" sz="4400" spc="-1" strike="noStrike">
              <a:solidFill>
                <a:srgbClr val="000000"/>
              </a:solidFill>
              <a:latin typeface="Calibri"/>
            </a:endParaRPr>
          </a:p>
        </p:txBody>
      </p:sp>
      <p:sp>
        <p:nvSpPr>
          <p:cNvPr id="147" name="PlaceHolder 2"/>
          <p:cNvSpPr>
            <a:spLocks noGrp="1"/>
          </p:cNvSpPr>
          <p:nvPr>
            <p:ph/>
          </p:nvPr>
        </p:nvSpPr>
        <p:spPr>
          <a:xfrm>
            <a:off x="838080" y="1825560"/>
            <a:ext cx="10515240" cy="50320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aren’t going to be covering the following things in this class, although they are related: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Big data: this means special techniques that modify algorithms to work on huge datasets and distributed computing.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Data mining: this means techniques that generate insights from data without needing to be trained. (our techniques will require training)</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Disambiguation (2)</a:t>
            </a:r>
            <a:endParaRPr b="0" lang="en-US" sz="4400" spc="-1" strike="noStrike">
              <a:solidFill>
                <a:srgbClr val="000000"/>
              </a:solidFill>
              <a:latin typeface="Calibri"/>
            </a:endParaRPr>
          </a:p>
        </p:txBody>
      </p:sp>
      <p:sp>
        <p:nvSpPr>
          <p:cNvPr id="149" name="PlaceHolder 2"/>
          <p:cNvSpPr>
            <a:spLocks noGrp="1"/>
          </p:cNvSpPr>
          <p:nvPr>
            <p:ph/>
          </p:nvPr>
        </p:nvSpPr>
        <p:spPr>
          <a:xfrm>
            <a:off x="838080" y="1825560"/>
            <a:ext cx="10515240" cy="50320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aren’t going to be covering the following things in this class, although they are related: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Artificial intelligence: this is a field full of techniques that let computers do “intelligent” things. However, the only things we will learn involve a learning component.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Deep learning: this means using so-called “deep neural networks” to do complex things associated with human intelligence, like drive cars. Deep neural networks are a special machine learning technique that is complicated and obscure. The things we learn in this class can be a steppingstone to deep learning if you’re interested in it.</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Machine learning and AI</a:t>
            </a:r>
            <a:endParaRPr b="0" lang="en-US" sz="4400" spc="-1" strike="noStrike">
              <a:solidFill>
                <a:srgbClr val="000000"/>
              </a:solidFill>
              <a:latin typeface="Calibri"/>
            </a:endParaRPr>
          </a:p>
        </p:txBody>
      </p:sp>
      <p:sp>
        <p:nvSpPr>
          <p:cNvPr id="151" name="PlaceHolder 2"/>
          <p:cNvSpPr>
            <a:spLocks noGrp="1"/>
          </p:cNvSpPr>
          <p:nvPr>
            <p:ph/>
          </p:nvPr>
        </p:nvSpPr>
        <p:spPr>
          <a:xfrm>
            <a:off x="345600" y="1825560"/>
            <a:ext cx="11521080" cy="5032080"/>
          </a:xfrm>
          <a:prstGeom prst="rect">
            <a:avLst/>
          </a:prstGeom>
          <a:noFill/>
          <a:ln w="0">
            <a:noFill/>
          </a:ln>
        </p:spPr>
        <p:txBody>
          <a:bodyPr anchor="t">
            <a:normAutofit fontScale="83000"/>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When people think of machine learning, they typically think of AI.</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I find that it’s useful to think of AI and machine learning as overlapping fields, rather than machine learning being a part of AI.</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Some machine learning techniques are essentially computational statistics, so it’s hard to think of them as “intelligent”</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On the other hand, many AI techniques are quite successful without having any notion of “learning”, such as game-winning strategies like minimax.</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There is still a lot of overlap. For example: reinforcement learning is a machine learning approach that often involves more general AI techniques.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ML and data science</a:t>
            </a:r>
            <a:endParaRPr b="0" lang="en-US" sz="4400" spc="-1" strike="noStrike">
              <a:solidFill>
                <a:srgbClr val="000000"/>
              </a:solidFill>
              <a:latin typeface="Calibri"/>
            </a:endParaRPr>
          </a:p>
        </p:txBody>
      </p:sp>
      <p:sp>
        <p:nvSpPr>
          <p:cNvPr id="15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there is a field that ML is a subset of, it is data science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Data science can be thought of as “applied statistics”.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ML and data mining are both data science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this class, everything you learn will be considered data science.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Content Placeholder 4" descr="Machine learning as a sub-field of AI"/>
          <p:cNvPicPr/>
          <p:nvPr/>
        </p:nvPicPr>
        <p:blipFill>
          <a:blip r:embed="rId1"/>
          <a:stretch/>
        </p:blipFill>
        <p:spPr>
          <a:xfrm>
            <a:off x="997560" y="1253160"/>
            <a:ext cx="5909760" cy="4350960"/>
          </a:xfrm>
          <a:prstGeom prst="rect">
            <a:avLst/>
          </a:prstGeom>
          <a:ln w="0">
            <a:noFill/>
          </a:ln>
        </p:spPr>
      </p:pic>
      <p:pic>
        <p:nvPicPr>
          <p:cNvPr id="155" name="Picture 6" descr="Machine learning as partially overlapping with AI."/>
          <p:cNvPicPr/>
          <p:nvPr/>
        </p:nvPicPr>
        <p:blipFill>
          <a:blip r:embed="rId2"/>
          <a:srcRect l="0" t="0" r="21316" b="0"/>
          <a:stretch/>
        </p:blipFill>
        <p:spPr>
          <a:xfrm>
            <a:off x="5624640" y="1103400"/>
            <a:ext cx="6137640" cy="4600080"/>
          </a:xfrm>
          <a:prstGeom prst="rect">
            <a:avLst/>
          </a:prstGeom>
          <a:ln w="0">
            <a:noFill/>
          </a:ln>
        </p:spPr>
      </p:pic>
      <p:sp>
        <p:nvSpPr>
          <p:cNvPr id="156" name="TextBox 7"/>
          <p:cNvSpPr/>
          <p:nvPr/>
        </p:nvSpPr>
        <p:spPr>
          <a:xfrm>
            <a:off x="588960" y="667080"/>
            <a:ext cx="544356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How some people see machine learning </a:t>
            </a:r>
            <a:endParaRPr b="0" lang="en-US" sz="2400" spc="-1" strike="noStrike">
              <a:latin typeface="Arial"/>
            </a:endParaRPr>
          </a:p>
        </p:txBody>
      </p:sp>
      <p:sp>
        <p:nvSpPr>
          <p:cNvPr id="157" name="TextBox 8"/>
          <p:cNvSpPr/>
          <p:nvPr/>
        </p:nvSpPr>
        <p:spPr>
          <a:xfrm>
            <a:off x="6746400" y="641520"/>
            <a:ext cx="48733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How others see machine learning</a:t>
            </a:r>
            <a:endParaRPr b="0" lang="en-US" sz="2400" spc="-1" strike="noStrike">
              <a:latin typeface="Arial"/>
            </a:endParaRPr>
          </a:p>
        </p:txBody>
      </p:sp>
      <p:sp>
        <p:nvSpPr>
          <p:cNvPr id="158" name="TextBox 10"/>
          <p:cNvSpPr/>
          <p:nvPr/>
        </p:nvSpPr>
        <p:spPr>
          <a:xfrm>
            <a:off x="5832000" y="6093720"/>
            <a:ext cx="635976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alibri"/>
              </a:rPr>
              <a:t>Image: CC-BY-SA 4.0, </a:t>
            </a:r>
            <a:r>
              <a:rPr b="0" lang="en-US" sz="1600" spc="-1" strike="noStrike" u="sng">
                <a:solidFill>
                  <a:srgbClr val="0563c1"/>
                </a:solidFill>
                <a:uFillTx/>
                <a:latin typeface="Calibri"/>
                <a:hlinkClick r:id="rId3"/>
              </a:rPr>
              <a:t>Yakoove</a:t>
            </a:r>
            <a:r>
              <a:rPr b="0" lang="en-US" sz="1600" spc="-1" strike="noStrike">
                <a:solidFill>
                  <a:srgbClr val="000000"/>
                </a:solidFill>
                <a:latin typeface="Calibri"/>
              </a:rPr>
              <a:t>, https://en.wikipedia.org/wiki/File:Fig-y_Part_of_ML_as_subfield_of_AI_or_AI_as_subfield_of_ML.jpg</a:t>
            </a:r>
            <a:endParaRPr b="0" lang="en-US" sz="1600" spc="-1" strike="noStrike">
              <a:latin typeface="Arial"/>
            </a:endParaRPr>
          </a:p>
        </p:txBody>
      </p:sp>
      <p:sp>
        <p:nvSpPr>
          <p:cNvPr id="159" name="TextBox 12"/>
          <p:cNvSpPr/>
          <p:nvPr/>
        </p:nvSpPr>
        <p:spPr>
          <a:xfrm>
            <a:off x="588960" y="5943600"/>
            <a:ext cx="503532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alibri"/>
              </a:rPr>
              <a:t>Image: CC-BY-SA 4.0, </a:t>
            </a:r>
            <a:r>
              <a:rPr b="0" lang="en-US" sz="1600" spc="-1" strike="noStrike" u="sng">
                <a:solidFill>
                  <a:srgbClr val="0563c1"/>
                </a:solidFill>
                <a:uFillTx/>
                <a:latin typeface="Calibri"/>
                <a:hlinkClick r:id="rId4"/>
              </a:rPr>
              <a:t>Yakoove</a:t>
            </a:r>
            <a:r>
              <a:rPr b="0" lang="en-US" sz="1600" spc="-1" strike="noStrike">
                <a:solidFill>
                  <a:srgbClr val="000000"/>
                </a:solidFill>
                <a:latin typeface="Calibri"/>
              </a:rPr>
              <a:t>,https://en.wikipedia.org/wiki/File:Fig-X_All_ML_as_a_subfield_of_AI.jpg</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t>
            </a:r>
            <a:r>
              <a:rPr b="0" lang="en-US" sz="4400" spc="-1" strike="noStrike">
                <a:solidFill>
                  <a:srgbClr val="000000"/>
                </a:solidFill>
                <a:latin typeface="Calibri Light"/>
              </a:rPr>
              <a:t>branches” of ML</a:t>
            </a:r>
            <a:endParaRPr b="0" lang="en-US" sz="4400" spc="-1" strike="noStrike">
              <a:solidFill>
                <a:srgbClr val="000000"/>
              </a:solidFill>
              <a:latin typeface="Calibri"/>
            </a:endParaRPr>
          </a:p>
        </p:txBody>
      </p:sp>
      <p:sp>
        <p:nvSpPr>
          <p:cNvPr id="161" name="PlaceHolder 2"/>
          <p:cNvSpPr>
            <a:spLocks noGrp="1"/>
          </p:cNvSpPr>
          <p:nvPr>
            <p:ph/>
          </p:nvPr>
        </p:nvSpPr>
        <p:spPr>
          <a:xfrm>
            <a:off x="838080" y="1325520"/>
            <a:ext cx="10845360" cy="5532120"/>
          </a:xfrm>
          <a:prstGeom prst="rect">
            <a:avLst/>
          </a:prstGeom>
          <a:noFill/>
          <a:ln w="0">
            <a:noFill/>
          </a:ln>
        </p:spPr>
        <p:txBody>
          <a:bodyPr anchor="t">
            <a:normAutofit fontScale="83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ML, there are three, different overarching problem-types that practically all techniques fall into.</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Supervised learning </a:t>
            </a:r>
            <a:r>
              <a:rPr b="0" lang="en-US" sz="2800" spc="-1" strike="noStrike">
                <a:solidFill>
                  <a:srgbClr val="000000"/>
                </a:solidFill>
                <a:latin typeface="Calibri"/>
              </a:rPr>
              <a:t>: you give the computer a set of labeled data. The computer uses this data to make predictions about data it hasn’t seen.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Unsupervised learning </a:t>
            </a:r>
            <a:r>
              <a:rPr b="0" lang="en-US" sz="2800" spc="-1" strike="noStrike">
                <a:solidFill>
                  <a:srgbClr val="000000"/>
                </a:solidFill>
                <a:latin typeface="Calibri"/>
              </a:rPr>
              <a:t>(overlaps with data mining): you do not give the computer any training data. Instead, the computer tries to find patterns in the data without supervision. For example “these two things are related in this way”.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Reinforcement learning </a:t>
            </a:r>
            <a:r>
              <a:rPr b="0" lang="en-US" sz="2800" spc="-1" strike="noStrike">
                <a:solidFill>
                  <a:srgbClr val="000000"/>
                </a:solidFill>
                <a:latin typeface="Calibri"/>
              </a:rPr>
              <a:t>(overlaps with AI): the computer is in some kind of environment, and has the ability to take actions. It chooses what action to take based on what will maximize its reward (learning the choice and reward expectation can be a supervised learning task). It alternates between choosing efficient actions and choosing sub-optimal actions as a way to try new things and learn from the experience.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This class</a:t>
            </a:r>
            <a:endParaRPr b="0" lang="en-US" sz="4400" spc="-1" strike="noStrike">
              <a:solidFill>
                <a:srgbClr val="000000"/>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this class, we’re going to learn about machine 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Specifically:</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We’re going to learn several common machine learning algorithms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We’re going to learn a machine learning framework (Sci-Kit learn)</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We’re going to complete projects that rely on machine learning</a:t>
            </a: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163"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164"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 brief history of machine learning</a:t>
            </a:r>
            <a:endParaRPr b="0" lang="en-US" sz="4400" spc="-1" strike="noStrike">
              <a:solidFill>
                <a:srgbClr val="000000"/>
              </a:solidFill>
              <a:latin typeface="Calibri"/>
            </a:endParaRPr>
          </a:p>
        </p:txBody>
      </p:sp>
      <p:sp>
        <p:nvSpPr>
          <p:cNvPr id="166" name="PlaceHolder 2"/>
          <p:cNvSpPr>
            <a:spLocks noGrp="1"/>
          </p:cNvSpPr>
          <p:nvPr>
            <p:ph/>
          </p:nvPr>
        </p:nvSpPr>
        <p:spPr>
          <a:xfrm>
            <a:off x="838080" y="1825560"/>
            <a:ext cx="7716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term was coined by Arthur Samuel in 1959.</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He developed an early machine learning application: a checkers-playing AI</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 played games against itself in order to learn which game states were good and which were bad. Then it tried to make moves that made it hard for its opponent to find good game states.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same basic approach is still used today for playing competitive games, such as Chess and Go.</a:t>
            </a:r>
            <a:endParaRPr b="0" lang="en-US" sz="2800" spc="-1" strike="noStrike">
              <a:solidFill>
                <a:srgbClr val="000000"/>
              </a:solidFill>
              <a:latin typeface="Calibri"/>
            </a:endParaRPr>
          </a:p>
        </p:txBody>
      </p:sp>
      <p:pic>
        <p:nvPicPr>
          <p:cNvPr id="167" name="Picture 6" descr="A picture of Arthur Samuel"/>
          <p:cNvPicPr/>
          <p:nvPr/>
        </p:nvPicPr>
        <p:blipFill>
          <a:blip r:embed="rId1"/>
          <a:stretch/>
        </p:blipFill>
        <p:spPr>
          <a:xfrm>
            <a:off x="8702640" y="1690560"/>
            <a:ext cx="3326760" cy="46209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 brief history of machine learning (2)</a:t>
            </a:r>
            <a:endParaRPr b="0" lang="en-US" sz="4400" spc="-1" strike="noStrike">
              <a:solidFill>
                <a:srgbClr val="000000"/>
              </a:solidFill>
              <a:latin typeface="Calibri"/>
            </a:endParaRPr>
          </a:p>
        </p:txBody>
      </p:sp>
      <p:sp>
        <p:nvSpPr>
          <p:cNvPr id="169"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Machine learning grew out of artificial intelligence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Early AI research was booming in the 1970s, with a focus on simple neural networks as well as symbolic methods (“solving” for the right action)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Over time, the field developed a preference for symbolic manipulations over applied statistics.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Machine learning is applied statistics, so this “rejected” part of AI started to take on a life of its own.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AI winter may have played a role, too] [ai winter]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ML in practice</a:t>
            </a:r>
            <a:endParaRPr b="0" lang="en-US" sz="4400" spc="-1" strike="noStrike">
              <a:solidFill>
                <a:srgbClr val="000000"/>
              </a:solidFill>
              <a:latin typeface="Calibri"/>
            </a:endParaRPr>
          </a:p>
        </p:txBody>
      </p:sp>
      <p:sp>
        <p:nvSpPr>
          <p:cNvPr id="171" name="PlaceHolder 2"/>
          <p:cNvSpPr>
            <a:spLocks noGrp="1"/>
          </p:cNvSpPr>
          <p:nvPr>
            <p:ph/>
          </p:nvPr>
        </p:nvSpPr>
        <p:spPr>
          <a:xfrm>
            <a:off x="838080" y="1825560"/>
            <a:ext cx="10515240" cy="4350960"/>
          </a:xfrm>
          <a:prstGeom prst="rect">
            <a:avLst/>
          </a:prstGeom>
          <a:noFill/>
          <a:ln w="0">
            <a:noFill/>
          </a:ln>
        </p:spPr>
        <p:txBody>
          <a:bodyPr anchor="t">
            <a:normAutofit fontScale="87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ML usage has exploded recently, both in academia and the industry.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can’t say for certain, but I feel like much of this has to do with improved confidence on the part of ML developers through a series of victories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Machine learning has distinguished itself as a way for businesses to make money and researchers to publish new papers.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Data-science tends to scare people away, but excellent frameworks and improved computer hardware leading to previously intractable techniques becoming tractable have attracted new people to the field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How do you “do” machine learning?</a:t>
            </a:r>
            <a:endParaRPr b="0" lang="en-US" sz="4400" spc="-1" strike="noStrike">
              <a:solidFill>
                <a:srgbClr val="000000"/>
              </a:solidFill>
              <a:latin typeface="Calibri"/>
            </a:endParaRPr>
          </a:p>
        </p:txBody>
      </p:sp>
      <p:sp>
        <p:nvSpPr>
          <p:cNvPr id="17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First, you decide which of the 3 branches the problem you’re trying to solve fits into.</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Let’s take supervised learning as an example.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Suppose you want to predict whether it will rain tomorrow based on the weather today.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is a classification task (some also call it prediction). Our goal is to take a bunch of weather data, and output “rain” or “no rain”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Using a framework</a:t>
            </a:r>
            <a:endParaRPr b="0" lang="en-US" sz="4400" spc="-1" strike="noStrike">
              <a:solidFill>
                <a:srgbClr val="000000"/>
              </a:solidFill>
              <a:latin typeface="Calibri"/>
            </a:endParaRPr>
          </a:p>
        </p:txBody>
      </p:sp>
      <p:sp>
        <p:nvSpPr>
          <p:cNvPr id="17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machine learning algorithms have already been implemented by many smart people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framework we will use in class is called SciKit-learn:</a:t>
            </a:r>
            <a:br>
              <a:rPr sz="2800"/>
            </a:br>
            <a:r>
              <a:rPr b="0" lang="en-US" sz="2800" spc="-1" strike="noStrike" u="sng">
                <a:solidFill>
                  <a:srgbClr val="0563c1"/>
                </a:solidFill>
                <a:uFillTx/>
                <a:latin typeface="Calibri"/>
                <a:hlinkClick r:id="rId1"/>
              </a:rPr>
              <a:t>https://scikit-learn.org/stable/index.html</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They often have lots of thought put into performance optimization: both performance in terms of CPU usage, and performance in terms of how well the model performs at its task.</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Building the model</a:t>
            </a:r>
            <a:endParaRPr b="0" lang="en-US" sz="4400" spc="-1" strike="noStrike">
              <a:solidFill>
                <a:srgbClr val="000000"/>
              </a:solidFill>
              <a:latin typeface="Calibri"/>
            </a:endParaRPr>
          </a:p>
        </p:txBody>
      </p:sp>
      <p:sp>
        <p:nvSpPr>
          <p:cNvPr id="17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framework has classes for the different algorithms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choose an algorithm that handles classification problems.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assemble your weather data and your labels (assigning a label of “rain” or “not rain” to all of the rows in your spreadsheet.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create a new “model”. A model is like a “brain”. It contains all the information that has been learned from training. It starts out knowing nothing.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train the model on your data, giving you a trained model that knows something about predicting the weather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Using the model</a:t>
            </a:r>
            <a:endParaRPr b="0" lang="en-US" sz="4400" spc="-1" strike="noStrike">
              <a:solidFill>
                <a:srgbClr val="000000"/>
              </a:solidFill>
              <a:latin typeface="Calibri"/>
            </a:endParaRPr>
          </a:p>
        </p:txBody>
      </p:sp>
      <p:sp>
        <p:nvSpPr>
          <p:cNvPr id="179" name="PlaceHolder 2"/>
          <p:cNvSpPr>
            <a:spLocks noGrp="1"/>
          </p:cNvSpPr>
          <p:nvPr>
            <p:ph/>
          </p:nvPr>
        </p:nvSpPr>
        <p:spPr>
          <a:xfrm>
            <a:off x="838080" y="1825560"/>
            <a:ext cx="10886040" cy="5032080"/>
          </a:xfrm>
          <a:prstGeom prst="rect">
            <a:avLst/>
          </a:prstGeom>
          <a:noFill/>
          <a:ln w="0">
            <a:noFill/>
          </a:ln>
        </p:spPr>
        <p:txBody>
          <a:bodyPr anchor="t">
            <a:normAutofit fontScale="93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model will be stored as an object with a data structure inside of 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write the model to disk to share it with people.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you get new data, you can re-train the model to improve 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When you’re ready to use it, you call a function called “predict”, which takes un-labeled data as its input.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output is the predicted label: “rain” or “no rain”. Possibly with probabilities attached to each one.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have another set of data (called test data) that the model hasn’t seen before to see how good it does. The better it does on data it hasn’t seen, the more useful it is, and the more it has actually learned.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0"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181"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182"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Environments</a:t>
            </a:r>
            <a:endParaRPr b="0" lang="en-US" sz="4400" spc="-1" strike="noStrike">
              <a:solidFill>
                <a:srgbClr val="000000"/>
              </a:solidFill>
              <a:latin typeface="Calibri"/>
            </a:endParaRPr>
          </a:p>
        </p:txBody>
      </p:sp>
      <p:sp>
        <p:nvSpPr>
          <p:cNvPr id="184"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most common programming language for data science (which includes machine learning) is python.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Python is easy to get up and running, but if you install packages the default way, you will run into problems with version management.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Basically: packages will require other packages, and sometimes you get a conflict where one package wants version 1 and another wants version 2 of some random thing.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To fix this, you can set up an “environment”, which is like a separate python install that only has exactly the packages you want.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My goals for this class</a:t>
            </a:r>
            <a:endParaRPr b="0" lang="en-US" sz="4400" spc="-1" strike="noStrike">
              <a:solidFill>
                <a:srgbClr val="000000"/>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anchor="t">
            <a:normAutofit fontScale="9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want you to have hands-on experience with machine 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want machine learning to not seem “magic”, but rather, a useful tool to have in your toolkit for solving problems and understanding the world.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want you to not feel afraid to break out machine learning methods when they are appropriate.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want the techniques you use to be actively applicable.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is an introductory class. Unfortunately, we won't be covering deep learning.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Conda</a:t>
            </a:r>
            <a:endParaRPr b="0" lang="en-US" sz="4400" spc="-1" strike="noStrike">
              <a:solidFill>
                <a:srgbClr val="000000"/>
              </a:solidFill>
              <a:latin typeface="Calibri"/>
            </a:endParaRPr>
          </a:p>
        </p:txBody>
      </p:sp>
      <p:sp>
        <p:nvSpPr>
          <p:cNvPr id="18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most popular environment management system is called “conda”.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Conda allows you to create a named environment, switch to it, and install packages that only appear when you’re using that environment.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Conda is part of a python distribution called Anaconda, which consists of roughly 1,500 data-science related packages.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It’s not necessary to bring in that many dependencies. We’ll be using a smaller version called “miniconda”</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Getting miniconda</a:t>
            </a:r>
            <a:endParaRPr b="0" lang="en-US" sz="4400" spc="-1" strike="noStrike">
              <a:solidFill>
                <a:srgbClr val="000000"/>
              </a:solidFill>
              <a:latin typeface="Calibri"/>
            </a:endParaRPr>
          </a:p>
        </p:txBody>
      </p:sp>
      <p:sp>
        <p:nvSpPr>
          <p:cNvPr id="188"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Go here:</a:t>
            </a:r>
            <a:br>
              <a:rPr sz="2800"/>
            </a:br>
            <a:r>
              <a:rPr b="0" lang="en-US" sz="2800" spc="-1" strike="noStrike" u="sng">
                <a:solidFill>
                  <a:srgbClr val="0563c1"/>
                </a:solidFill>
                <a:uFillTx/>
                <a:latin typeface="Calibri"/>
                <a:hlinkClick r:id="rId1"/>
              </a:rPr>
              <a:t>https://docs.conda.io/en/latest/miniconda.html</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Download the most appropriate version for your OS/repo</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Linux one is a shell script that should handle installation for you</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will be using python 3. Python 2 comes with the distro, but we won’t be using 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 Windows: do not choose the option that adds Conda to your path.</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Opening a prompt</a:t>
            </a:r>
            <a:endParaRPr b="0" lang="en-US" sz="4400" spc="-1" strike="noStrike">
              <a:solidFill>
                <a:srgbClr val="000000"/>
              </a:solidFill>
              <a:latin typeface="Calibri"/>
            </a:endParaRPr>
          </a:p>
        </p:txBody>
      </p:sp>
      <p:sp>
        <p:nvSpPr>
          <p:cNvPr id="190"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 windows you will need to open a special program to use your python distribution in a prompt.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Search for the command: “Anaconda Prompt (miniconda3)”</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prompt is where you will manage environments and run programs.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 Linux and mac, just use whatever terminal you prefer. No need to open a special prompt.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Creating an environment</a:t>
            </a:r>
            <a:endParaRPr b="0" lang="en-US" sz="4400" spc="-1" strike="noStrike">
              <a:solidFill>
                <a:srgbClr val="000000"/>
              </a:solidFill>
              <a:latin typeface="Calibri"/>
            </a:endParaRPr>
          </a:p>
        </p:txBody>
      </p:sp>
      <p:sp>
        <p:nvSpPr>
          <p:cNvPr id="192"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Before we start managing packages, we need to create an environment.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Environments are like boxes that packages can live in. If you change environments, it’s as if the old packages are not installed. We can use this to avoid conflicts.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 windows: this affects the PATH variable, which is why it’s not recommended that you add Conda to it.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Creating an environment (1)</a:t>
            </a:r>
            <a:endParaRPr b="0" lang="en-US" sz="4400" spc="-1" strike="noStrike">
              <a:solidFill>
                <a:srgbClr val="000000"/>
              </a:solidFill>
              <a:latin typeface="Calibri"/>
            </a:endParaRPr>
          </a:p>
        </p:txBody>
      </p:sp>
      <p:sp>
        <p:nvSpPr>
          <p:cNvPr id="194"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Type “conda create --name environment_name”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For this we’ll call it “machine_learning”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So:</a:t>
            </a:r>
            <a:br>
              <a:rPr sz="2800"/>
            </a:br>
            <a:r>
              <a:rPr b="0" lang="en-US" sz="2800" spc="-1" strike="noStrike">
                <a:solidFill>
                  <a:srgbClr val="000000"/>
                </a:solidFill>
                <a:latin typeface="Calibri"/>
              </a:rPr>
              <a:t>conda create --name machine_learning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 are two dashes before name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Then, activate your new environment:</a:t>
            </a:r>
            <a:br>
              <a:rPr sz="2800"/>
            </a:br>
            <a:r>
              <a:rPr b="0" lang="en-US" sz="2800" spc="-1" strike="noStrike">
                <a:solidFill>
                  <a:srgbClr val="000000"/>
                </a:solidFill>
                <a:latin typeface="Calibri"/>
              </a:rPr>
              <a:t>conda activate machine_learning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Your prompt should now start with (machine_learning)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Installing packages</a:t>
            </a:r>
            <a:endParaRPr b="0" lang="en-US" sz="4400" spc="-1" strike="noStrike">
              <a:solidFill>
                <a:srgbClr val="000000"/>
              </a:solidFill>
              <a:latin typeface="Calibri"/>
            </a:endParaRPr>
          </a:p>
        </p:txBody>
      </p:sp>
      <p:sp>
        <p:nvSpPr>
          <p:cNvPr id="196" name="PlaceHolder 2"/>
          <p:cNvSpPr>
            <a:spLocks noGrp="1"/>
          </p:cNvSpPr>
          <p:nvPr>
            <p:ph/>
          </p:nvPr>
        </p:nvSpPr>
        <p:spPr>
          <a:xfrm>
            <a:off x="838080" y="1825560"/>
            <a:ext cx="10515240" cy="503208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need to install scikit-learn into our new environment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To do that, run this command (still using the prompt in windows):</a:t>
            </a:r>
            <a:br>
              <a:rPr sz="2800"/>
            </a:br>
            <a:r>
              <a:rPr b="0" lang="en-US" sz="2800" spc="-1" strike="noStrike">
                <a:solidFill>
                  <a:srgbClr val="000000"/>
                </a:solidFill>
                <a:latin typeface="Calibri"/>
              </a:rPr>
              <a:t>conda install -c conda-forge scikit-learn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“-c” option means “use this channel” (conda-forge)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SciKit-learn is the framework we are going to use.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will be asked if you want to install a large list of packages. Hit yes.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These will only be visible inside your environment, which is especially important on Linux (where distros manage package versions and use python scripts for configuration).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Installing Python</a:t>
            </a:r>
            <a:endParaRPr b="0" lang="en-US" sz="4400" spc="-1" strike="noStrike">
              <a:solidFill>
                <a:srgbClr val="000000"/>
              </a:solidFill>
              <a:latin typeface="Calibri"/>
            </a:endParaRPr>
          </a:p>
        </p:txBody>
      </p:sp>
      <p:sp>
        <p:nvSpPr>
          <p:cNvPr id="198"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Anaconda comes with Python, however, it won't necessary be visible to the environments you create.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use conda to install python like this:</a:t>
            </a:r>
            <a:br>
              <a:rPr sz="2800"/>
            </a:br>
            <a:r>
              <a:rPr b="0" lang="en-US" sz="2800" spc="-1" strike="noStrike">
                <a:solidFill>
                  <a:srgbClr val="000000"/>
                </a:solidFill>
                <a:latin typeface="Calibri"/>
              </a:rPr>
              <a:t>conda install python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 will pull the latest version and make it available inside the environment.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9"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200"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201"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Notebooks</a:t>
            </a:r>
            <a:endParaRPr b="0" lang="en-US" sz="4400" spc="-1" strike="noStrike">
              <a:solidFill>
                <a:srgbClr val="000000"/>
              </a:solidFill>
              <a:latin typeface="Calibri"/>
            </a:endParaRPr>
          </a:p>
        </p:txBody>
      </p:sp>
      <p:sp>
        <p:nvSpPr>
          <p:cNvPr id="20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lot of data science work takes place in notebooks.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won’t be using these for your projects, but they</a:t>
            </a:r>
            <a:br>
              <a:rPr sz="2800"/>
            </a:br>
            <a:r>
              <a:rPr b="0" lang="en-US" sz="2800" spc="-1" strike="noStrike">
                <a:solidFill>
                  <a:srgbClr val="000000"/>
                </a:solidFill>
                <a:latin typeface="Calibri"/>
              </a:rPr>
              <a:t>are very useful for testing out an approach.</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They make it very easy to run small sections of code.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notebook environment we will be using is called “Jupyter”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Installing Jupyter</a:t>
            </a:r>
            <a:endParaRPr b="0" lang="en-US" sz="4400" spc="-1" strike="noStrike">
              <a:solidFill>
                <a:srgbClr val="000000"/>
              </a:solidFill>
              <a:latin typeface="Calibri"/>
            </a:endParaRPr>
          </a:p>
        </p:txBody>
      </p:sp>
      <p:sp>
        <p:nvSpPr>
          <p:cNvPr id="20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Jupyter might be better if installed globally. It has a way of selecting environments using a GUI if you do that.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Deactivate the current environment:</a:t>
            </a:r>
            <a:br>
              <a:rPr sz="2800"/>
            </a:br>
            <a:r>
              <a:rPr b="0" lang="en-US" sz="2800" spc="-1" strike="noStrike">
                <a:solidFill>
                  <a:srgbClr val="000000"/>
                </a:solidFill>
                <a:latin typeface="Calibri"/>
              </a:rPr>
              <a:t>conda deactivate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Now, install jupyterlab:</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Conda install jupyterlab -c conda-forge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Let’s look at the syllabus: Major points</a:t>
            </a:r>
            <a:endParaRPr b="0" lang="en-US" sz="4400" spc="-1" strike="noStrike">
              <a:solidFill>
                <a:srgbClr val="000000"/>
              </a:solidFill>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We’ll outline some key points in the slides, but everyone is responsible for reading the syllabus.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syllabus is the contract between us. It binds my behavior and yours.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there is a discrepancy between the syllabus and the slides or something I say in class, the syllabus wins.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Let’s pull it up on canvas now</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Making our environment visible to it</a:t>
            </a:r>
            <a:endParaRPr b="0" lang="en-US" sz="4400" spc="-1" strike="noStrike">
              <a:solidFill>
                <a:srgbClr val="000000"/>
              </a:solidFill>
              <a:latin typeface="Calibri"/>
            </a:endParaRPr>
          </a:p>
        </p:txBody>
      </p:sp>
      <p:sp>
        <p:nvSpPr>
          <p:cNvPr id="20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order to have your notebooks run inside the machine_learning environment, first activate it:</a:t>
            </a:r>
            <a:br>
              <a:rPr sz="2800"/>
            </a:br>
            <a:r>
              <a:rPr b="0" lang="en-US" sz="2800" spc="-1" strike="noStrike">
                <a:solidFill>
                  <a:srgbClr val="000000"/>
                </a:solidFill>
                <a:latin typeface="Calibri"/>
              </a:rPr>
              <a:t>conda activate machine_learning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Then, install ipykernel. “Kernel” is the term that Jupyter uses to refer to a python environment and its associated python version:</a:t>
            </a:r>
            <a:br>
              <a:rPr sz="2800"/>
            </a:br>
            <a:r>
              <a:rPr b="0" lang="en-US" sz="2800" spc="-1" strike="noStrike">
                <a:solidFill>
                  <a:srgbClr val="000000"/>
                </a:solidFill>
                <a:latin typeface="Calibri"/>
              </a:rPr>
              <a:t>conda install ipykernel</a:t>
            </a:r>
            <a:br>
              <a:rPr sz="2800"/>
            </a:br>
            <a:r>
              <a:rPr b="0" lang="en-US" sz="2800" spc="-1" strike="noStrike">
                <a:solidFill>
                  <a:srgbClr val="000000"/>
                </a:solidFill>
                <a:latin typeface="Calibri"/>
              </a:rPr>
              <a:t>(note: Jupyter notebooks used to be called iPy Notebooks)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Now run this command:</a:t>
            </a:r>
            <a:br>
              <a:rPr sz="2800"/>
            </a:br>
            <a:r>
              <a:rPr b="0" lang="en-US" sz="2800" spc="-1" strike="noStrike">
                <a:solidFill>
                  <a:srgbClr val="000000"/>
                </a:solidFill>
                <a:latin typeface="Calibri"/>
              </a:rPr>
              <a:t>python –m ipykernel install --user --name machine_learning --display-name “machine learning”</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Installing the notebook</a:t>
            </a:r>
            <a:endParaRPr b="0" lang="en-US" sz="4400" spc="-1" strike="noStrike">
              <a:solidFill>
                <a:srgbClr val="000000"/>
              </a:solidFill>
              <a:latin typeface="Calibri"/>
            </a:endParaRPr>
          </a:p>
        </p:txBody>
      </p:sp>
      <p:sp>
        <p:nvSpPr>
          <p:cNvPr id="209"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Now we have to deactivate our environment again:</a:t>
            </a:r>
            <a:br>
              <a:rPr sz="2800"/>
            </a:br>
            <a:r>
              <a:rPr b="0" lang="en-US" sz="2800" spc="-1" strike="noStrike">
                <a:solidFill>
                  <a:srgbClr val="000000"/>
                </a:solidFill>
                <a:latin typeface="Calibri"/>
              </a:rPr>
              <a:t>conda deactivate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should see (base) to the left of your prompt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Install Jupyter notebook’s kernel support:</a:t>
            </a:r>
            <a:br>
              <a:rPr sz="2800"/>
            </a:br>
            <a:r>
              <a:rPr b="0" lang="en-US" sz="2800" spc="-1" strike="noStrike">
                <a:solidFill>
                  <a:srgbClr val="000000"/>
                </a:solidFill>
                <a:latin typeface="Calibri"/>
              </a:rPr>
              <a:t>conda install -c conda-forge nb_conda_kernels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To run it (from the (base) environment), type:</a:t>
            </a:r>
            <a:br>
              <a:rPr sz="2800"/>
            </a:br>
            <a:r>
              <a:rPr b="0" lang="en-US" sz="2800" spc="-1" strike="noStrike">
                <a:solidFill>
                  <a:srgbClr val="000000"/>
                </a:solidFill>
                <a:latin typeface="Calibri"/>
              </a:rPr>
              <a:t>jupyter notebook</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The file browser</a:t>
            </a:r>
            <a:endParaRPr b="0" lang="en-US" sz="4400" spc="-1" strike="noStrike">
              <a:solidFill>
                <a:srgbClr val="000000"/>
              </a:solidFill>
              <a:latin typeface="Calibri"/>
            </a:endParaRPr>
          </a:p>
        </p:txBody>
      </p:sp>
      <p:sp>
        <p:nvSpPr>
          <p:cNvPr id="211"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notebook is a web application that runs from a local web server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Your browser should be automatically redirected to a file browser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 recommend creating a new folder for your notebooks in the directory you use for this class.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Each notebook is one file.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Let’s make a sample notebook to show how they work.</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Creating a notebook</a:t>
            </a:r>
            <a:endParaRPr b="0" lang="en-US" sz="4400" spc="-1" strike="noStrike">
              <a:solidFill>
                <a:srgbClr val="000000"/>
              </a:solidFill>
              <a:latin typeface="Calibri"/>
            </a:endParaRPr>
          </a:p>
        </p:txBody>
      </p:sp>
      <p:sp>
        <p:nvSpPr>
          <p:cNvPr id="213" name="PlaceHolder 2"/>
          <p:cNvSpPr>
            <a:spLocks noGrp="1"/>
          </p:cNvSpPr>
          <p:nvPr>
            <p:ph/>
          </p:nvPr>
        </p:nvSpPr>
        <p:spPr>
          <a:xfrm>
            <a:off x="838080" y="1825560"/>
            <a:ext cx="10515240" cy="4879440"/>
          </a:xfrm>
          <a:prstGeom prst="rect">
            <a:avLst/>
          </a:prstGeom>
          <a:noFill/>
          <a:ln w="0">
            <a:noFill/>
          </a:ln>
        </p:spPr>
        <p:txBody>
          <a:bodyPr anchor="t">
            <a:normAutofit fontScale="93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 your machine, use the jupyter web interface to naviage to your new folder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you don’t see it, try opening your prompt again, hitting ctrl+C to kill the web service, and change directories manually to the directory you want to use.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Then, re-run jupyter notebook</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Once you’re at the folder: create a notebook and choose the option:</a:t>
            </a:r>
            <a:br>
              <a:rPr sz="2800"/>
            </a:br>
            <a:r>
              <a:rPr b="0" lang="en-US" sz="2800" spc="-1" strike="noStrike">
                <a:solidFill>
                  <a:srgbClr val="000000"/>
                </a:solidFill>
                <a:latin typeface="Calibri"/>
              </a:rPr>
              <a:t>“Python [conda env:machine_learning]”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will ensure that all the code in the notebook runs in our new environment (and all the packages we install will be available to it)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How do notebooks work?</a:t>
            </a:r>
            <a:endParaRPr b="0" lang="en-US" sz="4400" spc="-1" strike="noStrike">
              <a:solidFill>
                <a:srgbClr val="000000"/>
              </a:solidFill>
              <a:latin typeface="Calibri"/>
            </a:endParaRPr>
          </a:p>
        </p:txBody>
      </p:sp>
      <p:sp>
        <p:nvSpPr>
          <p:cNvPr id="215" name="PlaceHolder 2"/>
          <p:cNvSpPr>
            <a:spLocks noGrp="1"/>
          </p:cNvSpPr>
          <p:nvPr>
            <p:ph/>
          </p:nvPr>
        </p:nvSpPr>
        <p:spPr>
          <a:xfrm>
            <a:off x="838080" y="1825560"/>
            <a:ext cx="10515240" cy="5032080"/>
          </a:xfrm>
          <a:prstGeom prst="rect">
            <a:avLst/>
          </a:prstGeom>
          <a:noFill/>
          <a:ln w="0">
            <a:noFill/>
          </a:ln>
        </p:spPr>
        <p:txBody>
          <a:bodyPr anchor="t">
            <a:normAutofit fontScale="95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notebook’s name is “Untitled”. Click the title at the top of the screen to change it to something more appropriate.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should see a single blank text entry called “In [ ]”. This is a “cell”</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type code here, and hit “shift + enter” to run 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Try this:</a:t>
            </a:r>
            <a:br>
              <a:rPr sz="2800"/>
            </a:br>
            <a:r>
              <a:rPr b="0" lang="en-US" sz="2800" spc="-1" strike="noStrike">
                <a:solidFill>
                  <a:srgbClr val="000000"/>
                </a:solidFill>
                <a:latin typeface="Calibri"/>
              </a:rPr>
              <a:t>print( ‘hello, world!’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Hit shift+enter to run it and move the active cell down one.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the selection box around a cell is blue, you’re in cell mode. You can hit escape to enter this mode. In this mode, hit ‘a’ to insert a cell above, and ‘b’ to insert one below.</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More examples</a:t>
            </a:r>
            <a:endParaRPr b="0" lang="en-US" sz="4400" spc="-1" strike="noStrike">
              <a:solidFill>
                <a:srgbClr val="000000"/>
              </a:solidFill>
              <a:latin typeface="Calibri"/>
            </a:endParaRPr>
          </a:p>
        </p:txBody>
      </p:sp>
      <p:sp>
        <p:nvSpPr>
          <p:cNvPr id="21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Try putting this in a cell: 2+2</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This time hit ctrl+enter instead of shift+enter.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Afterwards, notice that it automatically printed the result. The result returned by the last expression in a cell is printed below it.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Let’s try some more short snippets.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8"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219"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220"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Why is this useful?</a:t>
            </a:r>
            <a:endParaRPr b="0" lang="en-US" sz="4400" spc="-1" strike="noStrike">
              <a:solidFill>
                <a:srgbClr val="000000"/>
              </a:solidFill>
              <a:latin typeface="Calibri"/>
            </a:endParaRPr>
          </a:p>
        </p:txBody>
      </p:sp>
      <p:sp>
        <p:nvSpPr>
          <p:cNvPr id="222"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Data science typically follows a very “functional” workflow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That means one function’s outputs usually feed into another’s inputs in a “pipeline” type mechanism</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Notebooks give you a way to inspect different stages of the pipeline and verify that everything is working correctly at each phase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For example: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Data preparation</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Training</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Evaluation</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Etc.</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Numpy</a:t>
            </a:r>
            <a:endParaRPr b="0" lang="en-US" sz="4400" spc="-1" strike="noStrike">
              <a:solidFill>
                <a:srgbClr val="000000"/>
              </a:solidFill>
              <a:latin typeface="Calibri"/>
            </a:endParaRPr>
          </a:p>
        </p:txBody>
      </p:sp>
      <p:sp>
        <p:nvSpPr>
          <p:cNvPr id="224"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Numpy is a numerical computing framework for python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It’s very useful, and it’s also what SK learn uses by default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may already be familiar with it, but if not, it adds fast multi-dimensional array functionality to python.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(fun fact: some of numpy is written in Fortran)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Using Numpy in a notebook</a:t>
            </a:r>
            <a:endParaRPr b="0" lang="en-US" sz="4400" spc="-1" strike="noStrike">
              <a:solidFill>
                <a:srgbClr val="000000"/>
              </a:solidFill>
              <a:latin typeface="Calibri"/>
            </a:endParaRPr>
          </a:p>
        </p:txBody>
      </p:sp>
      <p:sp>
        <p:nvSpPr>
          <p:cNvPr id="22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still need to import the packages we use:</a:t>
            </a:r>
            <a:br>
              <a:rPr sz="2800"/>
            </a:br>
            <a:r>
              <a:rPr b="0" lang="en-US" sz="2800" spc="-1" strike="noStrike">
                <a:solidFill>
                  <a:srgbClr val="000000"/>
                </a:solidFill>
                <a:latin typeface="Calibri"/>
              </a:rPr>
              <a:t>import numpy as np</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turn an ordinary python list into a numpy array like this:</a:t>
            </a:r>
            <a:br>
              <a:rPr sz="2800"/>
            </a:br>
            <a:r>
              <a:rPr b="0" lang="en-US" sz="2800" spc="-1" strike="noStrike">
                <a:solidFill>
                  <a:srgbClr val="000000"/>
                </a:solidFill>
                <a:latin typeface="Calibri"/>
              </a:rPr>
              <a:t>arr = np.array( [1, 2 ,3 ,4]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Let’s experiment with fast 2D arrays. These will be useful for ML:</a:t>
            </a:r>
            <a:br>
              <a:rPr sz="2800"/>
            </a:br>
            <a:r>
              <a:rPr b="0" lang="en-US" sz="2800" spc="-1" strike="noStrike">
                <a:solidFill>
                  <a:srgbClr val="000000"/>
                </a:solidFill>
                <a:latin typeface="Calibri"/>
              </a:rPr>
              <a:t>arr = np.array([ </a:t>
            </a:r>
            <a:br>
              <a:rPr sz="2800"/>
            </a:br>
            <a:r>
              <a:rPr b="0" lang="en-US" sz="2800" spc="-1" strike="noStrike">
                <a:solidFill>
                  <a:srgbClr val="000000"/>
                </a:solidFill>
                <a:latin typeface="Calibri"/>
              </a:rPr>
              <a:t>	</a:t>
            </a:r>
            <a:r>
              <a:rPr b="0" lang="en-US" sz="2800" spc="-1" strike="noStrike">
                <a:solidFill>
                  <a:srgbClr val="000000"/>
                </a:solidFill>
                <a:latin typeface="Calibri"/>
              </a:rPr>
              <a:t>[2, 0, 0, ],</a:t>
            </a:r>
            <a:br>
              <a:rPr sz="2800"/>
            </a:br>
            <a:r>
              <a:rPr b="0" lang="en-US" sz="2800" spc="-1" strike="noStrike">
                <a:solidFill>
                  <a:srgbClr val="000000"/>
                </a:solidFill>
                <a:latin typeface="Calibri"/>
              </a:rPr>
              <a:t>	</a:t>
            </a:r>
            <a:r>
              <a:rPr b="0" lang="en-US" sz="2800" spc="-1" strike="noStrike">
                <a:solidFill>
                  <a:srgbClr val="000000"/>
                </a:solidFill>
                <a:latin typeface="Calibri"/>
              </a:rPr>
              <a:t>[0, 2, 0, ],</a:t>
            </a:r>
            <a:br>
              <a:rPr sz="2800"/>
            </a:br>
            <a:r>
              <a:rPr b="0" lang="en-US" sz="2800" spc="-1" strike="noStrike">
                <a:solidFill>
                  <a:srgbClr val="000000"/>
                </a:solidFill>
                <a:latin typeface="Calibri"/>
              </a:rPr>
              <a:t>	</a:t>
            </a:r>
            <a:r>
              <a:rPr b="0" lang="en-US" sz="2800" spc="-1" strike="noStrike">
                <a:solidFill>
                  <a:srgbClr val="000000"/>
                </a:solidFill>
                <a:latin typeface="Calibri"/>
              </a:rPr>
              <a:t>[0, 0, 2, ],</a:t>
            </a:r>
            <a:br>
              <a:rPr sz="2800"/>
            </a:b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Office, hours, and TA.</a:t>
            </a:r>
            <a:endParaRPr b="0" lang="en-US" sz="4400" spc="-1" strike="noStrike">
              <a:solidFill>
                <a:srgbClr val="000000"/>
              </a:solidFill>
              <a:latin typeface="Calibri"/>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My office is VECS-301G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Official office hours are: M/W from 10:30 to 12:00 (right after this class)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I’m very much on a hybrid schedule, so you’ll likely want to set up an appointment ahead of time outside of these hours.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office hours aren’t sufficient, I will add more.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Why numpy arrays?</a:t>
            </a:r>
            <a:endParaRPr b="0" lang="en-US" sz="4400" spc="-1" strike="noStrike">
              <a:solidFill>
                <a:srgbClr val="000000"/>
              </a:solidFill>
              <a:latin typeface="Calibri"/>
            </a:endParaRPr>
          </a:p>
        </p:txBody>
      </p:sp>
      <p:sp>
        <p:nvSpPr>
          <p:cNvPr id="228" name="PlaceHolder 2"/>
          <p:cNvSpPr>
            <a:spLocks noGrp="1"/>
          </p:cNvSpPr>
          <p:nvPr>
            <p:ph/>
          </p:nvPr>
        </p:nvSpPr>
        <p:spPr>
          <a:xfrm>
            <a:off x="838080" y="1825560"/>
            <a:ext cx="10515240" cy="503208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Python lists are not “dense”. Each element of the list could be a different kind of object. Adding and removing elements to/from a list involves memory management and garbage collection.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NumPy arrays are uniform and dense. They are implemented as true rectangular arrays. No gaps between elements, no pointers.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Doing numerical operations on this kind of data is dramatically faster.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Try displaying the array by ending a cell with “arr”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Display the dimensions of it by typing arr.shape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Note: it’s useful to manage your dependencies so that you only use variables declared in cells above the current cell. Otherwise it gets confusing.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Pandas </a:t>
            </a:r>
            <a:endParaRPr b="0" lang="en-US" sz="4400" spc="-1" strike="noStrike">
              <a:solidFill>
                <a:srgbClr val="000000"/>
              </a:solidFill>
              <a:latin typeface="Calibri"/>
            </a:endParaRPr>
          </a:p>
        </p:txBody>
      </p:sp>
      <p:sp>
        <p:nvSpPr>
          <p:cNvPr id="230"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Data scientists also often use a library called “Pandas”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Pandas adds a more complex data structure called a “data frame”, which is a like a relational table.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Data frames have fancy query functionality that helps you work with large and complex data.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They are compatible with Numpy and with sci-kit learn,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Installing pandas</a:t>
            </a:r>
            <a:endParaRPr b="0" lang="en-US" sz="4400" spc="-1" strike="noStrike">
              <a:solidFill>
                <a:srgbClr val="000000"/>
              </a:solidFill>
              <a:latin typeface="Calibri"/>
            </a:endParaRPr>
          </a:p>
        </p:txBody>
      </p:sp>
      <p:sp>
        <p:nvSpPr>
          <p:cNvPr id="232"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We’ll need to kill the web server process that’s running jupyter notebook to install the package (select the terminal window it’s running in and hit ctrl + C)</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Activate your machine learning environment</a:t>
            </a:r>
            <a:br>
              <a:rPr sz="2800"/>
            </a:br>
            <a:r>
              <a:rPr b="0" lang="en-US" sz="2800" spc="-1" strike="noStrike">
                <a:solidFill>
                  <a:srgbClr val="000000"/>
                </a:solidFill>
                <a:latin typeface="Calibri"/>
              </a:rPr>
              <a:t>conda activate machine_learning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Run the following:</a:t>
            </a:r>
            <a:br>
              <a:rPr sz="2800"/>
            </a:br>
            <a:r>
              <a:rPr b="0" lang="en-US" sz="2800" spc="-1" strike="noStrike">
                <a:solidFill>
                  <a:srgbClr val="000000"/>
                </a:solidFill>
                <a:latin typeface="Calibri"/>
              </a:rPr>
              <a:t>conda install -c conda-forge pandas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Using Pandas</a:t>
            </a:r>
            <a:endParaRPr b="0" lang="en-US" sz="4400" spc="-1" strike="noStrike">
              <a:solidFill>
                <a:srgbClr val="000000"/>
              </a:solidFill>
              <a:latin typeface="Calibri"/>
            </a:endParaRPr>
          </a:p>
        </p:txBody>
      </p:sp>
      <p:sp>
        <p:nvSpPr>
          <p:cNvPr id="234" name="PlaceHolder 2"/>
          <p:cNvSpPr>
            <a:spLocks noGrp="1"/>
          </p:cNvSpPr>
          <p:nvPr>
            <p:ph/>
          </p:nvPr>
        </p:nvSpPr>
        <p:spPr>
          <a:xfrm>
            <a:off x="838080" y="1825560"/>
            <a:ext cx="10515240" cy="4350960"/>
          </a:xfrm>
          <a:prstGeom prst="rect">
            <a:avLst/>
          </a:prstGeom>
          <a:noFill/>
          <a:ln w="0">
            <a:noFill/>
          </a:ln>
        </p:spPr>
        <p:txBody>
          <a:bodyPr anchor="t">
            <a:normAutofit fontScale="94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Once of the easiest ways to use Pandas is to load a CSV file.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Try opening Excel and creating a random table.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top row can be a header row. Use it to name your columns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Export it as a CSV</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your notebook, write:</a:t>
            </a:r>
            <a:br>
              <a:rPr sz="2800"/>
            </a:br>
            <a:r>
              <a:rPr b="0" lang="en-US" sz="2800" spc="-1" strike="noStrike">
                <a:solidFill>
                  <a:srgbClr val="000000"/>
                </a:solidFill>
                <a:latin typeface="Calibri"/>
              </a:rPr>
              <a:t>import pandas as pd</a:t>
            </a:r>
            <a:br>
              <a:rPr sz="2800"/>
            </a:br>
            <a:r>
              <a:rPr b="0" lang="en-US" sz="2800" spc="-1" strike="noStrike">
                <a:solidFill>
                  <a:srgbClr val="000000"/>
                </a:solidFill>
                <a:latin typeface="Calibri"/>
              </a:rPr>
              <a:t>df = pd.read_csv( ‘path_to_file.csv’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Now, as the last line of a cell, to see a preview, write:</a:t>
            </a:r>
            <a:br>
              <a:rPr sz="2800"/>
            </a:br>
            <a:r>
              <a:rPr b="0" lang="en-US" sz="2800" spc="-1" strike="noStrike">
                <a:solidFill>
                  <a:srgbClr val="000000"/>
                </a:solidFill>
                <a:latin typeface="Calibri"/>
              </a:rPr>
              <a:t>df.head()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Pandas benefits</a:t>
            </a:r>
            <a:endParaRPr b="0" lang="en-US" sz="4400" spc="-1" strike="noStrike">
              <a:solidFill>
                <a:srgbClr val="000000"/>
              </a:solidFill>
              <a:latin typeface="Calibri"/>
            </a:endParaRPr>
          </a:p>
        </p:txBody>
      </p:sp>
      <p:sp>
        <p:nvSpPr>
          <p:cNvPr id="23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plot histograms of the data, which can help you visualize it:</a:t>
            </a:r>
            <a:br>
              <a:rPr sz="2800"/>
            </a:br>
            <a:r>
              <a:rPr b="0" lang="en-US" sz="2800" spc="-1" strike="noStrike">
                <a:solidFill>
                  <a:srgbClr val="000000"/>
                </a:solidFill>
                <a:latin typeface="Calibri"/>
              </a:rPr>
              <a:t>df[‘col_name’].plot( kind = ‘hist’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write queries that select only some elements:</a:t>
            </a:r>
            <a:br>
              <a:rPr sz="2800"/>
            </a:br>
            <a:r>
              <a:rPr b="0" lang="en-US" sz="2800" spc="-1" strike="noStrike">
                <a:solidFill>
                  <a:srgbClr val="000000"/>
                </a:solidFill>
                <a:latin typeface="Calibri"/>
              </a:rPr>
              <a:t>df.query( ’0 &lt;= Mpg &lt; 20’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use groups like in SQL:</a:t>
            </a:r>
            <a:br>
              <a:rPr sz="2800"/>
            </a:br>
            <a:r>
              <a:rPr b="0" lang="en-US" sz="2800" spc="-1" strike="noStrike">
                <a:solidFill>
                  <a:srgbClr val="000000"/>
                </a:solidFill>
                <a:latin typeface="Calibri"/>
              </a:rPr>
              <a:t>df.groupby( [‘Ndoors’, ‘DriveTrain’ ] ).count()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Pandas is often very useful in creating custom tailored datasets and debugging problems.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Fixing the environment</a:t>
            </a:r>
            <a:endParaRPr b="0" lang="en-US" sz="4400" spc="-1" strike="noStrike">
              <a:solidFill>
                <a:srgbClr val="000000"/>
              </a:solidFill>
              <a:latin typeface="Calibri"/>
            </a:endParaRPr>
          </a:p>
        </p:txBody>
      </p:sp>
      <p:sp>
        <p:nvSpPr>
          <p:cNvPr id="238"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Every time you run conda install, it creates a “revision”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get a list of revisions like this:</a:t>
            </a:r>
            <a:br>
              <a:rPr sz="2800"/>
            </a:br>
            <a:r>
              <a:rPr b="0" lang="en-US" sz="2800" spc="-1" strike="noStrike">
                <a:solidFill>
                  <a:srgbClr val="000000"/>
                </a:solidFill>
                <a:latin typeface="Calibri"/>
              </a:rPr>
              <a:t>conda list --revisions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revert to an earlier revision with:</a:t>
            </a:r>
            <a:br>
              <a:rPr sz="2800"/>
            </a:br>
            <a:r>
              <a:rPr b="0" lang="en-US" sz="2800" spc="-1" strike="noStrike">
                <a:solidFill>
                  <a:srgbClr val="000000"/>
                </a:solidFill>
                <a:latin typeface="Calibri"/>
              </a:rPr>
              <a:t>conda install --revision N (where N is the rev number)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You can use this if you accidentally install something in the base environment.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9"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240"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241"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Suggested exercises</a:t>
            </a:r>
            <a:endParaRPr b="0" lang="en-US" sz="4400" spc="-1" strike="noStrike">
              <a:solidFill>
                <a:srgbClr val="000000"/>
              </a:solidFill>
              <a:latin typeface="Calibri"/>
            </a:endParaRPr>
          </a:p>
        </p:txBody>
      </p:sp>
      <p:sp>
        <p:nvSpPr>
          <p:cNvPr id="24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Install all the packages we’ve discussed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Do these numpy exercises to make sure you’re as comfortable working  with them as you are with python lists:</a:t>
            </a:r>
            <a:br>
              <a:rPr sz="2800"/>
            </a:br>
            <a:r>
              <a:rPr b="0" lang="en-US" sz="2800" spc="-1" strike="noStrike" u="sng">
                <a:solidFill>
                  <a:srgbClr val="0563c1"/>
                </a:solidFill>
                <a:uFillTx/>
                <a:latin typeface="Calibri"/>
                <a:hlinkClick r:id="rId1"/>
              </a:rPr>
              <a:t>https://www.w3schools.com/python/numpy/numpy_exercises.asp</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Do these Pandas exercises to build familiarity with it:</a:t>
            </a:r>
            <a:br>
              <a:rPr sz="2800"/>
            </a:br>
            <a:r>
              <a:rPr b="0" lang="en-US" sz="2800" spc="-1" strike="noStrike" u="sng">
                <a:solidFill>
                  <a:srgbClr val="0563c1"/>
                </a:solidFill>
                <a:uFillTx/>
                <a:latin typeface="Calibri"/>
                <a:hlinkClick r:id="rId2"/>
              </a:rPr>
              <a:t>https://towardsdatascience.com/30-examples-to-master-pandas-f8a2da751fa4</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44" name="Rectangle 8"/>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245" name="Picture 4" descr="3D black question marks with one yellow question mark"/>
          <p:cNvPicPr/>
          <p:nvPr/>
        </p:nvPicPr>
        <p:blipFill>
          <a:blip r:embed="rId1">
            <a:alphaModFix amt="50000"/>
          </a:blip>
          <a:srcRect l="28990" t="0" r="6121" b="0"/>
          <a:stretch/>
        </p:blipFill>
        <p:spPr>
          <a:xfrm>
            <a:off x="0" y="0"/>
            <a:ext cx="12191760" cy="6857640"/>
          </a:xfrm>
          <a:prstGeom prst="rect">
            <a:avLst/>
          </a:prstGeom>
          <a:ln w="0">
            <a:noFill/>
          </a:ln>
        </p:spPr>
      </p:pic>
      <p:sp>
        <p:nvSpPr>
          <p:cNvPr id="246" name="PlaceHolder 1"/>
          <p:cNvSpPr>
            <a:spLocks noGrp="1"/>
          </p:cNvSpPr>
          <p:nvPr>
            <p:ph type="title"/>
          </p:nvPr>
        </p:nvSpPr>
        <p:spPr>
          <a:xfrm>
            <a:off x="1523880" y="1122480"/>
            <a:ext cx="9143640" cy="2900160"/>
          </a:xfrm>
          <a:prstGeom prst="rect">
            <a:avLst/>
          </a:prstGeom>
          <a:noFill/>
          <a:ln w="0">
            <a:noFill/>
          </a:ln>
        </p:spPr>
        <p:txBody>
          <a:bodyPr anchor="b">
            <a:normAutofit/>
          </a:bodyPr>
          <a:p>
            <a:pPr algn="ctr">
              <a:lnSpc>
                <a:spcPct val="90000"/>
              </a:lnSpc>
              <a:buNone/>
            </a:pPr>
            <a:r>
              <a:rPr b="0" lang="en-US" sz="6000" spc="-1" strike="noStrike">
                <a:solidFill>
                  <a:srgbClr val="ffffff"/>
                </a:solidFill>
                <a:latin typeface="Calibri Light"/>
              </a:rPr>
              <a:t>Questions</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Contacting me</a:t>
            </a:r>
            <a:endParaRPr b="0" lang="en-US" sz="4400" spc="-1" strike="noStrike">
              <a:solidFill>
                <a:srgbClr val="000000"/>
              </a:solidFill>
              <a:latin typeface="Calibri"/>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Please use email to contact me outside of office hours.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can set up Zoom meetings via email if you are unable to make it to office hours.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643320"/>
            <a:ext cx="3888000" cy="180000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Textbook</a:t>
            </a:r>
            <a:endParaRPr b="0" lang="en-US" sz="4400" spc="-1" strike="noStrike">
              <a:solidFill>
                <a:srgbClr val="000000"/>
              </a:solidFill>
              <a:latin typeface="Calibri"/>
            </a:endParaRPr>
          </a:p>
        </p:txBody>
      </p:sp>
      <p:sp>
        <p:nvSpPr>
          <p:cNvPr id="111" name="PlaceHolder 2"/>
          <p:cNvSpPr>
            <a:spLocks noGrp="1"/>
          </p:cNvSpPr>
          <p:nvPr>
            <p:ph/>
          </p:nvPr>
        </p:nvSpPr>
        <p:spPr>
          <a:xfrm>
            <a:off x="392040" y="2188080"/>
            <a:ext cx="4751280" cy="46695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I won’t be assigning readings or homework from the book.</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You can get away without it for the class.</a:t>
            </a:r>
            <a:endParaRPr b="0" lang="en-US" sz="2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p:txBody>
      </p:sp>
      <p:pic>
        <p:nvPicPr>
          <p:cNvPr id="112" name="Picture 5" descr=""/>
          <p:cNvPicPr/>
          <p:nvPr/>
        </p:nvPicPr>
        <p:blipFill>
          <a:blip r:embed="rId1"/>
          <a:stretch/>
        </p:blipFill>
        <p:spPr>
          <a:xfrm>
            <a:off x="6608520" y="0"/>
            <a:ext cx="5582880" cy="6892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Grades</a:t>
            </a:r>
            <a:endParaRPr b="0" lang="en-US" sz="4400" spc="-1" strike="noStrike">
              <a:solidFill>
                <a:srgbClr val="000000"/>
              </a:solidFill>
              <a:latin typeface="Calibri"/>
            </a:endParaRPr>
          </a:p>
        </p:txBody>
      </p:sp>
      <p:graphicFrame>
        <p:nvGraphicFramePr>
          <p:cNvPr id="114" name="Table 3"/>
          <p:cNvGraphicFramePr/>
          <p:nvPr/>
        </p:nvGraphicFramePr>
        <p:xfrm>
          <a:off x="2397600" y="4922280"/>
          <a:ext cx="8268840" cy="1616400"/>
        </p:xfrm>
        <a:graphic>
          <a:graphicData uri="http://schemas.openxmlformats.org/drawingml/2006/table">
            <a:tbl>
              <a:tblPr/>
              <a:tblGrid>
                <a:gridCol w="2165760"/>
                <a:gridCol w="1968840"/>
                <a:gridCol w="2231280"/>
                <a:gridCol w="1902960"/>
              </a:tblGrid>
              <a:tr h="490680">
                <a:tc>
                  <a:txBody>
                    <a:bodyPr lIns="9360" rIns="9360" tIns="9360" bIns="9360" anchor="ctr">
                      <a:noAutofit/>
                    </a:bodyPr>
                    <a:p>
                      <a:pPr>
                        <a:lnSpc>
                          <a:spcPct val="107000"/>
                        </a:lnSpc>
                        <a:buNone/>
                      </a:pPr>
                      <a:r>
                        <a:rPr b="0" lang="en-US" sz="2000" spc="-1" strike="noStrike">
                          <a:solidFill>
                            <a:srgbClr val="000000"/>
                          </a:solidFill>
                          <a:latin typeface="Calibri"/>
                        </a:rPr>
                        <a:t>A          95 %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buNone/>
                      </a:pPr>
                      <a:r>
                        <a:rPr b="0" lang="en-US" sz="2000" spc="-1" strike="noStrike">
                          <a:solidFill>
                            <a:srgbClr val="000000"/>
                          </a:solidFill>
                          <a:latin typeface="Calibri"/>
                        </a:rPr>
                        <a:t>A-         90 %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buNone/>
                      </a:pPr>
                      <a:r>
                        <a:rPr b="0" lang="en-US" sz="2000" spc="-1" strike="noStrike">
                          <a:solidFill>
                            <a:srgbClr val="000000"/>
                          </a:solidFill>
                          <a:latin typeface="Calibri"/>
                        </a:rPr>
                        <a:t>B+        87 %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buNone/>
                      </a:pPr>
                      <a:r>
                        <a:rPr b="0" lang="en-US" sz="2000" spc="-1" strike="noStrike">
                          <a:solidFill>
                            <a:srgbClr val="000000"/>
                          </a:solidFill>
                          <a:latin typeface="Calibri"/>
                        </a:rPr>
                        <a:t>B          83 %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510480">
                <a:tc>
                  <a:txBody>
                    <a:bodyPr lIns="9360" rIns="9360" tIns="9360" bIns="9360" anchor="ctr">
                      <a:noAutofit/>
                    </a:bodyPr>
                    <a:p>
                      <a:pPr>
                        <a:lnSpc>
                          <a:spcPct val="107000"/>
                        </a:lnSpc>
                        <a:buNone/>
                      </a:pPr>
                      <a:r>
                        <a:rPr b="0" lang="en-US" sz="2000" spc="-1" strike="noStrike">
                          <a:solidFill>
                            <a:srgbClr val="000000"/>
                          </a:solidFill>
                          <a:latin typeface="Calibri"/>
                        </a:rPr>
                        <a:t>B-         80 %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buNone/>
                      </a:pPr>
                      <a:r>
                        <a:rPr b="0" lang="en-US" sz="2000" spc="-1" strike="noStrike">
                          <a:solidFill>
                            <a:srgbClr val="000000"/>
                          </a:solidFill>
                          <a:latin typeface="Calibri"/>
                        </a:rPr>
                        <a:t>C+        77 %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buNone/>
                      </a:pPr>
                      <a:r>
                        <a:rPr b="0" lang="en-US" sz="2000" spc="-1" strike="noStrike">
                          <a:solidFill>
                            <a:srgbClr val="000000"/>
                          </a:solidFill>
                          <a:latin typeface="Calibri"/>
                        </a:rPr>
                        <a:t>C          73 %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buNone/>
                      </a:pPr>
                      <a:r>
                        <a:rPr b="0" lang="en-US" sz="2000" spc="-1" strike="noStrike">
                          <a:solidFill>
                            <a:srgbClr val="000000"/>
                          </a:solidFill>
                          <a:latin typeface="Calibri"/>
                        </a:rPr>
                        <a:t>C-         70 %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51240">
                <a:tc>
                  <a:txBody>
                    <a:bodyPr lIns="9360" rIns="9360" tIns="9360" bIns="9360" anchor="ctr">
                      <a:noAutofit/>
                    </a:bodyPr>
                    <a:p>
                      <a:pPr>
                        <a:lnSpc>
                          <a:spcPct val="107000"/>
                        </a:lnSpc>
                        <a:buNone/>
                      </a:pPr>
                      <a:r>
                        <a:rPr b="0" lang="en-US" sz="2000" spc="-1" strike="noStrike">
                          <a:solidFill>
                            <a:srgbClr val="000000"/>
                          </a:solidFill>
                          <a:latin typeface="Calibri"/>
                        </a:rPr>
                        <a:t>D+        67 %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buNone/>
                      </a:pPr>
                      <a:r>
                        <a:rPr b="0" lang="en-US" sz="2000" spc="-1" strike="noStrike">
                          <a:solidFill>
                            <a:srgbClr val="000000"/>
                          </a:solidFill>
                          <a:latin typeface="Calibri"/>
                        </a:rPr>
                        <a:t>D          60 %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buNone/>
                      </a:pPr>
                      <a:r>
                        <a:rPr b="0" lang="en-US" sz="2000" spc="-1" strike="noStrike">
                          <a:solidFill>
                            <a:srgbClr val="000000"/>
                          </a:solidFill>
                          <a:latin typeface="Calibri"/>
                        </a:rPr>
                        <a:t>F          &lt; 59.5 % </a:t>
                      </a:r>
                      <a:endParaRPr b="0" lang="en-US" sz="20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graphicFrame>
        <p:nvGraphicFramePr>
          <p:cNvPr id="115" name="Content Placeholder 3"/>
          <p:cNvGraphicFramePr/>
          <p:nvPr/>
        </p:nvGraphicFramePr>
        <p:xfrm>
          <a:off x="2658600" y="1945440"/>
          <a:ext cx="6874560" cy="1958400"/>
        </p:xfrm>
        <a:graphic>
          <a:graphicData uri="http://schemas.openxmlformats.org/drawingml/2006/table">
            <a:tbl>
              <a:tblPr/>
              <a:tblGrid>
                <a:gridCol w="3437280"/>
                <a:gridCol w="3437280"/>
              </a:tblGrid>
              <a:tr h="386640">
                <a:tc>
                  <a:txBody>
                    <a:bodyPr lIns="9360" rIns="9360" tIns="9360" bIns="9360" anchor="ctr">
                      <a:noAutofit/>
                    </a:bodyPr>
                    <a:p>
                      <a:pPr>
                        <a:lnSpc>
                          <a:spcPct val="107000"/>
                        </a:lnSpc>
                        <a:buNone/>
                      </a:pPr>
                      <a:r>
                        <a:rPr b="0" lang="en-US" sz="1600" spc="-1" strike="noStrike">
                          <a:solidFill>
                            <a:srgbClr val="ffffff"/>
                          </a:solidFill>
                          <a:latin typeface="Calibri"/>
                        </a:rPr>
                        <a:t>Item for Assessment</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buNone/>
                      </a:pPr>
                      <a:r>
                        <a:rPr b="0" lang="en-US" sz="1600" spc="-1" strike="noStrike">
                          <a:solidFill>
                            <a:srgbClr val="ffffff"/>
                          </a:solidFill>
                          <a:latin typeface="Calibri"/>
                        </a:rPr>
                        <a:t>Weight</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410760">
                <a:tc>
                  <a:txBody>
                    <a:bodyPr lIns="9360" rIns="9360" tIns="9360" bIns="9360" anchor="ctr">
                      <a:noAutofit/>
                    </a:bodyPr>
                    <a:p>
                      <a:pPr>
                        <a:lnSpc>
                          <a:spcPct val="107000"/>
                        </a:lnSpc>
                        <a:buNone/>
                      </a:pPr>
                      <a:r>
                        <a:rPr b="0" lang="en-US" sz="1600" spc="-1" strike="noStrike">
                          <a:solidFill>
                            <a:srgbClr val="ffffff"/>
                          </a:solidFill>
                          <a:latin typeface="Calibri"/>
                        </a:rPr>
                        <a:t>Projects</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buNone/>
                      </a:pPr>
                      <a:r>
                        <a:rPr b="0" lang="en-US" sz="1600" spc="-1" strike="noStrike">
                          <a:solidFill>
                            <a:srgbClr val="000000"/>
                          </a:solidFill>
                          <a:latin typeface="Calibri"/>
                        </a:rPr>
                        <a:t>40%</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6640">
                <a:tc>
                  <a:txBody>
                    <a:bodyPr lIns="9360" rIns="9360" tIns="9360" bIns="9360" anchor="ctr">
                      <a:noAutofit/>
                    </a:bodyPr>
                    <a:p>
                      <a:pPr>
                        <a:lnSpc>
                          <a:spcPct val="107000"/>
                        </a:lnSpc>
                        <a:buNone/>
                      </a:pPr>
                      <a:r>
                        <a:rPr b="1" lang="en-US" sz="1600" spc="-1" strike="noStrike">
                          <a:solidFill>
                            <a:srgbClr val="ffffff"/>
                          </a:solidFill>
                          <a:latin typeface="Calibri"/>
                          <a:ea typeface="Times New Roman"/>
                        </a:rPr>
                        <a:t>Term Project</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buNone/>
                      </a:pPr>
                      <a:r>
                        <a:rPr b="1" lang="en-US" sz="1600" spc="-1" strike="noStrike">
                          <a:solidFill>
                            <a:srgbClr val="000000"/>
                          </a:solidFill>
                          <a:latin typeface="Calibri Light"/>
                          <a:ea typeface="Times New Roman"/>
                        </a:rPr>
                        <a:t>20%</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6640">
                <a:tc>
                  <a:txBody>
                    <a:bodyPr lIns="9360" rIns="9360" tIns="9360" bIns="9360" anchor="ctr">
                      <a:noAutofit/>
                    </a:bodyPr>
                    <a:p>
                      <a:pPr>
                        <a:lnSpc>
                          <a:spcPct val="107000"/>
                        </a:lnSpc>
                        <a:buNone/>
                      </a:pPr>
                      <a:r>
                        <a:rPr b="0" lang="en-US" sz="1600" spc="-1" strike="noStrike">
                          <a:solidFill>
                            <a:srgbClr val="ffffff"/>
                          </a:solidFill>
                          <a:latin typeface="Calibri"/>
                        </a:rPr>
                        <a:t>Exam 1</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buNone/>
                      </a:pPr>
                      <a:r>
                        <a:rPr b="0" lang="en-US" sz="1600" spc="-1" strike="noStrike">
                          <a:solidFill>
                            <a:srgbClr val="000000"/>
                          </a:solidFill>
                          <a:latin typeface="Calibri"/>
                        </a:rPr>
                        <a:t>20%</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7720">
                <a:tc>
                  <a:txBody>
                    <a:bodyPr lIns="9360" rIns="9360" tIns="9360" bIns="9360" anchor="ctr">
                      <a:noAutofit/>
                    </a:bodyPr>
                    <a:p>
                      <a:pPr>
                        <a:lnSpc>
                          <a:spcPct val="107000"/>
                        </a:lnSpc>
                        <a:buNone/>
                      </a:pPr>
                      <a:r>
                        <a:rPr b="0" lang="en-US" sz="1600" spc="-1" strike="noStrike">
                          <a:solidFill>
                            <a:srgbClr val="ffffff"/>
                          </a:solidFill>
                          <a:latin typeface="Calibri"/>
                        </a:rPr>
                        <a:t>Exam 2</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buNone/>
                      </a:pPr>
                      <a:r>
                        <a:rPr b="0" lang="en-US" sz="1600" spc="-1" strike="noStrike">
                          <a:solidFill>
                            <a:srgbClr val="000000"/>
                          </a:solidFill>
                          <a:latin typeface="Calibri"/>
                        </a:rPr>
                        <a:t>20%</a:t>
                      </a:r>
                      <a:endParaRPr b="0" lang="en-US" sz="1600" spc="-1" strike="noStrike">
                        <a:latin typeface="Arial"/>
                      </a:endParaRPr>
                    </a:p>
                  </a:txBody>
                  <a:tcPr anchor="ct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4100</TotalTime>
  <Application>LibreOffice/7.3.7.2$Linux_X86_64 LibreOffice_project/30$Build-2</Application>
  <AppVersion>15.0000</AppVersion>
  <Words>4812</Words>
  <Paragraphs>353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2022-07-29T00:29:39Z</dcterms:created>
  <dc:creator>Grant Williams</dc:creator>
  <dc:description/>
  <dc:language>en-US</dc:language>
  <cp:lastModifiedBy/>
  <dcterms:modified xsi:type="dcterms:W3CDTF">2023-08-28T13:17:57Z</dcterms:modified>
  <cp:revision>87</cp:revision>
  <dc:subject/>
  <dc:title>CS 483: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68</vt:i4>
  </property>
</Properties>
</file>