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382" r:id="rId3"/>
    <p:sldId id="330" r:id="rId4"/>
    <p:sldId id="259" r:id="rId5"/>
    <p:sldId id="266" r:id="rId6"/>
    <p:sldId id="317" r:id="rId7"/>
    <p:sldId id="381" r:id="rId8"/>
    <p:sldId id="378" r:id="rId9"/>
    <p:sldId id="379" r:id="rId10"/>
    <p:sldId id="380" r:id="rId11"/>
    <p:sldId id="274" r:id="rId12"/>
    <p:sldId id="334" r:id="rId13"/>
    <p:sldId id="384" r:id="rId14"/>
    <p:sldId id="383" r:id="rId15"/>
    <p:sldId id="352" r:id="rId16"/>
    <p:sldId id="354" r:id="rId17"/>
    <p:sldId id="373" r:id="rId18"/>
    <p:sldId id="335" r:id="rId19"/>
    <p:sldId id="336" r:id="rId20"/>
    <p:sldId id="368" r:id="rId21"/>
    <p:sldId id="369" r:id="rId22"/>
    <p:sldId id="370" r:id="rId23"/>
    <p:sldId id="371" r:id="rId24"/>
    <p:sldId id="385" r:id="rId25"/>
    <p:sldId id="351" r:id="rId26"/>
    <p:sldId id="350" r:id="rId27"/>
    <p:sldId id="349" r:id="rId28"/>
    <p:sldId id="279" r:id="rId29"/>
    <p:sldId id="366" r:id="rId30"/>
  </p:sldIdLst>
  <p:sldSz cx="12192000" cy="685800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아늑한 집" id="{B4D07E4C-D27D-4B28-99C6-D05EDA1D191D}">
          <p14:sldIdLst>
            <p14:sldId id="382"/>
            <p14:sldId id="330"/>
          </p14:sldIdLst>
        </p14:section>
        <p14:section name="개발개요" id="{1FA1E382-8FC7-4225-828A-45A2D68581B4}">
          <p14:sldIdLst>
            <p14:sldId id="259"/>
            <p14:sldId id="266"/>
            <p14:sldId id="317"/>
          </p14:sldIdLst>
        </p14:section>
        <p14:section name="header/footer" id="{D822C841-9FE4-4E84-A268-C264DFF69FE7}">
          <p14:sldIdLst>
            <p14:sldId id="381"/>
          </p14:sldIdLst>
        </p14:section>
        <p14:section name="mainpage" id="{89ADE8B7-D737-4BD7-AC7D-A3CFF00D854B}">
          <p14:sldIdLst>
            <p14:sldId id="378"/>
            <p14:sldId id="379"/>
            <p14:sldId id="380"/>
          </p14:sldIdLst>
        </p14:section>
        <p14:section name="공통" id="{978BB761-434B-4A8B-A088-6E1100EDABA8}">
          <p14:sldIdLst>
            <p14:sldId id="274"/>
            <p14:sldId id="334"/>
            <p14:sldId id="384"/>
            <p14:sldId id="383"/>
            <p14:sldId id="352"/>
            <p14:sldId id="354"/>
            <p14:sldId id="373"/>
          </p14:sldIdLst>
        </p14:section>
        <p14:section name="회원관리/페이지관리" id="{F687FEBE-F6BD-49F1-9326-FA2F6AF888C6}">
          <p14:sldIdLst>
            <p14:sldId id="335"/>
            <p14:sldId id="336"/>
            <p14:sldId id="368"/>
            <p14:sldId id="369"/>
            <p14:sldId id="370"/>
            <p14:sldId id="371"/>
            <p14:sldId id="385"/>
          </p14:sldIdLst>
        </p14:section>
        <p14:section name="지도로보기" id="{6BF4378D-46D9-4C81-930A-ED783494D89E}">
          <p14:sldIdLst>
            <p14:sldId id="351"/>
            <p14:sldId id="350"/>
            <p14:sldId id="349"/>
            <p14:sldId id="279"/>
            <p14:sldId id="366"/>
          </p14:sldIdLst>
        </p14:section>
        <p14:section name="리스트로보기" id="{F1090227-14EA-451E-A05B-64663F1CDFC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hyeon Jo" initials="yJ" lastIdx="1" clrIdx="0">
    <p:extLst>
      <p:ext uri="{19B8F6BF-5375-455C-9EA6-DF929625EA0E}">
        <p15:presenceInfo xmlns:p15="http://schemas.microsoft.com/office/powerpoint/2012/main" userId="73aff5c60f005b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0CECE"/>
    <a:srgbClr val="1BBC9B"/>
    <a:srgbClr val="FCFCFE"/>
    <a:srgbClr val="F9F9F9"/>
    <a:srgbClr val="ECF0F5"/>
    <a:srgbClr val="ED7D31"/>
    <a:srgbClr val="635D4E"/>
    <a:srgbClr val="93918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81" autoAdjust="0"/>
  </p:normalViewPr>
  <p:slideViewPr>
    <p:cSldViewPr snapToGrid="0">
      <p:cViewPr varScale="1">
        <p:scale>
          <a:sx n="116" d="100"/>
          <a:sy n="116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F18A9-4C68-44BA-89AA-2CD17216A3FA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44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810125"/>
            <a:ext cx="5492750" cy="3937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A272D-B878-4622-A287-FD2B452B8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9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2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10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509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늑한 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40016" y="316925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아늑한 집 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760726" y="2368214"/>
            <a:ext cx="9590897" cy="2987558"/>
            <a:chOff x="2813919" y="2272123"/>
            <a:chExt cx="8363883" cy="2523950"/>
          </a:xfrm>
        </p:grpSpPr>
        <p:grpSp>
          <p:nvGrpSpPr>
            <p:cNvPr id="5" name="Group Box"/>
            <p:cNvGrpSpPr/>
            <p:nvPr>
              <p:custDataLst>
                <p:tags r:id="rId1"/>
              </p:custDataLst>
            </p:nvPr>
          </p:nvGrpSpPr>
          <p:grpSpPr>
            <a:xfrm>
              <a:off x="2813919" y="2272123"/>
              <a:ext cx="8363883" cy="2523950"/>
              <a:chOff x="607237" y="1201594"/>
              <a:chExt cx="1828800" cy="1740979"/>
            </a:xfrm>
          </p:grpSpPr>
          <p:sp>
            <p:nvSpPr>
              <p:cNvPr id="22" name="Panel"/>
              <p:cNvSpPr/>
              <p:nvPr>
                <p:custDataLst>
                  <p:tags r:id="rId2"/>
                </p:custDataLst>
              </p:nvPr>
            </p:nvSpPr>
            <p:spPr>
              <a:xfrm>
                <a:off x="607237" y="1296653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7237" y="1201594"/>
                <a:ext cx="160803" cy="19011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0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조직도</a:t>
                </a:r>
                <a:endPara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299351" y="2727284"/>
              <a:ext cx="7531787" cy="1601252"/>
              <a:chOff x="3299351" y="2727284"/>
              <a:chExt cx="7531787" cy="160125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299351" y="2727284"/>
                <a:ext cx="1123407" cy="1572458"/>
                <a:chOff x="4114208" y="-1245588"/>
                <a:chExt cx="1123407" cy="1572458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4262109" y="-858327"/>
                  <a:ext cx="975506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마케팅</a:t>
                  </a:r>
                  <a:endParaRPr lang="en-US" altLang="ko-KR" dirty="0"/>
                </a:p>
                <a:p>
                  <a:r>
                    <a:rPr lang="en-US" altLang="ko-KR" dirty="0"/>
                    <a:t>   &amp;</a:t>
                  </a:r>
                </a:p>
                <a:p>
                  <a:r>
                    <a:rPr lang="ko-KR" altLang="en-US" dirty="0"/>
                    <a:t>디자인 </a:t>
                  </a:r>
                </a:p>
              </p:txBody>
            </p:sp>
            <p:sp>
              <p:nvSpPr>
                <p:cNvPr id="21" name="Oval"/>
                <p:cNvSpPr/>
                <p:nvPr/>
              </p:nvSpPr>
              <p:spPr>
                <a:xfrm>
                  <a:off x="4114208" y="-1245588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4839269" y="2756078"/>
                <a:ext cx="1123407" cy="1572458"/>
                <a:chOff x="5154440" y="-1245588"/>
                <a:chExt cx="1123407" cy="1572458"/>
              </a:xfrm>
            </p:grpSpPr>
            <p:sp>
              <p:nvSpPr>
                <p:cNvPr id="18" name="Oval"/>
                <p:cNvSpPr/>
                <p:nvPr/>
              </p:nvSpPr>
              <p:spPr>
                <a:xfrm>
                  <a:off x="5154440" y="-1245588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411642" y="-849383"/>
                  <a:ext cx="827605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개발</a:t>
                  </a:r>
                  <a:endParaRPr lang="en-US" altLang="ko-KR" dirty="0"/>
                </a:p>
                <a:p>
                  <a:r>
                    <a:rPr lang="en-US" altLang="ko-KR" dirty="0"/>
                    <a:t>  &amp;       </a:t>
                  </a:r>
                </a:p>
                <a:p>
                  <a:r>
                    <a:rPr lang="ko-KR" altLang="en-US" dirty="0"/>
                    <a:t>기획 </a:t>
                  </a: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355676" y="2756078"/>
                <a:ext cx="1215838" cy="1572458"/>
                <a:chOff x="6820173" y="-1328551"/>
                <a:chExt cx="1215838" cy="1572458"/>
              </a:xfrm>
            </p:grpSpPr>
            <p:sp>
              <p:nvSpPr>
                <p:cNvPr id="16" name="Oval"/>
                <p:cNvSpPr/>
                <p:nvPr/>
              </p:nvSpPr>
              <p:spPr>
                <a:xfrm>
                  <a:off x="6820173" y="-1328551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912605" y="-892792"/>
                  <a:ext cx="1123406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작업현장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  영업</a:t>
                  </a: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9435512" y="2756078"/>
                <a:ext cx="1395626" cy="1572458"/>
                <a:chOff x="6820174" y="-1337494"/>
                <a:chExt cx="1395626" cy="1572458"/>
              </a:xfrm>
            </p:grpSpPr>
            <p:sp>
              <p:nvSpPr>
                <p:cNvPr id="14" name="Oval"/>
                <p:cNvSpPr/>
                <p:nvPr/>
              </p:nvSpPr>
              <p:spPr>
                <a:xfrm>
                  <a:off x="6820174" y="-1337494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912607" y="-941289"/>
                  <a:ext cx="1303193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  기획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개발지원</a:t>
                  </a:r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7895594" y="2756078"/>
                <a:ext cx="1632350" cy="1572458"/>
                <a:chOff x="6820174" y="-1337494"/>
                <a:chExt cx="1632350" cy="1572458"/>
              </a:xfrm>
            </p:grpSpPr>
            <p:sp>
              <p:nvSpPr>
                <p:cNvPr id="12" name="Oval"/>
                <p:cNvSpPr/>
                <p:nvPr/>
              </p:nvSpPr>
              <p:spPr>
                <a:xfrm>
                  <a:off x="6820174" y="-1337494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912606" y="-891240"/>
                  <a:ext cx="1539918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작업현장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영업지원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88363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2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0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1EBF-B6B7-4568-AA95-B65874C39AF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6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27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23.png"/><Relationship Id="rId5" Type="http://schemas.openxmlformats.org/officeDocument/2006/relationships/image" Target="../media/image12.JPG"/><Relationship Id="rId10" Type="http://schemas.openxmlformats.org/officeDocument/2006/relationships/image" Target="../media/image22.png"/><Relationship Id="rId4" Type="http://schemas.openxmlformats.org/officeDocument/2006/relationships/image" Target="../media/image11.JP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4.png"/><Relationship Id="rId3" Type="http://schemas.openxmlformats.org/officeDocument/2006/relationships/hyperlink" Target="http://dev.moblab.kr/canvas-theme/HTML/social-icons.html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3.png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23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oblab.kr/canvas-theme/HTML/social-icons.html" TargetMode="External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oblab.kr/canvas-theme/HTML/social-icons.html" TargetMode="External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JPG"/><Relationship Id="rId5" Type="http://schemas.openxmlformats.org/officeDocument/2006/relationships/image" Target="../media/image39.png"/><Relationship Id="rId10" Type="http://schemas.openxmlformats.org/officeDocument/2006/relationships/image" Target="../media/image44.JPG"/><Relationship Id="rId4" Type="http://schemas.openxmlformats.org/officeDocument/2006/relationships/image" Target="../media/image38.png"/><Relationship Id="rId9" Type="http://schemas.openxmlformats.org/officeDocument/2006/relationships/image" Target="../media/image4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JPG"/><Relationship Id="rId5" Type="http://schemas.openxmlformats.org/officeDocument/2006/relationships/image" Target="../media/image39.png"/><Relationship Id="rId10" Type="http://schemas.openxmlformats.org/officeDocument/2006/relationships/image" Target="../media/image44.JPG"/><Relationship Id="rId4" Type="http://schemas.openxmlformats.org/officeDocument/2006/relationships/image" Target="../media/image38.png"/><Relationship Id="rId9" Type="http://schemas.openxmlformats.org/officeDocument/2006/relationships/image" Target="../media/image43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13" Type="http://schemas.openxmlformats.org/officeDocument/2006/relationships/image" Target="../media/image47.jpeg"/><Relationship Id="rId3" Type="http://schemas.openxmlformats.org/officeDocument/2006/relationships/image" Target="../media/image37.png"/><Relationship Id="rId7" Type="http://schemas.openxmlformats.org/officeDocument/2006/relationships/image" Target="../media/image43.JPG"/><Relationship Id="rId12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1.JPG"/><Relationship Id="rId5" Type="http://schemas.openxmlformats.org/officeDocument/2006/relationships/image" Target="../media/image39.png"/><Relationship Id="rId15" Type="http://schemas.openxmlformats.org/officeDocument/2006/relationships/image" Target="../media/image15.JPG"/><Relationship Id="rId10" Type="http://schemas.openxmlformats.org/officeDocument/2006/relationships/image" Target="../media/image46.jpeg"/><Relationship Id="rId4" Type="http://schemas.openxmlformats.org/officeDocument/2006/relationships/image" Target="../media/image38.png"/><Relationship Id="rId9" Type="http://schemas.openxmlformats.org/officeDocument/2006/relationships/image" Target="../media/image45.JPG"/><Relationship Id="rId14" Type="http://schemas.openxmlformats.org/officeDocument/2006/relationships/image" Target="../media/image48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image" Target="../media/image1.png"/><Relationship Id="rId7" Type="http://schemas.openxmlformats.org/officeDocument/2006/relationships/image" Target="../media/image43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5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13" Type="http://schemas.openxmlformats.org/officeDocument/2006/relationships/image" Target="../media/image47.jpeg"/><Relationship Id="rId3" Type="http://schemas.openxmlformats.org/officeDocument/2006/relationships/image" Target="../media/image37.png"/><Relationship Id="rId7" Type="http://schemas.openxmlformats.org/officeDocument/2006/relationships/image" Target="../media/image43.JPG"/><Relationship Id="rId12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1.JPG"/><Relationship Id="rId5" Type="http://schemas.openxmlformats.org/officeDocument/2006/relationships/image" Target="../media/image39.png"/><Relationship Id="rId15" Type="http://schemas.openxmlformats.org/officeDocument/2006/relationships/image" Target="../media/image15.JPG"/><Relationship Id="rId10" Type="http://schemas.openxmlformats.org/officeDocument/2006/relationships/image" Target="../media/image46.jpeg"/><Relationship Id="rId4" Type="http://schemas.openxmlformats.org/officeDocument/2006/relationships/image" Target="../media/image38.png"/><Relationship Id="rId9" Type="http://schemas.openxmlformats.org/officeDocument/2006/relationships/image" Target="../media/image45.JPG"/><Relationship Id="rId14" Type="http://schemas.openxmlformats.org/officeDocument/2006/relationships/image" Target="../media/image4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documentation/javascript/reference#LatLngBound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github.io/typeahead.js" TargetMode="External"/><Relationship Id="rId2" Type="http://schemas.openxmlformats.org/officeDocument/2006/relationships/hyperlink" Target="http://maps.googleapis.com/maps/api/geocode/json?address=%EB%8D%95%EC%A7%84%EA%B5%AC%20%EB%A7%A4%EB%B4%894%EA%B8%B8&amp;language=ch&amp;sensor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imakin.github.io/twbs-pagination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50.png"/><Relationship Id="rId7" Type="http://schemas.openxmlformats.org/officeDocument/2006/relationships/image" Target="../media/image11.JPG"/><Relationship Id="rId2" Type="http://schemas.openxmlformats.org/officeDocument/2006/relationships/hyperlink" Target="http://apis.map.daum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11" Type="http://schemas.openxmlformats.org/officeDocument/2006/relationships/image" Target="../media/image15.JPG"/><Relationship Id="rId5" Type="http://schemas.openxmlformats.org/officeDocument/2006/relationships/image" Target="../media/image51.JPG"/><Relationship Id="rId10" Type="http://schemas.openxmlformats.org/officeDocument/2006/relationships/image" Target="../media/image48.jpeg"/><Relationship Id="rId4" Type="http://schemas.openxmlformats.org/officeDocument/2006/relationships/image" Target="../media/image1.png"/><Relationship Id="rId9" Type="http://schemas.openxmlformats.org/officeDocument/2006/relationships/image" Target="../media/image47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52.JPG"/><Relationship Id="rId7" Type="http://schemas.openxmlformats.org/officeDocument/2006/relationships/image" Target="../media/image46.jpeg"/><Relationship Id="rId12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8.jpeg"/><Relationship Id="rId5" Type="http://schemas.openxmlformats.org/officeDocument/2006/relationships/image" Target="../media/image53.JPG"/><Relationship Id="rId10" Type="http://schemas.openxmlformats.org/officeDocument/2006/relationships/image" Target="../media/image47.jpeg"/><Relationship Id="rId4" Type="http://schemas.openxmlformats.org/officeDocument/2006/relationships/hyperlink" Target="http://apis.map.daum.net/" TargetMode="External"/><Relationship Id="rId9" Type="http://schemas.openxmlformats.org/officeDocument/2006/relationships/image" Target="../media/image12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zyhouzz.co.k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project/cozyhouzz-531c2/overview" TargetMode="External"/><Relationship Id="rId2" Type="http://schemas.openxmlformats.org/officeDocument/2006/relationships/hyperlink" Target="http://github.com/kincjf/cozyhouzz-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1787" y="629175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mainpage</a:t>
            </a:r>
            <a:endParaRPr lang="ko-KR" altLang="en-US" sz="1300" b="1" dirty="0"/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 flipV="1">
            <a:off x="2416029" y="859285"/>
            <a:ext cx="2185501" cy="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580726" y="629175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header</a:t>
            </a:r>
            <a:endParaRPr lang="ko-KR" altLang="en-US" sz="1300" b="1" dirty="0"/>
          </a:p>
        </p:txBody>
      </p:sp>
      <p:cxnSp>
        <p:nvCxnSpPr>
          <p:cNvPr id="9" name="직선 화살표 연결선 8"/>
          <p:cNvCxnSpPr>
            <a:stCxn id="4" idx="2"/>
          </p:cNvCxnSpPr>
          <p:nvPr/>
        </p:nvCxnSpPr>
        <p:spPr>
          <a:xfrm>
            <a:off x="1593908" y="1098959"/>
            <a:ext cx="0" cy="80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10411" y="1904301"/>
            <a:ext cx="1966993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게시글</a:t>
            </a:r>
            <a:endParaRPr lang="ko-KR" altLang="en-US" sz="1300" b="1" dirty="0"/>
          </a:p>
        </p:txBody>
      </p:sp>
      <p:cxnSp>
        <p:nvCxnSpPr>
          <p:cNvPr id="12" name="직선 화살표 연결선 11"/>
          <p:cNvCxnSpPr>
            <a:stCxn id="7" idx="3"/>
          </p:cNvCxnSpPr>
          <p:nvPr/>
        </p:nvCxnSpPr>
        <p:spPr>
          <a:xfrm flipV="1">
            <a:off x="6224968" y="859285"/>
            <a:ext cx="2164697" cy="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389665" y="397123"/>
            <a:ext cx="1644242" cy="126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리스트 보기</a:t>
            </a:r>
            <a:endParaRPr lang="en-US" altLang="ko-KR" sz="1300" b="1" dirty="0"/>
          </a:p>
          <a:p>
            <a:pPr algn="ctr"/>
            <a:r>
              <a:rPr lang="ko-KR" altLang="en-US" sz="1300" b="1" dirty="0" smtClean="0"/>
              <a:t>지도 보기</a:t>
            </a:r>
            <a:endParaRPr lang="en-US" altLang="ko-KR" sz="1300" b="1" dirty="0" smtClean="0"/>
          </a:p>
          <a:p>
            <a:pPr algn="ctr"/>
            <a:r>
              <a:rPr lang="ko-KR" altLang="en-US" sz="1300" b="1" dirty="0" smtClean="0"/>
              <a:t>내 정보</a:t>
            </a:r>
            <a:endParaRPr lang="en-US" altLang="ko-KR" sz="1300" b="1" dirty="0" smtClean="0"/>
          </a:p>
        </p:txBody>
      </p:sp>
      <p:cxnSp>
        <p:nvCxnSpPr>
          <p:cNvPr id="15" name="직선 화살표 연결선 14"/>
          <p:cNvCxnSpPr>
            <a:stCxn id="10" idx="2"/>
            <a:endCxn id="19" idx="0"/>
          </p:cNvCxnSpPr>
          <p:nvPr/>
        </p:nvCxnSpPr>
        <p:spPr>
          <a:xfrm flipH="1">
            <a:off x="1135440" y="2374085"/>
            <a:ext cx="458468" cy="93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868660" y="3310440"/>
            <a:ext cx="2328733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등록유저</a:t>
            </a:r>
            <a:r>
              <a:rPr lang="en-US" altLang="ko-KR" sz="1300" b="1" dirty="0" smtClean="0"/>
              <a:t>/</a:t>
            </a:r>
            <a:r>
              <a:rPr lang="ko-KR" altLang="en-US" sz="1300" b="1" dirty="0" smtClean="0"/>
              <a:t>기관 보기</a:t>
            </a:r>
            <a:endParaRPr lang="ko-KR" altLang="en-US" sz="1300" b="1" dirty="0"/>
          </a:p>
        </p:txBody>
      </p:sp>
      <p:cxnSp>
        <p:nvCxnSpPr>
          <p:cNvPr id="18" name="직선 화살표 연결선 17"/>
          <p:cNvCxnSpPr>
            <a:endCxn id="16" idx="0"/>
          </p:cNvCxnSpPr>
          <p:nvPr/>
        </p:nvCxnSpPr>
        <p:spPr>
          <a:xfrm>
            <a:off x="1595268" y="2374085"/>
            <a:ext cx="2437759" cy="93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51943" y="3310440"/>
            <a:ext cx="1966993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게시글 상세보기</a:t>
            </a:r>
            <a:endParaRPr lang="ko-KR" altLang="en-US" sz="1300" b="1" dirty="0"/>
          </a:p>
        </p:txBody>
      </p:sp>
      <p:cxnSp>
        <p:nvCxnSpPr>
          <p:cNvPr id="23" name="직선 화살표 연결선 22"/>
          <p:cNvCxnSpPr>
            <a:stCxn id="13" idx="2"/>
          </p:cNvCxnSpPr>
          <p:nvPr/>
        </p:nvCxnSpPr>
        <p:spPr>
          <a:xfrm>
            <a:off x="9211786" y="1660656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306074" y="2298219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페이지 이동</a:t>
            </a:r>
            <a:endParaRPr lang="en-US" altLang="ko-KR" sz="13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8306073" y="3380324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지도로 보기</a:t>
            </a:r>
            <a:endParaRPr lang="en-US" altLang="ko-KR" sz="13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6224631" y="3380324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리스트 보기</a:t>
            </a:r>
            <a:endParaRPr lang="en-US" altLang="ko-KR" sz="13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0387515" y="3380324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 정보</a:t>
            </a:r>
            <a:r>
              <a:rPr lang="en-US" altLang="ko-KR" sz="1300" b="1" dirty="0" smtClean="0"/>
              <a:t>/</a:t>
            </a:r>
            <a:r>
              <a:rPr lang="ko-KR" altLang="en-US" sz="1300" b="1" dirty="0" smtClean="0"/>
              <a:t>글 등록</a:t>
            </a:r>
            <a:endParaRPr lang="en-US" altLang="ko-KR" sz="1300" b="1" dirty="0" smtClean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192420" y="2698119"/>
            <a:ext cx="3559" cy="6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4" idx="2"/>
            <a:endCxn id="26" idx="0"/>
          </p:cNvCxnSpPr>
          <p:nvPr/>
        </p:nvCxnSpPr>
        <p:spPr>
          <a:xfrm flipH="1">
            <a:off x="7126785" y="2698119"/>
            <a:ext cx="2081443" cy="6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2"/>
            <a:endCxn id="27" idx="0"/>
          </p:cNvCxnSpPr>
          <p:nvPr/>
        </p:nvCxnSpPr>
        <p:spPr>
          <a:xfrm>
            <a:off x="9208228" y="2698119"/>
            <a:ext cx="2081441" cy="6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3185" y="4445144"/>
            <a:ext cx="10986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err="1" smtClean="0"/>
              <a:t>게시글</a:t>
            </a:r>
            <a:r>
              <a:rPr lang="ko-KR" altLang="en-US" b="1" u="sng" dirty="0" smtClean="0"/>
              <a:t> 상세보기</a:t>
            </a:r>
            <a:r>
              <a:rPr lang="en-US" altLang="ko-KR" b="1" u="sng" dirty="0" smtClean="0"/>
              <a:t>-</a:t>
            </a:r>
            <a:r>
              <a:rPr lang="ko-KR" altLang="en-US" b="1" u="sng" dirty="0" smtClean="0"/>
              <a:t>팝업</a:t>
            </a:r>
            <a:endParaRPr lang="en-US" altLang="ko-K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/>
              <a:t>타 유저</a:t>
            </a:r>
            <a:r>
              <a:rPr lang="en-US" altLang="ko-KR" b="1" u="sng" dirty="0" smtClean="0"/>
              <a:t>/</a:t>
            </a:r>
            <a:r>
              <a:rPr lang="ko-KR" altLang="en-US" b="1" u="sng" dirty="0" smtClean="0"/>
              <a:t>기관</a:t>
            </a:r>
            <a:r>
              <a:rPr lang="en-US" altLang="ko-KR" b="1" u="sng" dirty="0"/>
              <a:t> </a:t>
            </a:r>
            <a:endParaRPr lang="en-US" altLang="ko-K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u="sng" dirty="0" smtClean="0"/>
              <a:t>Auth0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/>
              <a:t>현재 기획하는 페이지는 </a:t>
            </a:r>
            <a:r>
              <a:rPr lang="en-US" altLang="ko-KR" b="1" u="sng" dirty="0" err="1" smtClean="0"/>
              <a:t>spinattic</a:t>
            </a:r>
            <a:r>
              <a:rPr lang="ko-KR" altLang="en-US" b="1" u="sng" dirty="0" smtClean="0"/>
              <a:t>과 굉장히 흡사한 상태</a:t>
            </a:r>
            <a:endParaRPr lang="en-US" altLang="ko-K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/>
              <a:t>개인유저</a:t>
            </a:r>
            <a:r>
              <a:rPr lang="en-US" altLang="ko-KR" b="1" u="sng" dirty="0" smtClean="0"/>
              <a:t>/</a:t>
            </a:r>
            <a:r>
              <a:rPr lang="ko-KR" altLang="en-US" b="1" u="sng" dirty="0" smtClean="0"/>
              <a:t>기관 페이지는 </a:t>
            </a:r>
            <a:r>
              <a:rPr lang="ko-KR" altLang="en-US" b="1" u="sng" dirty="0" err="1" smtClean="0"/>
              <a:t>트위터와</a:t>
            </a:r>
            <a:r>
              <a:rPr lang="ko-KR" altLang="en-US" b="1" u="sng" dirty="0" smtClean="0"/>
              <a:t> 흡사한 상태에서 기획</a:t>
            </a:r>
            <a:endParaRPr lang="en-US" altLang="ko-K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/>
              <a:t>그렇기 때문에 카테고리</a:t>
            </a:r>
            <a:r>
              <a:rPr lang="en-US" altLang="ko-KR" b="1" u="sng" dirty="0" smtClean="0"/>
              <a:t>(</a:t>
            </a:r>
            <a:r>
              <a:rPr lang="ko-KR" altLang="en-US" b="1" u="sng" dirty="0" smtClean="0"/>
              <a:t>홈페이지 사용처</a:t>
            </a:r>
            <a:r>
              <a:rPr lang="en-US" altLang="ko-KR" b="1" u="sng" dirty="0" smtClean="0"/>
              <a:t>)</a:t>
            </a:r>
            <a:r>
              <a:rPr lang="ko-KR" altLang="en-US" b="1" u="sng" dirty="0" smtClean="0"/>
              <a:t>를 확실히 해야 좀 더 </a:t>
            </a:r>
            <a:r>
              <a:rPr lang="ko-KR" altLang="en-US" b="1" u="sng" dirty="0" err="1" smtClean="0"/>
              <a:t>활용성이</a:t>
            </a:r>
            <a:r>
              <a:rPr lang="ko-KR" altLang="en-US" b="1" u="sng" dirty="0" smtClean="0"/>
              <a:t> 높은 홈페이지가 될 수 있음</a:t>
            </a:r>
            <a:endParaRPr lang="en-US" altLang="ko-KR" b="1" u="sng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577404" y="14300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http://localhost:63342/themeforest-9228123-canvas-the-multipurpose-html5-template%20(3)/Package-HTML/Documentation/index.html?_ijt=28mbr5jbmhk8n6s83nq0ajt3rb</a:t>
            </a:r>
          </a:p>
        </p:txBody>
      </p:sp>
    </p:spTree>
    <p:extLst>
      <p:ext uri="{BB962C8B-B14F-4D97-AF65-F5344CB8AC3E}">
        <p14:creationId xmlns:p14="http://schemas.microsoft.com/office/powerpoint/2010/main" val="35448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로그인</a:t>
            </a:r>
            <a:r>
              <a:rPr lang="en-US" altLang="ko-KR" b="1" dirty="0"/>
              <a:t>, </a:t>
            </a:r>
            <a:r>
              <a:rPr lang="ko-KR" altLang="en-US" b="1" dirty="0"/>
              <a:t>회원가입</a:t>
            </a:r>
            <a:r>
              <a:rPr lang="en-US" altLang="ko-KR" b="1" dirty="0"/>
              <a:t>(1) - </a:t>
            </a:r>
            <a:r>
              <a:rPr lang="ko-KR" altLang="en-US" b="1" dirty="0"/>
              <a:t>추가진행작업</a:t>
            </a:r>
            <a:endParaRPr lang="en-US" altLang="ko-KR" b="1" dirty="0"/>
          </a:p>
        </p:txBody>
      </p:sp>
      <p:sp>
        <p:nvSpPr>
          <p:cNvPr id="26" name="직사각형 25"/>
          <p:cNvSpPr/>
          <p:nvPr/>
        </p:nvSpPr>
        <p:spPr>
          <a:xfrm>
            <a:off x="560136" y="5266559"/>
            <a:ext cx="3791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- 회원 종류</a:t>
            </a:r>
          </a:p>
          <a:p>
            <a:r>
              <a:rPr lang="en-US" altLang="ko-KR" b="1" dirty="0"/>
              <a:t>‘ADMIN’</a:t>
            </a:r>
            <a:r>
              <a:rPr lang="ko-KR" altLang="en-US" b="1" dirty="0"/>
              <a:t> : 관리자</a:t>
            </a:r>
          </a:p>
          <a:p>
            <a:r>
              <a:rPr lang="en-US" altLang="ko-KR" b="1" dirty="0"/>
              <a:t>‘PUBLIC’</a:t>
            </a:r>
            <a:r>
              <a:rPr lang="ko-KR" altLang="en-US" b="1" dirty="0"/>
              <a:t> : 일반 회원</a:t>
            </a:r>
          </a:p>
          <a:p>
            <a:r>
              <a:rPr lang="en-US" altLang="ko-KR" b="1" dirty="0"/>
              <a:t>‘BUSINESS’ : </a:t>
            </a:r>
            <a:r>
              <a:rPr lang="ko-KR" altLang="en-US" b="1" dirty="0"/>
              <a:t>사업자 회원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2634" y="424037"/>
            <a:ext cx="38203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u="sng" dirty="0"/>
              <a:t>관리자로 가입하는 방법은 따로 없음</a:t>
            </a:r>
            <a:r>
              <a:rPr lang="en-US" altLang="ko-KR" b="1" u="sng" dirty="0"/>
              <a:t>(DB</a:t>
            </a:r>
            <a:r>
              <a:rPr lang="ko-KR" altLang="en-US" b="1" u="sng" dirty="0"/>
              <a:t>에서 수정</a:t>
            </a:r>
            <a:r>
              <a:rPr lang="en-US" altLang="ko-KR" b="1" u="sng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/>
              <a:t>관리자 계정의 경우 일반회원 </a:t>
            </a:r>
            <a:r>
              <a:rPr lang="en-US" altLang="ko-KR" b="1" u="sng" dirty="0"/>
              <a:t>+ </a:t>
            </a:r>
            <a:r>
              <a:rPr lang="ko-KR" altLang="en-US" b="1" u="sng" dirty="0"/>
              <a:t>사업자 회원의 권한을 모두 가지고 있음</a:t>
            </a: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470" y="1487568"/>
            <a:ext cx="1924050" cy="334327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11" y="967740"/>
            <a:ext cx="3840653" cy="354969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071" y="3189551"/>
            <a:ext cx="5891065" cy="3282583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600526" y="1131917"/>
            <a:ext cx="702432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302958" y="1152088"/>
            <a:ext cx="557080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/>
          <p:cNvCxnSpPr>
            <a:stCxn id="33" idx="3"/>
          </p:cNvCxnSpPr>
          <p:nvPr/>
        </p:nvCxnSpPr>
        <p:spPr>
          <a:xfrm flipV="1">
            <a:off x="2860038" y="1233105"/>
            <a:ext cx="848585" cy="968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737029" y="1062736"/>
            <a:ext cx="1150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latin typeface="Arial" panose="020B0604020202020204" pitchFamily="34" charset="0"/>
              </a:rPr>
              <a:t>라우터</a:t>
            </a:r>
            <a:r>
              <a:rPr lang="ko-KR" altLang="en-US" sz="1000" b="1" dirty="0">
                <a:latin typeface="Arial" panose="020B0604020202020204" pitchFamily="34" charset="0"/>
              </a:rPr>
              <a:t> 링크 연결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944378" y="3145001"/>
            <a:ext cx="702432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646809" y="3165172"/>
            <a:ext cx="720683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/>
          <p:cNvCxnSpPr>
            <a:stCxn id="42" idx="3"/>
          </p:cNvCxnSpPr>
          <p:nvPr/>
        </p:nvCxnSpPr>
        <p:spPr>
          <a:xfrm flipV="1">
            <a:off x="10367492" y="3246189"/>
            <a:ext cx="684983" cy="968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1080881" y="3075820"/>
            <a:ext cx="1150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latin typeface="Arial" panose="020B0604020202020204" pitchFamily="34" charset="0"/>
              </a:rPr>
              <a:t>라우터</a:t>
            </a:r>
            <a:r>
              <a:rPr lang="ko-KR" altLang="en-US" sz="1000" b="1" dirty="0">
                <a:latin typeface="Arial" panose="020B0604020202020204" pitchFamily="34" charset="0"/>
              </a:rPr>
              <a:t> 링크 연결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423726" y="4416091"/>
            <a:ext cx="180587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/>
          <p:cNvCxnSpPr>
            <a:stCxn id="46" idx="2"/>
          </p:cNvCxnSpPr>
          <p:nvPr/>
        </p:nvCxnSpPr>
        <p:spPr>
          <a:xfrm>
            <a:off x="7326663" y="4830842"/>
            <a:ext cx="0" cy="97262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751329" y="5827841"/>
            <a:ext cx="1150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“PUBLIC” </a:t>
            </a:r>
            <a:r>
              <a:rPr lang="ko-KR" altLang="en-US" sz="1000" b="1" dirty="0">
                <a:latin typeface="Arial" panose="020B0604020202020204" pitchFamily="34" charset="0"/>
              </a:rPr>
              <a:t>전송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나중에 </a:t>
            </a:r>
            <a:r>
              <a:rPr lang="ko-KR" altLang="en-US" sz="1000" b="1" dirty="0" err="1">
                <a:latin typeface="Arial" panose="020B0604020202020204" pitchFamily="34" charset="0"/>
              </a:rPr>
              <a:t>로고박기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908406" y="4192786"/>
            <a:ext cx="1149730" cy="116653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11482803" y="5383703"/>
            <a:ext cx="0" cy="44413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907469" y="5852220"/>
            <a:ext cx="1150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SNS</a:t>
            </a:r>
            <a:r>
              <a:rPr lang="ko-KR" altLang="en-US" sz="1000" b="1" dirty="0">
                <a:latin typeface="Arial" panose="020B0604020202020204" pitchFamily="34" charset="0"/>
              </a:rPr>
              <a:t>가입연결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>
                <a:latin typeface="Arial" panose="020B0604020202020204" pitchFamily="34" charset="0"/>
              </a:rPr>
              <a:t>나중에 로고박ㄱ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720260" y="3743503"/>
            <a:ext cx="1150667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일반 회원 가입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91" y="1283223"/>
            <a:ext cx="5987684" cy="46070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로그인</a:t>
            </a:r>
            <a:r>
              <a:rPr lang="en-US" altLang="ko-KR" b="1" dirty="0"/>
              <a:t>, </a:t>
            </a:r>
            <a:r>
              <a:rPr lang="ko-KR" altLang="en-US" b="1" dirty="0"/>
              <a:t>회원가입</a:t>
            </a:r>
            <a:r>
              <a:rPr lang="en-US" altLang="ko-KR" b="1" dirty="0"/>
              <a:t>(1) - </a:t>
            </a:r>
            <a:r>
              <a:rPr lang="ko-KR" altLang="en-US" b="1" dirty="0"/>
              <a:t>추가진행작업</a:t>
            </a:r>
            <a:endParaRPr lang="en-US" altLang="ko-KR" b="1" dirty="0"/>
          </a:p>
        </p:txBody>
      </p:sp>
      <p:sp>
        <p:nvSpPr>
          <p:cNvPr id="26" name="직사각형 25"/>
          <p:cNvSpPr/>
          <p:nvPr/>
        </p:nvSpPr>
        <p:spPr>
          <a:xfrm>
            <a:off x="8122634" y="898843"/>
            <a:ext cx="3084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- 회원 종류</a:t>
            </a:r>
          </a:p>
          <a:p>
            <a:r>
              <a:rPr lang="en-US" altLang="ko-KR" b="1" dirty="0"/>
              <a:t>‘ADMIN’</a:t>
            </a:r>
            <a:r>
              <a:rPr lang="ko-KR" altLang="en-US" b="1" dirty="0"/>
              <a:t> : 관리자</a:t>
            </a:r>
          </a:p>
          <a:p>
            <a:r>
              <a:rPr lang="en-US" altLang="ko-KR" b="1" dirty="0"/>
              <a:t>‘PUBLIC’</a:t>
            </a:r>
            <a:r>
              <a:rPr lang="ko-KR" altLang="en-US" b="1" dirty="0"/>
              <a:t> : 일반 회원</a:t>
            </a:r>
          </a:p>
          <a:p>
            <a:r>
              <a:rPr lang="en-US" altLang="ko-KR" b="1" dirty="0"/>
              <a:t>‘BUSINESS’ : </a:t>
            </a:r>
            <a:r>
              <a:rPr lang="ko-KR" altLang="en-US" b="1" dirty="0"/>
              <a:t>사업자 회원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2634" y="424037"/>
            <a:ext cx="382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202320" y="1248484"/>
            <a:ext cx="702432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908344" y="1276832"/>
            <a:ext cx="720683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/>
          <p:cNvCxnSpPr>
            <a:stCxn id="42" idx="3"/>
          </p:cNvCxnSpPr>
          <p:nvPr/>
        </p:nvCxnSpPr>
        <p:spPr>
          <a:xfrm flipV="1">
            <a:off x="4629027" y="1357849"/>
            <a:ext cx="684983" cy="968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301187" y="1234738"/>
            <a:ext cx="1150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latin typeface="Arial" panose="020B0604020202020204" pitchFamily="34" charset="0"/>
              </a:rPr>
              <a:t>라우터</a:t>
            </a:r>
            <a:r>
              <a:rPr lang="ko-KR" altLang="en-US" sz="1000" b="1" dirty="0">
                <a:latin typeface="Arial" panose="020B0604020202020204" pitchFamily="34" charset="0"/>
              </a:rPr>
              <a:t> 링크 연결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5307" y="3063282"/>
            <a:ext cx="1858063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/>
          <p:cNvCxnSpPr>
            <a:stCxn id="47" idx="2"/>
          </p:cNvCxnSpPr>
          <p:nvPr/>
        </p:nvCxnSpPr>
        <p:spPr>
          <a:xfrm flipH="1">
            <a:off x="1534337" y="3478033"/>
            <a:ext cx="2" cy="49692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37128" y="3974956"/>
            <a:ext cx="1394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“</a:t>
            </a:r>
            <a:r>
              <a:rPr lang="en-US" altLang="ko-KR" sz="1000" b="1" dirty="0"/>
              <a:t>BUSINESS</a:t>
            </a:r>
            <a:r>
              <a:rPr lang="en-US" altLang="ko-KR" sz="1000" b="1" dirty="0">
                <a:latin typeface="Arial" panose="020B0604020202020204" pitchFamily="34" charset="0"/>
              </a:rPr>
              <a:t>” </a:t>
            </a:r>
            <a:r>
              <a:rPr lang="ko-KR" altLang="en-US" sz="1000" b="1" dirty="0">
                <a:latin typeface="Arial" panose="020B0604020202020204" pitchFamily="34" charset="0"/>
              </a:rPr>
              <a:t>전송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나중에 </a:t>
            </a:r>
            <a:r>
              <a:rPr lang="ko-KR" altLang="en-US" sz="1000" b="1" dirty="0" err="1">
                <a:latin typeface="Arial" panose="020B0604020202020204" pitchFamily="34" charset="0"/>
              </a:rPr>
              <a:t>로고박기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37057" y="2284853"/>
            <a:ext cx="1149730" cy="116653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5769151" y="3451391"/>
            <a:ext cx="0" cy="44413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193818" y="4059623"/>
            <a:ext cx="1150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SNS</a:t>
            </a:r>
            <a:r>
              <a:rPr lang="ko-KR" altLang="en-US" sz="1000" b="1" dirty="0">
                <a:latin typeface="Arial" panose="020B0604020202020204" pitchFamily="34" charset="0"/>
              </a:rPr>
              <a:t>가입연결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나중에 </a:t>
            </a:r>
            <a:r>
              <a:rPr lang="ko-KR" altLang="en-US" sz="1000" b="1" dirty="0" err="1">
                <a:latin typeface="Arial" panose="020B0604020202020204" pitchFamily="34" charset="0"/>
              </a:rPr>
              <a:t>로고박기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78202" y="1852951"/>
            <a:ext cx="1150667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사업주 회원 가입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4552" y="4161083"/>
            <a:ext cx="130561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사업장명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626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38" y="2829859"/>
            <a:ext cx="7306962" cy="39631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상세보기</a:t>
            </a:r>
            <a:r>
              <a:rPr lang="en-US" altLang="ko-KR" b="1" dirty="0"/>
              <a:t>1(1) - </a:t>
            </a:r>
            <a:r>
              <a:rPr lang="ko-KR" altLang="en-US" b="1" dirty="0"/>
              <a:t>초기기획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8203" y="1458163"/>
            <a:ext cx="2939318" cy="2993123"/>
            <a:chOff x="0" y="2798273"/>
            <a:chExt cx="2939318" cy="2993123"/>
          </a:xfrm>
        </p:grpSpPr>
        <p:sp>
          <p:nvSpPr>
            <p:cNvPr id="7" name="직사각형 6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cxnSp>
        <p:nvCxnSpPr>
          <p:cNvPr id="15" name="직선 화살표 연결선 14"/>
          <p:cNvCxnSpPr/>
          <p:nvPr/>
        </p:nvCxnSpPr>
        <p:spPr>
          <a:xfrm>
            <a:off x="2502011" y="2374334"/>
            <a:ext cx="2127654" cy="1173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39974" y="2460527"/>
            <a:ext cx="174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 click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753232" y="6244281"/>
            <a:ext cx="7562336" cy="548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하단구성 다음페이지에서 설명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9603111" y="5841490"/>
            <a:ext cx="2605365" cy="366697"/>
            <a:chOff x="1730721" y="2869683"/>
            <a:chExt cx="2605365" cy="366697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30721" y="2869683"/>
              <a:ext cx="2414668" cy="366697"/>
            </a:xfrm>
            <a:prstGeom prst="rect">
              <a:avLst/>
            </a:prstGeom>
          </p:spPr>
        </p:pic>
        <p:pic>
          <p:nvPicPr>
            <p:cNvPr id="21" name="Picture 2" descr="embed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1" t="10948" r="13676" b="11679"/>
            <a:stretch/>
          </p:blipFill>
          <p:spPr bwMode="auto">
            <a:xfrm>
              <a:off x="4055697" y="2891885"/>
              <a:ext cx="280389" cy="29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57245" y="2884049"/>
              <a:ext cx="327344" cy="327343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9620368" y="5817701"/>
            <a:ext cx="2585581" cy="42658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1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상세보기</a:t>
            </a:r>
            <a:r>
              <a:rPr lang="en-US" altLang="ko-KR" b="1" dirty="0"/>
              <a:t>2</a:t>
            </a:r>
            <a:r>
              <a:rPr lang="en-US" altLang="ko-KR" b="1" dirty="0" smtClean="0"/>
              <a:t>(1</a:t>
            </a:r>
            <a:r>
              <a:rPr lang="en-US" altLang="ko-KR" b="1" dirty="0"/>
              <a:t>) - </a:t>
            </a:r>
            <a:r>
              <a:rPr lang="ko-KR" altLang="en-US" b="1" dirty="0"/>
              <a:t>초기기획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590183" y="64927"/>
            <a:ext cx="256970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 err="1"/>
              <a:t>모바일</a:t>
            </a:r>
            <a:r>
              <a:rPr lang="ko-KR" altLang="en-US" sz="1400" b="1" dirty="0"/>
              <a:t> 버전의 경우 </a:t>
            </a:r>
            <a:r>
              <a:rPr lang="en-US" altLang="ko-KR" sz="1400" b="1" dirty="0"/>
              <a:t>VR</a:t>
            </a:r>
            <a:r>
              <a:rPr lang="ko-KR" altLang="en-US" sz="1400" b="1" dirty="0"/>
              <a:t>사진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이미지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일반 </a:t>
            </a:r>
            <a:r>
              <a:rPr lang="en-US" altLang="ko-KR" sz="1400" b="1" dirty="0"/>
              <a:t>text</a:t>
            </a:r>
            <a:r>
              <a:rPr lang="ko-KR" altLang="en-US" sz="1400" b="1" dirty="0"/>
              <a:t>만 오기 때문에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주요 사진은 슬라이드 형태로 보여주고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나머지 이미지는 </a:t>
            </a:r>
            <a:r>
              <a:rPr lang="en-US" altLang="ko-KR" sz="1400" b="1" dirty="0"/>
              <a:t>HTML Text </a:t>
            </a:r>
            <a:r>
              <a:rPr lang="ko-KR" altLang="en-US" sz="1400" b="1" dirty="0"/>
              <a:t>형식으로 </a:t>
            </a:r>
            <a:r>
              <a:rPr lang="ko-KR" altLang="en-US" sz="1400" b="1" dirty="0" err="1"/>
              <a:t>업로드한다</a:t>
            </a:r>
            <a:r>
              <a:rPr lang="en-US" altLang="ko-KR" sz="1400" b="1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연락처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전화걸기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문자보내기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등은 가상번호를 연결해서 본 서비스를 보고 연락을 건 것을 알 수 있도록 한다</a:t>
            </a:r>
            <a:r>
              <a:rPr lang="en-US" altLang="ko-KR" sz="1400" b="1" dirty="0"/>
              <a:t>.</a:t>
            </a: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2994595" y="4422885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클릭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59" y="963330"/>
            <a:ext cx="5062012" cy="309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21809" y="46969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팝업페이지</a:t>
            </a:r>
            <a:endParaRPr lang="ko-KR" altLang="en-US" dirty="0"/>
          </a:p>
        </p:txBody>
      </p:sp>
      <p:grpSp>
        <p:nvGrpSpPr>
          <p:cNvPr id="79" name="그룹 78"/>
          <p:cNvGrpSpPr/>
          <p:nvPr/>
        </p:nvGrpSpPr>
        <p:grpSpPr>
          <a:xfrm>
            <a:off x="2970441" y="3326523"/>
            <a:ext cx="2605365" cy="366697"/>
            <a:chOff x="1730721" y="2869683"/>
            <a:chExt cx="2605365" cy="366697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0721" y="2869683"/>
              <a:ext cx="2414668" cy="366697"/>
            </a:xfrm>
            <a:prstGeom prst="rect">
              <a:avLst/>
            </a:prstGeom>
          </p:spPr>
        </p:pic>
        <p:pic>
          <p:nvPicPr>
            <p:cNvPr id="81" name="Picture 2" descr="embed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1" t="10948" r="13676" b="11679"/>
            <a:stretch/>
          </p:blipFill>
          <p:spPr bwMode="auto">
            <a:xfrm>
              <a:off x="4055697" y="2891885"/>
              <a:ext cx="280389" cy="29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7245" y="2884049"/>
              <a:ext cx="327344" cy="327343"/>
            </a:xfrm>
            <a:prstGeom prst="rect">
              <a:avLst/>
            </a:prstGeom>
          </p:spPr>
        </p:pic>
      </p:grpSp>
      <p:pic>
        <p:nvPicPr>
          <p:cNvPr id="129" name="Picture 4" descr="링크 공유하기 아이콘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161" y="3328931"/>
            <a:ext cx="345421" cy="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6006" y="3338519"/>
            <a:ext cx="338478" cy="326244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>
          <a:xfrm>
            <a:off x="2990225" y="3296581"/>
            <a:ext cx="2585581" cy="42658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969259" y="3332870"/>
            <a:ext cx="4422371" cy="1861483"/>
            <a:chOff x="4964823" y="4996517"/>
            <a:chExt cx="4422371" cy="1861483"/>
          </a:xfrm>
        </p:grpSpPr>
        <p:cxnSp>
          <p:nvCxnSpPr>
            <p:cNvPr id="84" name="직선 화살표 연결선 83"/>
            <p:cNvCxnSpPr/>
            <p:nvPr/>
          </p:nvCxnSpPr>
          <p:spPr>
            <a:xfrm flipV="1">
              <a:off x="6465373" y="5569315"/>
              <a:ext cx="2410439" cy="930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직사각형 123"/>
            <p:cNvSpPr/>
            <p:nvPr/>
          </p:nvSpPr>
          <p:spPr>
            <a:xfrm>
              <a:off x="4964823" y="4996517"/>
              <a:ext cx="4422371" cy="1837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Comment API(</a:t>
              </a:r>
              <a:r>
                <a:rPr lang="ko-KR" altLang="en-US" sz="1600" dirty="0" err="1"/>
                <a:t>댓글</a:t>
              </a:r>
              <a:r>
                <a:rPr lang="ko-KR" altLang="en-US" sz="1600" dirty="0"/>
                <a:t> 기능</a:t>
              </a:r>
              <a:r>
                <a:rPr lang="en-US" altLang="ko-KR" sz="1600" dirty="0"/>
                <a:t>)</a:t>
              </a:r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</p:txBody>
        </p:sp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00586" y="5315064"/>
              <a:ext cx="4372561" cy="1542936"/>
            </a:xfrm>
            <a:prstGeom prst="rect">
              <a:avLst/>
            </a:prstGeom>
          </p:spPr>
        </p:pic>
      </p:grpSp>
      <p:cxnSp>
        <p:nvCxnSpPr>
          <p:cNvPr id="126" name="직선 화살표 연결선 125"/>
          <p:cNvCxnSpPr/>
          <p:nvPr/>
        </p:nvCxnSpPr>
        <p:spPr>
          <a:xfrm>
            <a:off x="1949087" y="3970540"/>
            <a:ext cx="5043122" cy="40041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0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공통 </a:t>
            </a:r>
            <a:r>
              <a:rPr lang="en-US" altLang="ko-KR" b="1" dirty="0"/>
              <a:t>– VR Viewer[Embed](1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어디페이지</a:t>
            </a:r>
            <a:r>
              <a:rPr lang="ko-KR" altLang="en-US" b="1" dirty="0" smtClean="0"/>
              <a:t> 어느 위치에서 동작할지 정확하게 </a:t>
            </a:r>
            <a:r>
              <a:rPr lang="ko-KR" altLang="en-US" b="1" dirty="0" err="1" smtClean="0"/>
              <a:t>지정해야함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- http://dev.moblab.kr/canvas-theme/HTML/widgets.html</a:t>
            </a:r>
            <a:endParaRPr lang="ko-KR" altLang="en-US" sz="1000" b="1" dirty="0">
              <a:latin typeface="Arial" panose="020B0604020202020204" pitchFamily="34" charset="0"/>
            </a:endParaRPr>
          </a:p>
          <a:p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stCxn id="9" idx="3"/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15200" y="2099170"/>
            <a:ext cx="348836" cy="171370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18425" b="54079"/>
          <a:stretch/>
        </p:blipFill>
        <p:spPr>
          <a:xfrm>
            <a:off x="3077486" y="2027013"/>
            <a:ext cx="2381250" cy="489737"/>
          </a:xfrm>
          <a:prstGeom prst="rect">
            <a:avLst/>
          </a:prstGeom>
        </p:spPr>
      </p:pic>
      <p:pic>
        <p:nvPicPr>
          <p:cNvPr id="1026" name="Picture 2" descr="embed icon에 대한 이미지 검색결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1" t="10948" r="13676" b="11679"/>
          <a:stretch/>
        </p:blipFill>
        <p:spPr bwMode="auto">
          <a:xfrm>
            <a:off x="7346477" y="2458013"/>
            <a:ext cx="286282" cy="30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4843" y="2772823"/>
            <a:ext cx="342900" cy="342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0379" y="3127073"/>
            <a:ext cx="338478" cy="32624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0379" y="3455152"/>
            <a:ext cx="334224" cy="334224"/>
          </a:xfrm>
          <a:prstGeom prst="rect">
            <a:avLst/>
          </a:prstGeom>
        </p:spPr>
      </p:pic>
      <p:pic>
        <p:nvPicPr>
          <p:cNvPr id="1028" name="Picture 4" descr="링크 공유하기 아이콘에 대한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43" y="2099170"/>
            <a:ext cx="345421" cy="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>
            <a:stCxn id="1028" idx="1"/>
            <a:endCxn id="11" idx="3"/>
          </p:cNvCxnSpPr>
          <p:nvPr/>
        </p:nvCxnSpPr>
        <p:spPr>
          <a:xfrm flipH="1">
            <a:off x="5458736" y="2271881"/>
            <a:ext cx="1866107" cy="1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70000" y="2118584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/>
          <p:cNvCxnSpPr>
            <a:endCxn id="23" idx="3"/>
          </p:cNvCxnSpPr>
          <p:nvPr/>
        </p:nvCxnSpPr>
        <p:spPr>
          <a:xfrm flipH="1">
            <a:off x="5364230" y="2634071"/>
            <a:ext cx="1956150" cy="790346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365536" y="2480771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4905" y="2605267"/>
            <a:ext cx="2219325" cy="163830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3235569" y="2934119"/>
            <a:ext cx="949465" cy="341644"/>
          </a:xfrm>
          <a:prstGeom prst="rect">
            <a:avLst/>
          </a:prstGeom>
          <a:solidFill>
            <a:srgbClr val="494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368362" y="2605267"/>
            <a:ext cx="1776394" cy="2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크기 조절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543308" y="2944275"/>
            <a:ext cx="670572" cy="3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41" name="이등변 삼각형 40"/>
          <p:cNvSpPr/>
          <p:nvPr/>
        </p:nvSpPr>
        <p:spPr>
          <a:xfrm rot="10800000">
            <a:off x="5095786" y="3040622"/>
            <a:ext cx="158707" cy="1502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/>
          <p:cNvCxnSpPr>
            <a:stCxn id="44" idx="1"/>
          </p:cNvCxnSpPr>
          <p:nvPr/>
        </p:nvCxnSpPr>
        <p:spPr>
          <a:xfrm flipH="1">
            <a:off x="2412156" y="3098300"/>
            <a:ext cx="2131152" cy="0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306286" y="2934119"/>
            <a:ext cx="1154907" cy="73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Small(300px)</a:t>
            </a:r>
          </a:p>
          <a:p>
            <a:pPr algn="ctr"/>
            <a:r>
              <a:rPr lang="en-US" altLang="ko-KR" sz="1100" dirty="0"/>
              <a:t>Medium(600px)</a:t>
            </a:r>
          </a:p>
          <a:p>
            <a:pPr algn="ctr"/>
            <a:r>
              <a:rPr lang="en-US" altLang="ko-KR" sz="1100" dirty="0"/>
              <a:t>Big(900px)</a:t>
            </a:r>
            <a:endParaRPr lang="ko-KR" altLang="en-US" sz="1100" dirty="0"/>
          </a:p>
          <a:p>
            <a:pPr algn="ctr"/>
            <a:r>
              <a:rPr lang="en-US" altLang="ko-KR" sz="1100" dirty="0"/>
              <a:t>Custom</a:t>
            </a:r>
            <a:endParaRPr lang="ko-KR" altLang="en-US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1085222" y="3920203"/>
            <a:ext cx="1375971" cy="23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&lt;Custom </a:t>
            </a:r>
            <a:r>
              <a:rPr lang="ko-KR" altLang="en-US" sz="1100" dirty="0" err="1"/>
              <a:t>선택시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 flipH="1">
            <a:off x="1773208" y="3667648"/>
            <a:ext cx="110532" cy="252555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591" y="4160935"/>
            <a:ext cx="2733675" cy="82867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92853" y="4233651"/>
            <a:ext cx="2545824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삽입할 크기 </a:t>
            </a:r>
            <a:r>
              <a:rPr lang="en-US" altLang="ko-KR" sz="900" dirty="0"/>
              <a:t>px </a:t>
            </a:r>
            <a:r>
              <a:rPr lang="ko-KR" altLang="en-US" sz="900" dirty="0"/>
              <a:t>단위로 입력하세요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70225" y="4608622"/>
            <a:ext cx="318319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px</a:t>
            </a:r>
            <a:endParaRPr lang="ko-KR" altLang="en-US" sz="9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0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공통 </a:t>
            </a:r>
            <a:r>
              <a:rPr lang="en-US" altLang="ko-KR" b="1" dirty="0"/>
              <a:t>– VR Viewer[Web](1)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51700" y="2044700"/>
            <a:ext cx="412336" cy="1765300"/>
          </a:xfrm>
          <a:prstGeom prst="rect">
            <a:avLst/>
          </a:prstGeom>
          <a:solidFill>
            <a:srgbClr val="FC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8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공통 </a:t>
            </a:r>
            <a:r>
              <a:rPr lang="en-US" altLang="ko-KR" b="1" dirty="0"/>
              <a:t>– VR Viewer[Mobile](1)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51700" y="2044700"/>
            <a:ext cx="412336" cy="1765300"/>
          </a:xfrm>
          <a:prstGeom prst="rect">
            <a:avLst/>
          </a:prstGeom>
          <a:solidFill>
            <a:srgbClr val="FC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9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19" y="375668"/>
            <a:ext cx="502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회원 정보 수정</a:t>
            </a:r>
            <a:r>
              <a:rPr lang="en-US" altLang="ko-KR" b="1" dirty="0"/>
              <a:t>(1)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807163" y="560334"/>
            <a:ext cx="4867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이름 </a:t>
            </a:r>
            <a:r>
              <a:rPr lang="en-US" altLang="ko-KR" b="1" dirty="0"/>
              <a:t>: </a:t>
            </a:r>
            <a:r>
              <a:rPr lang="en-US" altLang="ko-KR" b="1" dirty="0" err="1"/>
              <a:t>display_name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프로필사진 </a:t>
            </a:r>
            <a:r>
              <a:rPr lang="en-US" altLang="ko-KR" b="1" dirty="0"/>
              <a:t>: </a:t>
            </a:r>
            <a:r>
              <a:rPr lang="en-US" altLang="ko-KR" b="1" dirty="0" err="1"/>
              <a:t>profile_image_path</a:t>
            </a:r>
            <a:r>
              <a:rPr lang="en-US" altLang="ko-KR" b="1" dirty="0"/>
              <a:t>(URL)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b="1" u="sng" dirty="0"/>
              <a:t>- </a:t>
            </a:r>
            <a:r>
              <a:rPr lang="ko-KR" altLang="en-US" b="1" u="sng" dirty="0"/>
              <a:t>회원정보 </a:t>
            </a:r>
            <a:r>
              <a:rPr lang="ko-KR" altLang="en-US" b="1" u="sng" dirty="0" err="1"/>
              <a:t>수정시</a:t>
            </a:r>
            <a:r>
              <a:rPr lang="ko-KR" altLang="en-US" b="1" u="sng" dirty="0"/>
              <a:t> </a:t>
            </a:r>
            <a:r>
              <a:rPr lang="en-US" altLang="ko-KR" b="1" u="sng" dirty="0"/>
              <a:t>&lt;users&gt;</a:t>
            </a:r>
            <a:r>
              <a:rPr lang="ko-KR" altLang="en-US" b="1" u="sng" dirty="0"/>
              <a:t>와</a:t>
            </a:r>
            <a:r>
              <a:rPr lang="en-US" altLang="ko-KR" b="1" u="sng" dirty="0"/>
              <a:t>&lt;</a:t>
            </a:r>
            <a:r>
              <a:rPr lang="en-US" altLang="ko-KR" b="1" u="sng" dirty="0" err="1"/>
              <a:t>user_metas</a:t>
            </a:r>
            <a:r>
              <a:rPr lang="en-US" altLang="ko-KR" b="1" u="sng" dirty="0"/>
              <a:t>&gt;</a:t>
            </a:r>
          </a:p>
          <a:p>
            <a:r>
              <a:rPr lang="ko-KR" altLang="en-US" b="1" u="sng" dirty="0" err="1"/>
              <a:t>를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트랜젝션으로</a:t>
            </a:r>
            <a:r>
              <a:rPr lang="ko-KR" altLang="en-US" b="1" u="sng" dirty="0"/>
              <a:t> 묶어준다</a:t>
            </a:r>
            <a:r>
              <a:rPr lang="en-US" altLang="ko-KR" b="1" u="sng" dirty="0"/>
              <a:t>.</a:t>
            </a:r>
          </a:p>
          <a:p>
            <a:endParaRPr lang="en-US" altLang="ko-KR" b="1" u="sng" dirty="0"/>
          </a:p>
          <a:p>
            <a:r>
              <a:rPr lang="en-US" altLang="ko-KR" b="1" u="sng" dirty="0"/>
              <a:t>- </a:t>
            </a:r>
            <a:r>
              <a:rPr lang="ko-KR" altLang="en-US" b="1" u="sng" dirty="0"/>
              <a:t>프로필 사진의 경우 이미지 </a:t>
            </a:r>
            <a:r>
              <a:rPr lang="ko-KR" altLang="en-US" b="1" u="sng" dirty="0" err="1"/>
              <a:t>업로딩</a:t>
            </a:r>
            <a:r>
              <a:rPr lang="ko-KR" altLang="en-US" b="1" u="sng" dirty="0"/>
              <a:t> 제한을 둔다</a:t>
            </a:r>
            <a:r>
              <a:rPr lang="en-US" altLang="ko-KR" b="1" u="sng" dirty="0"/>
              <a:t>(</a:t>
            </a:r>
            <a:r>
              <a:rPr lang="ko-KR" altLang="en-US" b="1" u="sng" dirty="0"/>
              <a:t>향후 </a:t>
            </a:r>
            <a:r>
              <a:rPr lang="en-US" altLang="ko-KR" b="1" u="sng" dirty="0"/>
              <a:t>crop</a:t>
            </a:r>
            <a:r>
              <a:rPr lang="ko-KR" altLang="en-US" b="1" u="sng" dirty="0"/>
              <a:t>이나 자동으로 정사각형 </a:t>
            </a:r>
            <a:r>
              <a:rPr lang="en-US" altLang="ko-KR" b="1" u="sng" dirty="0"/>
              <a:t>&amp; </a:t>
            </a:r>
            <a:r>
              <a:rPr lang="ko-KR" altLang="en-US" b="1" u="sng" dirty="0" err="1"/>
              <a:t>리사이징</a:t>
            </a:r>
            <a:r>
              <a:rPr lang="ko-KR" altLang="en-US" b="1" u="sng" dirty="0"/>
              <a:t> 기능 추가</a:t>
            </a:r>
            <a:r>
              <a:rPr lang="en-US" altLang="ko-KR" b="1" u="sng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890588"/>
            <a:ext cx="6354293" cy="43672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7615" y="1114425"/>
            <a:ext cx="1463223" cy="2071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865223" y="4888468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 탈퇴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283579" y="4935433"/>
            <a:ext cx="74800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3419" y="3186113"/>
            <a:ext cx="4784195" cy="1749320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123444" y="1894754"/>
            <a:ext cx="530915" cy="230832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닉네임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159320" y="929759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일반회원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663980" y="2843161"/>
            <a:ext cx="1573634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>
            <a:stCxn id="51" idx="2"/>
          </p:cNvCxnSpPr>
          <p:nvPr/>
        </p:nvCxnSpPr>
        <p:spPr>
          <a:xfrm>
            <a:off x="4450797" y="3198811"/>
            <a:ext cx="0" cy="35745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663981" y="3541763"/>
            <a:ext cx="1573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변경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 err="1">
                <a:latin typeface="Arial" panose="020B0604020202020204" pitchFamily="34" charset="0"/>
              </a:rPr>
              <a:t>변경시</a:t>
            </a:r>
            <a:r>
              <a:rPr lang="ko-KR" altLang="en-US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 err="1">
                <a:latin typeface="Arial" panose="020B0604020202020204" pitchFamily="34" charset="0"/>
              </a:rPr>
              <a:t>미리보기</a:t>
            </a:r>
            <a:r>
              <a:rPr lang="ko-KR" altLang="en-US" sz="1000" b="1" dirty="0">
                <a:latin typeface="Arial" panose="020B0604020202020204" pitchFamily="34" charset="0"/>
              </a:rPr>
              <a:t> 사진 즉시 반영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19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502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회원 정보 수정</a:t>
            </a:r>
            <a:r>
              <a:rPr lang="en-US" altLang="ko-KR" b="1" dirty="0" smtClean="0"/>
              <a:t>(2) </a:t>
            </a:r>
            <a:endParaRPr lang="en-US" altLang="ko-KR" b="1" dirty="0"/>
          </a:p>
        </p:txBody>
      </p:sp>
      <p:sp>
        <p:nvSpPr>
          <p:cNvPr id="28" name="직사각형 27"/>
          <p:cNvSpPr/>
          <p:nvPr/>
        </p:nvSpPr>
        <p:spPr>
          <a:xfrm>
            <a:off x="6807162" y="491967"/>
            <a:ext cx="5243939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이름 </a:t>
            </a:r>
            <a:r>
              <a:rPr lang="en-US" altLang="ko-KR" b="1" dirty="0"/>
              <a:t>: </a:t>
            </a:r>
            <a:r>
              <a:rPr lang="en-US" altLang="ko-KR" b="1" dirty="0" err="1"/>
              <a:t>display_name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프로필사진 </a:t>
            </a:r>
            <a:r>
              <a:rPr lang="en-US" altLang="ko-KR" b="1" dirty="0"/>
              <a:t>: </a:t>
            </a:r>
            <a:r>
              <a:rPr lang="en-US" altLang="ko-KR" b="1" dirty="0" err="1"/>
              <a:t>profile_image_path</a:t>
            </a:r>
            <a:r>
              <a:rPr lang="en-US" altLang="ko-KR" b="1" dirty="0"/>
              <a:t>(URL)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algn="ctr"/>
            <a:r>
              <a:rPr lang="en-US" altLang="ko-KR" b="1" dirty="0"/>
              <a:t>&lt;</a:t>
            </a:r>
            <a:r>
              <a:rPr lang="en-US" altLang="ko-KR" b="1" dirty="0" err="1"/>
              <a:t>meta_key</a:t>
            </a:r>
            <a:r>
              <a:rPr lang="en-US" altLang="ko-KR" b="1" dirty="0"/>
              <a:t> </a:t>
            </a:r>
            <a:r>
              <a:rPr lang="ko-KR" altLang="en-US" b="1" dirty="0"/>
              <a:t>값</a:t>
            </a:r>
            <a:r>
              <a:rPr lang="en-US" altLang="ko-KR" b="1" dirty="0"/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업종 </a:t>
            </a:r>
            <a:r>
              <a:rPr lang="en-US" altLang="ko-KR" b="1" dirty="0"/>
              <a:t>: </a:t>
            </a:r>
            <a:r>
              <a:rPr lang="en-US" altLang="ko-KR" b="1" dirty="0" err="1"/>
              <a:t>business_type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사업자등록번호 </a:t>
            </a:r>
            <a:r>
              <a:rPr lang="en-US" altLang="ko-KR" b="1" dirty="0"/>
              <a:t>: </a:t>
            </a:r>
            <a:r>
              <a:rPr lang="en-US" altLang="ko-KR" b="1" dirty="0" err="1"/>
              <a:t>registered_number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대표자명</a:t>
            </a:r>
            <a:r>
              <a:rPr lang="en-US" altLang="ko-KR" b="1" dirty="0"/>
              <a:t> : </a:t>
            </a:r>
            <a:r>
              <a:rPr lang="en-US" altLang="ko-KR" b="1" dirty="0" err="1"/>
              <a:t>owner_name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업체 주소 </a:t>
            </a:r>
            <a:r>
              <a:rPr lang="en-US" altLang="ko-KR" b="1" dirty="0"/>
              <a:t>: address {</a:t>
            </a:r>
          </a:p>
          <a:p>
            <a:r>
              <a:rPr lang="en-US" altLang="ko-KR" b="1" dirty="0"/>
              <a:t>       </a:t>
            </a:r>
            <a:r>
              <a:rPr lang="en-US" altLang="ko-KR" b="1" dirty="0" err="1"/>
              <a:t>post_code</a:t>
            </a:r>
            <a:r>
              <a:rPr lang="en-US" altLang="ko-KR" b="1" dirty="0"/>
              <a:t>: “54869”,</a:t>
            </a:r>
          </a:p>
          <a:p>
            <a:r>
              <a:rPr lang="en-US" altLang="ko-KR" b="1" dirty="0"/>
              <a:t>       addr1: “</a:t>
            </a:r>
            <a:r>
              <a:rPr lang="ko-KR" altLang="en-US" b="1" dirty="0"/>
              <a:t>전북 전주시 덕진구 백제대로</a:t>
            </a:r>
            <a:r>
              <a:rPr lang="en-US" altLang="ko-KR" b="1" dirty="0"/>
              <a:t>”,</a:t>
            </a:r>
          </a:p>
          <a:p>
            <a:r>
              <a:rPr lang="en-US" altLang="ko-KR" b="1" dirty="0"/>
              <a:t>       addr2: “</a:t>
            </a:r>
            <a:r>
              <a:rPr lang="ko-KR" altLang="en-US" b="1" dirty="0"/>
              <a:t>전북대학교 창업동아리 </a:t>
            </a:r>
            <a:r>
              <a:rPr lang="ko-KR" altLang="en-US" b="1" dirty="0" err="1"/>
              <a:t>아늑한집</a:t>
            </a:r>
            <a:r>
              <a:rPr lang="en-US" altLang="ko-KR" b="1" dirty="0"/>
              <a:t>”,</a:t>
            </a:r>
          </a:p>
          <a:p>
            <a:r>
              <a:rPr lang="en-US" altLang="ko-KR" b="1" dirty="0"/>
              <a:t>    }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소개글 </a:t>
            </a:r>
            <a:r>
              <a:rPr lang="en-US" altLang="ko-KR" b="1" dirty="0"/>
              <a:t>: </a:t>
            </a:r>
            <a:r>
              <a:rPr lang="en-US" altLang="ko-KR" b="1" dirty="0" err="1"/>
              <a:t>intro_comment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회원레벨 </a:t>
            </a:r>
            <a:r>
              <a:rPr lang="en-US" altLang="ko-KR" b="1" dirty="0"/>
              <a:t>: level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업종 </a:t>
            </a:r>
            <a:r>
              <a:rPr lang="en-US" altLang="ko-KR" b="1" dirty="0"/>
              <a:t>: </a:t>
            </a:r>
            <a:r>
              <a:rPr lang="ko-KR" altLang="en-US" b="1" dirty="0"/>
              <a:t>호텔</a:t>
            </a:r>
            <a:r>
              <a:rPr lang="en-US" altLang="ko-KR" b="1" dirty="0"/>
              <a:t>(HOTEL), </a:t>
            </a:r>
            <a:r>
              <a:rPr lang="ko-KR" altLang="en-US" b="1" dirty="0"/>
              <a:t>공인중개사</a:t>
            </a:r>
            <a:r>
              <a:rPr lang="en-US" altLang="ko-KR" b="1" dirty="0"/>
              <a:t>(ESTATE_AGENT), </a:t>
            </a:r>
            <a:r>
              <a:rPr lang="ko-KR" altLang="en-US" b="1" dirty="0"/>
              <a:t>건물주</a:t>
            </a:r>
            <a:r>
              <a:rPr lang="en-US" altLang="ko-KR" b="1" dirty="0"/>
              <a:t>(LANDLORD)</a:t>
            </a:r>
            <a:r>
              <a:rPr lang="ko-KR" altLang="en-US" b="1" dirty="0"/>
              <a:t>등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sz="1400" b="1" u="sng" dirty="0"/>
              <a:t>- </a:t>
            </a:r>
            <a:r>
              <a:rPr lang="ko-KR" altLang="en-US" sz="1400" b="1" u="sng" dirty="0"/>
              <a:t>회원정보 </a:t>
            </a:r>
            <a:r>
              <a:rPr lang="ko-KR" altLang="en-US" sz="1400" b="1" u="sng" dirty="0" err="1"/>
              <a:t>수정시</a:t>
            </a:r>
            <a:r>
              <a:rPr lang="ko-KR" altLang="en-US" sz="1400" b="1" u="sng" dirty="0"/>
              <a:t> </a:t>
            </a:r>
            <a:r>
              <a:rPr lang="en-US" altLang="ko-KR" sz="1400" b="1" u="sng" dirty="0"/>
              <a:t>&lt;users&gt;</a:t>
            </a:r>
            <a:r>
              <a:rPr lang="ko-KR" altLang="en-US" sz="1400" b="1" u="sng" dirty="0"/>
              <a:t>와</a:t>
            </a:r>
            <a:r>
              <a:rPr lang="en-US" altLang="ko-KR" sz="1400" b="1" u="sng" dirty="0"/>
              <a:t>&lt;</a:t>
            </a:r>
            <a:r>
              <a:rPr lang="en-US" altLang="ko-KR" sz="1400" b="1" u="sng" dirty="0" err="1"/>
              <a:t>user_metas</a:t>
            </a:r>
            <a:r>
              <a:rPr lang="en-US" altLang="ko-KR" sz="1400" b="1" u="sng" dirty="0"/>
              <a:t>&gt;</a:t>
            </a:r>
          </a:p>
          <a:p>
            <a:r>
              <a:rPr lang="ko-KR" altLang="en-US" sz="1400" b="1" u="sng" dirty="0" err="1"/>
              <a:t>를</a:t>
            </a:r>
            <a:r>
              <a:rPr lang="ko-KR" altLang="en-US" sz="1400" b="1" u="sng" dirty="0"/>
              <a:t> </a:t>
            </a:r>
            <a:r>
              <a:rPr lang="ko-KR" altLang="en-US" sz="1400" b="1" u="sng" dirty="0" err="1"/>
              <a:t>트랜젝션으로</a:t>
            </a:r>
            <a:r>
              <a:rPr lang="ko-KR" altLang="en-US" sz="1400" b="1" u="sng" dirty="0"/>
              <a:t> 묶어준다</a:t>
            </a:r>
            <a:r>
              <a:rPr lang="en-US" altLang="ko-KR" sz="1400" b="1" u="sng" dirty="0"/>
              <a:t>.</a:t>
            </a:r>
          </a:p>
          <a:p>
            <a:r>
              <a:rPr lang="en-US" altLang="ko-KR" sz="1400" b="1" u="sng" dirty="0"/>
              <a:t>- </a:t>
            </a:r>
            <a:r>
              <a:rPr lang="ko-KR" altLang="en-US" sz="1400" b="1" u="sng" dirty="0"/>
              <a:t>프로필 사진의 경우 이미지 </a:t>
            </a:r>
            <a:r>
              <a:rPr lang="ko-KR" altLang="en-US" sz="1400" b="1" u="sng" dirty="0" err="1"/>
              <a:t>업로딩</a:t>
            </a:r>
            <a:r>
              <a:rPr lang="ko-KR" altLang="en-US" sz="1400" b="1" u="sng" dirty="0"/>
              <a:t> 제한을 둔다</a:t>
            </a:r>
            <a:r>
              <a:rPr lang="en-US" altLang="ko-KR" sz="1400" b="1" u="sng" dirty="0"/>
              <a:t>(</a:t>
            </a:r>
            <a:r>
              <a:rPr lang="ko-KR" altLang="en-US" sz="1400" b="1" u="sng" dirty="0"/>
              <a:t>향후 </a:t>
            </a:r>
            <a:r>
              <a:rPr lang="en-US" altLang="ko-KR" sz="1400" b="1" u="sng" dirty="0"/>
              <a:t>crop</a:t>
            </a:r>
            <a:r>
              <a:rPr lang="ko-KR" altLang="en-US" sz="1400" b="1" u="sng" dirty="0"/>
              <a:t>이나 자동으로 정사각형 </a:t>
            </a:r>
            <a:r>
              <a:rPr lang="en-US" altLang="ko-KR" sz="1400" b="1" u="sng" dirty="0"/>
              <a:t>&amp; </a:t>
            </a:r>
            <a:r>
              <a:rPr lang="ko-KR" altLang="en-US" sz="1400" b="1" u="sng" dirty="0" err="1"/>
              <a:t>리사이징</a:t>
            </a:r>
            <a:r>
              <a:rPr lang="ko-KR" altLang="en-US" sz="1400" b="1" u="sng" dirty="0"/>
              <a:t> 기능 추가</a:t>
            </a:r>
            <a:r>
              <a:rPr lang="en-US" altLang="ko-KR" sz="1400" b="1" u="sng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890588"/>
            <a:ext cx="6354293" cy="43672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7615" y="1114425"/>
            <a:ext cx="1463223" cy="2071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865223" y="4888468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 탈퇴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283579" y="4935433"/>
            <a:ext cx="74800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2948401" y="4935433"/>
            <a:ext cx="2" cy="49692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908524" y="5407272"/>
            <a:ext cx="20797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업종선택은</a:t>
            </a:r>
            <a:r>
              <a:rPr lang="en-US" altLang="ko-KR" sz="1000" b="1" dirty="0">
                <a:latin typeface="Arial" panose="020B0604020202020204" pitchFamily="34" charset="0"/>
              </a:rPr>
              <a:t> Select </a:t>
            </a:r>
            <a:r>
              <a:rPr lang="ko-KR" altLang="en-US" sz="1000" b="1" dirty="0">
                <a:latin typeface="Arial" panose="020B0604020202020204" pitchFamily="34" charset="0"/>
              </a:rPr>
              <a:t>태그 이용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23444" y="1894754"/>
            <a:ext cx="646331" cy="230832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900">
                <a:solidFill>
                  <a:schemeClr val="bg1"/>
                </a:solidFill>
              </a:rPr>
              <a:t>사업장명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59320" y="929759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사업자회원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0512" y="3586166"/>
            <a:ext cx="11873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Arial" panose="020B0604020202020204" pitchFamily="34" charset="0"/>
              </a:rPr>
              <a:t>Select Tag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3663980" y="2843161"/>
            <a:ext cx="1573634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/>
          <p:cNvCxnSpPr>
            <a:stCxn id="17" idx="3"/>
            <a:endCxn id="19" idx="0"/>
          </p:cNvCxnSpPr>
          <p:nvPr/>
        </p:nvCxnSpPr>
        <p:spPr>
          <a:xfrm>
            <a:off x="5237614" y="3020986"/>
            <a:ext cx="782732" cy="27279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33529" y="3293778"/>
            <a:ext cx="1573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변경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 err="1">
                <a:latin typeface="Arial" panose="020B0604020202020204" pitchFamily="34" charset="0"/>
              </a:rPr>
              <a:t>변경시</a:t>
            </a:r>
            <a:r>
              <a:rPr lang="ko-KR" altLang="en-US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 err="1">
                <a:latin typeface="Arial" panose="020B0604020202020204" pitchFamily="34" charset="0"/>
              </a:rPr>
              <a:t>미리보기</a:t>
            </a:r>
            <a:r>
              <a:rPr lang="ko-KR" altLang="en-US" sz="1000" b="1" dirty="0">
                <a:latin typeface="Arial" panose="020B0604020202020204" pitchFamily="34" charset="0"/>
              </a:rPr>
              <a:t> 사진 즉시 반영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3419" y="3942891"/>
            <a:ext cx="4127207" cy="44795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/>
          <p:cNvCxnSpPr>
            <a:stCxn id="24" idx="3"/>
          </p:cNvCxnSpPr>
          <p:nvPr/>
        </p:nvCxnSpPr>
        <p:spPr>
          <a:xfrm>
            <a:off x="4580626" y="4166868"/>
            <a:ext cx="715993" cy="6870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202533" y="3946676"/>
            <a:ext cx="16636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우편번호 기능추가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en-US" altLang="ko-KR" sz="1000" b="1" dirty="0" err="1">
                <a:latin typeface="Arial" panose="020B0604020202020204" pitchFamily="34" charset="0"/>
              </a:rPr>
              <a:t>daum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우편번호 </a:t>
            </a:r>
            <a:r>
              <a:rPr lang="en-US" altLang="ko-KR" sz="1000" b="1" dirty="0">
                <a:latin typeface="Arial" panose="020B0604020202020204" pitchFamily="34" charset="0"/>
              </a:rPr>
              <a:t>API </a:t>
            </a:r>
            <a:r>
              <a:rPr lang="ko-KR" altLang="en-US" sz="1000" b="1" dirty="0">
                <a:latin typeface="Arial" panose="020B0604020202020204" pitchFamily="34" charset="0"/>
              </a:rPr>
              <a:t>이용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225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10541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ko-KR" altLang="en-US" b="1" dirty="0"/>
              <a:t>추가진행작업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06197" y="5730987"/>
            <a:ext cx="463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참고 파일 </a:t>
            </a:r>
            <a:r>
              <a:rPr lang="en-US" altLang="ko-KR" b="1" dirty="0"/>
              <a:t>: contact-2.html, Contact-5.html, </a:t>
            </a:r>
          </a:p>
          <a:p>
            <a:r>
              <a:rPr lang="en-US" altLang="ko-KR" b="1" dirty="0"/>
              <a:t>About-me.html, about.html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304477" y="1323315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6863599" y="917019"/>
            <a:ext cx="97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profile.html</a:t>
            </a:r>
            <a:endParaRPr lang="ko-KR" altLang="en-US" sz="1200" dirty="0"/>
          </a:p>
        </p:txBody>
      </p:sp>
      <p:cxnSp>
        <p:nvCxnSpPr>
          <p:cNvPr id="125" name="직선 화살표 연결선 124"/>
          <p:cNvCxnSpPr>
            <a:stCxn id="30" idx="3"/>
          </p:cNvCxnSpPr>
          <p:nvPr/>
        </p:nvCxnSpPr>
        <p:spPr>
          <a:xfrm flipV="1">
            <a:off x="6504521" y="1503693"/>
            <a:ext cx="260384" cy="75904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1021783" y="1485849"/>
              <a:ext cx="18211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user.meta_value.comment</a:t>
              </a:r>
              <a:endParaRPr lang="ko-KR" altLang="en-US" sz="1000" dirty="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571595"/>
            <a:ext cx="4321871" cy="275413"/>
          </a:xfrm>
          <a:prstGeom prst="rect">
            <a:avLst/>
          </a:prstGeom>
        </p:spPr>
      </p:pic>
      <p:sp>
        <p:nvSpPr>
          <p:cNvPr id="143" name="직사각형 142"/>
          <p:cNvSpPr/>
          <p:nvPr/>
        </p:nvSpPr>
        <p:spPr>
          <a:xfrm>
            <a:off x="7341579" y="4687423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2833770" y="2416990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수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418580" y="2152038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직사각형 149"/>
          <p:cNvSpPr/>
          <p:nvPr/>
        </p:nvSpPr>
        <p:spPr>
          <a:xfrm>
            <a:off x="846540" y="2584526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51" name="직사각형 150"/>
          <p:cNvSpPr/>
          <p:nvPr/>
        </p:nvSpPr>
        <p:spPr>
          <a:xfrm>
            <a:off x="1465806" y="2592981"/>
            <a:ext cx="431528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posts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1880356" y="2594943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2286423" y="2592981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304477" y="2588122"/>
            <a:ext cx="60305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chemeClr val="accent2"/>
                </a:solidFill>
              </a:rPr>
              <a:t>Follower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477" y="2840434"/>
            <a:ext cx="4371729" cy="10232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335" y="3352073"/>
            <a:ext cx="4348137" cy="384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001" y="3715536"/>
            <a:ext cx="4372809" cy="372639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stCxn id="40" idx="2"/>
            <a:endCxn id="39" idx="1"/>
          </p:cNvCxnSpPr>
          <p:nvPr/>
        </p:nvCxnSpPr>
        <p:spPr>
          <a:xfrm>
            <a:off x="1880356" y="2470495"/>
            <a:ext cx="4637603" cy="64231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517959" y="2789643"/>
            <a:ext cx="2048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Documentation/index.html</a:t>
            </a:r>
            <a:endParaRPr lang="en-US" altLang="ko-KR" sz="1200" dirty="0"/>
          </a:p>
          <a:p>
            <a:r>
              <a:rPr lang="ko-KR" altLang="en-US" sz="1200" dirty="0" smtClean="0"/>
              <a:t>페이지 좋아요</a:t>
            </a:r>
            <a:endParaRPr lang="en-US" altLang="ko-KR" sz="1200" dirty="0"/>
          </a:p>
          <a:p>
            <a:r>
              <a:rPr lang="en-US" altLang="ko-KR" sz="1200" dirty="0" smtClean="0"/>
              <a:t>V</a:t>
            </a:r>
            <a:r>
              <a:rPr lang="ko-KR" altLang="en-US" sz="1200" dirty="0" err="1" smtClean="0"/>
              <a:t>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신뢰도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1379928" y="2149108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33770" y="2416990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</a:t>
            </a:r>
            <a:r>
              <a:rPr lang="ko-KR" altLang="en-US" sz="1200" dirty="0" smtClean="0"/>
              <a:t>수</a:t>
            </a:r>
            <a:endParaRPr lang="en-US" altLang="ko-KR" sz="1200" dirty="0" smtClean="0"/>
          </a:p>
          <a:p>
            <a:r>
              <a:rPr lang="en-US" altLang="ko-KR" sz="1200" dirty="0" smtClean="0"/>
              <a:t>.icon-line-heart</a:t>
            </a: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11" y="2187458"/>
            <a:ext cx="808498" cy="2548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1" y="2205554"/>
            <a:ext cx="894037" cy="21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2212" y="326870"/>
            <a:ext cx="1127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? </a:t>
            </a:r>
            <a:r>
              <a:rPr lang="ko-KR" altLang="en-US" sz="2400" b="1" dirty="0"/>
              <a:t>기획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개발 문서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212" y="1524852"/>
            <a:ext cx="10618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문서 명은 </a:t>
            </a:r>
            <a:r>
              <a:rPr lang="en-US" altLang="ko-KR" b="1" dirty="0" err="1"/>
              <a:t>cozyhouzz</a:t>
            </a:r>
            <a:r>
              <a:rPr lang="en-US" altLang="ko-KR" b="1" dirty="0"/>
              <a:t>_[</a:t>
            </a:r>
            <a:r>
              <a:rPr lang="ko-KR" altLang="en-US" b="1" dirty="0" err="1"/>
              <a:t>버전명</a:t>
            </a:r>
            <a:r>
              <a:rPr lang="en-US" altLang="ko-KR" b="1" dirty="0"/>
              <a:t>]_[</a:t>
            </a:r>
            <a:r>
              <a:rPr lang="ko-KR" altLang="en-US" b="1" dirty="0"/>
              <a:t>최종수정일자</a:t>
            </a:r>
            <a:r>
              <a:rPr lang="en-US" altLang="ko-KR" b="1" dirty="0"/>
              <a:t>]</a:t>
            </a:r>
            <a:r>
              <a:rPr lang="ko-KR" altLang="en-US" b="1" dirty="0"/>
              <a:t>로</a:t>
            </a:r>
            <a:r>
              <a:rPr lang="en-US" altLang="ko-KR" b="1" dirty="0"/>
              <a:t> </a:t>
            </a:r>
            <a:r>
              <a:rPr lang="ko-KR" altLang="en-US" b="1" dirty="0"/>
              <a:t>작성한다</a:t>
            </a:r>
            <a:r>
              <a:rPr lang="en-US" altLang="ko-KR" b="1" dirty="0"/>
              <a:t>(ex&gt;cozyhouzz_ver2.1_170116.pptx)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문서 작성시 </a:t>
            </a:r>
            <a:r>
              <a:rPr lang="en-US" altLang="ko-KR" b="1" dirty="0"/>
              <a:t>App/Web </a:t>
            </a:r>
            <a:r>
              <a:rPr lang="ko-KR" altLang="en-US" b="1" dirty="0"/>
              <a:t>기획 표기</a:t>
            </a:r>
            <a:r>
              <a:rPr lang="en-US" altLang="ko-KR" b="1" dirty="0"/>
              <a:t>, </a:t>
            </a:r>
            <a:r>
              <a:rPr lang="ko-KR" altLang="en-US" b="1" dirty="0"/>
              <a:t>개발 우선순위를 명시 할 것 </a:t>
            </a:r>
            <a:r>
              <a:rPr lang="en-US" altLang="ko-KR" b="1" dirty="0"/>
              <a:t>(ex&gt; </a:t>
            </a:r>
            <a:r>
              <a:rPr lang="en-US" altLang="ko-KR" b="1" dirty="0" err="1"/>
              <a:t>Mainpage</a:t>
            </a:r>
            <a:r>
              <a:rPr lang="en-US" altLang="ko-KR" b="1" dirty="0"/>
              <a:t>(Web)(1))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기본적으로 </a:t>
            </a:r>
            <a:r>
              <a:rPr lang="en-US" altLang="ko-KR" b="1" dirty="0" err="1"/>
              <a:t>github</a:t>
            </a:r>
            <a:r>
              <a:rPr lang="en-US" altLang="ko-KR" b="1" dirty="0"/>
              <a:t> repo</a:t>
            </a:r>
            <a:r>
              <a:rPr lang="ko-KR" altLang="en-US" b="1" dirty="0"/>
              <a:t>에 올릴 예정이나</a:t>
            </a:r>
            <a:r>
              <a:rPr lang="en-US" altLang="ko-KR" b="1" dirty="0"/>
              <a:t>, </a:t>
            </a:r>
            <a:r>
              <a:rPr lang="ko-KR" altLang="en-US" b="1" dirty="0"/>
              <a:t>수정이 필요할 경우에는 </a:t>
            </a:r>
            <a:r>
              <a:rPr lang="en-US" altLang="ko-KR" b="1" dirty="0" err="1"/>
              <a:t>github</a:t>
            </a:r>
            <a:r>
              <a:rPr lang="ko-KR" altLang="en-US" b="1" dirty="0"/>
              <a:t>에 있는 본 문서는 수장하면 </a:t>
            </a:r>
            <a:r>
              <a:rPr lang="ko-KR" altLang="en-US" b="1" dirty="0" err="1"/>
              <a:t>안된다</a:t>
            </a:r>
            <a:r>
              <a:rPr lang="en-US" altLang="ko-KR" b="1" dirty="0"/>
              <a:t>. </a:t>
            </a:r>
            <a:r>
              <a:rPr lang="ko-KR" altLang="en-US" b="1" dirty="0"/>
              <a:t>수정사항이 반영되어야 하는 경우에는 기획자</a:t>
            </a:r>
            <a:r>
              <a:rPr lang="en-US" altLang="ko-KR" b="1" dirty="0"/>
              <a:t>, </a:t>
            </a:r>
            <a:r>
              <a:rPr lang="ko-KR" altLang="en-US" b="1" dirty="0"/>
              <a:t>대표만 수정하자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잘못하면 내용이 날아갈 수 있음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510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ko-KR" altLang="en-US" b="1" dirty="0"/>
              <a:t>추가진행작업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80169" y="5997513"/>
            <a:ext cx="46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contact-2.html, Contact-5.html, </a:t>
            </a:r>
          </a:p>
          <a:p>
            <a:r>
              <a:rPr lang="en-US" altLang="ko-KR" dirty="0"/>
              <a:t>About-me.html, about.html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7159739" y="386371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96586" y="3433454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Profile.html </a:t>
            </a:r>
            <a:r>
              <a:rPr lang="ko-KR" altLang="en-US" b="1" dirty="0" smtClean="0"/>
              <a:t>참고</a:t>
            </a:r>
            <a:endParaRPr lang="en-US" altLang="ko-KR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04477" y="1323315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863599" y="917019"/>
            <a:ext cx="97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profile.html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>
            <a:stCxn id="44" idx="3"/>
          </p:cNvCxnSpPr>
          <p:nvPr/>
        </p:nvCxnSpPr>
        <p:spPr>
          <a:xfrm flipV="1">
            <a:off x="6504521" y="1503693"/>
            <a:ext cx="260384" cy="75904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021783" y="1485849"/>
              <a:ext cx="18211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user.meta_value.comment</a:t>
              </a:r>
              <a:endParaRPr lang="ko-KR" altLang="en-US" sz="1000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571595"/>
            <a:ext cx="4321871" cy="275413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833770" y="2416990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수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18580" y="2152038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846540" y="2584526"/>
            <a:ext cx="662361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chemeClr val="accent2"/>
                </a:solidFill>
              </a:rPr>
              <a:t>Following</a:t>
            </a:r>
            <a:endParaRPr lang="ko-KR" altLang="en-US" sz="800" dirty="0">
              <a:solidFill>
                <a:schemeClr val="accent2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65806" y="2592981"/>
            <a:ext cx="431528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posts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880356" y="2594943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2286423" y="2592981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321752" y="2593718"/>
            <a:ext cx="575799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477" y="2840434"/>
            <a:ext cx="4371729" cy="102327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732" y="3353645"/>
            <a:ext cx="4348137" cy="38432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001" y="3715536"/>
            <a:ext cx="4372809" cy="372639"/>
          </a:xfrm>
          <a:prstGeom prst="rect">
            <a:avLst/>
          </a:prstGeom>
        </p:spPr>
      </p:pic>
      <p:cxnSp>
        <p:nvCxnSpPr>
          <p:cNvPr id="61" name="직선 화살표 연결선 60"/>
          <p:cNvCxnSpPr>
            <a:stCxn id="67" idx="2"/>
            <a:endCxn id="64" idx="1"/>
          </p:cNvCxnSpPr>
          <p:nvPr/>
        </p:nvCxnSpPr>
        <p:spPr>
          <a:xfrm>
            <a:off x="1880356" y="2470495"/>
            <a:ext cx="4637603" cy="64231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517959" y="2789643"/>
            <a:ext cx="2048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Documentation/index.html</a:t>
            </a:r>
            <a:endParaRPr lang="en-US" altLang="ko-KR" sz="1200" dirty="0"/>
          </a:p>
          <a:p>
            <a:r>
              <a:rPr lang="ko-KR" altLang="en-US" sz="1200" dirty="0" smtClean="0"/>
              <a:t>페이지 좋아요</a:t>
            </a:r>
            <a:endParaRPr lang="en-US" altLang="ko-KR" sz="1200" dirty="0" smtClean="0"/>
          </a:p>
          <a:p>
            <a:r>
              <a:rPr lang="ko-KR" altLang="en-US" sz="1200" dirty="0" smtClean="0"/>
              <a:t>페이지 업체 추천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신뢰도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1379928" y="2149108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2833770" y="2416990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</a:t>
            </a:r>
            <a:r>
              <a:rPr lang="ko-KR" altLang="en-US" sz="1200" dirty="0" smtClean="0"/>
              <a:t>수</a:t>
            </a:r>
            <a:endParaRPr lang="en-US" altLang="ko-KR" sz="1200" dirty="0" smtClean="0"/>
          </a:p>
          <a:p>
            <a:r>
              <a:rPr lang="en-US" altLang="ko-KR" sz="1200" dirty="0" smtClean="0"/>
              <a:t>.icon-line-heart</a:t>
            </a:r>
            <a:endParaRPr lang="en-US" altLang="ko-KR" sz="1200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11" y="2187458"/>
            <a:ext cx="808498" cy="25482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1" y="2205554"/>
            <a:ext cx="894037" cy="21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7096586" y="231026"/>
            <a:ext cx="46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contact-2.html, Contact-5.html, </a:t>
            </a:r>
          </a:p>
          <a:p>
            <a:r>
              <a:rPr lang="en-US" altLang="ko-KR" dirty="0"/>
              <a:t>About-me.html, about.html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48695" y="6421369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304477" y="1323315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6863599" y="917019"/>
            <a:ext cx="97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profile.html</a:t>
            </a:r>
            <a:endParaRPr lang="ko-KR" altLang="en-US" sz="1200" dirty="0"/>
          </a:p>
        </p:txBody>
      </p:sp>
      <p:cxnSp>
        <p:nvCxnSpPr>
          <p:cNvPr id="110" name="직선 화살표 연결선 109"/>
          <p:cNvCxnSpPr>
            <a:stCxn id="118" idx="3"/>
          </p:cNvCxnSpPr>
          <p:nvPr/>
        </p:nvCxnSpPr>
        <p:spPr>
          <a:xfrm flipV="1">
            <a:off x="6504521" y="1503693"/>
            <a:ext cx="260384" cy="75904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1021783" y="1485849"/>
              <a:ext cx="18211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user.meta_value.comment</a:t>
              </a:r>
              <a:endParaRPr lang="ko-KR" altLang="en-US" sz="1000" dirty="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121" name="그림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571595"/>
            <a:ext cx="4321871" cy="275413"/>
          </a:xfrm>
          <a:prstGeom prst="rect">
            <a:avLst/>
          </a:prstGeom>
        </p:spPr>
      </p:pic>
      <p:sp>
        <p:nvSpPr>
          <p:cNvPr id="122" name="직사각형 121"/>
          <p:cNvSpPr/>
          <p:nvPr/>
        </p:nvSpPr>
        <p:spPr>
          <a:xfrm>
            <a:off x="2833770" y="2416990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수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418580" y="2152038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846540" y="2584526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465806" y="2592981"/>
            <a:ext cx="449162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chemeClr val="accent2"/>
                </a:solidFill>
              </a:rPr>
              <a:t>posts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880356" y="2594943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2286423" y="2592981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/>
              <a:t>likeposts</a:t>
            </a:r>
            <a:endParaRPr lang="ko-KR" altLang="en-US" sz="800" dirty="0"/>
          </a:p>
        </p:txBody>
      </p:sp>
      <p:sp>
        <p:nvSpPr>
          <p:cNvPr id="131" name="직사각형 130"/>
          <p:cNvSpPr/>
          <p:nvPr/>
        </p:nvSpPr>
        <p:spPr>
          <a:xfrm>
            <a:off x="304477" y="2588122"/>
            <a:ext cx="575799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477" y="2840434"/>
            <a:ext cx="4371729" cy="1023278"/>
          </a:xfrm>
          <a:prstGeom prst="rect">
            <a:avLst/>
          </a:prstGeom>
        </p:spPr>
      </p:pic>
      <p:cxnSp>
        <p:nvCxnSpPr>
          <p:cNvPr id="135" name="직선 화살표 연결선 134"/>
          <p:cNvCxnSpPr>
            <a:stCxn id="144" idx="2"/>
            <a:endCxn id="136" idx="1"/>
          </p:cNvCxnSpPr>
          <p:nvPr/>
        </p:nvCxnSpPr>
        <p:spPr>
          <a:xfrm>
            <a:off x="1880356" y="2470495"/>
            <a:ext cx="4637603" cy="64231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6517959" y="2789643"/>
            <a:ext cx="2048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Documentation/index.html</a:t>
            </a:r>
            <a:endParaRPr lang="en-US" altLang="ko-KR" sz="1200" dirty="0"/>
          </a:p>
          <a:p>
            <a:r>
              <a:rPr lang="ko-KR" altLang="en-US" sz="1200" dirty="0" smtClean="0"/>
              <a:t>페이지 좋아요</a:t>
            </a:r>
            <a:endParaRPr lang="en-US" altLang="ko-KR" sz="1200" dirty="0" smtClean="0"/>
          </a:p>
          <a:p>
            <a:r>
              <a:rPr lang="ko-KR" altLang="en-US" sz="1200" dirty="0" smtClean="0"/>
              <a:t>페이지 업체 추천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신뢰도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144" name="직사각형 143"/>
          <p:cNvSpPr/>
          <p:nvPr/>
        </p:nvSpPr>
        <p:spPr>
          <a:xfrm>
            <a:off x="1379928" y="2149108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직사각형 144"/>
          <p:cNvSpPr/>
          <p:nvPr/>
        </p:nvSpPr>
        <p:spPr>
          <a:xfrm>
            <a:off x="2833770" y="2416990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</a:t>
            </a:r>
            <a:r>
              <a:rPr lang="ko-KR" altLang="en-US" sz="1200" dirty="0" smtClean="0"/>
              <a:t>수</a:t>
            </a:r>
            <a:endParaRPr lang="en-US" altLang="ko-KR" sz="1200" dirty="0" smtClean="0"/>
          </a:p>
          <a:p>
            <a:r>
              <a:rPr lang="en-US" altLang="ko-KR" sz="1200" dirty="0" smtClean="0"/>
              <a:t>.icon-line-heart</a:t>
            </a:r>
            <a:endParaRPr lang="en-US" altLang="ko-KR" sz="1200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11" y="2187458"/>
            <a:ext cx="808498" cy="25482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1" y="2205554"/>
            <a:ext cx="894037" cy="218542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ko-KR" altLang="en-US" b="1" dirty="0"/>
              <a:t>추가진행작업</a:t>
            </a:r>
          </a:p>
        </p:txBody>
      </p:sp>
      <p:grpSp>
        <p:nvGrpSpPr>
          <p:cNvPr id="160" name="그룹 159"/>
          <p:cNvGrpSpPr/>
          <p:nvPr/>
        </p:nvGrpSpPr>
        <p:grpSpPr>
          <a:xfrm>
            <a:off x="304476" y="2919591"/>
            <a:ext cx="1845300" cy="1502139"/>
            <a:chOff x="0" y="2798273"/>
            <a:chExt cx="2939318" cy="2993123"/>
          </a:xfrm>
        </p:grpSpPr>
        <p:sp>
          <p:nvSpPr>
            <p:cNvPr id="161" name="직사각형 160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65" name="그림 16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69" name="그룹 168"/>
          <p:cNvGrpSpPr/>
          <p:nvPr/>
        </p:nvGrpSpPr>
        <p:grpSpPr>
          <a:xfrm>
            <a:off x="2195094" y="2915523"/>
            <a:ext cx="1845300" cy="1502139"/>
            <a:chOff x="0" y="2798273"/>
            <a:chExt cx="2939318" cy="2993123"/>
          </a:xfrm>
        </p:grpSpPr>
        <p:sp>
          <p:nvSpPr>
            <p:cNvPr id="170" name="직사각형 169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74" name="그림 17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77" name="그룹 176"/>
          <p:cNvGrpSpPr/>
          <p:nvPr/>
        </p:nvGrpSpPr>
        <p:grpSpPr>
          <a:xfrm>
            <a:off x="304476" y="4477132"/>
            <a:ext cx="1845300" cy="1502139"/>
            <a:chOff x="0" y="2798273"/>
            <a:chExt cx="2939318" cy="2993123"/>
          </a:xfrm>
        </p:grpSpPr>
        <p:sp>
          <p:nvSpPr>
            <p:cNvPr id="178" name="직사각형 177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85" name="그룹 184"/>
          <p:cNvGrpSpPr/>
          <p:nvPr/>
        </p:nvGrpSpPr>
        <p:grpSpPr>
          <a:xfrm>
            <a:off x="2195094" y="4463656"/>
            <a:ext cx="1845300" cy="1502139"/>
            <a:chOff x="0" y="2798273"/>
            <a:chExt cx="2939318" cy="2993123"/>
          </a:xfrm>
        </p:grpSpPr>
        <p:sp>
          <p:nvSpPr>
            <p:cNvPr id="186" name="직사각형 185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1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</a:t>
            </a:r>
            <a:r>
              <a:rPr lang="ko-KR" altLang="en-US" b="1" dirty="0" smtClean="0"/>
              <a:t>페이지 정보 </a:t>
            </a:r>
            <a:r>
              <a:rPr lang="ko-KR" altLang="en-US" b="1" dirty="0"/>
              <a:t>상세보기</a:t>
            </a:r>
            <a:r>
              <a:rPr lang="en-US" altLang="ko-KR" b="1" dirty="0"/>
              <a:t> (1) - </a:t>
            </a:r>
            <a:r>
              <a:rPr lang="ko-KR" altLang="en-US" b="1" dirty="0"/>
              <a:t>추가진행작업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96586" y="231026"/>
            <a:ext cx="46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contact-2.html, Contact-5.html, </a:t>
            </a:r>
          </a:p>
          <a:p>
            <a:r>
              <a:rPr lang="en-US" altLang="ko-KR" dirty="0"/>
              <a:t>About-me.html, about.html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6" y="3172354"/>
            <a:ext cx="4364520" cy="808244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04477" y="1323315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863599" y="917019"/>
            <a:ext cx="97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profile.html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>
            <a:stCxn id="43" idx="3"/>
          </p:cNvCxnSpPr>
          <p:nvPr/>
        </p:nvCxnSpPr>
        <p:spPr>
          <a:xfrm flipV="1">
            <a:off x="6504521" y="1503693"/>
            <a:ext cx="260384" cy="75904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021783" y="1485849"/>
              <a:ext cx="18211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user.meta_value.comment</a:t>
              </a:r>
              <a:endParaRPr lang="ko-KR" altLang="en-US" sz="1000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35" y="2571595"/>
            <a:ext cx="4321871" cy="275413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833770" y="2416990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수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18580" y="2152038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46540" y="2584526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Following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1465806" y="2592981"/>
            <a:ext cx="431528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posts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1880356" y="2594943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chemeClr val="accent2"/>
                </a:solidFill>
              </a:rPr>
              <a:t>replies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286423" y="2592981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321752" y="2593718"/>
            <a:ext cx="575799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cxnSp>
        <p:nvCxnSpPr>
          <p:cNvPr id="67" name="직선 화살표 연결선 66"/>
          <p:cNvCxnSpPr>
            <a:stCxn id="69" idx="2"/>
            <a:endCxn id="68" idx="1"/>
          </p:cNvCxnSpPr>
          <p:nvPr/>
        </p:nvCxnSpPr>
        <p:spPr>
          <a:xfrm>
            <a:off x="1880356" y="2470495"/>
            <a:ext cx="4637603" cy="64231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6517959" y="2789643"/>
            <a:ext cx="2048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Documentation/index.html</a:t>
            </a:r>
            <a:endParaRPr lang="en-US" altLang="ko-KR" sz="1200" dirty="0"/>
          </a:p>
          <a:p>
            <a:r>
              <a:rPr lang="ko-KR" altLang="en-US" sz="1200" dirty="0" smtClean="0"/>
              <a:t>페이지 좋아요</a:t>
            </a:r>
            <a:endParaRPr lang="en-US" altLang="ko-KR" sz="1200" dirty="0" smtClean="0"/>
          </a:p>
          <a:p>
            <a:r>
              <a:rPr lang="ko-KR" altLang="en-US" sz="1200" dirty="0" smtClean="0"/>
              <a:t>페이지 업체 추천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신뢰도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1379928" y="2149108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2833770" y="2416990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</a:t>
            </a:r>
            <a:r>
              <a:rPr lang="ko-KR" altLang="en-US" sz="1200" dirty="0" smtClean="0"/>
              <a:t>수</a:t>
            </a:r>
            <a:endParaRPr lang="en-US" altLang="ko-KR" sz="1200" dirty="0" smtClean="0"/>
          </a:p>
          <a:p>
            <a:r>
              <a:rPr lang="en-US" altLang="ko-KR" sz="1200" dirty="0" smtClean="0"/>
              <a:t>.icon-line-heart</a:t>
            </a:r>
            <a:endParaRPr lang="en-US" altLang="ko-KR" sz="1200" dirty="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11" y="2187458"/>
            <a:ext cx="808498" cy="25482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1" y="2205554"/>
            <a:ext cx="894037" cy="21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7096586" y="231026"/>
            <a:ext cx="46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contact-2.html, Contact-5.html, </a:t>
            </a:r>
          </a:p>
          <a:p>
            <a:r>
              <a:rPr lang="en-US" altLang="ko-KR" dirty="0"/>
              <a:t>About-me.html, about.html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6881505" y="4483617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48695" y="6421369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304477" y="1323315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6863599" y="917019"/>
            <a:ext cx="97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profile.html</a:t>
            </a:r>
            <a:endParaRPr lang="ko-KR" altLang="en-US" sz="1200" dirty="0"/>
          </a:p>
        </p:txBody>
      </p:sp>
      <p:cxnSp>
        <p:nvCxnSpPr>
          <p:cNvPr id="110" name="직선 화살표 연결선 109"/>
          <p:cNvCxnSpPr>
            <a:stCxn id="118" idx="3"/>
          </p:cNvCxnSpPr>
          <p:nvPr/>
        </p:nvCxnSpPr>
        <p:spPr>
          <a:xfrm flipV="1">
            <a:off x="6504521" y="1503693"/>
            <a:ext cx="260384" cy="75904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1021783" y="1485849"/>
              <a:ext cx="18211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user.meta_value.comment</a:t>
              </a:r>
              <a:endParaRPr lang="ko-KR" altLang="en-US" sz="1000" dirty="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121" name="그림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571595"/>
            <a:ext cx="4321871" cy="275413"/>
          </a:xfrm>
          <a:prstGeom prst="rect">
            <a:avLst/>
          </a:prstGeom>
        </p:spPr>
      </p:pic>
      <p:sp>
        <p:nvSpPr>
          <p:cNvPr id="126" name="직사각형 125"/>
          <p:cNvSpPr/>
          <p:nvPr/>
        </p:nvSpPr>
        <p:spPr>
          <a:xfrm>
            <a:off x="418580" y="2152038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846540" y="2584526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465806" y="2592981"/>
            <a:ext cx="431528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posts</a:t>
            </a:r>
            <a:endParaRPr lang="ko-KR" altLang="en-US" sz="800" dirty="0"/>
          </a:p>
        </p:txBody>
      </p:sp>
      <p:sp>
        <p:nvSpPr>
          <p:cNvPr id="129" name="직사각형 128"/>
          <p:cNvSpPr/>
          <p:nvPr/>
        </p:nvSpPr>
        <p:spPr>
          <a:xfrm>
            <a:off x="1880356" y="2594943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2286423" y="2592981"/>
            <a:ext cx="62068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err="1">
                <a:solidFill>
                  <a:schemeClr val="accent2"/>
                </a:solidFill>
              </a:rPr>
              <a:t>likeposts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04477" y="2588122"/>
            <a:ext cx="575799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477" y="2840434"/>
            <a:ext cx="4371729" cy="1023278"/>
          </a:xfrm>
          <a:prstGeom prst="rect">
            <a:avLst/>
          </a:prstGeom>
        </p:spPr>
      </p:pic>
      <p:cxnSp>
        <p:nvCxnSpPr>
          <p:cNvPr id="135" name="직선 화살표 연결선 134"/>
          <p:cNvCxnSpPr>
            <a:stCxn id="144" idx="2"/>
            <a:endCxn id="136" idx="1"/>
          </p:cNvCxnSpPr>
          <p:nvPr/>
        </p:nvCxnSpPr>
        <p:spPr>
          <a:xfrm>
            <a:off x="1880356" y="2470495"/>
            <a:ext cx="4637603" cy="64231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6517959" y="2789643"/>
            <a:ext cx="2048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Documentation/index.html</a:t>
            </a:r>
            <a:endParaRPr lang="en-US" altLang="ko-KR" sz="1200" dirty="0"/>
          </a:p>
          <a:p>
            <a:r>
              <a:rPr lang="ko-KR" altLang="en-US" sz="1200" dirty="0" smtClean="0"/>
              <a:t>페이지 좋아요</a:t>
            </a:r>
            <a:endParaRPr lang="en-US" altLang="ko-KR" sz="1200" dirty="0" smtClean="0"/>
          </a:p>
          <a:p>
            <a:r>
              <a:rPr lang="ko-KR" altLang="en-US" sz="1200" dirty="0" smtClean="0"/>
              <a:t>페이지 업체 추천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신뢰도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144" name="직사각형 143"/>
          <p:cNvSpPr/>
          <p:nvPr/>
        </p:nvSpPr>
        <p:spPr>
          <a:xfrm>
            <a:off x="1379928" y="2149108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11" y="2187458"/>
            <a:ext cx="808498" cy="25482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1" y="2205554"/>
            <a:ext cx="894037" cy="218542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ko-KR" altLang="en-US" b="1" dirty="0"/>
              <a:t>추가진행작업</a:t>
            </a:r>
          </a:p>
        </p:txBody>
      </p:sp>
      <p:grpSp>
        <p:nvGrpSpPr>
          <p:cNvPr id="160" name="그룹 159"/>
          <p:cNvGrpSpPr/>
          <p:nvPr/>
        </p:nvGrpSpPr>
        <p:grpSpPr>
          <a:xfrm>
            <a:off x="304476" y="2919591"/>
            <a:ext cx="1845300" cy="1502139"/>
            <a:chOff x="0" y="2798273"/>
            <a:chExt cx="2939318" cy="2993123"/>
          </a:xfrm>
        </p:grpSpPr>
        <p:sp>
          <p:nvSpPr>
            <p:cNvPr id="161" name="직사각형 160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65" name="그림 16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69" name="그룹 168"/>
          <p:cNvGrpSpPr/>
          <p:nvPr/>
        </p:nvGrpSpPr>
        <p:grpSpPr>
          <a:xfrm>
            <a:off x="2195094" y="2915523"/>
            <a:ext cx="1845300" cy="1502139"/>
            <a:chOff x="0" y="2798273"/>
            <a:chExt cx="2939318" cy="2993123"/>
          </a:xfrm>
        </p:grpSpPr>
        <p:sp>
          <p:nvSpPr>
            <p:cNvPr id="170" name="직사각형 169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74" name="그림 17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77" name="그룹 176"/>
          <p:cNvGrpSpPr/>
          <p:nvPr/>
        </p:nvGrpSpPr>
        <p:grpSpPr>
          <a:xfrm>
            <a:off x="304476" y="4477132"/>
            <a:ext cx="1845300" cy="1502139"/>
            <a:chOff x="0" y="2798273"/>
            <a:chExt cx="2939318" cy="2993123"/>
          </a:xfrm>
        </p:grpSpPr>
        <p:sp>
          <p:nvSpPr>
            <p:cNvPr id="178" name="직사각형 177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85" name="그룹 184"/>
          <p:cNvGrpSpPr/>
          <p:nvPr/>
        </p:nvGrpSpPr>
        <p:grpSpPr>
          <a:xfrm>
            <a:off x="2195094" y="4463656"/>
            <a:ext cx="1845300" cy="1502139"/>
            <a:chOff x="0" y="2798273"/>
            <a:chExt cx="2939318" cy="2993123"/>
          </a:xfrm>
        </p:grpSpPr>
        <p:sp>
          <p:nvSpPr>
            <p:cNvPr id="186" name="직사각형 185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1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702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1092365"/>
            <a:ext cx="106182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Google Geocoding API</a:t>
            </a:r>
            <a:r>
              <a:rPr lang="ko-KR" altLang="en-US" b="1" dirty="0"/>
              <a:t>를 이용한 지도</a:t>
            </a:r>
            <a:r>
              <a:rPr lang="en-US" altLang="ko-KR" b="1" dirty="0"/>
              <a:t>-&gt;</a:t>
            </a:r>
            <a:r>
              <a:rPr lang="ko-KR" altLang="en-US" b="1" dirty="0"/>
              <a:t>좌표 변환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/>
              <a:t>지도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(1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ko-KR" altLang="en-US" b="1" dirty="0"/>
              <a:t> </a:t>
            </a:r>
            <a:r>
              <a:rPr lang="en-US" altLang="ko-KR" b="1" dirty="0"/>
              <a:t>map viewport</a:t>
            </a:r>
            <a:r>
              <a:rPr lang="ko-KR" altLang="en-US" b="1" dirty="0"/>
              <a:t>에 대한 </a:t>
            </a:r>
            <a:r>
              <a:rPr lang="en-US" altLang="ko-KR" dirty="0" err="1">
                <a:hlinkClick r:id="rId2"/>
              </a:rPr>
              <a:t>LatLngBounds</a:t>
            </a:r>
            <a:r>
              <a:rPr lang="ko-KR" altLang="en-US" dirty="0"/>
              <a:t>를 계산하여 좌표</a:t>
            </a:r>
            <a:r>
              <a:rPr lang="en-US" altLang="ko-KR" dirty="0"/>
              <a:t>(</a:t>
            </a:r>
            <a:r>
              <a:rPr lang="ko-KR" altLang="en-US" dirty="0"/>
              <a:t>위도</a:t>
            </a:r>
            <a:r>
              <a:rPr lang="en-US" altLang="ko-KR" dirty="0"/>
              <a:t>/</a:t>
            </a:r>
            <a:r>
              <a:rPr lang="ko-KR" altLang="en-US" dirty="0"/>
              <a:t>경도</a:t>
            </a:r>
            <a:r>
              <a:rPr lang="en-US" altLang="ko-KR" dirty="0"/>
              <a:t>)</a:t>
            </a:r>
            <a:r>
              <a:rPr lang="ko-KR" altLang="en-US" dirty="0"/>
              <a:t>를 범위로 하는 검색질의를 생성하는 것이 좋을 것 같음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/>
              <a:t>조건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(1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Best Solution : </a:t>
            </a:r>
            <a:r>
              <a:rPr lang="en-US" altLang="ko-KR" b="1" dirty="0" err="1"/>
              <a:t>LatLagBounds</a:t>
            </a:r>
            <a:r>
              <a:rPr lang="en-US" altLang="ko-KR" b="1" dirty="0"/>
              <a:t> </a:t>
            </a:r>
            <a:r>
              <a:rPr lang="ko-KR" altLang="en-US" b="1" dirty="0"/>
              <a:t>계산을 통한 좌표기준 범위 검색 후 조회된 데이터에 대한 필터 검색 실시</a:t>
            </a:r>
            <a:endParaRPr lang="en-US" altLang="ko-KR" b="1" dirty="0"/>
          </a:p>
          <a:p>
            <a:r>
              <a:rPr lang="en-US" altLang="ko-KR" b="1" strike="sngStrike" dirty="0"/>
              <a:t>Easy Solution : Request Query </a:t>
            </a:r>
            <a:r>
              <a:rPr lang="ko-KR" altLang="en-US" b="1" strike="sngStrike" dirty="0" err="1"/>
              <a:t>셋팅을</a:t>
            </a:r>
            <a:r>
              <a:rPr lang="ko-KR" altLang="en-US" b="1" strike="sngStrike" dirty="0"/>
              <a:t> 통한 범위</a:t>
            </a:r>
            <a:r>
              <a:rPr lang="en-US" altLang="ko-KR" b="1" strike="sngStrike" dirty="0"/>
              <a:t>&amp;</a:t>
            </a:r>
            <a:r>
              <a:rPr lang="ko-KR" altLang="en-US" b="1" strike="sngStrike" dirty="0"/>
              <a:t>필터 검색 실시</a:t>
            </a:r>
            <a:endParaRPr lang="en-US" altLang="ko-KR" b="1" strike="sngStrike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 err="1"/>
              <a:t>검색창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(2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Google geocoding, typeahead.js</a:t>
            </a:r>
            <a:r>
              <a:rPr lang="ko-KR" altLang="en-US" b="1" dirty="0"/>
              <a:t>을 이용함</a:t>
            </a:r>
            <a:r>
              <a:rPr lang="en-US" altLang="ko-KR" b="1" dirty="0"/>
              <a:t>. (</a:t>
            </a:r>
            <a:r>
              <a:rPr lang="ko-KR" altLang="en-US" b="1" dirty="0"/>
              <a:t>서버부하방지를 위해서 단어단위로 검색하되 </a:t>
            </a:r>
            <a:r>
              <a:rPr lang="en-US" altLang="ko-KR" b="1" dirty="0" err="1"/>
              <a:t>keyup</a:t>
            </a:r>
            <a:r>
              <a:rPr lang="ko-KR" altLang="en-US" b="1" dirty="0" err="1"/>
              <a:t>입력후</a:t>
            </a:r>
            <a:r>
              <a:rPr lang="ko-KR" altLang="en-US" b="1" dirty="0"/>
              <a:t> 약 </a:t>
            </a:r>
            <a:r>
              <a:rPr lang="en-US" altLang="ko-KR" b="1" dirty="0"/>
              <a:t>1.5~2</a:t>
            </a:r>
            <a:r>
              <a:rPr lang="ko-KR" altLang="en-US" b="1" dirty="0"/>
              <a:t>초 이후에 검색이 되게 하기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(“room” </a:t>
            </a:r>
            <a:r>
              <a:rPr lang="ko-KR" altLang="en-US" b="1" dirty="0"/>
              <a:t>테이블 대상 주소</a:t>
            </a:r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r>
              <a:rPr lang="en-US" altLang="ko-KR" b="1" u="sng" dirty="0"/>
              <a:t>※ </a:t>
            </a:r>
            <a:r>
              <a:rPr lang="ko-KR" altLang="en-US" b="1" u="sng" dirty="0"/>
              <a:t>추천 해결 방법</a:t>
            </a:r>
            <a:endParaRPr lang="en-US" altLang="ko-KR" b="1" dirty="0"/>
          </a:p>
          <a:p>
            <a:r>
              <a:rPr lang="en-US" altLang="ko-KR" b="1" u="sng" dirty="0"/>
              <a:t>1. </a:t>
            </a:r>
            <a:r>
              <a:rPr lang="ko-KR" altLang="en-US" b="1" u="sng" dirty="0"/>
              <a:t>초기에는 데이터가 별로 안되니까 일단 모든 범위에 대해서 로딩 </a:t>
            </a:r>
            <a:r>
              <a:rPr lang="en-US" altLang="ko-KR" b="1" u="sng" dirty="0"/>
              <a:t>-&gt;</a:t>
            </a:r>
            <a:r>
              <a:rPr lang="ko-KR" altLang="en-US" b="1" u="sng" dirty="0"/>
              <a:t> 필터 적용</a:t>
            </a:r>
            <a:endParaRPr lang="en-US" altLang="ko-KR" b="1" u="sng" dirty="0"/>
          </a:p>
          <a:p>
            <a:r>
              <a:rPr lang="en-US" altLang="ko-KR" b="1" u="sng" dirty="0"/>
              <a:t>2. </a:t>
            </a:r>
            <a:r>
              <a:rPr lang="ko-KR" altLang="en-US" b="1" u="sng" dirty="0"/>
              <a:t>향후에는 </a:t>
            </a:r>
            <a:r>
              <a:rPr lang="en-US" altLang="ko-KR" b="1" u="sng" dirty="0"/>
              <a:t>map event </a:t>
            </a:r>
            <a:r>
              <a:rPr lang="ko-KR" altLang="en-US" b="1" u="sng" dirty="0"/>
              <a:t>발생시 </a:t>
            </a:r>
            <a:r>
              <a:rPr lang="en-US" altLang="ko-KR" b="1" u="sng" dirty="0"/>
              <a:t>bound</a:t>
            </a:r>
            <a:r>
              <a:rPr lang="ko-KR" altLang="en-US" b="1" u="sng" dirty="0"/>
              <a:t>된 </a:t>
            </a:r>
            <a:r>
              <a:rPr lang="en-US" altLang="ko-KR" b="1" u="sng" dirty="0"/>
              <a:t>map</a:t>
            </a:r>
            <a:r>
              <a:rPr lang="ko-KR" altLang="en-US" b="1" u="sng" dirty="0"/>
              <a:t>의 범위에 따라서 검색 </a:t>
            </a:r>
            <a:r>
              <a:rPr lang="en-US" altLang="ko-KR" b="1" u="sng" dirty="0"/>
              <a:t>-&gt; “</a:t>
            </a:r>
            <a:r>
              <a:rPr lang="ko-KR" altLang="en-US" b="1" u="sng" dirty="0"/>
              <a:t>조건</a:t>
            </a:r>
            <a:r>
              <a:rPr lang="en-US" altLang="ko-KR" b="1" u="sng" dirty="0"/>
              <a:t>＂</a:t>
            </a:r>
            <a:r>
              <a:rPr lang="ko-KR" altLang="en-US" b="1" u="sng" dirty="0"/>
              <a:t>필터 적용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15928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702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948690"/>
            <a:ext cx="106182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검색기능 </a:t>
            </a:r>
            <a:r>
              <a:rPr lang="ko-KR" altLang="en-US" b="1" dirty="0" err="1"/>
              <a:t>구현시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Google Geocoding API</a:t>
            </a:r>
            <a:r>
              <a:rPr lang="ko-KR" altLang="en-US" b="1" dirty="0"/>
              <a:t>를 이용한 지도</a:t>
            </a:r>
            <a:r>
              <a:rPr lang="en-US" altLang="ko-KR" b="1" dirty="0"/>
              <a:t>-&gt;</a:t>
            </a:r>
            <a:r>
              <a:rPr lang="ko-KR" altLang="en-US" b="1" dirty="0"/>
              <a:t>좌표 변환</a:t>
            </a:r>
            <a:r>
              <a:rPr lang="en-US" altLang="ko-KR" b="1" dirty="0"/>
              <a:t>, </a:t>
            </a:r>
            <a:r>
              <a:rPr lang="ko-KR" altLang="en-US" b="1" dirty="0"/>
              <a:t>검색언어적용</a:t>
            </a:r>
            <a:r>
              <a:rPr lang="en-US" altLang="ko-KR" b="1" dirty="0"/>
              <a:t>(language)</a:t>
            </a:r>
          </a:p>
          <a:p>
            <a:r>
              <a:rPr lang="en-US" altLang="ko-KR" b="1" dirty="0"/>
              <a:t>(</a:t>
            </a:r>
            <a:r>
              <a:rPr lang="en-US" altLang="ko-KR" b="1" dirty="0">
                <a:hlinkClick r:id="rId2"/>
              </a:rPr>
              <a:t>http://maps.googleapis.com/maps/api/geocode/json?address=%EB%8D%95%EC%A7%84%EA%B5%AC%20%EB%A7%A4%EB%B4%894%EA%B8%B8&amp;language=ch&amp;sensor=false</a:t>
            </a:r>
            <a:endParaRPr lang="en-US" altLang="ko-KR" b="1" dirty="0"/>
          </a:p>
          <a:p>
            <a:r>
              <a:rPr lang="en-US" altLang="ko-KR" b="1" dirty="0"/>
              <a:t>https://developers.google.com/maps/documentation/geocoding/intro?hl=ko)</a:t>
            </a:r>
          </a:p>
          <a:p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 err="1"/>
              <a:t>마커</a:t>
            </a:r>
            <a:r>
              <a:rPr lang="ko-KR" altLang="en-US" b="1" dirty="0"/>
              <a:t> </a:t>
            </a:r>
            <a:r>
              <a:rPr lang="ko-KR" altLang="en-US" b="1" dirty="0" err="1"/>
              <a:t>클러스터링을</a:t>
            </a:r>
            <a:r>
              <a:rPr lang="ko-KR" altLang="en-US" b="1" dirty="0"/>
              <a:t> 이용</a:t>
            </a:r>
            <a:r>
              <a:rPr lang="en-US" altLang="ko-KR" b="1" dirty="0"/>
              <a:t>(https://developers.google.com/maps/documentation/javascript/marker-clustering)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u="sng" dirty="0"/>
              <a:t>language</a:t>
            </a:r>
            <a:r>
              <a:rPr lang="ko-KR" altLang="en-US" b="1" u="sng" dirty="0"/>
              <a:t>의 경우 기본적으로 </a:t>
            </a:r>
            <a:r>
              <a:rPr lang="en-US" altLang="ko-KR" b="1" u="sng" dirty="0"/>
              <a:t>“</a:t>
            </a:r>
            <a:r>
              <a:rPr lang="en-US" altLang="ko-KR" b="1" u="sng" dirty="0" err="1"/>
              <a:t>ko</a:t>
            </a:r>
            <a:r>
              <a:rPr lang="en-US" altLang="ko-KR" b="1" u="sng" dirty="0"/>
              <a:t>”</a:t>
            </a:r>
            <a:r>
              <a:rPr lang="ko-KR" altLang="en-US" b="1" u="sng" dirty="0"/>
              <a:t>를 기준으로 하고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유동적으로 다른 언어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영어</a:t>
            </a:r>
            <a:r>
              <a:rPr lang="en-US" altLang="ko-KR" b="1" u="sng" dirty="0"/>
              <a:t>)</a:t>
            </a:r>
            <a:r>
              <a:rPr lang="ko-KR" altLang="en-US" b="1" u="sng" dirty="0"/>
              <a:t>로 변경할 수 있도록 개발 필요</a:t>
            </a: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/>
              <a:t>자동완성 기능 구현하기</a:t>
            </a:r>
            <a:endParaRPr lang="en-US" altLang="ko-KR" b="1" u="sng" dirty="0"/>
          </a:p>
          <a:p>
            <a:r>
              <a:rPr lang="en-US" altLang="ko-KR" b="1" u="sng" dirty="0"/>
              <a:t>(</a:t>
            </a:r>
            <a:r>
              <a:rPr lang="en-US" altLang="ko-KR" b="1" dirty="0"/>
              <a:t>canvas/component-</a:t>
            </a:r>
            <a:r>
              <a:rPr lang="en-US" altLang="ko-KR" b="1" dirty="0" err="1"/>
              <a:t>typeahead.php</a:t>
            </a:r>
            <a:r>
              <a:rPr lang="en-US" altLang="ko-KR" b="1" dirty="0"/>
              <a:t>, </a:t>
            </a:r>
            <a:r>
              <a:rPr lang="en-US" altLang="ko-KR" b="1" dirty="0">
                <a:hlinkClick r:id="rId3"/>
              </a:rPr>
              <a:t>https://twitter.github.io/typeahead.js</a:t>
            </a:r>
            <a:r>
              <a:rPr lang="en-US" altLang="ko-KR" b="1" u="sng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 err="1"/>
              <a:t>페이지네이션</a:t>
            </a:r>
            <a:r>
              <a:rPr lang="en-US" altLang="ko-KR" b="1" u="sng" dirty="0"/>
              <a:t>/</a:t>
            </a:r>
            <a:r>
              <a:rPr lang="ko-KR" altLang="en-US" b="1" u="sng" dirty="0"/>
              <a:t>필터기능 구현하기</a:t>
            </a:r>
            <a:endParaRPr lang="en-US" altLang="ko-KR" b="1" u="sng" dirty="0"/>
          </a:p>
          <a:p>
            <a:r>
              <a:rPr lang="en-US" altLang="ko-KR" b="1" u="sng" dirty="0"/>
              <a:t>(</a:t>
            </a:r>
            <a:r>
              <a:rPr lang="en-US" altLang="ko-KR" b="1" u="sng" dirty="0">
                <a:hlinkClick r:id="rId4"/>
              </a:rPr>
              <a:t>https://esimakin.github.io/twbs-pagination/</a:t>
            </a:r>
            <a:r>
              <a:rPr lang="en-US" altLang="ko-KR" b="1" u="sng" dirty="0"/>
              <a:t>, http://listjs.com/)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r>
              <a:rPr lang="en-US" altLang="ko-KR" b="1" u="sng" dirty="0"/>
              <a:t>※ </a:t>
            </a:r>
            <a:r>
              <a:rPr lang="ko-KR" altLang="en-US" b="1" u="sng" dirty="0"/>
              <a:t>직방의 경우 모든 축척범위</a:t>
            </a:r>
            <a:r>
              <a:rPr lang="en-US" altLang="ko-KR" b="1" u="sng" dirty="0"/>
              <a:t>(128km)</a:t>
            </a:r>
            <a:r>
              <a:rPr lang="ko-KR" altLang="en-US" b="1" u="sng" dirty="0"/>
              <a:t>를 허용하기 때문에 </a:t>
            </a:r>
            <a:r>
              <a:rPr lang="ko-KR" altLang="en-US" b="1" u="sng" dirty="0" err="1"/>
              <a:t>검색시</a:t>
            </a:r>
            <a:r>
              <a:rPr lang="ko-KR" altLang="en-US" b="1" u="sng" dirty="0"/>
              <a:t> 부하</a:t>
            </a:r>
            <a:r>
              <a:rPr lang="en-US" altLang="ko-KR" b="1" u="sng" dirty="0"/>
              <a:t>&amp;</a:t>
            </a:r>
            <a:r>
              <a:rPr lang="ko-KR" altLang="en-US" b="1" u="sng" dirty="0"/>
              <a:t>로딩지연이 발생하지만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다방의 경우 축척범위 </a:t>
            </a:r>
            <a:r>
              <a:rPr lang="en-US" altLang="ko-KR" b="1" u="sng" dirty="0"/>
              <a:t>10km</a:t>
            </a:r>
            <a:r>
              <a:rPr lang="ko-KR" altLang="en-US" b="1" u="sng" dirty="0"/>
              <a:t>까지만 허용하고</a:t>
            </a:r>
            <a:r>
              <a:rPr lang="en-US" altLang="ko-KR" b="1" u="sng" dirty="0"/>
              <a:t>, map</a:t>
            </a:r>
            <a:r>
              <a:rPr lang="ko-KR" altLang="en-US" b="1" u="sng" dirty="0"/>
              <a:t>상 검색은 </a:t>
            </a:r>
            <a:r>
              <a:rPr lang="en-US" altLang="ko-KR" b="1" u="sng" dirty="0"/>
              <a:t>2km</a:t>
            </a:r>
            <a:r>
              <a:rPr lang="ko-KR" altLang="en-US" b="1" u="sng" dirty="0"/>
              <a:t>만 허용하기 때문에 상대적으로 부하가 적게 발생하는 장점이 있음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36825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0676"/>
            <a:ext cx="658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검색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909105" y="99051"/>
            <a:ext cx="222487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&lt;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참고사항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&gt;</a:t>
            </a:r>
          </a:p>
          <a:p>
            <a:endParaRPr lang="en-US" altLang="ko-KR" sz="1000" b="1" dirty="0">
              <a:hlinkClick r:id="rId2"/>
            </a:endParaRPr>
          </a:p>
          <a:p>
            <a:r>
              <a:rPr lang="ko-KR" altLang="en-US" sz="1000" b="1" dirty="0">
                <a:hlinkClick r:id="rId2"/>
              </a:rPr>
              <a:t>http://apis.map.daum.net/</a:t>
            </a:r>
            <a:endParaRPr lang="en-US" altLang="ko-KR" sz="1000" b="1" dirty="0"/>
          </a:p>
          <a:p>
            <a:r>
              <a:rPr lang="en-US" altLang="ko-KR" sz="1000" b="1" dirty="0"/>
              <a:t>Daum </a:t>
            </a:r>
            <a:r>
              <a:rPr lang="ko-KR" altLang="en-US" sz="1000" b="1" dirty="0"/>
              <a:t>지도 </a:t>
            </a:r>
            <a:r>
              <a:rPr lang="en-US" altLang="ko-KR" sz="1000" b="1" dirty="0"/>
              <a:t>api </a:t>
            </a:r>
            <a:r>
              <a:rPr lang="ko-KR" altLang="en-US" sz="1000" b="1" dirty="0"/>
              <a:t>사용</a:t>
            </a:r>
            <a:endParaRPr lang="en-US" altLang="ko-KR" sz="1000" b="1" dirty="0"/>
          </a:p>
          <a:p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절반은 일반 </a:t>
            </a:r>
            <a:r>
              <a:rPr lang="en-US" altLang="ko-KR" sz="1000" b="1" dirty="0"/>
              <a:t>Grid, </a:t>
            </a:r>
            <a:r>
              <a:rPr lang="ko-KR" altLang="en-US" sz="1000" b="1" dirty="0"/>
              <a:t>절반은 </a:t>
            </a:r>
            <a:r>
              <a:rPr lang="en-US" altLang="ko-KR" sz="1000" b="1" dirty="0"/>
              <a:t>Map API </a:t>
            </a:r>
            <a:r>
              <a:rPr lang="ko-KR" altLang="en-US" sz="1000" b="1" dirty="0"/>
              <a:t>이용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err="1"/>
              <a:t>방종류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타입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따라 색깔이 다르면 좋을 것 같다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공감</a:t>
            </a:r>
            <a:r>
              <a:rPr lang="en-US" altLang="ko-KR" sz="1000" b="1" dirty="0"/>
              <a:t>(like), </a:t>
            </a:r>
            <a:r>
              <a:rPr lang="ko-KR" altLang="en-US" sz="1000" b="1" dirty="0" err="1"/>
              <a:t>비공감</a:t>
            </a:r>
            <a:r>
              <a:rPr lang="en-US" altLang="ko-KR" sz="1000" b="1" dirty="0"/>
              <a:t>(unlike)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“</a:t>
            </a:r>
            <a:r>
              <a:rPr lang="ko-KR" altLang="en-US" sz="1000" b="1" dirty="0"/>
              <a:t>제목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은 있으면 보여주고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없으면 안보여주기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썸네일 이미지를 세로로 긴 이미지를 보여주면 어떨까</a:t>
            </a:r>
            <a:r>
              <a:rPr lang="en-US" altLang="ko-KR" sz="1000" b="1" dirty="0"/>
              <a:t>??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“</a:t>
            </a:r>
            <a:r>
              <a:rPr lang="ko-KR" altLang="en-US" sz="1000" b="1" dirty="0" err="1"/>
              <a:t>클릭시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새창을</a:t>
            </a:r>
            <a:r>
              <a:rPr lang="ko-KR" altLang="en-US" sz="1000" b="1" dirty="0"/>
              <a:t> 띄워서 상세보기 페이지로 이동</a:t>
            </a:r>
            <a:r>
              <a:rPr lang="en-US" altLang="ko-KR" sz="1000" b="1" dirty="0"/>
              <a:t>＂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9955040" y="5052605"/>
            <a:ext cx="153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Tap.html</a:t>
            </a:r>
          </a:p>
          <a:p>
            <a:r>
              <a:rPr lang="en-US" altLang="ko-KR" b="1" dirty="0"/>
              <a:t>Bolg.html 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2546363" y="6397803"/>
            <a:ext cx="1281280" cy="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892333" y="6462709"/>
            <a:ext cx="415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Infinite scroll </a:t>
            </a:r>
            <a:r>
              <a:rPr lang="ko-KR" altLang="en-US" b="1" dirty="0"/>
              <a:t>사용하기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5" y="1006460"/>
            <a:ext cx="9424832" cy="66675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23" y="672120"/>
            <a:ext cx="9361964" cy="4762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0800" y="1721208"/>
            <a:ext cx="3729711" cy="85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9350" y="1157124"/>
            <a:ext cx="3332933" cy="430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주소검색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8" y="1897968"/>
            <a:ext cx="2190750" cy="4667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1776" y="2003277"/>
            <a:ext cx="1091651" cy="2760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카테고리선택</a:t>
            </a:r>
            <a:endParaRPr lang="ko-KR" altLang="en-US" sz="8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91048" y="2155890"/>
            <a:ext cx="3372988" cy="61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531710" y="2855058"/>
            <a:ext cx="35526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cap="all" dirty="0" smtClean="0"/>
              <a:t>Component-SELECT-PICKER.html</a:t>
            </a:r>
            <a:endParaRPr lang="en-US" altLang="ko-KR" sz="1500" b="1" cap="all" dirty="0"/>
          </a:p>
        </p:txBody>
      </p:sp>
      <p:grpSp>
        <p:nvGrpSpPr>
          <p:cNvPr id="52" name="그룹 51"/>
          <p:cNvGrpSpPr/>
          <p:nvPr/>
        </p:nvGrpSpPr>
        <p:grpSpPr>
          <a:xfrm>
            <a:off x="530800" y="2748353"/>
            <a:ext cx="1845300" cy="1502139"/>
            <a:chOff x="0" y="2798273"/>
            <a:chExt cx="2939318" cy="2993123"/>
          </a:xfrm>
        </p:grpSpPr>
        <p:sp>
          <p:nvSpPr>
            <p:cNvPr id="53" name="직사각형 52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sp>
        <p:nvSpPr>
          <p:cNvPr id="61" name="직사각형 60"/>
          <p:cNvSpPr/>
          <p:nvPr/>
        </p:nvSpPr>
        <p:spPr>
          <a:xfrm>
            <a:off x="2438968" y="2748352"/>
            <a:ext cx="1845300" cy="15021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88" y="4094192"/>
            <a:ext cx="641256" cy="130543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86" y="4100782"/>
            <a:ext cx="568079" cy="124286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54" y="4103172"/>
            <a:ext cx="562100" cy="11950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83" y="3626692"/>
            <a:ext cx="1220586" cy="341151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91" y="3989570"/>
            <a:ext cx="1288791" cy="82895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54" y="2780019"/>
            <a:ext cx="1771490" cy="856252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508407" y="4301535"/>
            <a:ext cx="1845300" cy="1502139"/>
            <a:chOff x="0" y="2798273"/>
            <a:chExt cx="2939318" cy="2993123"/>
          </a:xfrm>
        </p:grpSpPr>
        <p:sp>
          <p:nvSpPr>
            <p:cNvPr id="73" name="직사각형 72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84" name="그룹 83"/>
          <p:cNvGrpSpPr/>
          <p:nvPr/>
        </p:nvGrpSpPr>
        <p:grpSpPr>
          <a:xfrm>
            <a:off x="2438968" y="4301035"/>
            <a:ext cx="1845300" cy="1502139"/>
            <a:chOff x="0" y="2798273"/>
            <a:chExt cx="2939318" cy="2993123"/>
          </a:xfrm>
        </p:grpSpPr>
        <p:sp>
          <p:nvSpPr>
            <p:cNvPr id="85" name="직사각형 84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16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그림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23" y="1094797"/>
            <a:ext cx="9361964" cy="476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3420" y="320676"/>
            <a:ext cx="658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초기화면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79" y="1740346"/>
            <a:ext cx="5305289" cy="487398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9909105" y="99051"/>
            <a:ext cx="2224875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&lt;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참고사항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&gt;</a:t>
            </a:r>
          </a:p>
          <a:p>
            <a:endParaRPr lang="en-US" altLang="ko-KR" sz="1000" b="1" dirty="0">
              <a:hlinkClick r:id="rId4"/>
            </a:endParaRPr>
          </a:p>
          <a:p>
            <a:r>
              <a:rPr lang="ko-KR" altLang="en-US" sz="1000" b="1" dirty="0">
                <a:hlinkClick r:id="rId4"/>
              </a:rPr>
              <a:t>http://apis.map.daum.net/</a:t>
            </a:r>
            <a:endParaRPr lang="en-US" altLang="ko-KR" sz="1000" b="1" dirty="0"/>
          </a:p>
          <a:p>
            <a:r>
              <a:rPr lang="en-US" altLang="ko-KR" sz="1000" b="1" dirty="0"/>
              <a:t>Daum </a:t>
            </a:r>
            <a:r>
              <a:rPr lang="ko-KR" altLang="en-US" sz="1000" b="1" dirty="0"/>
              <a:t>지도 </a:t>
            </a:r>
            <a:r>
              <a:rPr lang="en-US" altLang="ko-KR" sz="1000" b="1" dirty="0"/>
              <a:t>api </a:t>
            </a:r>
            <a:r>
              <a:rPr lang="ko-KR" altLang="en-US" sz="1000" b="1" dirty="0"/>
              <a:t>사용</a:t>
            </a:r>
            <a:endParaRPr lang="en-US" altLang="ko-KR" sz="1000" b="1" dirty="0"/>
          </a:p>
          <a:p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절반은 일반 </a:t>
            </a:r>
            <a:r>
              <a:rPr lang="en-US" altLang="ko-KR" sz="1000" b="1" dirty="0"/>
              <a:t>Grid, </a:t>
            </a:r>
            <a:r>
              <a:rPr lang="ko-KR" altLang="en-US" sz="1000" b="1" dirty="0"/>
              <a:t>절반은 </a:t>
            </a:r>
            <a:r>
              <a:rPr lang="en-US" altLang="ko-KR" sz="1000" b="1" dirty="0"/>
              <a:t>Map API </a:t>
            </a:r>
            <a:r>
              <a:rPr lang="ko-KR" altLang="en-US" sz="1000" b="1" dirty="0"/>
              <a:t>이용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err="1"/>
              <a:t>방종류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타입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따라 색깔이 다르면 좋을 것 같다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공감</a:t>
            </a:r>
            <a:r>
              <a:rPr lang="en-US" altLang="ko-KR" sz="1000" b="1" dirty="0"/>
              <a:t>(like), </a:t>
            </a:r>
            <a:r>
              <a:rPr lang="ko-KR" altLang="en-US" sz="1000" b="1" dirty="0" err="1"/>
              <a:t>비공감</a:t>
            </a:r>
            <a:r>
              <a:rPr lang="en-US" altLang="ko-KR" sz="1000" b="1" dirty="0"/>
              <a:t>(unlike)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“</a:t>
            </a:r>
            <a:r>
              <a:rPr lang="ko-KR" altLang="en-US" sz="1000" b="1" dirty="0"/>
              <a:t>제목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은 있으면 보여주고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없으면 안보여주기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썸네일 이미지를 세로로 긴 이미지를 보여주면 어떨까</a:t>
            </a:r>
            <a:r>
              <a:rPr lang="en-US" altLang="ko-KR" sz="1000" b="1" dirty="0" smtClean="0"/>
              <a:t>??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제목 하단에 날짜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좋아요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조회수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댓글수 개시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페이지 무한스크롤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“</a:t>
            </a:r>
            <a:r>
              <a:rPr lang="ko-KR" altLang="en-US" sz="1000" b="1" dirty="0" err="1"/>
              <a:t>클릭시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새창을</a:t>
            </a:r>
            <a:r>
              <a:rPr lang="ko-KR" altLang="en-US" sz="1000" b="1" dirty="0"/>
              <a:t> 띄워서 상세보기 페이지로 </a:t>
            </a:r>
            <a:r>
              <a:rPr lang="ko-KR" altLang="en-US" sz="1000" b="1" dirty="0" smtClean="0"/>
              <a:t>이동</a:t>
            </a:r>
            <a:r>
              <a:rPr lang="en-US" altLang="ko-KR" sz="1000" b="1" dirty="0" smtClean="0"/>
              <a:t>“</a:t>
            </a:r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예시</a:t>
            </a:r>
            <a:r>
              <a:rPr lang="en-US" altLang="ko-KR" sz="1000" b="1" dirty="0" smtClean="0"/>
              <a:t>)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2546363" y="6397803"/>
            <a:ext cx="1345970" cy="47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851576" y="6698879"/>
            <a:ext cx="415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Infinite scroll </a:t>
            </a:r>
            <a:r>
              <a:rPr lang="ko-KR" altLang="en-US" dirty="0"/>
              <a:t>사용하기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045" y="4704129"/>
            <a:ext cx="2088748" cy="1559206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82" idx="3"/>
          </p:cNvCxnSpPr>
          <p:nvPr/>
        </p:nvCxnSpPr>
        <p:spPr>
          <a:xfrm>
            <a:off x="4281399" y="2752012"/>
            <a:ext cx="5604313" cy="183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그림 1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48" y="922910"/>
            <a:ext cx="9424832" cy="666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48" y="975481"/>
            <a:ext cx="9424832" cy="666750"/>
          </a:xfrm>
          <a:prstGeom prst="rect">
            <a:avLst/>
          </a:prstGeom>
        </p:spPr>
      </p:pic>
      <p:grpSp>
        <p:nvGrpSpPr>
          <p:cNvPr id="64" name="그룹 63"/>
          <p:cNvGrpSpPr/>
          <p:nvPr/>
        </p:nvGrpSpPr>
        <p:grpSpPr>
          <a:xfrm>
            <a:off x="536472" y="1741286"/>
            <a:ext cx="1845300" cy="1502139"/>
            <a:chOff x="0" y="2798273"/>
            <a:chExt cx="2939318" cy="2993123"/>
          </a:xfrm>
        </p:grpSpPr>
        <p:sp>
          <p:nvSpPr>
            <p:cNvPr id="65" name="직사각형 64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2444640" y="1741285"/>
            <a:ext cx="1845300" cy="1502139"/>
            <a:chOff x="0" y="2798273"/>
            <a:chExt cx="2939318" cy="2993123"/>
          </a:xfrm>
        </p:grpSpPr>
        <p:sp>
          <p:nvSpPr>
            <p:cNvPr id="74" name="직사각형 73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87" name="그룹 86"/>
          <p:cNvGrpSpPr/>
          <p:nvPr/>
        </p:nvGrpSpPr>
        <p:grpSpPr>
          <a:xfrm>
            <a:off x="514079" y="3294468"/>
            <a:ext cx="1845300" cy="1502139"/>
            <a:chOff x="0" y="2798273"/>
            <a:chExt cx="2939318" cy="2993123"/>
          </a:xfrm>
        </p:grpSpPr>
        <p:sp>
          <p:nvSpPr>
            <p:cNvPr id="90" name="직사각형 89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35" name="그룹 134"/>
          <p:cNvGrpSpPr/>
          <p:nvPr/>
        </p:nvGrpSpPr>
        <p:grpSpPr>
          <a:xfrm>
            <a:off x="2444640" y="3293968"/>
            <a:ext cx="1845300" cy="1502139"/>
            <a:chOff x="0" y="2798273"/>
            <a:chExt cx="2939318" cy="2993123"/>
          </a:xfrm>
        </p:grpSpPr>
        <p:sp>
          <p:nvSpPr>
            <p:cNvPr id="136" name="직사각형 135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43" name="그룹 142"/>
          <p:cNvGrpSpPr/>
          <p:nvPr/>
        </p:nvGrpSpPr>
        <p:grpSpPr>
          <a:xfrm>
            <a:off x="499459" y="4845120"/>
            <a:ext cx="1845300" cy="1502139"/>
            <a:chOff x="0" y="2798273"/>
            <a:chExt cx="2939318" cy="2993123"/>
          </a:xfrm>
        </p:grpSpPr>
        <p:sp>
          <p:nvSpPr>
            <p:cNvPr id="144" name="직사각형 143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50" name="그림 14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51" name="그룹 150"/>
          <p:cNvGrpSpPr/>
          <p:nvPr/>
        </p:nvGrpSpPr>
        <p:grpSpPr>
          <a:xfrm>
            <a:off x="2430020" y="4844620"/>
            <a:ext cx="1845300" cy="1502139"/>
            <a:chOff x="0" y="2798273"/>
            <a:chExt cx="2939318" cy="2993123"/>
          </a:xfrm>
        </p:grpSpPr>
        <p:sp>
          <p:nvSpPr>
            <p:cNvPr id="152" name="직사각형 151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8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</a:t>
            </a:r>
            <a:r>
              <a:rPr lang="en-US" altLang="ko-KR" b="1" dirty="0"/>
              <a:t> - </a:t>
            </a:r>
            <a:r>
              <a:rPr lang="ko-KR" altLang="en-US" b="1" dirty="0"/>
              <a:t>방 정보 상세보기</a:t>
            </a:r>
            <a:r>
              <a:rPr lang="en-US" altLang="ko-KR" b="1" dirty="0"/>
              <a:t>1(1) - </a:t>
            </a:r>
            <a:r>
              <a:rPr lang="ko-KR" altLang="en-US" b="1" dirty="0"/>
              <a:t>초기기획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4737" y="3891442"/>
            <a:ext cx="34077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공유하기 버튼 </a:t>
            </a:r>
            <a:r>
              <a:rPr lang="ko-KR" altLang="en-US" sz="1400" b="1" dirty="0" err="1"/>
              <a:t>클릭시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workflow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91" y="1803592"/>
            <a:ext cx="347328" cy="340518"/>
          </a:xfrm>
          <a:prstGeom prst="rect">
            <a:avLst/>
          </a:prstGeom>
        </p:spPr>
      </p:pic>
      <p:grpSp>
        <p:nvGrpSpPr>
          <p:cNvPr id="79" name="그룹 78"/>
          <p:cNvGrpSpPr/>
          <p:nvPr/>
        </p:nvGrpSpPr>
        <p:grpSpPr>
          <a:xfrm>
            <a:off x="1082789" y="918927"/>
            <a:ext cx="2605365" cy="366697"/>
            <a:chOff x="1730721" y="2869683"/>
            <a:chExt cx="2605365" cy="366697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0721" y="2869683"/>
              <a:ext cx="2414668" cy="366697"/>
            </a:xfrm>
            <a:prstGeom prst="rect">
              <a:avLst/>
            </a:prstGeom>
          </p:spPr>
        </p:pic>
        <p:pic>
          <p:nvPicPr>
            <p:cNvPr id="81" name="Picture 2" descr="embed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1" t="10948" r="13676" b="11679"/>
            <a:stretch/>
          </p:blipFill>
          <p:spPr bwMode="auto">
            <a:xfrm>
              <a:off x="4055697" y="2891885"/>
              <a:ext cx="280389" cy="29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7245" y="2884049"/>
              <a:ext cx="327344" cy="327343"/>
            </a:xfrm>
            <a:prstGeom prst="rect">
              <a:avLst/>
            </a:prstGeom>
          </p:spPr>
        </p:pic>
      </p:grpSp>
      <p:sp>
        <p:nvSpPr>
          <p:cNvPr id="83" name="직사각형 82"/>
          <p:cNvSpPr/>
          <p:nvPr/>
        </p:nvSpPr>
        <p:spPr>
          <a:xfrm>
            <a:off x="1121659" y="891904"/>
            <a:ext cx="2585581" cy="42658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6" name="직선 화살표 연결선 125"/>
          <p:cNvCxnSpPr/>
          <p:nvPr/>
        </p:nvCxnSpPr>
        <p:spPr>
          <a:xfrm flipV="1">
            <a:off x="498126" y="1316169"/>
            <a:ext cx="623533" cy="5602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/>
          <p:cNvSpPr/>
          <p:nvPr/>
        </p:nvSpPr>
        <p:spPr>
          <a:xfrm>
            <a:off x="498127" y="1363071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6"/>
          <a:srcRect t="18425" b="54079"/>
          <a:stretch/>
        </p:blipFill>
        <p:spPr>
          <a:xfrm>
            <a:off x="1306904" y="1994165"/>
            <a:ext cx="2381250" cy="489737"/>
          </a:xfrm>
          <a:prstGeom prst="rect">
            <a:avLst/>
          </a:prstGeom>
        </p:spPr>
      </p:pic>
      <p:pic>
        <p:nvPicPr>
          <p:cNvPr id="52" name="Picture 4" descr="링크 공유하기 아이콘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538" y="935762"/>
            <a:ext cx="345421" cy="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/>
          <p:cNvCxnSpPr>
            <a:stCxn id="52" idx="1"/>
            <a:endCxn id="46" idx="0"/>
          </p:cNvCxnSpPr>
          <p:nvPr/>
        </p:nvCxnSpPr>
        <p:spPr>
          <a:xfrm flipH="1">
            <a:off x="2497529" y="1108473"/>
            <a:ext cx="444009" cy="885692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81" idx="3"/>
            <a:endCxn id="59" idx="0"/>
          </p:cNvCxnSpPr>
          <p:nvPr/>
        </p:nvCxnSpPr>
        <p:spPr>
          <a:xfrm>
            <a:off x="3688154" y="1089736"/>
            <a:ext cx="1675087" cy="904429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417581" y="954878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587" y="1994165"/>
            <a:ext cx="2219325" cy="16383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4342251" y="2323017"/>
            <a:ext cx="949465" cy="341644"/>
          </a:xfrm>
          <a:prstGeom prst="rect">
            <a:avLst/>
          </a:prstGeom>
          <a:solidFill>
            <a:srgbClr val="494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4475044" y="1994165"/>
            <a:ext cx="1776394" cy="2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크기 조절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649990" y="2333173"/>
            <a:ext cx="670572" cy="3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6202468" y="2429520"/>
            <a:ext cx="158707" cy="1502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화살표 연결선 63"/>
          <p:cNvCxnSpPr>
            <a:stCxn id="62" idx="1"/>
            <a:endCxn id="65" idx="1"/>
          </p:cNvCxnSpPr>
          <p:nvPr/>
        </p:nvCxnSpPr>
        <p:spPr>
          <a:xfrm flipV="1">
            <a:off x="6321498" y="2243221"/>
            <a:ext cx="1313480" cy="261402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634978" y="1876456"/>
            <a:ext cx="1154907" cy="73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Small(300px)</a:t>
            </a:r>
          </a:p>
          <a:p>
            <a:pPr algn="ctr"/>
            <a:r>
              <a:rPr lang="en-US" altLang="ko-KR" sz="1100" dirty="0"/>
              <a:t>Medium(600px)</a:t>
            </a:r>
          </a:p>
          <a:p>
            <a:pPr algn="ctr"/>
            <a:r>
              <a:rPr lang="en-US" altLang="ko-KR" sz="1100" dirty="0"/>
              <a:t>Big(900px)</a:t>
            </a:r>
            <a:endParaRPr lang="ko-KR" altLang="en-US" sz="1100" dirty="0"/>
          </a:p>
          <a:p>
            <a:pPr algn="ctr"/>
            <a:r>
              <a:rPr lang="en-US" altLang="ko-KR" sz="1100" dirty="0"/>
              <a:t>Custom</a:t>
            </a:r>
            <a:endParaRPr lang="ko-KR" altLang="en-US" sz="1100" dirty="0"/>
          </a:p>
        </p:txBody>
      </p:sp>
      <p:sp>
        <p:nvSpPr>
          <p:cNvPr id="66" name="직사각형 65"/>
          <p:cNvSpPr/>
          <p:nvPr/>
        </p:nvSpPr>
        <p:spPr>
          <a:xfrm>
            <a:off x="7413914" y="2862540"/>
            <a:ext cx="1375971" cy="23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&lt;Custom </a:t>
            </a:r>
            <a:r>
              <a:rPr lang="ko-KR" altLang="en-US" sz="1100" dirty="0" err="1"/>
              <a:t>선택시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68" name="직선 화살표 연결선 67"/>
          <p:cNvCxnSpPr>
            <a:stCxn id="65" idx="2"/>
            <a:endCxn id="66" idx="0"/>
          </p:cNvCxnSpPr>
          <p:nvPr/>
        </p:nvCxnSpPr>
        <p:spPr>
          <a:xfrm flipH="1">
            <a:off x="8101900" y="2609985"/>
            <a:ext cx="110532" cy="252555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9"/>
          <a:srcRect t="39828"/>
          <a:stretch/>
        </p:blipFill>
        <p:spPr>
          <a:xfrm>
            <a:off x="6845593" y="3076647"/>
            <a:ext cx="2733675" cy="49863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355785" y="3211309"/>
            <a:ext cx="318319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px</a:t>
            </a:r>
            <a:endParaRPr lang="ko-KR" altLang="en-US" sz="900" dirty="0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0157" y="942072"/>
            <a:ext cx="338478" cy="326244"/>
          </a:xfrm>
          <a:prstGeom prst="rect">
            <a:avLst/>
          </a:prstGeom>
        </p:spPr>
      </p:pic>
      <p:sp>
        <p:nvSpPr>
          <p:cNvPr id="89" name="모서리가 둥근 직사각형 88"/>
          <p:cNvSpPr/>
          <p:nvPr/>
        </p:nvSpPr>
        <p:spPr>
          <a:xfrm>
            <a:off x="2463731" y="1530317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342251" y="1458540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11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910898"/>
            <a:ext cx="468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 </a:t>
            </a:r>
            <a:r>
              <a:rPr lang="en-US" altLang="ko-KR" dirty="0">
                <a:hlinkClick r:id="rId2"/>
              </a:rPr>
              <a:t>http://www.cozyhouzz.co.kr/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5541053" y="326870"/>
            <a:ext cx="5539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개발 우선 순위 지정 </a:t>
            </a:r>
            <a:r>
              <a:rPr lang="en-US" altLang="ko-KR" b="1" dirty="0"/>
              <a:t>- (1), (2), (3)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07085"/>
              </p:ext>
            </p:extLst>
          </p:nvPr>
        </p:nvGraphicFramePr>
        <p:xfrm>
          <a:off x="462212" y="1494926"/>
          <a:ext cx="10918802" cy="46430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190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405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dirty="0"/>
                        <a:t>-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상세 기능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로그인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로그아웃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 err="1"/>
                        <a:t>이메일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찾기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비밀번호 찾기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회원가입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회원 탈퇴</a:t>
                      </a:r>
                      <a:r>
                        <a:rPr lang="en-US" altLang="ko-KR" sz="1400" baseline="0" dirty="0"/>
                        <a:t>(2)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이미지 업로드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이미지 편집</a:t>
                      </a:r>
                      <a:r>
                        <a:rPr lang="en-US" altLang="ko-KR" sz="1400" baseline="0" dirty="0"/>
                        <a:t>(3, </a:t>
                      </a:r>
                      <a:r>
                        <a:rPr lang="ko-KR" altLang="en-US" sz="1400" baseline="0" dirty="0"/>
                        <a:t>밝기조절</a:t>
                      </a:r>
                      <a:r>
                        <a:rPr lang="en-US" altLang="ko-KR" sz="1400" baseline="0" dirty="0"/>
                        <a:t>, HDR), </a:t>
                      </a:r>
                      <a:r>
                        <a:rPr lang="ko-KR" altLang="en-US" sz="1400" baseline="0" dirty="0"/>
                        <a:t>주소 검색</a:t>
                      </a:r>
                      <a:r>
                        <a:rPr lang="en-US" altLang="ko-KR" sz="1400" baseline="0" dirty="0"/>
                        <a:t>(1)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공유하기</a:t>
                      </a:r>
                      <a:r>
                        <a:rPr lang="en-US" altLang="ko-KR" sz="1400" baseline="0" dirty="0"/>
                        <a:t>(2)(</a:t>
                      </a:r>
                      <a:r>
                        <a:rPr lang="ko-KR" altLang="en-US" sz="1400" baseline="0" dirty="0" err="1"/>
                        <a:t>카카오톡</a:t>
                      </a:r>
                      <a:r>
                        <a:rPr lang="en-US" altLang="ko-KR" sz="1400" baseline="0" dirty="0"/>
                        <a:t>, Facebook, </a:t>
                      </a:r>
                      <a:r>
                        <a:rPr lang="ko-KR" altLang="en-US" sz="1400" baseline="0" dirty="0" err="1"/>
                        <a:t>인스타그램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라인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밴드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 err="1"/>
                        <a:t>네이버</a:t>
                      </a:r>
                      <a:r>
                        <a:rPr lang="en-US" altLang="ko-KR" sz="14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회원정보 수정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회원정보</a:t>
                      </a:r>
                      <a:r>
                        <a:rPr lang="ko-KR" altLang="en-US" sz="1400" dirty="0"/>
                        <a:t> 상세보기</a:t>
                      </a:r>
                      <a:r>
                        <a:rPr lang="en-US" altLang="ko-KR" sz="1400" dirty="0"/>
                        <a:t>(1)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사업주 회원 정보 목록 조회</a:t>
                      </a:r>
                      <a:r>
                        <a:rPr lang="en-US" altLang="ko-KR" sz="1400" baseline="0" dirty="0"/>
                        <a:t>(1),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내정보관리</a:t>
                      </a:r>
                      <a:r>
                        <a:rPr lang="en-US" altLang="ko-KR" sz="1400" dirty="0"/>
                        <a:t>(3)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문의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게시물 </a:t>
                      </a:r>
                      <a:r>
                        <a:rPr lang="ko-KR" altLang="en-US" sz="1400" dirty="0" err="1"/>
                        <a:t>찜하기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찜한</a:t>
                      </a:r>
                      <a:r>
                        <a:rPr lang="ko-KR" altLang="en-US" sz="1400" dirty="0"/>
                        <a:t> 게시물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찜 게시물 삭제하기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해당 회원 좋아요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</a:t>
                      </a:r>
                      <a:r>
                        <a:rPr lang="ko-KR" altLang="en-US" sz="1400" dirty="0" err="1"/>
                        <a:t>댓글</a:t>
                      </a:r>
                      <a:r>
                        <a:rPr lang="ko-KR" altLang="en-US" sz="1400" dirty="0"/>
                        <a:t> 답변 보기</a:t>
                      </a:r>
                      <a:r>
                        <a:rPr lang="en-US" altLang="ko-KR" sz="1400" dirty="0"/>
                        <a:t>, 1:1 </a:t>
                      </a:r>
                      <a:r>
                        <a:rPr lang="ko-KR" altLang="en-US" sz="1400" dirty="0"/>
                        <a:t>상담하기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최근 본 게시물 조회</a:t>
                      </a:r>
                      <a:r>
                        <a:rPr lang="en-US" altLang="ko-KR" sz="1400" dirty="0"/>
                        <a:t>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최근 본 게시물 삭제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게시물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게시물 목록 조회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상세보기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등록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수정</a:t>
                      </a:r>
                      <a:endParaRPr lang="en-US" altLang="ko-KR" sz="1400" baseline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4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- </a:t>
                      </a:r>
                      <a:r>
                        <a:rPr lang="ko-KR" altLang="en-US" sz="1400" baseline="0" dirty="0"/>
                        <a:t>게시물 공감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게시물 </a:t>
                      </a:r>
                      <a:r>
                        <a:rPr lang="ko-KR" altLang="en-US" sz="1400" baseline="0" dirty="0" err="1"/>
                        <a:t>비공감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게시물 재등록</a:t>
                      </a:r>
                      <a:r>
                        <a:rPr lang="en-US" altLang="ko-KR" sz="1400" baseline="0" dirty="0"/>
                        <a:t>(2)  </a:t>
                      </a:r>
                      <a:r>
                        <a:rPr lang="ko-KR" altLang="en-US" sz="1400" dirty="0" err="1"/>
                        <a:t>댓글보기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댓글입력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댓글</a:t>
                      </a:r>
                      <a:r>
                        <a:rPr lang="ko-KR" altLang="en-US" sz="1400" dirty="0"/>
                        <a:t> 삭제</a:t>
                      </a:r>
                      <a:r>
                        <a:rPr lang="en-US" altLang="ko-KR" sz="140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5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방정보관리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방 정보 등록</a:t>
                      </a:r>
                      <a:r>
                        <a:rPr lang="en-US" altLang="ko-KR" sz="1400" dirty="0"/>
                        <a:t>(1), </a:t>
                      </a:r>
                      <a:r>
                        <a:rPr lang="ko-KR" altLang="en-US" sz="1400" dirty="0"/>
                        <a:t>방 정보 목록 조회</a:t>
                      </a:r>
                      <a:r>
                        <a:rPr lang="en-US" altLang="ko-KR" sz="1400" dirty="0"/>
                        <a:t>(1),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방 정보 상세보기</a:t>
                      </a:r>
                      <a:r>
                        <a:rPr lang="en-US" altLang="ko-KR" sz="1400" dirty="0"/>
                        <a:t>(1), </a:t>
                      </a:r>
                      <a:r>
                        <a:rPr lang="ko-KR" altLang="en-US" sz="1400" dirty="0"/>
                        <a:t>방 정보 수정</a:t>
                      </a:r>
                      <a:r>
                        <a:rPr lang="en-US" altLang="ko-KR" sz="1400" dirty="0"/>
                        <a:t>(1)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방 정보 </a:t>
                      </a:r>
                      <a:r>
                        <a:rPr lang="ko-KR" altLang="en-US" sz="1400" dirty="0" err="1"/>
                        <a:t>조건별</a:t>
                      </a:r>
                      <a:r>
                        <a:rPr lang="ko-KR" altLang="en-US" sz="1400" dirty="0"/>
                        <a:t> 검색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전화걸기</a:t>
                      </a:r>
                      <a:r>
                        <a:rPr lang="en-US" altLang="ko-KR" sz="1400" dirty="0"/>
                        <a:t>(1),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 err="1"/>
                        <a:t>문자보내기</a:t>
                      </a:r>
                      <a:r>
                        <a:rPr lang="en-US" altLang="ko-KR" sz="1400" baseline="0" dirty="0"/>
                        <a:t>(1), 1:1 </a:t>
                      </a:r>
                      <a:r>
                        <a:rPr lang="ko-KR" altLang="en-US" sz="1400" baseline="0" dirty="0"/>
                        <a:t>상담하기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방 정보 공유하기</a:t>
                      </a:r>
                      <a:r>
                        <a:rPr lang="en-US" altLang="ko-KR" sz="1400" baseline="0" dirty="0"/>
                        <a:t>(2)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컨설팅 정보 관리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컨설팅 정보 입력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상세보기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삭제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검색</a:t>
                      </a:r>
                      <a:endParaRPr lang="en-US" altLang="ko-KR" sz="14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관리자 </a:t>
                      </a:r>
                      <a:r>
                        <a:rPr lang="en-US" altLang="ko-KR" sz="1400" dirty="0"/>
                        <a:t>: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전체 컨설팅 정보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전체 컨설팅 정보 검색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컨설팅 정보 삭제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업체 정보 관리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업체 정보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업체 정보 상세 보기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회원 정보 상세보기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이용 설명서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이용 설명서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서비스 소개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상품 소개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자주하는 질문</a:t>
                      </a:r>
                      <a:r>
                        <a:rPr lang="en-US" altLang="ko-KR" sz="1400" dirty="0"/>
                        <a:t>, Q&amp;A, </a:t>
                      </a:r>
                      <a:r>
                        <a:rPr lang="ko-KR" altLang="en-US" sz="1400" dirty="0" err="1"/>
                        <a:t>정보취급방침등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0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972128" y="326870"/>
            <a:ext cx="5539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err="1"/>
              <a:t>DevStack</a:t>
            </a:r>
            <a:r>
              <a:rPr lang="en-US" altLang="ko-KR" b="1" dirty="0"/>
              <a:t> : node 4.x, express 4, Firebase</a:t>
            </a:r>
          </a:p>
          <a:p>
            <a:pPr algn="ctr"/>
            <a:r>
              <a:rPr lang="en-US" altLang="ko-KR" b="1" dirty="0"/>
              <a:t>Canvas-theme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2212" y="1524852"/>
            <a:ext cx="106182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en-US" altLang="ko-KR" b="1" dirty="0" err="1"/>
              <a:t>Github</a:t>
            </a:r>
            <a:r>
              <a:rPr lang="en-US" altLang="ko-KR" b="1" dirty="0"/>
              <a:t> repo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en-US" altLang="ko-KR" b="1" dirty="0">
                <a:hlinkClick r:id="rId2"/>
              </a:rPr>
              <a:t>http://github.com/kincjf/cozyhouzz-web/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* Firebase Console : </a:t>
            </a:r>
            <a:r>
              <a:rPr lang="en-US" altLang="ko-KR" b="1" u="sng" dirty="0">
                <a:hlinkClick r:id="rId3"/>
              </a:rPr>
              <a:t>https://console.firebase.google.com/project/cozyhouzz-531c2/overview</a:t>
            </a:r>
            <a:endParaRPr lang="en-US" altLang="ko-KR" b="1" u="sng" dirty="0"/>
          </a:p>
          <a:p>
            <a:endParaRPr lang="en-US" altLang="ko-KR" b="1" u="sng" dirty="0"/>
          </a:p>
          <a:p>
            <a:r>
              <a:rPr lang="en-US" altLang="ko-KR" b="1" dirty="0"/>
              <a:t>* </a:t>
            </a:r>
            <a:r>
              <a:rPr lang="ko-KR" altLang="en-US" b="1" u="sng" dirty="0"/>
              <a:t>서버주소 </a:t>
            </a:r>
            <a:r>
              <a:rPr lang="en-US" altLang="ko-KR" b="1" u="sng" dirty="0"/>
              <a:t>: api.cozyhouzz.co.kr, cozyhouzz.co.kr, image.cozyhouzz.co.kr</a:t>
            </a:r>
          </a:p>
          <a:p>
            <a:endParaRPr lang="en-US" altLang="ko-KR" b="1" u="sng" dirty="0"/>
          </a:p>
          <a:p>
            <a:r>
              <a:rPr lang="en-US" altLang="ko-KR" b="1" dirty="0"/>
              <a:t>* </a:t>
            </a:r>
            <a:r>
              <a:rPr lang="ko-KR" altLang="en-US" b="1" u="sng" dirty="0"/>
              <a:t>기본 </a:t>
            </a:r>
            <a:r>
              <a:rPr lang="en-US" altLang="ko-KR" b="1" u="sng" dirty="0"/>
              <a:t>Theme : Canvas-theme(http://dev.moblab.kr/canvas-theme/)</a:t>
            </a:r>
          </a:p>
          <a:p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기본적인 테마</a:t>
            </a:r>
            <a:r>
              <a:rPr lang="en-US" altLang="ko-KR" b="1" u="sng" dirty="0"/>
              <a:t>, UI</a:t>
            </a:r>
            <a:r>
              <a:rPr lang="ko-KR" altLang="en-US" b="1" u="sng" dirty="0"/>
              <a:t>는 </a:t>
            </a:r>
            <a:r>
              <a:rPr lang="en-US" altLang="ko-KR" b="1" u="sng" dirty="0"/>
              <a:t>“Cozyhouzz - ver1(</a:t>
            </a:r>
            <a:r>
              <a:rPr lang="en-US" altLang="ko-KR" b="1" dirty="0">
                <a:hlinkClick r:id="rId2"/>
              </a:rPr>
              <a:t>http://github.com/kincjf/cozyhouzz-web/</a:t>
            </a:r>
            <a:r>
              <a:rPr lang="en-US" altLang="ko-KR" b="1" dirty="0"/>
              <a:t>)</a:t>
            </a:r>
            <a:r>
              <a:rPr lang="ko-KR" altLang="en-US" b="1" u="sng" dirty="0"/>
              <a:t>를 이용</a:t>
            </a:r>
            <a:endParaRPr lang="en-US" altLang="ko-KR" b="1" u="sng" dirty="0"/>
          </a:p>
          <a:p>
            <a:endParaRPr lang="en-US" altLang="ko-KR" b="1" u="sng" dirty="0"/>
          </a:p>
          <a:p>
            <a:endParaRPr lang="en-US" altLang="ko-KR" b="1" u="sng" dirty="0"/>
          </a:p>
          <a:p>
            <a:r>
              <a:rPr lang="en-US" altLang="ko-KR" b="1" u="sng" dirty="0"/>
              <a:t>* </a:t>
            </a:r>
            <a:r>
              <a:rPr lang="ko-KR" altLang="en-US" b="1" u="sng" dirty="0"/>
              <a:t>자세한 </a:t>
            </a:r>
            <a:r>
              <a:rPr lang="en-US" altLang="ko-KR" b="1" u="sng" dirty="0"/>
              <a:t>DB </a:t>
            </a:r>
            <a:r>
              <a:rPr lang="ko-KR" altLang="en-US" b="1" u="sng" dirty="0"/>
              <a:t>구조는 </a:t>
            </a:r>
            <a:r>
              <a:rPr lang="en-US" altLang="ko-KR" b="1" u="sng" dirty="0"/>
              <a:t>.</a:t>
            </a:r>
            <a:r>
              <a:rPr lang="en-US" altLang="ko-KR" b="1" u="sng" dirty="0" err="1"/>
              <a:t>mwb</a:t>
            </a:r>
            <a:r>
              <a:rPr lang="en-US" altLang="ko-KR" b="1" u="sng" dirty="0"/>
              <a:t>(</a:t>
            </a:r>
            <a:r>
              <a:rPr lang="en-US" altLang="ko-KR" b="1" u="sng" dirty="0" err="1"/>
              <a:t>mysqlworkbench</a:t>
            </a:r>
            <a:r>
              <a:rPr lang="en-US" altLang="ko-KR" b="1" u="sng" dirty="0"/>
              <a:t>) </a:t>
            </a:r>
            <a:r>
              <a:rPr lang="ko-KR" altLang="en-US" b="1" u="sng" dirty="0"/>
              <a:t>파일 참조 </a:t>
            </a:r>
            <a:endParaRPr lang="en-US" altLang="ko-KR" b="1" u="sng" dirty="0"/>
          </a:p>
          <a:p>
            <a:r>
              <a:rPr lang="en-US" altLang="ko-KR" b="1" u="sng" dirty="0"/>
              <a:t>- </a:t>
            </a:r>
            <a:r>
              <a:rPr lang="ko-KR" altLang="en-US" b="1" u="sng" dirty="0" err="1"/>
              <a:t>테스팅</a:t>
            </a:r>
            <a:r>
              <a:rPr lang="ko-KR" altLang="en-US" b="1" u="sng" dirty="0"/>
              <a:t> 확인 사항은 </a:t>
            </a:r>
            <a:r>
              <a:rPr lang="ko-KR" altLang="en-US" b="1" u="sng" dirty="0" err="1"/>
              <a:t>구글</a:t>
            </a:r>
            <a:r>
              <a:rPr lang="ko-KR" altLang="en-US" b="1" u="sng" dirty="0"/>
              <a:t> 스프레드 시트 </a:t>
            </a:r>
            <a:r>
              <a:rPr lang="en-US" altLang="ko-KR" b="1" u="sng" dirty="0"/>
              <a:t>– “</a:t>
            </a:r>
            <a:r>
              <a:rPr lang="ko-KR" altLang="en-US" b="1" u="sng" dirty="0" err="1"/>
              <a:t>테스팅항목</a:t>
            </a:r>
            <a:r>
              <a:rPr lang="en-US" altLang="ko-KR" b="1" u="sng" dirty="0"/>
              <a:t>“ </a:t>
            </a:r>
            <a:r>
              <a:rPr lang="ko-KR" altLang="en-US" b="1" u="sng" dirty="0"/>
              <a:t>참조</a:t>
            </a:r>
            <a:endParaRPr lang="en-US" altLang="ko-KR" b="1" u="sng" dirty="0"/>
          </a:p>
          <a:p>
            <a:r>
              <a:rPr lang="en-US" altLang="ko-KR" b="1" u="sng" dirty="0"/>
              <a:t>- </a:t>
            </a:r>
            <a:r>
              <a:rPr lang="ko-KR" altLang="en-US" b="1" u="sng" dirty="0"/>
              <a:t>각종 정보 내용은 공유 </a:t>
            </a:r>
            <a:r>
              <a:rPr lang="ko-KR" altLang="en-US" b="1" u="sng" dirty="0" err="1"/>
              <a:t>구글</a:t>
            </a:r>
            <a:r>
              <a:rPr lang="ko-KR" altLang="en-US" b="1" u="sng" dirty="0"/>
              <a:t> 스프레드시트의 </a:t>
            </a:r>
            <a:r>
              <a:rPr lang="en-US" altLang="ko-KR" b="1" u="sng" dirty="0"/>
              <a:t>“References”</a:t>
            </a:r>
            <a:r>
              <a:rPr lang="ko-KR" altLang="en-US" b="1" u="sng" dirty="0"/>
              <a:t>에서 찾을 수 있음</a:t>
            </a:r>
            <a:r>
              <a:rPr lang="en-US" altLang="ko-KR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8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1524852"/>
            <a:ext cx="10618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1:1 </a:t>
            </a:r>
            <a:r>
              <a:rPr lang="ko-KR" altLang="en-US" b="1" dirty="0"/>
              <a:t>문의 기능</a:t>
            </a:r>
            <a:r>
              <a:rPr lang="en-US" altLang="ko-KR" b="1" dirty="0"/>
              <a:t>, </a:t>
            </a:r>
            <a:r>
              <a:rPr lang="ko-KR" altLang="en-US" b="1" dirty="0"/>
              <a:t>컨설팅 기능만 </a:t>
            </a:r>
            <a:r>
              <a:rPr lang="en-US" altLang="ko-KR" b="1" dirty="0"/>
              <a:t>Firebase</a:t>
            </a:r>
            <a:r>
              <a:rPr lang="ko-KR" altLang="en-US" b="1" dirty="0"/>
              <a:t>로 구현하는 것도 나쁘지 않을 것 같다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기능이 단순하고</a:t>
            </a:r>
            <a:r>
              <a:rPr lang="en-US" altLang="ko-KR" b="1" dirty="0"/>
              <a:t>, </a:t>
            </a:r>
            <a:r>
              <a:rPr lang="ko-KR" altLang="en-US" b="1" dirty="0"/>
              <a:t>대화형 상담이 고객에게 더 친숙하고 편리하기 때문에</a:t>
            </a:r>
            <a:r>
              <a:rPr lang="en-US" altLang="ko-KR" b="1" dirty="0"/>
              <a:t>)</a:t>
            </a:r>
          </a:p>
          <a:p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err="1"/>
              <a:t>댓글</a:t>
            </a:r>
            <a:r>
              <a:rPr lang="ko-KR" altLang="en-US" b="1" u="sng" dirty="0"/>
              <a:t> </a:t>
            </a:r>
            <a:r>
              <a:rPr lang="en-US" altLang="ko-KR" b="1" u="sng" dirty="0"/>
              <a:t>API</a:t>
            </a:r>
            <a:r>
              <a:rPr lang="ko-KR" altLang="en-US" b="1" u="sng" dirty="0"/>
              <a:t>의 경우 </a:t>
            </a:r>
            <a:r>
              <a:rPr lang="en-US" altLang="ko-KR" b="1" u="sng" dirty="0" err="1"/>
              <a:t>Disqus</a:t>
            </a:r>
            <a:r>
              <a:rPr lang="ko-KR" altLang="en-US" b="1" u="sng" dirty="0"/>
              <a:t>가 되지 않으면 </a:t>
            </a:r>
            <a:r>
              <a:rPr lang="ko-KR" altLang="en-US" b="1" u="sng" dirty="0" err="1"/>
              <a:t>코스모스팜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소셜댓글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그것도 아니면 그냥 구현하자</a:t>
            </a:r>
            <a:r>
              <a:rPr lang="en-US" altLang="ko-KR" b="1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찜</a:t>
            </a:r>
            <a:r>
              <a:rPr lang="en-US" altLang="ko-KR" b="1" u="sng" dirty="0"/>
              <a:t>/</a:t>
            </a:r>
            <a:r>
              <a:rPr lang="ko-KR" altLang="en-US" b="1" u="sng" dirty="0"/>
              <a:t>공감</a:t>
            </a:r>
            <a:r>
              <a:rPr lang="en-US" altLang="ko-KR" b="1" u="sng" dirty="0"/>
              <a:t>/</a:t>
            </a:r>
            <a:r>
              <a:rPr lang="ko-KR" altLang="en-US" b="1" u="sng" dirty="0" err="1"/>
              <a:t>비공감한</a:t>
            </a:r>
            <a:r>
              <a:rPr lang="ko-KR" altLang="en-US" b="1" u="sng" dirty="0"/>
              <a:t> 게시물에 대해서 </a:t>
            </a:r>
            <a:r>
              <a:rPr lang="en-US" altLang="ko-KR" b="1" u="sng" dirty="0" err="1"/>
              <a:t>Youtube</a:t>
            </a:r>
            <a:r>
              <a:rPr lang="ko-KR" altLang="en-US" b="1" u="sng" dirty="0"/>
              <a:t>같이 가끔씩 설문문항을 던져서 이유를 물어보면 서비스 개선을 위한 통계자료로 활용할 수 있을 것 같다</a:t>
            </a:r>
            <a:r>
              <a:rPr lang="en-US" altLang="ko-KR" b="1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차후 다국어서비스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영어</a:t>
            </a:r>
            <a:r>
              <a:rPr lang="en-US" altLang="ko-KR" b="1" u="sng" dirty="0"/>
              <a:t>, </a:t>
            </a:r>
            <a:r>
              <a:rPr lang="ko-KR" altLang="en-US" b="1" u="sng" dirty="0" err="1"/>
              <a:t>중국어등</a:t>
            </a:r>
            <a:r>
              <a:rPr lang="en-US" altLang="ko-KR" b="1" u="sng" dirty="0"/>
              <a:t>) </a:t>
            </a:r>
            <a:r>
              <a:rPr lang="ko-KR" altLang="en-US" b="1" u="sng" dirty="0"/>
              <a:t>지원을 위한 아키텍처를 생각하자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42633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911499"/>
            <a:ext cx="11048999" cy="476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header(1) – </a:t>
            </a:r>
            <a:r>
              <a:rPr lang="ko-KR" altLang="en-US" b="1" dirty="0" smtClean="0"/>
              <a:t>지도</a:t>
            </a:r>
            <a:r>
              <a:rPr lang="en-US" altLang="ko-KR" b="1" dirty="0"/>
              <a:t>(NORMAL or </a:t>
            </a:r>
            <a:r>
              <a:rPr lang="ko-KR" altLang="en-US" b="1" dirty="0"/>
              <a:t>전체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945490" y="1065534"/>
            <a:ext cx="900027" cy="15658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75981" y="760158"/>
            <a:ext cx="1446948" cy="83676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4189" y="819313"/>
            <a:ext cx="19752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Arial" panose="020B0604020202020204" pitchFamily="34" charset="0"/>
              </a:rPr>
              <a:t>Display size</a:t>
            </a:r>
            <a:r>
              <a:rPr lang="ko-KR" altLang="en-US" sz="1000" b="1" dirty="0">
                <a:latin typeface="Arial" panose="020B0604020202020204" pitchFamily="34" charset="0"/>
              </a:rPr>
              <a:t>별 </a:t>
            </a:r>
            <a:r>
              <a:rPr lang="en-US" altLang="ko-KR" sz="1000" b="1" dirty="0">
                <a:latin typeface="Arial" panose="020B0604020202020204" pitchFamily="34" charset="0"/>
              </a:rPr>
              <a:t>Logo </a:t>
            </a:r>
            <a:r>
              <a:rPr lang="ko-KR" altLang="en-US" sz="1000" b="1" dirty="0">
                <a:latin typeface="Arial" panose="020B0604020202020204" pitchFamily="34" charset="0"/>
              </a:rPr>
              <a:t>크기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삽입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962" y="737828"/>
            <a:ext cx="253031" cy="253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91267" y="987075"/>
            <a:ext cx="1573306" cy="31350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 정보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46848" y="2740223"/>
            <a:ext cx="2332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Arial" panose="020B0604020202020204" pitchFamily="34" charset="0"/>
              </a:rPr>
              <a:t>카테고리 없애고 </a:t>
            </a:r>
            <a:r>
              <a:rPr lang="en-US" altLang="ko-KR" sz="1000" b="1" dirty="0" smtClean="0">
                <a:latin typeface="Arial" panose="020B0604020202020204" pitchFamily="34" charset="0"/>
              </a:rPr>
              <a:t>mainpage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안에 구성</a:t>
            </a:r>
            <a:endParaRPr lang="en-US" altLang="ko-KR" sz="1000" b="1" dirty="0" smtClean="0"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74039" y="911499"/>
            <a:ext cx="782925" cy="45141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ㅊ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3" idx="0"/>
          </p:cNvCxnSpPr>
          <p:nvPr/>
        </p:nvCxnSpPr>
        <p:spPr>
          <a:xfrm flipV="1">
            <a:off x="7513193" y="1401641"/>
            <a:ext cx="10860" cy="133858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171332" y="1716989"/>
            <a:ext cx="23310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smtClean="0">
                <a:latin typeface="Arial" panose="020B0604020202020204" pitchFamily="34" charset="0"/>
              </a:rPr>
              <a:t>Header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역할 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smtClean="0">
                <a:latin typeface="Arial" panose="020B0604020202020204" pitchFamily="34" charset="0"/>
              </a:rPr>
              <a:t>각 </a:t>
            </a:r>
            <a:r>
              <a:rPr lang="ko-KR" altLang="en-US" sz="1500" b="1" dirty="0" err="1" smtClean="0">
                <a:latin typeface="Arial" panose="020B0604020202020204" pitchFamily="34" charset="0"/>
              </a:rPr>
              <a:t>역활맡은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</a:t>
            </a:r>
            <a:r>
              <a:rPr lang="en-US" altLang="ko-KR" sz="1500" b="1" dirty="0" smtClean="0">
                <a:latin typeface="Arial" panose="020B0604020202020204" pitchFamily="34" charset="0"/>
              </a:rPr>
              <a:t>page</a:t>
            </a:r>
            <a:r>
              <a:rPr lang="ko-KR" altLang="en-US" sz="1500" b="1" dirty="0" smtClean="0">
                <a:latin typeface="Arial" panose="020B0604020202020204" pitchFamily="34" charset="0"/>
              </a:rPr>
              <a:t>로 이동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endParaRPr lang="en-US" altLang="ko-KR" sz="1000" b="1" dirty="0" smtClean="0">
              <a:latin typeface="Arial" panose="020B060402020202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52" y="5153489"/>
            <a:ext cx="9903699" cy="121331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01" y="4147376"/>
            <a:ext cx="11048999" cy="4000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/>
          <a:srcRect r="91590" b="-16"/>
          <a:stretch/>
        </p:blipFill>
        <p:spPr>
          <a:xfrm>
            <a:off x="3959410" y="4216130"/>
            <a:ext cx="668849" cy="30091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/>
          <a:srcRect l="18745" t="4764" r="30137" b="4268"/>
          <a:stretch/>
        </p:blipFill>
        <p:spPr>
          <a:xfrm>
            <a:off x="4614393" y="4243354"/>
            <a:ext cx="4065145" cy="273687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6352717" y="4635978"/>
            <a:ext cx="0" cy="51751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Mainpage</a:t>
            </a:r>
            <a:r>
              <a:rPr lang="en-US" altLang="ko-KR" b="1" dirty="0" smtClean="0"/>
              <a:t>-(</a:t>
            </a:r>
            <a:r>
              <a:rPr lang="en-US" altLang="ko-KR" b="1" dirty="0" err="1" smtClean="0"/>
              <a:t>snspage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0" y="2798273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930451" y="3534858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3255948" y="850091"/>
            <a:ext cx="5665861" cy="1884563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7332292" y="1059680"/>
            <a:ext cx="1914258" cy="880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467169" y="449981"/>
            <a:ext cx="47564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Arial" panose="020B0604020202020204" pitchFamily="34" charset="0"/>
              </a:rPr>
              <a:t>공지사항</a:t>
            </a:r>
            <a:r>
              <a:rPr lang="en-US" altLang="ko-KR" sz="2000" b="1" dirty="0" smtClean="0">
                <a:latin typeface="Arial" panose="020B0604020202020204" pitchFamily="34" charset="0"/>
              </a:rPr>
              <a:t>&amp;</a:t>
            </a:r>
            <a:r>
              <a:rPr lang="ko-KR" altLang="en-US" sz="2000" b="1" dirty="0" smtClean="0">
                <a:latin typeface="Arial" panose="020B0604020202020204" pitchFamily="34" charset="0"/>
              </a:rPr>
              <a:t>광고</a:t>
            </a:r>
            <a:r>
              <a:rPr lang="en-US" altLang="ko-KR" sz="2000" b="1" dirty="0" smtClean="0">
                <a:latin typeface="Arial" panose="020B0604020202020204" pitchFamily="34" charset="0"/>
              </a:rPr>
              <a:t>&amp;</a:t>
            </a:r>
            <a:r>
              <a:rPr lang="ko-KR" altLang="en-US" sz="2000" b="1" dirty="0" smtClean="0">
                <a:latin typeface="Arial" panose="020B0604020202020204" pitchFamily="34" charset="0"/>
              </a:rPr>
              <a:t>이벤트 등</a:t>
            </a:r>
            <a:endParaRPr lang="en-US" altLang="ko-KR" sz="2000" b="1" dirty="0" smtClean="0">
              <a:latin typeface="Arial" panose="020B0604020202020204" pitchFamily="34" charset="0"/>
            </a:endParaRPr>
          </a:p>
          <a:p>
            <a:r>
              <a:rPr lang="ko-KR" altLang="en-US" sz="2000" b="1" dirty="0" smtClean="0">
                <a:latin typeface="Arial" panose="020B0604020202020204" pitchFamily="34" charset="0"/>
              </a:rPr>
              <a:t>중요부분 하이라이트라고 생각하고 구성</a:t>
            </a:r>
            <a:endParaRPr lang="en-US" altLang="ko-KR" sz="2000" b="1" dirty="0" smtClean="0">
              <a:latin typeface="Arial" panose="020B0604020202020204" pitchFamily="34" charset="0"/>
            </a:endParaRPr>
          </a:p>
          <a:p>
            <a:r>
              <a:rPr lang="en-US" altLang="ko-KR" sz="2000" b="1" dirty="0" smtClean="0">
                <a:latin typeface="Arial" panose="020B0604020202020204" pitchFamily="34" charset="0"/>
              </a:rPr>
              <a:t>&lt;Routing&gt;</a:t>
            </a:r>
            <a:endParaRPr lang="ko-KR" altLang="ko-KR" sz="2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Mainpage-(snspage </a:t>
            </a:r>
            <a:r>
              <a:rPr lang="ko-KR" altLang="en-US" b="1" smtClean="0"/>
              <a:t>구성</a:t>
            </a:r>
            <a:r>
              <a:rPr lang="en-US" altLang="ko-KR" b="1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-1" y="2779353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930451" y="3534858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0" y="2786244"/>
            <a:ext cx="12192000" cy="50538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6650605" y="1059679"/>
            <a:ext cx="2595945" cy="2034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316136" y="449981"/>
            <a:ext cx="37834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Arial" panose="020B0604020202020204" pitchFamily="34" charset="0"/>
              </a:rPr>
              <a:t>카테고리를 </a:t>
            </a:r>
            <a:r>
              <a:rPr lang="ko-KR" altLang="en-US" sz="1500" b="1" dirty="0" err="1" smtClean="0">
                <a:latin typeface="Arial" panose="020B0604020202020204" pitchFamily="34" charset="0"/>
              </a:rPr>
              <a:t>해더에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넣지 않고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err="1" smtClean="0">
                <a:latin typeface="Arial" panose="020B0604020202020204" pitchFamily="34" charset="0"/>
              </a:rPr>
              <a:t>메인페이지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자체를 카테고리 형태로 제작</a:t>
            </a:r>
            <a:r>
              <a:rPr lang="en-US" altLang="ko-KR" sz="1500" b="1" dirty="0">
                <a:latin typeface="Arial" panose="020B0604020202020204" pitchFamily="34" charset="0"/>
              </a:rPr>
              <a:t>!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</a:t>
            </a:r>
            <a:endParaRPr lang="ko-KR" altLang="ko-KR" sz="1500" b="1" dirty="0"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30451" y="2806437"/>
            <a:ext cx="7295003" cy="49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부동산 숙박 관광</a:t>
            </a:r>
            <a:r>
              <a:rPr lang="en-US" altLang="ko-KR" dirty="0"/>
              <a:t> </a:t>
            </a:r>
            <a:r>
              <a:rPr lang="ko-KR" altLang="en-US" dirty="0" smtClean="0"/>
              <a:t>인테리어 항공 인기태그</a:t>
            </a:r>
            <a:r>
              <a:rPr lang="en-US" altLang="ko-KR" dirty="0" smtClean="0"/>
              <a:t>1 </a:t>
            </a:r>
            <a:r>
              <a:rPr lang="ko-KR" altLang="en-US" dirty="0" smtClean="0"/>
              <a:t>인기태그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인기태그</a:t>
            </a:r>
            <a:r>
              <a:rPr lang="en-US" altLang="ko-KR" dirty="0" smtClean="0"/>
              <a:t>3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097215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62853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237615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207699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738168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57721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977275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46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Mainpage-(snspage </a:t>
            </a:r>
            <a:r>
              <a:rPr lang="ko-KR" altLang="en-US" b="1" smtClean="0"/>
              <a:t>구성</a:t>
            </a:r>
            <a:r>
              <a:rPr lang="en-US" altLang="ko-KR" b="1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317880" y="2845229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17880" y="-742081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2930450" y="3534858"/>
            <a:ext cx="5999905" cy="277992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8930355" y="1486968"/>
            <a:ext cx="742435" cy="3516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419813" y="0"/>
            <a:ext cx="377218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Arial" panose="020B0604020202020204" pitchFamily="34" charset="0"/>
              </a:rPr>
              <a:t>현재 구성한 카테고리가 존재하지 않거나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smtClean="0">
                <a:latin typeface="Arial" panose="020B0604020202020204" pitchFamily="34" charset="0"/>
              </a:rPr>
              <a:t>아예</a:t>
            </a:r>
            <a:r>
              <a:rPr lang="en-US" altLang="ko-KR" sz="1500" b="1" dirty="0">
                <a:latin typeface="Arial" panose="020B0604020202020204" pitchFamily="34" charset="0"/>
              </a:rPr>
              <a:t>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없는 수준이니 일단은 조회수 순으로 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Layout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구성</a:t>
            </a:r>
            <a:endParaRPr lang="ko-KR" altLang="ko-KR" sz="1500" b="1" dirty="0"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48964" y="4686300"/>
            <a:ext cx="1336750" cy="238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939318" y="3722372"/>
            <a:ext cx="1403287" cy="84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48964" y="5391174"/>
            <a:ext cx="1476388" cy="30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날짜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좋아요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댓글수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2953998" y="5735977"/>
            <a:ext cx="1403287" cy="36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445423" y="4888315"/>
            <a:ext cx="1403287" cy="72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960395" y="5735977"/>
            <a:ext cx="1403287" cy="558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56092" y="4634796"/>
            <a:ext cx="1369739" cy="25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게시자 계정</a:t>
            </a:r>
            <a:endParaRPr lang="ko-KR" altLang="en-US" sz="1300" dirty="0"/>
          </a:p>
        </p:txBody>
      </p:sp>
      <p:sp>
        <p:nvSpPr>
          <p:cNvPr id="24" name="직사각형 23"/>
          <p:cNvSpPr/>
          <p:nvPr/>
        </p:nvSpPr>
        <p:spPr>
          <a:xfrm>
            <a:off x="89642" y="843590"/>
            <a:ext cx="316726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latin typeface="Arial" panose="020B0604020202020204" pitchFamily="34" charset="0"/>
              </a:rPr>
              <a:t>&lt;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참고사항</a:t>
            </a:r>
            <a:r>
              <a:rPr lang="en-US" altLang="ko-KR" sz="1500" b="1" dirty="0" smtClean="0">
                <a:latin typeface="Arial" panose="020B0604020202020204" pitchFamily="34" charset="0"/>
              </a:rPr>
              <a:t>&gt;</a:t>
            </a: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blog-masonry-3.html</a:t>
            </a:r>
            <a:endParaRPr lang="en-US" altLang="ko-KR" sz="1500" b="1" dirty="0">
              <a:latin typeface="Arial" panose="020B0604020202020204" pitchFamily="34" charset="0"/>
            </a:endParaRP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Icon-lists.html</a:t>
            </a:r>
            <a:endParaRPr lang="en-US" altLang="ko-KR" sz="1500" b="1" dirty="0">
              <a:latin typeface="Arial" panose="020B0604020202020204" pitchFamily="34" charset="0"/>
            </a:endParaRPr>
          </a:p>
          <a:p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 entry clearfix[div class]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572" y="4805559"/>
            <a:ext cx="2639250" cy="197167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948964" y="4915790"/>
            <a:ext cx="1369739" cy="4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제목</a:t>
            </a:r>
            <a:endParaRPr lang="ko-KR" altLang="en-US" sz="1300" dirty="0"/>
          </a:p>
        </p:txBody>
      </p:sp>
      <p:sp>
        <p:nvSpPr>
          <p:cNvPr id="30" name="직사각형 29"/>
          <p:cNvSpPr/>
          <p:nvPr/>
        </p:nvSpPr>
        <p:spPr>
          <a:xfrm>
            <a:off x="1087395" y="652313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b="1" dirty="0"/>
              <a:t>&lt;li&gt;&lt;i class="icon-line-heart"&gt;&lt;/i&gt;&lt;span&gt;icon-line-heart&lt;/span&gt;&lt;/li&gt;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1851060" y="6167504"/>
            <a:ext cx="141911" cy="35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-247478" y="3105730"/>
            <a:ext cx="2939318" cy="2993123"/>
            <a:chOff x="0" y="2798273"/>
            <a:chExt cx="2939318" cy="2993123"/>
          </a:xfrm>
        </p:grpSpPr>
        <p:sp>
          <p:nvSpPr>
            <p:cNvPr id="39" name="직사각형 38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396" y="5497852"/>
              <a:ext cx="904875" cy="24765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29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38095</TotalTime>
  <Words>2654</Words>
  <Application>Microsoft Office PowerPoint</Application>
  <PresentationFormat>와이드스크린</PresentationFormat>
  <Paragraphs>527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Segoe UI</vt:lpstr>
      <vt:lpstr>Office 테마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younghyeon Jo</dc:creator>
  <cp:lastModifiedBy>younghyeon Jo</cp:lastModifiedBy>
  <cp:revision>440</cp:revision>
  <cp:lastPrinted>2016-12-30T17:01:41Z</cp:lastPrinted>
  <dcterms:created xsi:type="dcterms:W3CDTF">2016-12-20T07:51:24Z</dcterms:created>
  <dcterms:modified xsi:type="dcterms:W3CDTF">2017-07-05T09:59:01Z</dcterms:modified>
</cp:coreProperties>
</file>