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82" r:id="rId3"/>
    <p:sldId id="330" r:id="rId4"/>
    <p:sldId id="259" r:id="rId5"/>
    <p:sldId id="266" r:id="rId6"/>
    <p:sldId id="317" r:id="rId7"/>
    <p:sldId id="381" r:id="rId8"/>
    <p:sldId id="378" r:id="rId9"/>
    <p:sldId id="379" r:id="rId10"/>
    <p:sldId id="380" r:id="rId11"/>
    <p:sldId id="274" r:id="rId12"/>
    <p:sldId id="334" r:id="rId13"/>
    <p:sldId id="384" r:id="rId14"/>
    <p:sldId id="383" r:id="rId15"/>
    <p:sldId id="352" r:id="rId16"/>
    <p:sldId id="354" r:id="rId17"/>
    <p:sldId id="373" r:id="rId18"/>
    <p:sldId id="335" r:id="rId19"/>
    <p:sldId id="336" r:id="rId20"/>
    <p:sldId id="368" r:id="rId21"/>
    <p:sldId id="369" r:id="rId22"/>
    <p:sldId id="370" r:id="rId23"/>
    <p:sldId id="371" r:id="rId24"/>
    <p:sldId id="385" r:id="rId25"/>
    <p:sldId id="351" r:id="rId26"/>
    <p:sldId id="350" r:id="rId27"/>
    <p:sldId id="349" r:id="rId28"/>
    <p:sldId id="279" r:id="rId29"/>
    <p:sldId id="366" r:id="rId30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아늑한 집" id="{B4D07E4C-D27D-4B28-99C6-D05EDA1D191D}">
          <p14:sldIdLst>
            <p14:sldId id="382"/>
            <p14:sldId id="330"/>
          </p14:sldIdLst>
        </p14:section>
        <p14:section name="개발개요" id="{1FA1E382-8FC7-4225-828A-45A2D68581B4}">
          <p14:sldIdLst>
            <p14:sldId id="259"/>
            <p14:sldId id="266"/>
            <p14:sldId id="317"/>
          </p14:sldIdLst>
        </p14:section>
        <p14:section name="header/footer" id="{D822C841-9FE4-4E84-A268-C264DFF69FE7}">
          <p14:sldIdLst>
            <p14:sldId id="381"/>
          </p14:sldIdLst>
        </p14:section>
        <p14:section name="mainpage" id="{89ADE8B7-D737-4BD7-AC7D-A3CFF00D854B}">
          <p14:sldIdLst>
            <p14:sldId id="378"/>
            <p14:sldId id="379"/>
            <p14:sldId id="380"/>
          </p14:sldIdLst>
        </p14:section>
        <p14:section name="공통" id="{978BB761-434B-4A8B-A088-6E1100EDABA8}">
          <p14:sldIdLst>
            <p14:sldId id="274"/>
            <p14:sldId id="334"/>
            <p14:sldId id="384"/>
            <p14:sldId id="383"/>
            <p14:sldId id="352"/>
            <p14:sldId id="354"/>
            <p14:sldId id="373"/>
          </p14:sldIdLst>
        </p14:section>
        <p14:section name="회원관리/페이지관리" id="{F687FEBE-F6BD-49F1-9326-FA2F6AF888C6}">
          <p14:sldIdLst>
            <p14:sldId id="335"/>
            <p14:sldId id="336"/>
            <p14:sldId id="368"/>
            <p14:sldId id="369"/>
            <p14:sldId id="370"/>
            <p14:sldId id="371"/>
            <p14:sldId id="385"/>
          </p14:sldIdLst>
        </p14:section>
        <p14:section name="지도로보기" id="{6BF4378D-46D9-4C81-930A-ED783494D89E}">
          <p14:sldIdLst>
            <p14:sldId id="351"/>
            <p14:sldId id="350"/>
            <p14:sldId id="349"/>
            <p14:sldId id="279"/>
            <p14:sldId id="366"/>
          </p14:sldIdLst>
        </p14:section>
        <p14:section name="리스트로보기" id="{F1090227-14EA-451E-A05B-64663F1CDFCB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xmlns="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1BBC9B"/>
    <a:srgbClr val="FCFCFE"/>
    <a:srgbClr val="F9F9F9"/>
    <a:srgbClr val="ECF0F5"/>
    <a:srgbClr val="ED7D31"/>
    <a:srgbClr val="635D4E"/>
    <a:srgbClr val="93918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81" autoAdjust="0"/>
  </p:normalViewPr>
  <p:slideViewPr>
    <p:cSldViewPr snapToGrid="0">
      <p:cViewPr>
        <p:scale>
          <a:sx n="75" d="100"/>
          <a:sy n="75" d="100"/>
        </p:scale>
        <p:origin x="150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3.png"/><Relationship Id="rId5" Type="http://schemas.openxmlformats.org/officeDocument/2006/relationships/image" Target="../media/image12.JPG"/><Relationship Id="rId10" Type="http://schemas.openxmlformats.org/officeDocument/2006/relationships/image" Target="../media/image22.png"/><Relationship Id="rId4" Type="http://schemas.openxmlformats.org/officeDocument/2006/relationships/image" Target="../media/image11.JP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4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JPG"/><Relationship Id="rId5" Type="http://schemas.openxmlformats.org/officeDocument/2006/relationships/image" Target="../media/image39.png"/><Relationship Id="rId10" Type="http://schemas.openxmlformats.org/officeDocument/2006/relationships/image" Target="../media/image44.JPG"/><Relationship Id="rId4" Type="http://schemas.openxmlformats.org/officeDocument/2006/relationships/image" Target="../media/image38.png"/><Relationship Id="rId9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JPG"/><Relationship Id="rId5" Type="http://schemas.openxmlformats.org/officeDocument/2006/relationships/image" Target="../media/image39.png"/><Relationship Id="rId10" Type="http://schemas.openxmlformats.org/officeDocument/2006/relationships/image" Target="../media/image44.JPG"/><Relationship Id="rId4" Type="http://schemas.openxmlformats.org/officeDocument/2006/relationships/image" Target="../media/image38.png"/><Relationship Id="rId9" Type="http://schemas.openxmlformats.org/officeDocument/2006/relationships/image" Target="../media/image43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13" Type="http://schemas.openxmlformats.org/officeDocument/2006/relationships/image" Target="../media/image47.jpeg"/><Relationship Id="rId3" Type="http://schemas.openxmlformats.org/officeDocument/2006/relationships/image" Target="../media/image37.png"/><Relationship Id="rId7" Type="http://schemas.openxmlformats.org/officeDocument/2006/relationships/image" Target="../media/image43.JPG"/><Relationship Id="rId12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1.JPG"/><Relationship Id="rId5" Type="http://schemas.openxmlformats.org/officeDocument/2006/relationships/image" Target="../media/image39.png"/><Relationship Id="rId15" Type="http://schemas.openxmlformats.org/officeDocument/2006/relationships/image" Target="../media/image15.JPG"/><Relationship Id="rId10" Type="http://schemas.openxmlformats.org/officeDocument/2006/relationships/image" Target="../media/image46.jpeg"/><Relationship Id="rId4" Type="http://schemas.openxmlformats.org/officeDocument/2006/relationships/image" Target="../media/image38.png"/><Relationship Id="rId9" Type="http://schemas.openxmlformats.org/officeDocument/2006/relationships/image" Target="../media/image45.JPG"/><Relationship Id="rId1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1.png"/><Relationship Id="rId7" Type="http://schemas.openxmlformats.org/officeDocument/2006/relationships/image" Target="../media/image43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13" Type="http://schemas.openxmlformats.org/officeDocument/2006/relationships/image" Target="../media/image47.jpeg"/><Relationship Id="rId3" Type="http://schemas.openxmlformats.org/officeDocument/2006/relationships/image" Target="../media/image37.png"/><Relationship Id="rId7" Type="http://schemas.openxmlformats.org/officeDocument/2006/relationships/image" Target="../media/image43.JPG"/><Relationship Id="rId12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1.JPG"/><Relationship Id="rId5" Type="http://schemas.openxmlformats.org/officeDocument/2006/relationships/image" Target="../media/image39.png"/><Relationship Id="rId15" Type="http://schemas.openxmlformats.org/officeDocument/2006/relationships/image" Target="../media/image15.JPG"/><Relationship Id="rId10" Type="http://schemas.openxmlformats.org/officeDocument/2006/relationships/image" Target="../media/image46.jpeg"/><Relationship Id="rId4" Type="http://schemas.openxmlformats.org/officeDocument/2006/relationships/image" Target="../media/image38.png"/><Relationship Id="rId9" Type="http://schemas.openxmlformats.org/officeDocument/2006/relationships/image" Target="../media/image45.JPG"/><Relationship Id="rId1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reference#LatLngBoun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typeahead.js" TargetMode="External"/><Relationship Id="rId2" Type="http://schemas.openxmlformats.org/officeDocument/2006/relationships/hyperlink" Target="http://maps.googleapis.com/maps/api/geocode/json?address=%EB%8D%95%EC%A7%84%EA%B5%AC%20%EB%A7%A4%EB%B4%894%EA%B8%B8&amp;language=ch&amp;sensor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imakin.github.io/twbs-pagination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50.png"/><Relationship Id="rId7" Type="http://schemas.openxmlformats.org/officeDocument/2006/relationships/image" Target="../media/image11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11" Type="http://schemas.openxmlformats.org/officeDocument/2006/relationships/image" Target="../media/image15.JPG"/><Relationship Id="rId5" Type="http://schemas.openxmlformats.org/officeDocument/2006/relationships/image" Target="../media/image51.JPG"/><Relationship Id="rId10" Type="http://schemas.openxmlformats.org/officeDocument/2006/relationships/image" Target="../media/image48.jpeg"/><Relationship Id="rId4" Type="http://schemas.openxmlformats.org/officeDocument/2006/relationships/image" Target="../media/image1.png"/><Relationship Id="rId9" Type="http://schemas.openxmlformats.org/officeDocument/2006/relationships/image" Target="../media/image47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2.JPG"/><Relationship Id="rId7" Type="http://schemas.openxmlformats.org/officeDocument/2006/relationships/image" Target="../media/image46.jpeg"/><Relationship Id="rId12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8.jpeg"/><Relationship Id="rId5" Type="http://schemas.openxmlformats.org/officeDocument/2006/relationships/image" Target="../media/image53.JPG"/><Relationship Id="rId10" Type="http://schemas.openxmlformats.org/officeDocument/2006/relationships/image" Target="../media/image47.jpeg"/><Relationship Id="rId4" Type="http://schemas.openxmlformats.org/officeDocument/2006/relationships/hyperlink" Target="http://apis.map.daum.net/" TargetMode="External"/><Relationship Id="rId9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1787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mainpage</a:t>
            </a:r>
            <a:endParaRPr lang="ko-KR" altLang="en-US" sz="1300" b="1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2416029" y="859285"/>
            <a:ext cx="2185501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80726" y="629175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header</a:t>
            </a:r>
            <a:endParaRPr lang="ko-KR" altLang="en-US" sz="1300" b="1" dirty="0"/>
          </a:p>
        </p:txBody>
      </p:sp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1593908" y="1098959"/>
            <a:ext cx="0" cy="8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0411" y="1904301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게시글</a:t>
            </a:r>
            <a:endParaRPr lang="ko-KR" altLang="en-US" sz="1300" b="1" dirty="0"/>
          </a:p>
        </p:txBody>
      </p:sp>
      <p:cxnSp>
        <p:nvCxnSpPr>
          <p:cNvPr id="12" name="직선 화살표 연결선 11"/>
          <p:cNvCxnSpPr>
            <a:stCxn id="7" idx="3"/>
          </p:cNvCxnSpPr>
          <p:nvPr/>
        </p:nvCxnSpPr>
        <p:spPr>
          <a:xfrm flipV="1">
            <a:off x="6224968" y="859285"/>
            <a:ext cx="2164697" cy="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389665" y="397123"/>
            <a:ext cx="1644242" cy="126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/>
          </a:p>
          <a:p>
            <a:pPr algn="ctr"/>
            <a:r>
              <a:rPr lang="ko-KR" altLang="en-US" sz="1300" b="1" dirty="0" smtClean="0"/>
              <a:t>지도 보기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내 정보</a:t>
            </a:r>
            <a:endParaRPr lang="en-US" altLang="ko-KR" sz="1300" b="1" dirty="0" smtClean="0"/>
          </a:p>
        </p:txBody>
      </p:sp>
      <p:cxnSp>
        <p:nvCxnSpPr>
          <p:cNvPr id="15" name="직선 화살표 연결선 14"/>
          <p:cNvCxnSpPr>
            <a:stCxn id="10" idx="2"/>
            <a:endCxn id="19" idx="0"/>
          </p:cNvCxnSpPr>
          <p:nvPr/>
        </p:nvCxnSpPr>
        <p:spPr>
          <a:xfrm flipH="1">
            <a:off x="1135440" y="2374085"/>
            <a:ext cx="458468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68660" y="3310440"/>
            <a:ext cx="232873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등록유저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기관 보기</a:t>
            </a:r>
            <a:endParaRPr lang="ko-KR" altLang="en-US" sz="1300" b="1" dirty="0"/>
          </a:p>
        </p:txBody>
      </p:sp>
      <p:cxnSp>
        <p:nvCxnSpPr>
          <p:cNvPr id="18" name="직선 화살표 연결선 17"/>
          <p:cNvCxnSpPr>
            <a:endCxn id="16" idx="0"/>
          </p:cNvCxnSpPr>
          <p:nvPr/>
        </p:nvCxnSpPr>
        <p:spPr>
          <a:xfrm>
            <a:off x="1595268" y="2374085"/>
            <a:ext cx="2437759" cy="9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1943" y="3310440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게시글 상세보기</a:t>
            </a:r>
            <a:endParaRPr lang="ko-KR" altLang="en-US" sz="1300" b="1" dirty="0"/>
          </a:p>
        </p:txBody>
      </p:sp>
      <p:cxnSp>
        <p:nvCxnSpPr>
          <p:cNvPr id="23" name="직선 화살표 연결선 22"/>
          <p:cNvCxnSpPr>
            <a:stCxn id="13" idx="2"/>
          </p:cNvCxnSpPr>
          <p:nvPr/>
        </p:nvCxnSpPr>
        <p:spPr>
          <a:xfrm>
            <a:off x="9211786" y="1660656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074" y="2298219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페이지 이동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306073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지도로 보기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24631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 보기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387515" y="3380324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글 등록</a:t>
            </a:r>
            <a:endParaRPr lang="en-US" altLang="ko-KR" sz="1300" b="1" dirty="0" smtClean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192420" y="2698119"/>
            <a:ext cx="3559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6" idx="0"/>
          </p:cNvCxnSpPr>
          <p:nvPr/>
        </p:nvCxnSpPr>
        <p:spPr>
          <a:xfrm flipH="1">
            <a:off x="7126785" y="2698119"/>
            <a:ext cx="2081443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7" idx="0"/>
          </p:cNvCxnSpPr>
          <p:nvPr/>
        </p:nvCxnSpPr>
        <p:spPr>
          <a:xfrm>
            <a:off x="9208228" y="2698119"/>
            <a:ext cx="2081441" cy="6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185" y="4445144"/>
            <a:ext cx="10986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 smtClean="0"/>
              <a:t>게시글</a:t>
            </a:r>
            <a:r>
              <a:rPr lang="ko-KR" altLang="en-US" b="1" u="sng" dirty="0" smtClean="0"/>
              <a:t> 상세보기</a:t>
            </a:r>
            <a:r>
              <a:rPr lang="en-US" altLang="ko-KR" b="1" u="sng" dirty="0" smtClean="0"/>
              <a:t>-</a:t>
            </a:r>
            <a:r>
              <a:rPr lang="ko-KR" altLang="en-US" b="1" u="sng" dirty="0" smtClean="0"/>
              <a:t>팝업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타 유저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기관</a:t>
            </a:r>
            <a:r>
              <a:rPr lang="en-US" altLang="ko-KR" b="1" u="sng" dirty="0"/>
              <a:t> 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현재 기획하는 페이지는 </a:t>
            </a:r>
            <a:r>
              <a:rPr lang="en-US" altLang="ko-KR" b="1" u="sng" dirty="0" err="1" smtClean="0"/>
              <a:t>spinattic</a:t>
            </a:r>
            <a:r>
              <a:rPr lang="ko-KR" altLang="en-US" b="1" u="sng" dirty="0" smtClean="0"/>
              <a:t>과 굉장히 흡사한 상태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개인유저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기관 페이지는 </a:t>
            </a:r>
            <a:r>
              <a:rPr lang="ko-KR" altLang="en-US" b="1" u="sng" dirty="0" err="1" smtClean="0"/>
              <a:t>트위터와</a:t>
            </a:r>
            <a:r>
              <a:rPr lang="ko-KR" altLang="en-US" b="1" u="sng" dirty="0" smtClean="0"/>
              <a:t> 흡사한 상태에서 기획</a:t>
            </a:r>
            <a:endParaRPr lang="en-US" altLang="ko-K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smtClean="0"/>
              <a:t>그렇기 때문에 카테고리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홈페이지 사용처</a:t>
            </a:r>
            <a:r>
              <a:rPr lang="en-US" altLang="ko-KR" b="1" u="sng" dirty="0" smtClean="0"/>
              <a:t>)</a:t>
            </a:r>
            <a:r>
              <a:rPr lang="ko-KR" altLang="en-US" b="1" u="sng" dirty="0" smtClean="0"/>
              <a:t>를 확실히 해야 좀 더 </a:t>
            </a:r>
            <a:r>
              <a:rPr lang="ko-KR" altLang="en-US" b="1" u="sng" dirty="0" err="1" smtClean="0"/>
              <a:t>활용성이</a:t>
            </a:r>
            <a:r>
              <a:rPr lang="ko-KR" altLang="en-US" b="1" u="sng" dirty="0" smtClean="0"/>
              <a:t> 높은 홈페이지가 될 수 있음</a:t>
            </a:r>
            <a:endParaRPr lang="en-US" altLang="ko-KR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577404" y="1430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</p:spTree>
    <p:extLst>
      <p:ext uri="{BB962C8B-B14F-4D97-AF65-F5344CB8AC3E}">
        <p14:creationId xmlns:p14="http://schemas.microsoft.com/office/powerpoint/2010/main" val="35448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560136" y="5266559"/>
            <a:ext cx="379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관리자로 가입하는 방법은 따로 없음</a:t>
            </a:r>
            <a:r>
              <a:rPr lang="en-US" altLang="ko-KR" b="1" u="sng" dirty="0"/>
              <a:t>(DB</a:t>
            </a:r>
            <a:r>
              <a:rPr lang="ko-KR" altLang="en-US" b="1" u="sng" dirty="0"/>
              <a:t>에서 수정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 계정의 경우 일반회원 </a:t>
            </a:r>
            <a:r>
              <a:rPr lang="en-US" altLang="ko-KR" b="1" u="sng" dirty="0"/>
              <a:t>+ </a:t>
            </a:r>
            <a:r>
              <a:rPr lang="ko-KR" altLang="en-US" b="1" u="sng" dirty="0"/>
              <a:t>사업자 회원의 권한을 모두 가지고 있음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70" y="1487568"/>
            <a:ext cx="1924050" cy="33432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1" y="967740"/>
            <a:ext cx="3840653" cy="35496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71" y="3189551"/>
            <a:ext cx="5891065" cy="32825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600526" y="1131917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302958" y="1152088"/>
            <a:ext cx="557080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3"/>
          </p:cNvCxnSpPr>
          <p:nvPr/>
        </p:nvCxnSpPr>
        <p:spPr>
          <a:xfrm flipV="1">
            <a:off x="2860038" y="1233105"/>
            <a:ext cx="848585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37029" y="1062736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44378" y="3145001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646809" y="316517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10367492" y="324618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1080881" y="3075820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3726" y="4416091"/>
            <a:ext cx="180587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2"/>
          </p:cNvCxnSpPr>
          <p:nvPr/>
        </p:nvCxnSpPr>
        <p:spPr>
          <a:xfrm>
            <a:off x="7326663" y="4830842"/>
            <a:ext cx="0" cy="9726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1329" y="5827841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“PUBLIC”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908406" y="4192786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1482803" y="5383703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07469" y="5852220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>
                <a:latin typeface="Arial" panose="020B0604020202020204" pitchFamily="34" charset="0"/>
              </a:rPr>
              <a:t>나중에 로고박ㄱ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20260" y="3743503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일반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1" y="1283223"/>
            <a:ext cx="5987684" cy="4607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8122634" y="898843"/>
            <a:ext cx="3084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02320" y="1248484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08344" y="127683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4629027" y="135784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01187" y="1234738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5307" y="3063282"/>
            <a:ext cx="1858063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 flipH="1">
            <a:off x="1534337" y="34780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37128" y="3974956"/>
            <a:ext cx="1394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</a:t>
            </a:r>
            <a:r>
              <a:rPr lang="en-US" altLang="ko-KR" sz="1000" b="1" dirty="0"/>
              <a:t>BUSINESS</a:t>
            </a:r>
            <a:r>
              <a:rPr lang="en-US" altLang="ko-KR" sz="1000" b="1" dirty="0">
                <a:latin typeface="Arial" panose="020B0604020202020204" pitchFamily="34" charset="0"/>
              </a:rPr>
              <a:t>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7057" y="2284853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769151" y="3451391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93818" y="4059623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78202" y="1852951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사업주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552" y="4161083"/>
            <a:ext cx="13056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사업장명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26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829859"/>
            <a:ext cx="7306962" cy="3963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8203" y="1458163"/>
            <a:ext cx="2939318" cy="2993123"/>
            <a:chOff x="0" y="2798273"/>
            <a:chExt cx="2939318" cy="2993123"/>
          </a:xfrm>
        </p:grpSpPr>
        <p:sp>
          <p:nvSpPr>
            <p:cNvPr id="7" name="직사각형 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cxnSp>
        <p:nvCxnSpPr>
          <p:cNvPr id="15" name="직선 화살표 연결선 14"/>
          <p:cNvCxnSpPr/>
          <p:nvPr/>
        </p:nvCxnSpPr>
        <p:spPr>
          <a:xfrm>
            <a:off x="2502011" y="2374334"/>
            <a:ext cx="2127654" cy="1173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9974" y="2460527"/>
            <a:ext cx="174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 click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53232" y="6244281"/>
            <a:ext cx="7562336" cy="54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하단구성 다음페이지에서 설명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603111" y="5841490"/>
            <a:ext cx="2605365" cy="366697"/>
            <a:chOff x="1730721" y="2869683"/>
            <a:chExt cx="2605365" cy="36669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2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9620368" y="5817701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1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2</a:t>
            </a:r>
            <a:r>
              <a:rPr lang="en-US" altLang="ko-KR" b="1" dirty="0" smtClean="0"/>
              <a:t>(1</a:t>
            </a:r>
            <a:r>
              <a:rPr lang="en-US" altLang="ko-KR" b="1" dirty="0"/>
              <a:t>) - </a:t>
            </a:r>
            <a:r>
              <a:rPr lang="ko-KR" altLang="en-US" b="1" dirty="0"/>
              <a:t>초기기획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90183" y="64927"/>
            <a:ext cx="25697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 err="1"/>
              <a:t>모바일</a:t>
            </a:r>
            <a:r>
              <a:rPr lang="ko-KR" altLang="en-US" sz="1400" b="1" dirty="0"/>
              <a:t> 버전의 경우 </a:t>
            </a:r>
            <a:r>
              <a:rPr lang="en-US" altLang="ko-KR" sz="1400" b="1" dirty="0"/>
              <a:t>VR</a:t>
            </a:r>
            <a:r>
              <a:rPr lang="ko-KR" altLang="en-US" sz="1400" b="1" dirty="0"/>
              <a:t>사진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일반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만 오기 때문에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주요 사진은 슬라이드 형태로 보여주고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나머지 이미지는 </a:t>
            </a:r>
            <a:r>
              <a:rPr lang="en-US" altLang="ko-KR" sz="1400" b="1" dirty="0"/>
              <a:t>HTML Text </a:t>
            </a:r>
            <a:r>
              <a:rPr lang="ko-KR" altLang="en-US" sz="1400" b="1" dirty="0"/>
              <a:t>형식으로 </a:t>
            </a:r>
            <a:r>
              <a:rPr lang="ko-KR" altLang="en-US" sz="1400" b="1" dirty="0" err="1"/>
              <a:t>업로드한다</a:t>
            </a:r>
            <a:r>
              <a:rPr lang="en-US" altLang="ko-KR" sz="14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연락처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전화걸기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문자보내기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등은 가상번호를 연결해서 본 서비스를 보고 연락을 건 것을 알 수 있도록 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994595" y="4422885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9" y="963330"/>
            <a:ext cx="5062012" cy="309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21809" y="46969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팝업페이지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2970441" y="3326523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pic>
        <p:nvPicPr>
          <p:cNvPr id="129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61" y="3328931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006" y="3338519"/>
            <a:ext cx="338478" cy="326244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2990225" y="3296581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969259" y="3332870"/>
            <a:ext cx="4422371" cy="1861483"/>
            <a:chOff x="4964823" y="4996517"/>
            <a:chExt cx="4422371" cy="1861483"/>
          </a:xfrm>
        </p:grpSpPr>
        <p:cxnSp>
          <p:nvCxnSpPr>
            <p:cNvPr id="84" name="직선 화살표 연결선 83"/>
            <p:cNvCxnSpPr/>
            <p:nvPr/>
          </p:nvCxnSpPr>
          <p:spPr>
            <a:xfrm flipV="1">
              <a:off x="6465373" y="5569315"/>
              <a:ext cx="2410439" cy="930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4964823" y="4996517"/>
              <a:ext cx="4422371" cy="1837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Comment API(</a:t>
              </a:r>
              <a:r>
                <a:rPr lang="ko-KR" altLang="en-US" sz="1600" dirty="0" err="1"/>
                <a:t>댓글</a:t>
              </a:r>
              <a:r>
                <a:rPr lang="ko-KR" altLang="en-US" sz="1600" dirty="0"/>
                <a:t> 기능</a:t>
              </a:r>
              <a:r>
                <a:rPr lang="en-US" altLang="ko-KR" sz="1600" dirty="0"/>
                <a:t>)</a:t>
              </a:r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00586" y="5315064"/>
              <a:ext cx="4372561" cy="1542936"/>
            </a:xfrm>
            <a:prstGeom prst="rect">
              <a:avLst/>
            </a:prstGeom>
          </p:spPr>
        </p:pic>
      </p:grpSp>
      <p:cxnSp>
        <p:nvCxnSpPr>
          <p:cNvPr id="126" name="직선 화살표 연결선 125"/>
          <p:cNvCxnSpPr/>
          <p:nvPr/>
        </p:nvCxnSpPr>
        <p:spPr>
          <a:xfrm>
            <a:off x="1949087" y="3970540"/>
            <a:ext cx="5043122" cy="40041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Viewer[Embed](1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Viewer[Web](1)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 </a:t>
            </a:r>
            <a:r>
              <a:rPr lang="en-US" altLang="ko-KR" b="1" dirty="0"/>
              <a:t>– VR Viewer[Mobile](1)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19" y="375668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/>
              <a:t>(1)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07163" y="560334"/>
            <a:ext cx="4867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회원정보 </a:t>
            </a:r>
            <a:r>
              <a:rPr lang="ko-KR" altLang="en-US" b="1" u="sng" dirty="0" err="1"/>
              <a:t>수정시</a:t>
            </a:r>
            <a:r>
              <a:rPr lang="ko-KR" altLang="en-US" b="1" u="sng" dirty="0"/>
              <a:t> </a:t>
            </a:r>
            <a:r>
              <a:rPr lang="en-US" altLang="ko-KR" b="1" u="sng" dirty="0"/>
              <a:t>&lt;users&gt;</a:t>
            </a:r>
            <a:r>
              <a:rPr lang="ko-KR" altLang="en-US" b="1" u="sng" dirty="0"/>
              <a:t>와</a:t>
            </a:r>
            <a:r>
              <a:rPr lang="en-US" altLang="ko-KR" b="1" u="sng" dirty="0"/>
              <a:t>&lt;</a:t>
            </a:r>
            <a:r>
              <a:rPr lang="en-US" altLang="ko-KR" b="1" u="sng" dirty="0" err="1"/>
              <a:t>user_metas</a:t>
            </a:r>
            <a:r>
              <a:rPr lang="en-US" altLang="ko-KR" b="1" u="sng" dirty="0"/>
              <a:t>&gt;</a:t>
            </a:r>
          </a:p>
          <a:p>
            <a:r>
              <a:rPr lang="ko-KR" altLang="en-US" b="1" u="sng" dirty="0" err="1"/>
              <a:t>를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트랜젝션으로</a:t>
            </a:r>
            <a:r>
              <a:rPr lang="ko-KR" altLang="en-US" b="1" u="sng" dirty="0"/>
              <a:t> 묶어준다</a:t>
            </a:r>
            <a:r>
              <a:rPr lang="en-US" altLang="ko-KR" b="1" u="sng" dirty="0"/>
              <a:t>.</a:t>
            </a:r>
          </a:p>
          <a:p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프로필 사진의 경우 이미지 </a:t>
            </a:r>
            <a:r>
              <a:rPr lang="ko-KR" altLang="en-US" b="1" u="sng" dirty="0" err="1"/>
              <a:t>업로딩</a:t>
            </a:r>
            <a:r>
              <a:rPr lang="ko-KR" altLang="en-US" b="1" u="sng" dirty="0"/>
              <a:t> 제한을 둔다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향후 </a:t>
            </a:r>
            <a:r>
              <a:rPr lang="en-US" altLang="ko-KR" b="1" u="sng" dirty="0"/>
              <a:t>crop</a:t>
            </a:r>
            <a:r>
              <a:rPr lang="ko-KR" altLang="en-US" b="1" u="sng" dirty="0"/>
              <a:t>이나 자동으로 정사각형 </a:t>
            </a:r>
            <a:r>
              <a:rPr lang="en-US" altLang="ko-KR" b="1" u="sng" dirty="0"/>
              <a:t>&amp; </a:t>
            </a:r>
            <a:r>
              <a:rPr lang="ko-KR" altLang="en-US" b="1" u="sng" dirty="0" err="1"/>
              <a:t>리사이징</a:t>
            </a:r>
            <a:r>
              <a:rPr lang="ko-KR" altLang="en-US" b="1" u="sng" dirty="0"/>
              <a:t> 기능 추가</a:t>
            </a:r>
            <a:r>
              <a:rPr lang="en-US" altLang="ko-KR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3419" y="3186113"/>
            <a:ext cx="4784195" cy="174932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530915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일반회원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stCxn id="51" idx="2"/>
          </p:cNvCxnSpPr>
          <p:nvPr/>
        </p:nvCxnSpPr>
        <p:spPr>
          <a:xfrm>
            <a:off x="4450797" y="3198811"/>
            <a:ext cx="0" cy="3574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663981" y="3541763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9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 smtClean="0"/>
              <a:t>(2) </a:t>
            </a:r>
            <a:endParaRPr lang="en-US" altLang="ko-KR" b="1" dirty="0"/>
          </a:p>
        </p:txBody>
      </p:sp>
      <p:sp>
        <p:nvSpPr>
          <p:cNvPr id="28" name="직사각형 27"/>
          <p:cNvSpPr/>
          <p:nvPr/>
        </p:nvSpPr>
        <p:spPr>
          <a:xfrm>
            <a:off x="6807162" y="491967"/>
            <a:ext cx="5243939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algn="ctr"/>
            <a:r>
              <a:rPr lang="en-US" altLang="ko-KR" b="1" dirty="0"/>
              <a:t>&lt;</a:t>
            </a:r>
            <a:r>
              <a:rPr lang="en-US" altLang="ko-KR" b="1" dirty="0" err="1"/>
              <a:t>meta_key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  <a:r>
              <a:rPr lang="en-US" altLang="ko-KR" b="1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en-US" altLang="ko-KR" b="1" dirty="0" err="1"/>
              <a:t>business_type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사업자등록번호 </a:t>
            </a:r>
            <a:r>
              <a:rPr lang="en-US" altLang="ko-KR" b="1" dirty="0"/>
              <a:t>: </a:t>
            </a:r>
            <a:r>
              <a:rPr lang="en-US" altLang="ko-KR" b="1" dirty="0" err="1"/>
              <a:t>registered_number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대표자명</a:t>
            </a:r>
            <a:r>
              <a:rPr lang="en-US" altLang="ko-KR" b="1" dirty="0"/>
              <a:t> : </a:t>
            </a:r>
            <a:r>
              <a:rPr lang="en-US" altLang="ko-KR" b="1" dirty="0" err="1"/>
              <a:t>owner_name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업체 주소 </a:t>
            </a:r>
            <a:r>
              <a:rPr lang="en-US" altLang="ko-KR" b="1" dirty="0"/>
              <a:t>: address {</a:t>
            </a:r>
          </a:p>
          <a:p>
            <a:r>
              <a:rPr lang="en-US" altLang="ko-KR" b="1" dirty="0"/>
              <a:t>       </a:t>
            </a:r>
            <a:r>
              <a:rPr lang="en-US" altLang="ko-KR" b="1" dirty="0" err="1"/>
              <a:t>post_code</a:t>
            </a:r>
            <a:r>
              <a:rPr lang="en-US" altLang="ko-KR" b="1" dirty="0"/>
              <a:t>: “54869”,</a:t>
            </a:r>
          </a:p>
          <a:p>
            <a:r>
              <a:rPr lang="en-US" altLang="ko-KR" b="1" dirty="0"/>
              <a:t>       addr1: “</a:t>
            </a:r>
            <a:r>
              <a:rPr lang="ko-KR" altLang="en-US" b="1" dirty="0"/>
              <a:t>전북 전주시 덕진구 백제대로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   addr2: “</a:t>
            </a:r>
            <a:r>
              <a:rPr lang="ko-KR" altLang="en-US" b="1" dirty="0"/>
              <a:t>전북대학교 창업동아리 </a:t>
            </a:r>
            <a:r>
              <a:rPr lang="ko-KR" altLang="en-US" b="1" dirty="0" err="1"/>
              <a:t>아늑한집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}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소개글 </a:t>
            </a:r>
            <a:r>
              <a:rPr lang="en-US" altLang="ko-KR" b="1" dirty="0"/>
              <a:t>: </a:t>
            </a:r>
            <a:r>
              <a:rPr lang="en-US" altLang="ko-KR" b="1" dirty="0" err="1"/>
              <a:t>intro_comment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회원레벨 </a:t>
            </a:r>
            <a:r>
              <a:rPr lang="en-US" altLang="ko-KR" b="1" dirty="0"/>
              <a:t>: level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ko-KR" altLang="en-US" b="1" dirty="0"/>
              <a:t>호텔</a:t>
            </a:r>
            <a:r>
              <a:rPr lang="en-US" altLang="ko-KR" b="1" dirty="0"/>
              <a:t>(HOTEL), </a:t>
            </a:r>
            <a:r>
              <a:rPr lang="ko-KR" altLang="en-US" b="1" dirty="0"/>
              <a:t>공인중개사</a:t>
            </a:r>
            <a:r>
              <a:rPr lang="en-US" altLang="ko-KR" b="1" dirty="0"/>
              <a:t>(ESTATE_AGENT), </a:t>
            </a:r>
            <a:r>
              <a:rPr lang="ko-KR" altLang="en-US" b="1" dirty="0"/>
              <a:t>건물주</a:t>
            </a:r>
            <a:r>
              <a:rPr lang="en-US" altLang="ko-KR" b="1" dirty="0"/>
              <a:t>(LANDLORD)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회원정보 </a:t>
            </a:r>
            <a:r>
              <a:rPr lang="ko-KR" altLang="en-US" sz="1400" b="1" u="sng" dirty="0" err="1"/>
              <a:t>수정시</a:t>
            </a:r>
            <a:r>
              <a:rPr lang="ko-KR" altLang="en-US" sz="1400" b="1" u="sng" dirty="0"/>
              <a:t> </a:t>
            </a:r>
            <a:r>
              <a:rPr lang="en-US" altLang="ko-KR" sz="1400" b="1" u="sng" dirty="0"/>
              <a:t>&lt;users&gt;</a:t>
            </a:r>
            <a:r>
              <a:rPr lang="ko-KR" altLang="en-US" sz="1400" b="1" u="sng" dirty="0"/>
              <a:t>와</a:t>
            </a:r>
            <a:r>
              <a:rPr lang="en-US" altLang="ko-KR" sz="1400" b="1" u="sng" dirty="0"/>
              <a:t>&lt;</a:t>
            </a:r>
            <a:r>
              <a:rPr lang="en-US" altLang="ko-KR" sz="1400" b="1" u="sng" dirty="0" err="1"/>
              <a:t>user_metas</a:t>
            </a:r>
            <a:r>
              <a:rPr lang="en-US" altLang="ko-KR" sz="1400" b="1" u="sng" dirty="0"/>
              <a:t>&gt;</a:t>
            </a:r>
          </a:p>
          <a:p>
            <a:r>
              <a:rPr lang="ko-KR" altLang="en-US" sz="1400" b="1" u="sng" dirty="0" err="1"/>
              <a:t>를</a:t>
            </a:r>
            <a:r>
              <a:rPr lang="ko-KR" altLang="en-US" sz="1400" b="1" u="sng" dirty="0"/>
              <a:t> </a:t>
            </a:r>
            <a:r>
              <a:rPr lang="ko-KR" altLang="en-US" sz="1400" b="1" u="sng" dirty="0" err="1"/>
              <a:t>트랜젝션으로</a:t>
            </a:r>
            <a:r>
              <a:rPr lang="ko-KR" altLang="en-US" sz="1400" b="1" u="sng" dirty="0"/>
              <a:t> 묶어준다</a:t>
            </a:r>
            <a:r>
              <a:rPr lang="en-US" altLang="ko-KR" sz="1400" b="1" u="sng" dirty="0"/>
              <a:t>.</a:t>
            </a:r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프로필 사진의 경우 이미지 </a:t>
            </a:r>
            <a:r>
              <a:rPr lang="ko-KR" altLang="en-US" sz="1400" b="1" u="sng" dirty="0" err="1"/>
              <a:t>업로딩</a:t>
            </a:r>
            <a:r>
              <a:rPr lang="ko-KR" altLang="en-US" sz="1400" b="1" u="sng" dirty="0"/>
              <a:t> 제한을 둔다</a:t>
            </a:r>
            <a:r>
              <a:rPr lang="en-US" altLang="ko-KR" sz="1400" b="1" u="sng" dirty="0"/>
              <a:t>(</a:t>
            </a:r>
            <a:r>
              <a:rPr lang="ko-KR" altLang="en-US" sz="1400" b="1" u="sng" dirty="0"/>
              <a:t>향후 </a:t>
            </a:r>
            <a:r>
              <a:rPr lang="en-US" altLang="ko-KR" sz="1400" b="1" u="sng" dirty="0"/>
              <a:t>crop</a:t>
            </a:r>
            <a:r>
              <a:rPr lang="ko-KR" altLang="en-US" sz="1400" b="1" u="sng" dirty="0"/>
              <a:t>이나 자동으로 정사각형 </a:t>
            </a:r>
            <a:r>
              <a:rPr lang="en-US" altLang="ko-KR" sz="1400" b="1" u="sng" dirty="0"/>
              <a:t>&amp; </a:t>
            </a:r>
            <a:r>
              <a:rPr lang="ko-KR" altLang="en-US" sz="1400" b="1" u="sng" dirty="0" err="1"/>
              <a:t>리사이징</a:t>
            </a:r>
            <a:r>
              <a:rPr lang="ko-KR" altLang="en-US" sz="1400" b="1" u="sng" dirty="0"/>
              <a:t> 기능 추가</a:t>
            </a:r>
            <a:r>
              <a:rPr lang="en-US" altLang="ko-KR" sz="1400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948401" y="49354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908524" y="5407272"/>
            <a:ext cx="2079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업종선택은</a:t>
            </a:r>
            <a:r>
              <a:rPr lang="en-US" altLang="ko-KR" sz="1000" b="1" dirty="0">
                <a:latin typeface="Arial" panose="020B0604020202020204" pitchFamily="34" charset="0"/>
              </a:rPr>
              <a:t> Select </a:t>
            </a:r>
            <a:r>
              <a:rPr lang="ko-KR" altLang="en-US" sz="1000" b="1" dirty="0">
                <a:latin typeface="Arial" panose="020B0604020202020204" pitchFamily="34" charset="0"/>
              </a:rPr>
              <a:t>태그 이용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646331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사업장명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사업자회원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0512" y="3586166"/>
            <a:ext cx="1187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Select Tag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  <a:endCxn id="19" idx="0"/>
          </p:cNvCxnSpPr>
          <p:nvPr/>
        </p:nvCxnSpPr>
        <p:spPr>
          <a:xfrm>
            <a:off x="5237614" y="3020986"/>
            <a:ext cx="782732" cy="27279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33529" y="3293778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3419" y="3942891"/>
            <a:ext cx="4127207" cy="44795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580626" y="4166868"/>
            <a:ext cx="715993" cy="6870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02533" y="3946676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2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6197" y="5730987"/>
            <a:ext cx="463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 파일 </a:t>
            </a:r>
            <a:r>
              <a:rPr lang="en-US" altLang="ko-KR" b="1" dirty="0"/>
              <a:t>: contact-2.html, Contact-5.html, </a:t>
            </a:r>
          </a:p>
          <a:p>
            <a:r>
              <a:rPr lang="en-US" altLang="ko-KR" b="1" dirty="0"/>
              <a:t>About-me.html, about.html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>
            <a:stCxn id="30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7341579" y="4687423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2833770" y="2416990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46540" y="258452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465806" y="2592981"/>
            <a:ext cx="43152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286423" y="2592981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04477" y="2588122"/>
            <a:ext cx="6030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Follower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77" y="2840434"/>
            <a:ext cx="4371729" cy="10232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5" y="3352073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001" y="3715536"/>
            <a:ext cx="4372809" cy="372639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40" idx="2"/>
            <a:endCxn id="39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/>
          </a:p>
          <a:p>
            <a:r>
              <a:rPr lang="en-US" altLang="ko-KR" sz="1200" dirty="0" smtClean="0"/>
              <a:t>V</a:t>
            </a:r>
            <a:r>
              <a:rPr lang="ko-KR" altLang="en-US" sz="1200" dirty="0" err="1" smtClean="0"/>
              <a:t>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33770" y="241699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</a:t>
            </a:r>
            <a:r>
              <a:rPr lang="ko-KR" altLang="en-US" sz="1200" dirty="0" smtClean="0"/>
              <a:t>수</a:t>
            </a:r>
            <a:endParaRPr lang="en-US" altLang="ko-KR" sz="1200" dirty="0" smtClean="0"/>
          </a:p>
          <a:p>
            <a:r>
              <a:rPr lang="en-US" altLang="ko-KR" sz="1200" dirty="0" smtClean="0"/>
              <a:t>.icon-line-heart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?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명은 </a:t>
            </a:r>
            <a:r>
              <a:rPr lang="en-US" altLang="ko-KR" b="1" dirty="0" err="1"/>
              <a:t>cozyhouzz</a:t>
            </a:r>
            <a:r>
              <a:rPr lang="en-US" altLang="ko-KR" b="1" dirty="0"/>
              <a:t>_[</a:t>
            </a:r>
            <a:r>
              <a:rPr lang="ko-KR" altLang="en-US" b="1" dirty="0" err="1"/>
              <a:t>버전명</a:t>
            </a:r>
            <a:r>
              <a:rPr lang="en-US" altLang="ko-KR" b="1" dirty="0"/>
              <a:t>]_[</a:t>
            </a:r>
            <a:r>
              <a:rPr lang="ko-KR" altLang="en-US" b="1" dirty="0"/>
              <a:t>최종수정일자</a:t>
            </a:r>
            <a:r>
              <a:rPr lang="en-US" altLang="ko-KR" b="1" dirty="0"/>
              <a:t>]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작성한다</a:t>
            </a:r>
            <a:r>
              <a:rPr lang="en-US" altLang="ko-KR" b="1" dirty="0"/>
              <a:t>(ex&gt;cozyhouzz_ver2.1_170116.pptx)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작성시 </a:t>
            </a:r>
            <a:r>
              <a:rPr lang="en-US" altLang="ko-KR" b="1" dirty="0"/>
              <a:t>App/Web </a:t>
            </a:r>
            <a:r>
              <a:rPr lang="ko-KR" altLang="en-US" b="1" dirty="0"/>
              <a:t>기획 표기</a:t>
            </a:r>
            <a:r>
              <a:rPr lang="en-US" altLang="ko-KR" b="1" dirty="0"/>
              <a:t>, </a:t>
            </a:r>
            <a:r>
              <a:rPr lang="ko-KR" altLang="en-US" b="1" dirty="0"/>
              <a:t>개발 우선순위를 명시 할 것 </a:t>
            </a:r>
            <a:r>
              <a:rPr lang="en-US" altLang="ko-KR" b="1" dirty="0"/>
              <a:t>(ex&gt; </a:t>
            </a:r>
            <a:r>
              <a:rPr lang="en-US" altLang="ko-KR" b="1" dirty="0" err="1"/>
              <a:t>Mainpage</a:t>
            </a:r>
            <a:r>
              <a:rPr lang="en-US" altLang="ko-KR" b="1" dirty="0"/>
              <a:t>(Web)(1))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기본적으로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에 올릴 예정이나</a:t>
            </a:r>
            <a:r>
              <a:rPr lang="en-US" altLang="ko-KR" b="1" dirty="0"/>
              <a:t>, </a:t>
            </a:r>
            <a:r>
              <a:rPr lang="ko-KR" altLang="en-US" b="1" dirty="0"/>
              <a:t>수정이 필요할 경우에는 </a:t>
            </a:r>
            <a:r>
              <a:rPr lang="en-US" altLang="ko-KR" b="1" dirty="0" err="1"/>
              <a:t>github</a:t>
            </a:r>
            <a:r>
              <a:rPr lang="ko-KR" altLang="en-US" b="1" dirty="0"/>
              <a:t>에 있는 본 문서는 수장하면 </a:t>
            </a:r>
            <a:r>
              <a:rPr lang="ko-KR" altLang="en-US" b="1" dirty="0" err="1"/>
              <a:t>안된다</a:t>
            </a:r>
            <a:r>
              <a:rPr lang="en-US" altLang="ko-KR" b="1" dirty="0"/>
              <a:t>. </a:t>
            </a:r>
            <a:r>
              <a:rPr lang="ko-KR" altLang="en-US" b="1" dirty="0"/>
              <a:t>수정사항이 반영되어야 하는 경우에는 기획자</a:t>
            </a:r>
            <a:r>
              <a:rPr lang="en-US" altLang="ko-KR" b="1" dirty="0"/>
              <a:t>, </a:t>
            </a:r>
            <a:r>
              <a:rPr lang="ko-KR" altLang="en-US" b="1" dirty="0"/>
              <a:t>대표만 수정하자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잘못하면 내용이 날아갈 수 있음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510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80169" y="5997513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159739" y="386371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96586" y="3433454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Profile.html </a:t>
            </a:r>
            <a:r>
              <a:rPr lang="ko-KR" altLang="en-US" b="1" dirty="0" smtClean="0"/>
              <a:t>참고</a:t>
            </a:r>
            <a:endParaRPr lang="en-US" altLang="ko-KR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stCxn id="44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833770" y="2416990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46540" y="2584526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Following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5806" y="2592981"/>
            <a:ext cx="43152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posts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2286423" y="2592981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1752" y="2593718"/>
            <a:ext cx="5757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77" y="2840434"/>
            <a:ext cx="4371729" cy="102327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732" y="3353645"/>
            <a:ext cx="4348137" cy="38432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001" y="3715536"/>
            <a:ext cx="4372809" cy="372639"/>
          </a:xfrm>
          <a:prstGeom prst="rect">
            <a:avLst/>
          </a:prstGeom>
        </p:spPr>
      </p:pic>
      <p:cxnSp>
        <p:nvCxnSpPr>
          <p:cNvPr id="61" name="직선 화살표 연결선 60"/>
          <p:cNvCxnSpPr>
            <a:stCxn id="67" idx="2"/>
            <a:endCxn id="64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업체 추천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2833770" y="241699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</a:t>
            </a:r>
            <a:r>
              <a:rPr lang="ko-KR" altLang="en-US" sz="1200" dirty="0" smtClean="0"/>
              <a:t>수</a:t>
            </a:r>
            <a:endParaRPr lang="en-US" altLang="ko-KR" sz="1200" dirty="0" smtClean="0"/>
          </a:p>
          <a:p>
            <a:r>
              <a:rPr lang="en-US" altLang="ko-KR" sz="1200" dirty="0" smtClean="0"/>
              <a:t>.icon-line-heart</a:t>
            </a:r>
            <a:endParaRPr lang="en-US" altLang="ko-KR" sz="12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10" name="직선 화살표 연결선 109"/>
          <p:cNvCxnSpPr>
            <a:stCxn id="118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122" name="직사각형 121"/>
          <p:cNvSpPr/>
          <p:nvPr/>
        </p:nvSpPr>
        <p:spPr>
          <a:xfrm>
            <a:off x="2833770" y="2416990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58452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465806" y="2592981"/>
            <a:ext cx="44916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592981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/>
              <a:t>likeposts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304477" y="2588122"/>
            <a:ext cx="5757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77" y="2840434"/>
            <a:ext cx="4371729" cy="1023278"/>
          </a:xfrm>
          <a:prstGeom prst="rect">
            <a:avLst/>
          </a:prstGeom>
        </p:spPr>
      </p:pic>
      <p:cxnSp>
        <p:nvCxnSpPr>
          <p:cNvPr id="135" name="직선 화살표 연결선 134"/>
          <p:cNvCxnSpPr>
            <a:stCxn id="144" idx="2"/>
            <a:endCxn id="136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업체 추천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44" name="직사각형 143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/>
          <p:cNvSpPr/>
          <p:nvPr/>
        </p:nvSpPr>
        <p:spPr>
          <a:xfrm>
            <a:off x="2833770" y="241699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</a:t>
            </a:r>
            <a:r>
              <a:rPr lang="ko-KR" altLang="en-US" sz="1200" dirty="0" smtClean="0"/>
              <a:t>수</a:t>
            </a:r>
            <a:endParaRPr lang="en-US" altLang="ko-KR" sz="1200" dirty="0" smtClean="0"/>
          </a:p>
          <a:p>
            <a:r>
              <a:rPr lang="en-US" altLang="ko-KR" sz="1200" dirty="0" smtClean="0"/>
              <a:t>.icon-line-heart</a:t>
            </a:r>
            <a:endParaRPr lang="en-US" altLang="ko-KR" sz="1200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grpSp>
        <p:nvGrpSpPr>
          <p:cNvPr id="160" name="그룹 159"/>
          <p:cNvGrpSpPr/>
          <p:nvPr/>
        </p:nvGrpSpPr>
        <p:grpSpPr>
          <a:xfrm>
            <a:off x="304476" y="2919591"/>
            <a:ext cx="1845300" cy="1502139"/>
            <a:chOff x="0" y="2798273"/>
            <a:chExt cx="2939318" cy="2993123"/>
          </a:xfrm>
        </p:grpSpPr>
        <p:sp>
          <p:nvSpPr>
            <p:cNvPr id="161" name="직사각형 16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69" name="그룹 168"/>
          <p:cNvGrpSpPr/>
          <p:nvPr/>
        </p:nvGrpSpPr>
        <p:grpSpPr>
          <a:xfrm>
            <a:off x="2195094" y="2915523"/>
            <a:ext cx="1845300" cy="1502139"/>
            <a:chOff x="0" y="2798273"/>
            <a:chExt cx="2939318" cy="2993123"/>
          </a:xfrm>
        </p:grpSpPr>
        <p:sp>
          <p:nvSpPr>
            <p:cNvPr id="170" name="직사각형 16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304476" y="4477132"/>
            <a:ext cx="1845300" cy="1502139"/>
            <a:chOff x="0" y="2798273"/>
            <a:chExt cx="2939318" cy="2993123"/>
          </a:xfrm>
        </p:grpSpPr>
        <p:sp>
          <p:nvSpPr>
            <p:cNvPr id="178" name="직사각형 1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85" name="그룹 184"/>
          <p:cNvGrpSpPr/>
          <p:nvPr/>
        </p:nvGrpSpPr>
        <p:grpSpPr>
          <a:xfrm>
            <a:off x="2195094" y="4463656"/>
            <a:ext cx="1845300" cy="1502139"/>
            <a:chOff x="0" y="2798273"/>
            <a:chExt cx="2939318" cy="2993123"/>
          </a:xfrm>
        </p:grpSpPr>
        <p:sp>
          <p:nvSpPr>
            <p:cNvPr id="186" name="직사각형 1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1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" y="3172354"/>
            <a:ext cx="4364520" cy="8082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>
            <a:stCxn id="43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833770" y="2416990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수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46540" y="258452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Following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1465806" y="2592981"/>
            <a:ext cx="43152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posts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replies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86423" y="2592981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21752" y="2593718"/>
            <a:ext cx="5757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cxnSp>
        <p:nvCxnSpPr>
          <p:cNvPr id="67" name="직선 화살표 연결선 66"/>
          <p:cNvCxnSpPr>
            <a:stCxn id="69" idx="2"/>
            <a:endCxn id="68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업체 추천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2833770" y="241699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나를 좋아한 사람 </a:t>
            </a:r>
            <a:r>
              <a:rPr lang="ko-KR" altLang="en-US" sz="1200" dirty="0" smtClean="0"/>
              <a:t>수</a:t>
            </a:r>
            <a:endParaRPr lang="en-US" altLang="ko-KR" sz="1200" dirty="0" smtClean="0"/>
          </a:p>
          <a:p>
            <a:r>
              <a:rPr lang="en-US" altLang="ko-KR" sz="1200" dirty="0" smtClean="0"/>
              <a:t>.icon-line-heart</a:t>
            </a:r>
            <a:endParaRPr lang="en-US" altLang="ko-KR" sz="1200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096586" y="231026"/>
            <a:ext cx="46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contact-2.html, Contact-5.html, </a:t>
            </a:r>
          </a:p>
          <a:p>
            <a:r>
              <a:rPr lang="en-US" altLang="ko-KR" dirty="0"/>
              <a:t>About-me.html, about.html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881505" y="4483617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6863599" y="917019"/>
            <a:ext cx="97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profile.html</a:t>
            </a:r>
            <a:endParaRPr lang="ko-KR" altLang="en-US" sz="1200" dirty="0"/>
          </a:p>
        </p:txBody>
      </p:sp>
      <p:cxnSp>
        <p:nvCxnSpPr>
          <p:cNvPr id="110" name="직선 화살표 연결선 109"/>
          <p:cNvCxnSpPr>
            <a:stCxn id="118" idx="3"/>
          </p:cNvCxnSpPr>
          <p:nvPr/>
        </p:nvCxnSpPr>
        <p:spPr>
          <a:xfrm flipV="1">
            <a:off x="6504521" y="1503693"/>
            <a:ext cx="260384" cy="75904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021783" y="1485849"/>
              <a:ext cx="182115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user.meta_value.comment</a:t>
              </a:r>
              <a:endParaRPr lang="ko-KR" altLang="en-US" sz="10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571595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418580" y="2152038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58452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465806" y="2592981"/>
            <a:ext cx="43152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posts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1880356" y="2594943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592981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2"/>
                </a:solidFill>
              </a:rPr>
              <a:t>likeposts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04477" y="2588122"/>
            <a:ext cx="57579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77" y="2840434"/>
            <a:ext cx="4371729" cy="1023278"/>
          </a:xfrm>
          <a:prstGeom prst="rect">
            <a:avLst/>
          </a:prstGeom>
        </p:spPr>
      </p:pic>
      <p:cxnSp>
        <p:nvCxnSpPr>
          <p:cNvPr id="135" name="직선 화살표 연결선 134"/>
          <p:cNvCxnSpPr>
            <a:stCxn id="144" idx="2"/>
            <a:endCxn id="136" idx="1"/>
          </p:cNvCxnSpPr>
          <p:nvPr/>
        </p:nvCxnSpPr>
        <p:spPr>
          <a:xfrm>
            <a:off x="1880356" y="2470495"/>
            <a:ext cx="4637603" cy="64231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517959" y="2789643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Documentation/index.html</a:t>
            </a:r>
            <a:endParaRPr lang="en-US" altLang="ko-KR" sz="1200" dirty="0"/>
          </a:p>
          <a:p>
            <a:r>
              <a:rPr lang="ko-KR" altLang="en-US" sz="1200" dirty="0" smtClean="0"/>
              <a:t>페이지 좋아요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업체 추천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신뢰도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44" name="직사각형 143"/>
          <p:cNvSpPr/>
          <p:nvPr/>
        </p:nvSpPr>
        <p:spPr>
          <a:xfrm>
            <a:off x="1379928" y="2149108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1" y="2187458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1" y="2205554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ko-KR" altLang="en-US" b="1" dirty="0"/>
              <a:t>추가진행작업</a:t>
            </a:r>
          </a:p>
        </p:txBody>
      </p:sp>
      <p:grpSp>
        <p:nvGrpSpPr>
          <p:cNvPr id="160" name="그룹 159"/>
          <p:cNvGrpSpPr/>
          <p:nvPr/>
        </p:nvGrpSpPr>
        <p:grpSpPr>
          <a:xfrm>
            <a:off x="304476" y="2919591"/>
            <a:ext cx="1845300" cy="1502139"/>
            <a:chOff x="0" y="2798273"/>
            <a:chExt cx="2939318" cy="2993123"/>
          </a:xfrm>
        </p:grpSpPr>
        <p:sp>
          <p:nvSpPr>
            <p:cNvPr id="161" name="직사각형 16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69" name="그룹 168"/>
          <p:cNvGrpSpPr/>
          <p:nvPr/>
        </p:nvGrpSpPr>
        <p:grpSpPr>
          <a:xfrm>
            <a:off x="2195094" y="2915523"/>
            <a:ext cx="1845300" cy="1502139"/>
            <a:chOff x="0" y="2798273"/>
            <a:chExt cx="2939318" cy="2993123"/>
          </a:xfrm>
        </p:grpSpPr>
        <p:sp>
          <p:nvSpPr>
            <p:cNvPr id="170" name="직사각형 16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304476" y="4477132"/>
            <a:ext cx="1845300" cy="1502139"/>
            <a:chOff x="0" y="2798273"/>
            <a:chExt cx="2939318" cy="2993123"/>
          </a:xfrm>
        </p:grpSpPr>
        <p:sp>
          <p:nvSpPr>
            <p:cNvPr id="178" name="직사각형 1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85" name="그룹 184"/>
          <p:cNvGrpSpPr/>
          <p:nvPr/>
        </p:nvGrpSpPr>
        <p:grpSpPr>
          <a:xfrm>
            <a:off x="2195094" y="4463656"/>
            <a:ext cx="1845300" cy="1502139"/>
            <a:chOff x="0" y="2798273"/>
            <a:chExt cx="2939318" cy="2993123"/>
          </a:xfrm>
        </p:grpSpPr>
        <p:sp>
          <p:nvSpPr>
            <p:cNvPr id="186" name="직사각형 1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1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092365"/>
            <a:ext cx="10618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지도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 </a:t>
            </a:r>
            <a:r>
              <a:rPr lang="en-US" altLang="ko-KR" b="1" dirty="0"/>
              <a:t>map viewport</a:t>
            </a:r>
            <a:r>
              <a:rPr lang="ko-KR" altLang="en-US" b="1" dirty="0"/>
              <a:t>에 대한 </a:t>
            </a:r>
            <a:r>
              <a:rPr lang="en-US" altLang="ko-KR" dirty="0" err="1">
                <a:hlinkClick r:id="rId2"/>
              </a:rPr>
              <a:t>LatLngBounds</a:t>
            </a:r>
            <a:r>
              <a:rPr lang="ko-KR" altLang="en-US" dirty="0"/>
              <a:t>를 계산하여 좌표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범위로 하는 검색질의를 생성하는 것이 좋을 것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조건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Best Solution : </a:t>
            </a:r>
            <a:r>
              <a:rPr lang="en-US" altLang="ko-KR" b="1" dirty="0" err="1"/>
              <a:t>LatLagBounds</a:t>
            </a:r>
            <a:r>
              <a:rPr lang="en-US" altLang="ko-KR" b="1" dirty="0"/>
              <a:t> </a:t>
            </a:r>
            <a:r>
              <a:rPr lang="ko-KR" altLang="en-US" b="1" dirty="0"/>
              <a:t>계산을 통한 좌표기준 범위 검색 후 조회된 데이터에 대한 필터 검색 실시</a:t>
            </a:r>
            <a:endParaRPr lang="en-US" altLang="ko-KR" b="1" dirty="0"/>
          </a:p>
          <a:p>
            <a:r>
              <a:rPr lang="en-US" altLang="ko-KR" b="1" strike="sngStrike" dirty="0"/>
              <a:t>Easy Solution : Request Query </a:t>
            </a:r>
            <a:r>
              <a:rPr lang="ko-KR" altLang="en-US" b="1" strike="sngStrike" dirty="0" err="1"/>
              <a:t>셋팅을</a:t>
            </a:r>
            <a:r>
              <a:rPr lang="ko-KR" altLang="en-US" b="1" strike="sngStrike" dirty="0"/>
              <a:t> 통한 범위</a:t>
            </a:r>
            <a:r>
              <a:rPr lang="en-US" altLang="ko-KR" b="1" strike="sngStrike" dirty="0"/>
              <a:t>&amp;</a:t>
            </a:r>
            <a:r>
              <a:rPr lang="ko-KR" altLang="en-US" b="1" strike="sngStrike" dirty="0"/>
              <a:t>필터 검색 실시</a:t>
            </a:r>
            <a:endParaRPr lang="en-US" altLang="ko-KR" b="1" strike="sngStrike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 err="1"/>
              <a:t>검색창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(2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Google geocoding, typeahead.js</a:t>
            </a:r>
            <a:r>
              <a:rPr lang="ko-KR" altLang="en-US" b="1" dirty="0"/>
              <a:t>을 이용함</a:t>
            </a:r>
            <a:r>
              <a:rPr lang="en-US" altLang="ko-KR" b="1" dirty="0"/>
              <a:t>. (</a:t>
            </a:r>
            <a:r>
              <a:rPr lang="ko-KR" altLang="en-US" b="1" dirty="0"/>
              <a:t>서버부하방지를 위해서 단어단위로 검색하되 </a:t>
            </a:r>
            <a:r>
              <a:rPr lang="en-US" altLang="ko-KR" b="1" dirty="0" err="1"/>
              <a:t>keyup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약 </a:t>
            </a:r>
            <a:r>
              <a:rPr lang="en-US" altLang="ko-KR" b="1" dirty="0"/>
              <a:t>1.5~2</a:t>
            </a:r>
            <a:r>
              <a:rPr lang="ko-KR" altLang="en-US" b="1" dirty="0"/>
              <a:t>초 이후에 검색이 되게 하기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(“room” </a:t>
            </a:r>
            <a:r>
              <a:rPr lang="ko-KR" altLang="en-US" b="1" dirty="0"/>
              <a:t>테이블 대상 주소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추천 해결 방법</a:t>
            </a:r>
            <a:endParaRPr lang="en-US" altLang="ko-KR" b="1" dirty="0"/>
          </a:p>
          <a:p>
            <a:r>
              <a:rPr lang="en-US" altLang="ko-KR" b="1" u="sng" dirty="0"/>
              <a:t>1. </a:t>
            </a:r>
            <a:r>
              <a:rPr lang="ko-KR" altLang="en-US" b="1" u="sng" dirty="0"/>
              <a:t>초기에는 데이터가 별로 안되니까 일단 모든 범위에 대해서 로딩 </a:t>
            </a:r>
            <a:r>
              <a:rPr lang="en-US" altLang="ko-KR" b="1" u="sng" dirty="0"/>
              <a:t>-&gt;</a:t>
            </a:r>
            <a:r>
              <a:rPr lang="ko-KR" altLang="en-US" b="1" u="sng" dirty="0"/>
              <a:t> 필터 적용</a:t>
            </a:r>
            <a:endParaRPr lang="en-US" altLang="ko-KR" b="1" u="sng" dirty="0"/>
          </a:p>
          <a:p>
            <a:r>
              <a:rPr lang="en-US" altLang="ko-KR" b="1" u="sng" dirty="0"/>
              <a:t>2. </a:t>
            </a:r>
            <a:r>
              <a:rPr lang="ko-KR" altLang="en-US" b="1" u="sng" dirty="0"/>
              <a:t>향후에는 </a:t>
            </a:r>
            <a:r>
              <a:rPr lang="en-US" altLang="ko-KR" b="1" u="sng" dirty="0"/>
              <a:t>map event </a:t>
            </a:r>
            <a:r>
              <a:rPr lang="ko-KR" altLang="en-US" b="1" u="sng" dirty="0"/>
              <a:t>발생시 </a:t>
            </a:r>
            <a:r>
              <a:rPr lang="en-US" altLang="ko-KR" b="1" u="sng" dirty="0"/>
              <a:t>bound</a:t>
            </a:r>
            <a:r>
              <a:rPr lang="ko-KR" altLang="en-US" b="1" u="sng" dirty="0"/>
              <a:t>된 </a:t>
            </a:r>
            <a:r>
              <a:rPr lang="en-US" altLang="ko-KR" b="1" u="sng" dirty="0"/>
              <a:t>map</a:t>
            </a:r>
            <a:r>
              <a:rPr lang="ko-KR" altLang="en-US" b="1" u="sng" dirty="0"/>
              <a:t>의 범위에 따라서 검색 </a:t>
            </a:r>
            <a:r>
              <a:rPr lang="en-US" altLang="ko-KR" b="1" u="sng" dirty="0"/>
              <a:t>-&gt; “</a:t>
            </a:r>
            <a:r>
              <a:rPr lang="ko-KR" altLang="en-US" b="1" u="sng" dirty="0"/>
              <a:t>조건</a:t>
            </a:r>
            <a:r>
              <a:rPr lang="en-US" altLang="ko-KR" b="1" u="sng" dirty="0"/>
              <a:t>＂</a:t>
            </a:r>
            <a:r>
              <a:rPr lang="ko-KR" altLang="en-US" b="1" u="sng" dirty="0"/>
              <a:t>필터 적용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5928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48690"/>
            <a:ext cx="106182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검색기능 </a:t>
            </a:r>
            <a:r>
              <a:rPr lang="ko-KR" altLang="en-US" b="1" dirty="0" err="1"/>
              <a:t>구현시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r>
              <a:rPr lang="en-US" altLang="ko-KR" b="1" dirty="0"/>
              <a:t>, </a:t>
            </a:r>
            <a:r>
              <a:rPr lang="ko-KR" altLang="en-US" b="1" dirty="0"/>
              <a:t>검색언어적용</a:t>
            </a:r>
            <a:r>
              <a:rPr lang="en-US" altLang="ko-KR" b="1" dirty="0"/>
              <a:t>(language)</a:t>
            </a:r>
          </a:p>
          <a:p>
            <a:r>
              <a:rPr lang="en-US" altLang="ko-KR" b="1" dirty="0"/>
              <a:t>(</a:t>
            </a:r>
            <a:r>
              <a:rPr lang="en-US" altLang="ko-KR" b="1" dirty="0">
                <a:hlinkClick r:id="rId2"/>
              </a:rPr>
              <a:t>http://maps.googleapis.com/maps/api/geocode/json?address=%EB%8D%95%EC%A7%84%EA%B5%AC%20%EB%A7%A4%EB%B4%894%EA%B8%B8&amp;language=ch&amp;sensor=false</a:t>
            </a:r>
            <a:endParaRPr lang="en-US" altLang="ko-KR" b="1" dirty="0"/>
          </a:p>
          <a:p>
            <a:r>
              <a:rPr lang="en-US" altLang="ko-KR" b="1" dirty="0"/>
              <a:t>https://developers.google.com/maps/documentation/geocoding/intro?hl=ko)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마커</a:t>
            </a:r>
            <a:r>
              <a:rPr lang="ko-KR" altLang="en-US" b="1" dirty="0"/>
              <a:t>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이용</a:t>
            </a:r>
            <a:r>
              <a:rPr lang="en-US" altLang="ko-KR" b="1" dirty="0"/>
              <a:t>(https://developers.google.com/maps/documentation/javascript/marker-clustering)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u="sng" dirty="0"/>
              <a:t>language</a:t>
            </a:r>
            <a:r>
              <a:rPr lang="ko-KR" altLang="en-US" b="1" u="sng" dirty="0"/>
              <a:t>의 경우 기본적으로 </a:t>
            </a:r>
            <a:r>
              <a:rPr lang="en-US" altLang="ko-KR" b="1" u="sng" dirty="0"/>
              <a:t>“</a:t>
            </a:r>
            <a:r>
              <a:rPr lang="en-US" altLang="ko-KR" b="1" u="sng" dirty="0" err="1"/>
              <a:t>ko</a:t>
            </a:r>
            <a:r>
              <a:rPr lang="en-US" altLang="ko-KR" b="1" u="sng" dirty="0"/>
              <a:t>”</a:t>
            </a:r>
            <a:r>
              <a:rPr lang="ko-KR" altLang="en-US" b="1" u="sng" dirty="0"/>
              <a:t>를 기준으로 하고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유동적으로 다른 언어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)</a:t>
            </a:r>
            <a:r>
              <a:rPr lang="ko-KR" altLang="en-US" b="1" u="sng" dirty="0"/>
              <a:t>로 변경할 수 있도록 개발 필요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자동완성 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dirty="0"/>
              <a:t>canvas/component-</a:t>
            </a:r>
            <a:r>
              <a:rPr lang="en-US" altLang="ko-KR" b="1" dirty="0" err="1"/>
              <a:t>typeahead.php</a:t>
            </a:r>
            <a:r>
              <a:rPr lang="en-US" altLang="ko-KR" b="1" dirty="0"/>
              <a:t>, </a:t>
            </a:r>
            <a:r>
              <a:rPr lang="en-US" altLang="ko-KR" b="1" dirty="0">
                <a:hlinkClick r:id="rId3"/>
              </a:rPr>
              <a:t>https://twitter.github.io/typeahead.js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페이지네이션</a:t>
            </a:r>
            <a:r>
              <a:rPr lang="en-US" altLang="ko-KR" b="1" u="sng" dirty="0"/>
              <a:t>/</a:t>
            </a:r>
            <a:r>
              <a:rPr lang="ko-KR" altLang="en-US" b="1" u="sng" dirty="0"/>
              <a:t>필터기능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>
                <a:hlinkClick r:id="rId4"/>
              </a:rPr>
              <a:t>https://esimakin.github.io/twbs-pagination/</a:t>
            </a:r>
            <a:r>
              <a:rPr lang="en-US" altLang="ko-KR" b="1" u="sng" dirty="0"/>
              <a:t>, http://listjs.com/)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직방의 경우 모든 축척범위</a:t>
            </a:r>
            <a:r>
              <a:rPr lang="en-US" altLang="ko-KR" b="1" u="sng" dirty="0"/>
              <a:t>(128km)</a:t>
            </a:r>
            <a:r>
              <a:rPr lang="ko-KR" altLang="en-US" b="1" u="sng" dirty="0"/>
              <a:t>를 허용하기 때문에 </a:t>
            </a:r>
            <a:r>
              <a:rPr lang="ko-KR" altLang="en-US" b="1" u="sng" dirty="0" err="1"/>
              <a:t>검색시</a:t>
            </a:r>
            <a:r>
              <a:rPr lang="ko-KR" altLang="en-US" b="1" u="sng" dirty="0"/>
              <a:t> 부하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로딩지연이 발생하지만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다방의 경우 축척범위 </a:t>
            </a:r>
            <a:r>
              <a:rPr lang="en-US" altLang="ko-KR" b="1" u="sng" dirty="0"/>
              <a:t>10km</a:t>
            </a:r>
            <a:r>
              <a:rPr lang="ko-KR" altLang="en-US" b="1" u="sng" dirty="0"/>
              <a:t>까지만 허용하고</a:t>
            </a:r>
            <a:r>
              <a:rPr lang="en-US" altLang="ko-KR" b="1" u="sng" dirty="0"/>
              <a:t>, map</a:t>
            </a:r>
            <a:r>
              <a:rPr lang="ko-KR" altLang="en-US" b="1" u="sng" dirty="0"/>
              <a:t>상 검색은 </a:t>
            </a:r>
            <a:r>
              <a:rPr lang="en-US" altLang="ko-KR" b="1" u="sng" dirty="0"/>
              <a:t>2km</a:t>
            </a:r>
            <a:r>
              <a:rPr lang="ko-KR" altLang="en-US" b="1" u="sng" dirty="0"/>
              <a:t>만 허용하기 때문에 상대적으로 부하가 적게 발생하는 장점이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36825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검색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955040" y="5052605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Tap.html</a:t>
            </a:r>
          </a:p>
          <a:p>
            <a:r>
              <a:rPr lang="en-US" altLang="ko-KR" b="1" dirty="0"/>
              <a:t>Bolg.html 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281280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92333" y="646270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Infinite scroll </a:t>
            </a:r>
            <a:r>
              <a:rPr lang="ko-KR" altLang="en-US" b="1" dirty="0"/>
              <a:t>사용하기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048" y="2155890"/>
            <a:ext cx="3372988" cy="61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31710" y="2855058"/>
            <a:ext cx="3552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cap="all" dirty="0" smtClean="0"/>
              <a:t>Component-SELECT-PICKER.html</a:t>
            </a:r>
            <a:endParaRPr lang="en-US" altLang="ko-KR" sz="1500" b="1" cap="all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30800" y="2748353"/>
            <a:ext cx="1845300" cy="1502139"/>
            <a:chOff x="0" y="2798273"/>
            <a:chExt cx="2939318" cy="2993123"/>
          </a:xfrm>
        </p:grpSpPr>
        <p:sp>
          <p:nvSpPr>
            <p:cNvPr id="53" name="직사각형 5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sp>
        <p:nvSpPr>
          <p:cNvPr id="61" name="직사각형 60"/>
          <p:cNvSpPr/>
          <p:nvPr/>
        </p:nvSpPr>
        <p:spPr>
          <a:xfrm>
            <a:off x="2438968" y="2748352"/>
            <a:ext cx="1845300" cy="1502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8" y="4094192"/>
            <a:ext cx="641256" cy="13054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86" y="4100782"/>
            <a:ext cx="568079" cy="12428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4103172"/>
            <a:ext cx="562100" cy="1195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83" y="3626692"/>
            <a:ext cx="1220586" cy="34115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1" y="3989570"/>
            <a:ext cx="1288791" cy="8289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2780019"/>
            <a:ext cx="1771490" cy="856252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508407" y="4301535"/>
            <a:ext cx="1845300" cy="1502139"/>
            <a:chOff x="0" y="2798273"/>
            <a:chExt cx="2939318" cy="2993123"/>
          </a:xfrm>
        </p:grpSpPr>
        <p:sp>
          <p:nvSpPr>
            <p:cNvPr id="73" name="직사각형 7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2438968" y="4301035"/>
            <a:ext cx="1845300" cy="1502139"/>
            <a:chOff x="0" y="2798273"/>
            <a:chExt cx="2939318" cy="2993123"/>
          </a:xfrm>
        </p:grpSpPr>
        <p:sp>
          <p:nvSpPr>
            <p:cNvPr id="85" name="직사각형 8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3" y="1094797"/>
            <a:ext cx="9361964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초기화면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&gt;</a:t>
            </a:r>
          </a:p>
          <a:p>
            <a:endParaRPr lang="en-US" altLang="ko-KR" sz="1000" b="1" dirty="0">
              <a:hlinkClick r:id="rId4"/>
            </a:endParaRPr>
          </a:p>
          <a:p>
            <a:r>
              <a:rPr lang="ko-KR" altLang="en-US" sz="1000" b="1" dirty="0">
                <a:hlinkClick r:id="rId4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345970" cy="47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51576" y="669887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Infinite scroll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4281399" y="2752012"/>
            <a:ext cx="5604313" cy="183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22910"/>
            <a:ext cx="9424832" cy="666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75481"/>
            <a:ext cx="9424832" cy="666750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536472" y="1741286"/>
            <a:ext cx="1845300" cy="1502139"/>
            <a:chOff x="0" y="2798273"/>
            <a:chExt cx="2939318" cy="2993123"/>
          </a:xfrm>
        </p:grpSpPr>
        <p:sp>
          <p:nvSpPr>
            <p:cNvPr id="65" name="직사각형 6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2444640" y="1741285"/>
            <a:ext cx="1845300" cy="1502139"/>
            <a:chOff x="0" y="2798273"/>
            <a:chExt cx="2939318" cy="2993123"/>
          </a:xfrm>
        </p:grpSpPr>
        <p:sp>
          <p:nvSpPr>
            <p:cNvPr id="74" name="직사각형 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514079" y="3294468"/>
            <a:ext cx="1845300" cy="1502139"/>
            <a:chOff x="0" y="2798273"/>
            <a:chExt cx="2939318" cy="2993123"/>
          </a:xfrm>
        </p:grpSpPr>
        <p:sp>
          <p:nvSpPr>
            <p:cNvPr id="90" name="직사각형 8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2444640" y="3293968"/>
            <a:ext cx="1845300" cy="1502139"/>
            <a:chOff x="0" y="2798273"/>
            <a:chExt cx="2939318" cy="2993123"/>
          </a:xfrm>
        </p:grpSpPr>
        <p:sp>
          <p:nvSpPr>
            <p:cNvPr id="136" name="직사각형 13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499459" y="4845120"/>
            <a:ext cx="1845300" cy="1502139"/>
            <a:chOff x="0" y="2798273"/>
            <a:chExt cx="2939318" cy="2993123"/>
          </a:xfrm>
        </p:grpSpPr>
        <p:sp>
          <p:nvSpPr>
            <p:cNvPr id="144" name="직사각형 14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51" name="그룹 150"/>
          <p:cNvGrpSpPr/>
          <p:nvPr/>
        </p:nvGrpSpPr>
        <p:grpSpPr>
          <a:xfrm>
            <a:off x="2430020" y="4844620"/>
            <a:ext cx="1845300" cy="1502139"/>
            <a:chOff x="0" y="2798273"/>
            <a:chExt cx="2939318" cy="2993123"/>
          </a:xfrm>
        </p:grpSpPr>
        <p:sp>
          <p:nvSpPr>
            <p:cNvPr id="152" name="직사각형 15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</a:t>
            </a:r>
            <a:r>
              <a:rPr lang="en-US" altLang="ko-KR" b="1" dirty="0"/>
              <a:t> - </a:t>
            </a:r>
            <a:r>
              <a:rPr lang="ko-KR" altLang="en-US" b="1" dirty="0"/>
              <a:t>방 정보 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1" y="1803592"/>
            <a:ext cx="347328" cy="340518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6" name="직선 화살표 연결선 125"/>
          <p:cNvCxnSpPr/>
          <p:nvPr/>
        </p:nvCxnSpPr>
        <p:spPr>
          <a:xfrm flipV="1">
            <a:off x="498126" y="1316169"/>
            <a:ext cx="623533" cy="5602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498127" y="1363071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9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1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0708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회원정보</a:t>
                      </a:r>
                      <a:r>
                        <a:rPr lang="ko-KR" altLang="en-US" sz="1400" dirty="0"/>
                        <a:t> 상세보기</a:t>
                      </a:r>
                      <a:r>
                        <a:rPr lang="en-US" altLang="ko-KR" sz="1400" dirty="0"/>
                        <a:t>(1)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r>
                        <a:rPr lang="en-US" altLang="ko-KR" sz="1400" baseline="0" dirty="0"/>
                        <a:t>(1),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 정보 상세보기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Firebase</a:t>
            </a:r>
          </a:p>
          <a:p>
            <a:pPr algn="ctr"/>
            <a:r>
              <a:rPr lang="en-US" altLang="ko-KR" b="1" dirty="0"/>
              <a:t>Canvas-theme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http://github.com/kincjf/cozyhouzz-web/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* Firebase Console : </a:t>
            </a:r>
            <a:r>
              <a:rPr lang="en-US" altLang="ko-KR" b="1" u="sng" dirty="0">
                <a:hlinkClick r:id="rId3"/>
              </a:rPr>
              <a:t>https://console.firebase.google.com/project/cozyhouzz-531c2/overview</a:t>
            </a:r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서버주소 </a:t>
            </a:r>
            <a:r>
              <a:rPr lang="en-US" altLang="ko-KR" b="1" u="sng" dirty="0"/>
              <a:t>: api.cozyhouzz.co.kr, cozyhouzz.co.kr, image.cozyhouzz.co.kr</a:t>
            </a:r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기본 </a:t>
            </a:r>
            <a:r>
              <a:rPr lang="en-US" altLang="ko-KR" b="1" u="sng" dirty="0"/>
              <a:t>Theme : Canvas-theme(http://dev.moblab.kr/canvas-theme/)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기본적인 테마</a:t>
            </a:r>
            <a:r>
              <a:rPr lang="en-US" altLang="ko-KR" b="1" u="sng" dirty="0"/>
              <a:t>, UI</a:t>
            </a:r>
            <a:r>
              <a:rPr lang="ko-KR" altLang="en-US" b="1" u="sng" dirty="0"/>
              <a:t>는 </a:t>
            </a:r>
            <a:r>
              <a:rPr lang="en-US" altLang="ko-KR" b="1" u="sng" dirty="0"/>
              <a:t>“Cozyhouzz - ver1(</a:t>
            </a:r>
            <a:r>
              <a:rPr lang="en-US" altLang="ko-KR" b="1" dirty="0">
                <a:hlinkClick r:id="rId2"/>
              </a:rPr>
              <a:t>http://github.com/kincjf/cozyhouzz-web/</a:t>
            </a:r>
            <a:r>
              <a:rPr lang="en-US" altLang="ko-KR" b="1" dirty="0"/>
              <a:t>)</a:t>
            </a:r>
            <a:r>
              <a:rPr lang="ko-KR" altLang="en-US" b="1" u="sng" dirty="0"/>
              <a:t>를 이용</a:t>
            </a:r>
            <a:endParaRPr lang="en-US" altLang="ko-KR" b="1" u="sng" dirty="0"/>
          </a:p>
          <a:p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u="sng" dirty="0"/>
              <a:t>* </a:t>
            </a:r>
            <a:r>
              <a:rPr lang="ko-KR" altLang="en-US" b="1" u="sng" dirty="0"/>
              <a:t>자세한 </a:t>
            </a:r>
            <a:r>
              <a:rPr lang="en-US" altLang="ko-KR" b="1" u="sng" dirty="0"/>
              <a:t>DB </a:t>
            </a:r>
            <a:r>
              <a:rPr lang="ko-KR" altLang="en-US" b="1" u="sng" dirty="0"/>
              <a:t>구조는 </a:t>
            </a:r>
            <a:r>
              <a:rPr lang="en-US" altLang="ko-KR" b="1" u="sng" dirty="0"/>
              <a:t>.</a:t>
            </a:r>
            <a:r>
              <a:rPr lang="en-US" altLang="ko-KR" b="1" u="sng" dirty="0" err="1"/>
              <a:t>mwb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mysqlworkbench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파일 참조 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 err="1"/>
              <a:t>테스팅</a:t>
            </a:r>
            <a:r>
              <a:rPr lang="ko-KR" altLang="en-US" b="1" u="sng" dirty="0"/>
              <a:t> 확인 사항은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 시트 </a:t>
            </a:r>
            <a:r>
              <a:rPr lang="en-US" altLang="ko-KR" b="1" u="sng" dirty="0"/>
              <a:t>– “</a:t>
            </a:r>
            <a:r>
              <a:rPr lang="ko-KR" altLang="en-US" b="1" u="sng" dirty="0" err="1"/>
              <a:t>테스팅항목</a:t>
            </a:r>
            <a:r>
              <a:rPr lang="en-US" altLang="ko-KR" b="1" u="sng" dirty="0"/>
              <a:t>“ </a:t>
            </a:r>
            <a:r>
              <a:rPr lang="ko-KR" altLang="en-US" b="1" u="sng" dirty="0"/>
              <a:t>참조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각종 정보 내용은 공유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스프레드시트의 </a:t>
            </a:r>
            <a:r>
              <a:rPr lang="en-US" altLang="ko-KR" b="1" u="sng" dirty="0"/>
              <a:t>“References”</a:t>
            </a:r>
            <a:r>
              <a:rPr lang="ko-KR" altLang="en-US" b="1" u="sng" dirty="0"/>
              <a:t>에서 찾을 수 있음</a:t>
            </a:r>
            <a:r>
              <a:rPr lang="en-US" altLang="ko-KR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1:1 </a:t>
            </a:r>
            <a:r>
              <a:rPr lang="ko-KR" altLang="en-US" b="1" dirty="0"/>
              <a:t>문의 기능</a:t>
            </a:r>
            <a:r>
              <a:rPr lang="en-US" altLang="ko-KR" b="1" dirty="0"/>
              <a:t>, </a:t>
            </a:r>
            <a:r>
              <a:rPr lang="ko-KR" altLang="en-US" b="1" dirty="0"/>
              <a:t>컨설팅 기능만 </a:t>
            </a:r>
            <a:r>
              <a:rPr lang="en-US" altLang="ko-KR" b="1" dirty="0"/>
              <a:t>Firebase</a:t>
            </a:r>
            <a:r>
              <a:rPr lang="ko-KR" altLang="en-US" b="1" dirty="0"/>
              <a:t>로 구현하는 것도 나쁘지 않을 것 같다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기능이 단순하고</a:t>
            </a:r>
            <a:r>
              <a:rPr lang="en-US" altLang="ko-KR" b="1" dirty="0"/>
              <a:t>, </a:t>
            </a:r>
            <a:r>
              <a:rPr lang="ko-KR" altLang="en-US" b="1" dirty="0"/>
              <a:t>대화형 상담이 고객에게 더 친숙하고 편리하기 때문에</a:t>
            </a:r>
            <a:r>
              <a:rPr lang="en-US" altLang="ko-KR" b="1" dirty="0"/>
              <a:t>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댓글</a:t>
            </a:r>
            <a:r>
              <a:rPr lang="ko-KR" altLang="en-US" b="1" u="sng" dirty="0"/>
              <a:t> </a:t>
            </a:r>
            <a:r>
              <a:rPr lang="en-US" altLang="ko-KR" b="1" u="sng" dirty="0"/>
              <a:t>API</a:t>
            </a:r>
            <a:r>
              <a:rPr lang="ko-KR" altLang="en-US" b="1" u="sng" dirty="0"/>
              <a:t>의 경우 </a:t>
            </a:r>
            <a:r>
              <a:rPr lang="en-US" altLang="ko-KR" b="1" u="sng" dirty="0" err="1"/>
              <a:t>Disqus</a:t>
            </a:r>
            <a:r>
              <a:rPr lang="ko-KR" altLang="en-US" b="1" u="sng" dirty="0"/>
              <a:t>가 되지 않으면 </a:t>
            </a:r>
            <a:r>
              <a:rPr lang="ko-KR" altLang="en-US" b="1" u="sng" dirty="0" err="1"/>
              <a:t>코스모스팜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소셜댓글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그것도 아니면 그냥 구현하자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공감</a:t>
            </a:r>
            <a:r>
              <a:rPr lang="en-US" altLang="ko-KR" b="1" u="sng" dirty="0"/>
              <a:t>/</a:t>
            </a:r>
            <a:r>
              <a:rPr lang="ko-KR" altLang="en-US" b="1" u="sng" dirty="0" err="1"/>
              <a:t>비공감한</a:t>
            </a:r>
            <a:r>
              <a:rPr lang="ko-KR" altLang="en-US" b="1" u="sng" dirty="0"/>
              <a:t> 게시물에 대해서 </a:t>
            </a:r>
            <a:r>
              <a:rPr lang="en-US" altLang="ko-KR" b="1" u="sng" dirty="0" err="1"/>
              <a:t>Youtube</a:t>
            </a:r>
            <a:r>
              <a:rPr lang="ko-KR" altLang="en-US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차후 다국어서비스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중국어등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지원을 위한 아키텍처를 생각하자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426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91149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106553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76015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81931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73782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98707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274022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smtClean="0">
                <a:latin typeface="Arial" panose="020B0604020202020204" pitchFamily="34" charset="0"/>
              </a:rPr>
              <a:t>mainpage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91149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140164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1716989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역활맡은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52" y="5153489"/>
            <a:ext cx="9903699" cy="12133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01" y="4147376"/>
            <a:ext cx="11048999" cy="4000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r="91590" b="-16"/>
          <a:stretch/>
        </p:blipFill>
        <p:spPr>
          <a:xfrm>
            <a:off x="3959410" y="4216130"/>
            <a:ext cx="668849" cy="3009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l="18745" t="4764" r="30137" b="4268"/>
          <a:stretch/>
        </p:blipFill>
        <p:spPr>
          <a:xfrm>
            <a:off x="4614393" y="4243354"/>
            <a:ext cx="4065145" cy="27368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6352717" y="4635978"/>
            <a:ext cx="0" cy="51751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r>
              <a:rPr lang="en-US" altLang="ko-KR" b="1" dirty="0" smtClean="0"/>
              <a:t>-(</a:t>
            </a:r>
            <a:r>
              <a:rPr lang="en-US" altLang="ko-KR" b="1" dirty="0" err="1" smtClean="0"/>
              <a:t>snspage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255948" y="850091"/>
            <a:ext cx="5665861" cy="188456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467169" y="449981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-1" y="277935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6650605" y="1059679"/>
            <a:ext cx="2595945" cy="203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316136" y="449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0451" y="2806437"/>
            <a:ext cx="7295003" cy="4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부동산 숙박 관광</a:t>
            </a:r>
            <a:r>
              <a:rPr lang="en-US" altLang="ko-KR" dirty="0"/>
              <a:t> </a:t>
            </a:r>
            <a:r>
              <a:rPr lang="ko-KR" altLang="en-US" dirty="0" smtClean="0"/>
              <a:t>인테리어 항공 인기태그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인기태그</a:t>
            </a:r>
            <a:r>
              <a:rPr lang="en-US" altLang="ko-KR" dirty="0" smtClean="0"/>
              <a:t>3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097215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62853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23761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07699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38168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57721" y="2798273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977275" y="2786244"/>
            <a:ext cx="0" cy="493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317880" y="2845229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7880" y="-742081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30450" y="3534858"/>
            <a:ext cx="5999905" cy="277992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930355" y="1486968"/>
            <a:ext cx="742435" cy="351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9813" y="0"/>
            <a:ext cx="3772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현재 구성한 카테고리가 존재하지 않거나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아예</a:t>
            </a:r>
            <a:r>
              <a:rPr lang="en-US" altLang="ko-KR" sz="1500" b="1" dirty="0">
                <a:latin typeface="Arial" panose="020B0604020202020204" pitchFamily="34" charset="0"/>
              </a:rPr>
              <a:t>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없는 수준이니 일단은 조회수 순으로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Layout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구성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8964" y="4686300"/>
            <a:ext cx="1336750" cy="23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39318" y="3722372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8964" y="5391174"/>
            <a:ext cx="1476388" cy="3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댓글수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953998" y="5735977"/>
            <a:ext cx="1403287" cy="3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45423" y="4888315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60395" y="5735977"/>
            <a:ext cx="1403287" cy="55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56092" y="4634796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게시자 계정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89642" y="843590"/>
            <a:ext cx="31672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&lt;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참고사항</a:t>
            </a:r>
            <a:r>
              <a:rPr lang="en-US" altLang="ko-KR" sz="1500" b="1" dirty="0" smtClean="0">
                <a:latin typeface="Arial" panose="020B0604020202020204" pitchFamily="34" charset="0"/>
              </a:rPr>
              <a:t>&gt;</a:t>
            </a: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blog-masonry-3.html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Icon-lists.html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 entry clearfix[div class]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572" y="4805559"/>
            <a:ext cx="2639250" cy="197167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948964" y="4915790"/>
            <a:ext cx="1369739" cy="4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제목</a:t>
            </a:r>
            <a:endParaRPr lang="ko-KR" altLang="en-US" sz="1300" dirty="0"/>
          </a:p>
        </p:txBody>
      </p:sp>
      <p:sp>
        <p:nvSpPr>
          <p:cNvPr id="30" name="직사각형 29"/>
          <p:cNvSpPr/>
          <p:nvPr/>
        </p:nvSpPr>
        <p:spPr>
          <a:xfrm>
            <a:off x="1087395" y="652313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/>
              <a:t>&lt;li&gt;&lt;i class="icon-line-heart"&gt;&lt;/i&gt;&lt;span&gt;icon-line-heart&lt;/span&gt;&lt;/li&gt;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1851060" y="6167504"/>
            <a:ext cx="141911" cy="35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-247478" y="3105730"/>
            <a:ext cx="2939318" cy="2993123"/>
            <a:chOff x="0" y="2798273"/>
            <a:chExt cx="2939318" cy="2993123"/>
          </a:xfrm>
        </p:grpSpPr>
        <p:sp>
          <p:nvSpPr>
            <p:cNvPr id="39" name="직사각형 3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396" y="5497852"/>
              <a:ext cx="904875" cy="24765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9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38100</TotalTime>
  <Words>2654</Words>
  <Application>Microsoft Office PowerPoint</Application>
  <PresentationFormat>사용자 지정</PresentationFormat>
  <Paragraphs>527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insu</cp:lastModifiedBy>
  <cp:revision>440</cp:revision>
  <cp:lastPrinted>2016-12-30T17:01:41Z</cp:lastPrinted>
  <dcterms:created xsi:type="dcterms:W3CDTF">2016-12-20T07:51:24Z</dcterms:created>
  <dcterms:modified xsi:type="dcterms:W3CDTF">2017-07-06T04:44:26Z</dcterms:modified>
</cp:coreProperties>
</file>