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382" r:id="rId3"/>
    <p:sldId id="393" r:id="rId4"/>
    <p:sldId id="330" r:id="rId5"/>
    <p:sldId id="259" r:id="rId6"/>
    <p:sldId id="266" r:id="rId7"/>
    <p:sldId id="317" r:id="rId8"/>
    <p:sldId id="381" r:id="rId9"/>
    <p:sldId id="394" r:id="rId10"/>
    <p:sldId id="378" r:id="rId11"/>
    <p:sldId id="379" r:id="rId12"/>
    <p:sldId id="380" r:id="rId13"/>
    <p:sldId id="274" r:id="rId14"/>
    <p:sldId id="386" r:id="rId15"/>
    <p:sldId id="400" r:id="rId16"/>
    <p:sldId id="398" r:id="rId17"/>
    <p:sldId id="387" r:id="rId18"/>
    <p:sldId id="388" r:id="rId19"/>
    <p:sldId id="389" r:id="rId20"/>
    <p:sldId id="390" r:id="rId21"/>
    <p:sldId id="351" r:id="rId22"/>
    <p:sldId id="350" r:id="rId23"/>
    <p:sldId id="349" r:id="rId24"/>
    <p:sldId id="279" r:id="rId25"/>
    <p:sldId id="391" r:id="rId26"/>
    <p:sldId id="392" r:id="rId27"/>
    <p:sldId id="395" r:id="rId28"/>
    <p:sldId id="397" r:id="rId29"/>
    <p:sldId id="396" r:id="rId30"/>
    <p:sldId id="384" r:id="rId31"/>
    <p:sldId id="366" r:id="rId32"/>
    <p:sldId id="352" r:id="rId33"/>
    <p:sldId id="354" r:id="rId34"/>
    <p:sldId id="373" r:id="rId35"/>
  </p:sldIdLst>
  <p:sldSz cx="12192000" cy="685800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개요" id="{B4D07E4C-D27D-4B28-99C6-D05EDA1D191D}">
          <p14:sldIdLst>
            <p14:sldId id="382"/>
            <p14:sldId id="393"/>
            <p14:sldId id="330"/>
          </p14:sldIdLst>
        </p14:section>
        <p14:section name="개발개요" id="{1FA1E382-8FC7-4225-828A-45A2D68581B4}">
          <p14:sldIdLst>
            <p14:sldId id="259"/>
            <p14:sldId id="266"/>
            <p14:sldId id="317"/>
          </p14:sldIdLst>
        </p14:section>
        <p14:section name="header/footer" id="{D822C841-9FE4-4E84-A268-C264DFF69FE7}">
          <p14:sldIdLst>
            <p14:sldId id="381"/>
            <p14:sldId id="394"/>
          </p14:sldIdLst>
        </p14:section>
        <p14:section name="공통" id="{20A6C63C-A1AA-4CEF-8BF5-F0EAFA8897F9}">
          <p14:sldIdLst/>
        </p14:section>
        <p14:section name="mainpage" id="{89ADE8B7-D737-4BD7-AC7D-A3CFF00D854B}">
          <p14:sldIdLst>
            <p14:sldId id="378"/>
            <p14:sldId id="379"/>
            <p14:sldId id="380"/>
          </p14:sldIdLst>
        </p14:section>
        <p14:section name="인증관리" id="{911B990A-84A6-4B93-A5E5-6831FDDE3F9F}">
          <p14:sldIdLst>
            <p14:sldId id="274"/>
          </p14:sldIdLst>
        </p14:section>
        <p14:section name="회원정보관리" id="{F687FEBE-F6BD-49F1-9326-FA2F6AF888C6}">
          <p14:sldIdLst>
            <p14:sldId id="386"/>
            <p14:sldId id="400"/>
            <p14:sldId id="398"/>
            <p14:sldId id="387"/>
            <p14:sldId id="388"/>
            <p14:sldId id="389"/>
            <p14:sldId id="390"/>
          </p14:sldIdLst>
        </p14:section>
        <p14:section name="지도형식보기" id="{6BF4378D-46D9-4C81-930A-ED783494D89E}">
          <p14:sldIdLst>
            <p14:sldId id="351"/>
            <p14:sldId id="350"/>
            <p14:sldId id="349"/>
            <p14:sldId id="279"/>
          </p14:sldIdLst>
        </p14:section>
        <p14:section name="게시글 관리" id="{F1090227-14EA-451E-A05B-64663F1CDFCB}">
          <p14:sldIdLst>
            <p14:sldId id="391"/>
            <p14:sldId id="392"/>
            <p14:sldId id="395"/>
            <p14:sldId id="397"/>
            <p14:sldId id="396"/>
            <p14:sldId id="384"/>
            <p14:sldId id="366"/>
            <p14:sldId id="352"/>
            <p14:sldId id="354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hyeon Jo" initials="yJ" lastIdx="1" clrIdx="0">
    <p:extLst>
      <p:ext uri="{19B8F6BF-5375-455C-9EA6-DF929625EA0E}">
        <p15:presenceInfo xmlns:p15="http://schemas.microsoft.com/office/powerpoint/2012/main" userId="73aff5c60f005b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FFFFF"/>
    <a:srgbClr val="F9F9F9"/>
    <a:srgbClr val="1ABC9C"/>
    <a:srgbClr val="F5F5F5"/>
    <a:srgbClr val="F2F2F2"/>
    <a:srgbClr val="5EB95E"/>
    <a:srgbClr val="428BCA"/>
    <a:srgbClr val="D0CECE"/>
    <a:srgbClr val="1BB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5481" autoAdjust="0"/>
  </p:normalViewPr>
  <p:slideViewPr>
    <p:cSldViewPr snapToGrid="0">
      <p:cViewPr varScale="1">
        <p:scale>
          <a:sx n="116" d="100"/>
          <a:sy n="116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F18A9-4C68-44BA-89AA-2CD17216A3FA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44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810125"/>
            <a:ext cx="5492750" cy="3937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A272D-B878-4622-A287-FD2B452B8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9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2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10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509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늑한 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40016" y="316925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아늑한 집 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760726" y="2368214"/>
            <a:ext cx="9590897" cy="2987558"/>
            <a:chOff x="2813919" y="2272123"/>
            <a:chExt cx="8363883" cy="2523950"/>
          </a:xfrm>
        </p:grpSpPr>
        <p:grpSp>
          <p:nvGrpSpPr>
            <p:cNvPr id="5" name="Group Box"/>
            <p:cNvGrpSpPr/>
            <p:nvPr>
              <p:custDataLst>
                <p:tags r:id="rId1"/>
              </p:custDataLst>
            </p:nvPr>
          </p:nvGrpSpPr>
          <p:grpSpPr>
            <a:xfrm>
              <a:off x="2813919" y="2272123"/>
              <a:ext cx="8363883" cy="2523950"/>
              <a:chOff x="607237" y="1201594"/>
              <a:chExt cx="1828800" cy="1740979"/>
            </a:xfrm>
          </p:grpSpPr>
          <p:sp>
            <p:nvSpPr>
              <p:cNvPr id="22" name="Panel"/>
              <p:cNvSpPr/>
              <p:nvPr>
                <p:custDataLst>
                  <p:tags r:id="rId2"/>
                </p:custDataLst>
              </p:nvPr>
            </p:nvSpPr>
            <p:spPr>
              <a:xfrm>
                <a:off x="607237" y="1296653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7237" y="1201594"/>
                <a:ext cx="160803" cy="19011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0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조직도</a:t>
                </a:r>
                <a:endPara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299351" y="2727284"/>
              <a:ext cx="7531787" cy="1601252"/>
              <a:chOff x="3299351" y="2727284"/>
              <a:chExt cx="7531787" cy="160125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299351" y="2727284"/>
                <a:ext cx="1123407" cy="1572458"/>
                <a:chOff x="4114208" y="-1245588"/>
                <a:chExt cx="1123407" cy="1572458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4262109" y="-858327"/>
                  <a:ext cx="975506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마케팅</a:t>
                  </a:r>
                  <a:endParaRPr lang="en-US" altLang="ko-KR" dirty="0"/>
                </a:p>
                <a:p>
                  <a:r>
                    <a:rPr lang="en-US" altLang="ko-KR" dirty="0"/>
                    <a:t>   &amp;</a:t>
                  </a:r>
                </a:p>
                <a:p>
                  <a:r>
                    <a:rPr lang="ko-KR" altLang="en-US" dirty="0"/>
                    <a:t>디자인 </a:t>
                  </a:r>
                </a:p>
              </p:txBody>
            </p:sp>
            <p:sp>
              <p:nvSpPr>
                <p:cNvPr id="21" name="Oval"/>
                <p:cNvSpPr/>
                <p:nvPr/>
              </p:nvSpPr>
              <p:spPr>
                <a:xfrm>
                  <a:off x="4114208" y="-1245588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4839269" y="2756078"/>
                <a:ext cx="1123407" cy="1572458"/>
                <a:chOff x="5154440" y="-1245588"/>
                <a:chExt cx="1123407" cy="1572458"/>
              </a:xfrm>
            </p:grpSpPr>
            <p:sp>
              <p:nvSpPr>
                <p:cNvPr id="18" name="Oval"/>
                <p:cNvSpPr/>
                <p:nvPr/>
              </p:nvSpPr>
              <p:spPr>
                <a:xfrm>
                  <a:off x="5154440" y="-1245588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411642" y="-849383"/>
                  <a:ext cx="827605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개발</a:t>
                  </a:r>
                  <a:endParaRPr lang="en-US" altLang="ko-KR" dirty="0"/>
                </a:p>
                <a:p>
                  <a:r>
                    <a:rPr lang="en-US" altLang="ko-KR" dirty="0"/>
                    <a:t>  &amp;       </a:t>
                  </a:r>
                </a:p>
                <a:p>
                  <a:r>
                    <a:rPr lang="ko-KR" altLang="en-US" dirty="0"/>
                    <a:t>기획 </a:t>
                  </a: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355676" y="2756078"/>
                <a:ext cx="1215838" cy="1572458"/>
                <a:chOff x="6820173" y="-1328551"/>
                <a:chExt cx="1215838" cy="1572458"/>
              </a:xfrm>
            </p:grpSpPr>
            <p:sp>
              <p:nvSpPr>
                <p:cNvPr id="16" name="Oval"/>
                <p:cNvSpPr/>
                <p:nvPr/>
              </p:nvSpPr>
              <p:spPr>
                <a:xfrm>
                  <a:off x="6820173" y="-1328551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912605" y="-892792"/>
                  <a:ext cx="1123406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작업현장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  영업</a:t>
                  </a: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9435512" y="2756078"/>
                <a:ext cx="1395626" cy="1572458"/>
                <a:chOff x="6820174" y="-1337494"/>
                <a:chExt cx="1395626" cy="1572458"/>
              </a:xfrm>
            </p:grpSpPr>
            <p:sp>
              <p:nvSpPr>
                <p:cNvPr id="14" name="Oval"/>
                <p:cNvSpPr/>
                <p:nvPr/>
              </p:nvSpPr>
              <p:spPr>
                <a:xfrm>
                  <a:off x="6820174" y="-1337494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912607" y="-941289"/>
                  <a:ext cx="1303193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  기획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개발지원</a:t>
                  </a:r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7895594" y="2756078"/>
                <a:ext cx="1632350" cy="1572458"/>
                <a:chOff x="6820174" y="-1337494"/>
                <a:chExt cx="1632350" cy="1572458"/>
              </a:xfrm>
            </p:grpSpPr>
            <p:sp>
              <p:nvSpPr>
                <p:cNvPr id="12" name="Oval"/>
                <p:cNvSpPr/>
                <p:nvPr/>
              </p:nvSpPr>
              <p:spPr>
                <a:xfrm>
                  <a:off x="6820174" y="-1337494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912606" y="-891240"/>
                  <a:ext cx="1539918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작업현장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영업지원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88363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971EBF-B6B7-4568-AA95-B65874C39AF8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4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2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8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0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1EBF-B6B7-4568-AA95-B65874C39AF8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6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27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12" Type="http://schemas.openxmlformats.org/officeDocument/2006/relationships/image" Target="../media/image15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eg"/><Relationship Id="rId5" Type="http://schemas.openxmlformats.org/officeDocument/2006/relationships/image" Target="../media/image8.JPG"/><Relationship Id="rId10" Type="http://schemas.openxmlformats.org/officeDocument/2006/relationships/image" Target="../media/image13.jpe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JPG"/><Relationship Id="rId12" Type="http://schemas.openxmlformats.org/officeDocument/2006/relationships/image" Target="../media/image29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3.JPG"/><Relationship Id="rId4" Type="http://schemas.openxmlformats.org/officeDocument/2006/relationships/image" Target="../media/image21.png"/><Relationship Id="rId9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3.JPG"/><Relationship Id="rId4" Type="http://schemas.openxmlformats.org/officeDocument/2006/relationships/image" Target="../media/image21.png"/><Relationship Id="rId9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14.jpeg"/><Relationship Id="rId18" Type="http://schemas.openxmlformats.org/officeDocument/2006/relationships/image" Target="../media/image37.jpeg"/><Relationship Id="rId3" Type="http://schemas.openxmlformats.org/officeDocument/2006/relationships/image" Target="../media/image20.png"/><Relationship Id="rId7" Type="http://schemas.openxmlformats.org/officeDocument/2006/relationships/image" Target="../media/image22.JPG"/><Relationship Id="rId12" Type="http://schemas.openxmlformats.org/officeDocument/2006/relationships/image" Target="../media/image13.jpeg"/><Relationship Id="rId17" Type="http://schemas.openxmlformats.org/officeDocument/2006/relationships/image" Target="../media/image36.jpeg"/><Relationship Id="rId2" Type="http://schemas.openxmlformats.org/officeDocument/2006/relationships/image" Target="../media/image1.png"/><Relationship Id="rId16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11" Type="http://schemas.openxmlformats.org/officeDocument/2006/relationships/image" Target="../media/image12.JPG"/><Relationship Id="rId5" Type="http://schemas.openxmlformats.org/officeDocument/2006/relationships/image" Target="../media/image30.png"/><Relationship Id="rId15" Type="http://schemas.openxmlformats.org/officeDocument/2006/relationships/image" Target="../media/image34.jpeg"/><Relationship Id="rId10" Type="http://schemas.openxmlformats.org/officeDocument/2006/relationships/image" Target="../media/image11.JPG"/><Relationship Id="rId4" Type="http://schemas.openxmlformats.org/officeDocument/2006/relationships/image" Target="../media/image21.png"/><Relationship Id="rId9" Type="http://schemas.openxmlformats.org/officeDocument/2006/relationships/image" Target="../media/image10.jpeg"/><Relationship Id="rId1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.png"/><Relationship Id="rId7" Type="http://schemas.openxmlformats.org/officeDocument/2006/relationships/image" Target="../media/image33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36.jpeg"/><Relationship Id="rId18" Type="http://schemas.openxmlformats.org/officeDocument/2006/relationships/image" Target="../media/image15.JPG"/><Relationship Id="rId3" Type="http://schemas.openxmlformats.org/officeDocument/2006/relationships/image" Target="../media/image20.png"/><Relationship Id="rId7" Type="http://schemas.openxmlformats.org/officeDocument/2006/relationships/image" Target="../media/image22.JPG"/><Relationship Id="rId12" Type="http://schemas.openxmlformats.org/officeDocument/2006/relationships/image" Target="../media/image35.jpeg"/><Relationship Id="rId17" Type="http://schemas.openxmlformats.org/officeDocument/2006/relationships/image" Target="../media/image14.jpeg"/><Relationship Id="rId2" Type="http://schemas.openxmlformats.org/officeDocument/2006/relationships/image" Target="../media/image1.png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11" Type="http://schemas.openxmlformats.org/officeDocument/2006/relationships/image" Target="../media/image12.JPG"/><Relationship Id="rId5" Type="http://schemas.openxmlformats.org/officeDocument/2006/relationships/image" Target="../media/image30.png"/><Relationship Id="rId15" Type="http://schemas.openxmlformats.org/officeDocument/2006/relationships/image" Target="../media/image10.jpeg"/><Relationship Id="rId10" Type="http://schemas.openxmlformats.org/officeDocument/2006/relationships/image" Target="../media/image11.JPG"/><Relationship Id="rId4" Type="http://schemas.openxmlformats.org/officeDocument/2006/relationships/image" Target="../media/image21.png"/><Relationship Id="rId9" Type="http://schemas.openxmlformats.org/officeDocument/2006/relationships/image" Target="../media/image34.jpeg"/><Relationship Id="rId1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/documentation/javascript/reference#LatLngBound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github.io/typeahead.js" TargetMode="External"/><Relationship Id="rId2" Type="http://schemas.openxmlformats.org/officeDocument/2006/relationships/hyperlink" Target="http://maps.googleapis.com/maps/api/geocode/json?address=%EB%8D%95%EC%A7%84%EA%B5%AC%20%EB%A7%A4%EB%B4%894%EA%B8%B8&amp;language=ch&amp;sensor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imakin.github.io/twbs-pagination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9.png"/><Relationship Id="rId7" Type="http://schemas.openxmlformats.org/officeDocument/2006/relationships/image" Target="../media/image11.JPG"/><Relationship Id="rId2" Type="http://schemas.openxmlformats.org/officeDocument/2006/relationships/hyperlink" Target="http://apis.map.daum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11" Type="http://schemas.openxmlformats.org/officeDocument/2006/relationships/image" Target="../media/image37.jpeg"/><Relationship Id="rId5" Type="http://schemas.openxmlformats.org/officeDocument/2006/relationships/image" Target="../media/image29.JPG"/><Relationship Id="rId10" Type="http://schemas.openxmlformats.org/officeDocument/2006/relationships/image" Target="../media/image41.jpeg"/><Relationship Id="rId4" Type="http://schemas.openxmlformats.org/officeDocument/2006/relationships/image" Target="../media/image1.png"/><Relationship Id="rId9" Type="http://schemas.openxmlformats.org/officeDocument/2006/relationships/image" Target="../media/image40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29.JPG"/><Relationship Id="rId3" Type="http://schemas.openxmlformats.org/officeDocument/2006/relationships/image" Target="../media/image42.JPG"/><Relationship Id="rId7" Type="http://schemas.openxmlformats.org/officeDocument/2006/relationships/image" Target="../media/image34.jpeg"/><Relationship Id="rId12" Type="http://schemas.openxmlformats.org/officeDocument/2006/relationships/image" Target="../media/image3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1.jpeg"/><Relationship Id="rId5" Type="http://schemas.openxmlformats.org/officeDocument/2006/relationships/image" Target="../media/image43.JPG"/><Relationship Id="rId10" Type="http://schemas.openxmlformats.org/officeDocument/2006/relationships/image" Target="../media/image40.jpeg"/><Relationship Id="rId4" Type="http://schemas.openxmlformats.org/officeDocument/2006/relationships/hyperlink" Target="http://apis.map.daum.net/" TargetMode="External"/><Relationship Id="rId9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flick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4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pen.io/dimsemenov/pen/sHoxp" TargetMode="External"/><Relationship Id="rId13" Type="http://schemas.openxmlformats.org/officeDocument/2006/relationships/image" Target="../media/image62.png"/><Relationship Id="rId18" Type="http://schemas.openxmlformats.org/officeDocument/2006/relationships/image" Target="../media/image41.jpeg"/><Relationship Id="rId3" Type="http://schemas.openxmlformats.org/officeDocument/2006/relationships/image" Target="../media/image56.png"/><Relationship Id="rId7" Type="http://schemas.openxmlformats.org/officeDocument/2006/relationships/hyperlink" Target="https://codepen.io/dimsemenov/pen/JGjHK" TargetMode="External"/><Relationship Id="rId12" Type="http://schemas.openxmlformats.org/officeDocument/2006/relationships/image" Target="../media/image61.png"/><Relationship Id="rId17" Type="http://schemas.openxmlformats.org/officeDocument/2006/relationships/image" Target="../media/image40.jpeg"/><Relationship Id="rId2" Type="http://schemas.openxmlformats.org/officeDocument/2006/relationships/image" Target="../media/image55.JPG"/><Relationship Id="rId16" Type="http://schemas.openxmlformats.org/officeDocument/2006/relationships/image" Target="../media/image12.JP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msemenov.com/plugins/magnific-popup/documentation.html#api" TargetMode="External"/><Relationship Id="rId11" Type="http://schemas.openxmlformats.org/officeDocument/2006/relationships/image" Target="../media/image60.png"/><Relationship Id="rId5" Type="http://schemas.openxmlformats.org/officeDocument/2006/relationships/image" Target="../media/image58.png"/><Relationship Id="rId15" Type="http://schemas.openxmlformats.org/officeDocument/2006/relationships/image" Target="../media/image11.JPG"/><Relationship Id="rId10" Type="http://schemas.openxmlformats.org/officeDocument/2006/relationships/image" Target="../media/image59.png"/><Relationship Id="rId19" Type="http://schemas.openxmlformats.org/officeDocument/2006/relationships/image" Target="../media/image37.jpeg"/><Relationship Id="rId4" Type="http://schemas.openxmlformats.org/officeDocument/2006/relationships/image" Target="../media/image57.png"/><Relationship Id="rId9" Type="http://schemas.openxmlformats.org/officeDocument/2006/relationships/hyperlink" Target="https://codepen.io/dimsemenov/pen/vKrqs" TargetMode="External"/><Relationship Id="rId14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2.png"/><Relationship Id="rId3" Type="http://schemas.openxmlformats.org/officeDocument/2006/relationships/hyperlink" Target="http://dev.moblab.kr/canvas-theme/HTML/social-icons.html" TargetMode="External"/><Relationship Id="rId7" Type="http://schemas.openxmlformats.org/officeDocument/2006/relationships/image" Target="../media/image71.png"/><Relationship Id="rId12" Type="http://schemas.openxmlformats.org/officeDocument/2006/relationships/image" Target="../media/image67.png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66.png"/><Relationship Id="rId5" Type="http://schemas.openxmlformats.org/officeDocument/2006/relationships/image" Target="../media/image64.png"/><Relationship Id="rId10" Type="http://schemas.openxmlformats.org/officeDocument/2006/relationships/image" Target="../media/image65.png"/><Relationship Id="rId4" Type="http://schemas.openxmlformats.org/officeDocument/2006/relationships/image" Target="../media/image69.png"/><Relationship Id="rId9" Type="http://schemas.openxmlformats.org/officeDocument/2006/relationships/image" Target="../media/image58.png"/><Relationship Id="rId1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oblab.kr/canvas-theme/HTML/social-icons.html" TargetMode="External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oblab.kr/canvas-theme/HTML/social-icons.html" TargetMode="External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zyhouzz.co.k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project/cozyhouzz-531c2/overview" TargetMode="External"/><Relationship Id="rId2" Type="http://schemas.openxmlformats.org/officeDocument/2006/relationships/hyperlink" Target="http://github.com/kincjf/cozyhouzz-ap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23307" y="313089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Mainpage</a:t>
            </a:r>
            <a:endParaRPr lang="en-US" altLang="ko-KR" sz="1300" b="1" dirty="0" smtClean="0"/>
          </a:p>
        </p:txBody>
      </p:sp>
      <p:cxnSp>
        <p:nvCxnSpPr>
          <p:cNvPr id="9" name="직선 화살표 연결선 8"/>
          <p:cNvCxnSpPr>
            <a:stCxn id="7" idx="1"/>
            <a:endCxn id="10" idx="0"/>
          </p:cNvCxnSpPr>
          <p:nvPr/>
        </p:nvCxnSpPr>
        <p:spPr>
          <a:xfrm flipH="1">
            <a:off x="1528107" y="547981"/>
            <a:ext cx="3095200" cy="41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44610" y="963587"/>
            <a:ext cx="1966993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게시글</a:t>
            </a:r>
            <a:r>
              <a:rPr lang="ko-KR" altLang="en-US" sz="1300" b="1" dirty="0" smtClean="0"/>
              <a:t> 상세보기</a:t>
            </a:r>
            <a:endParaRPr lang="ko-KR" altLang="en-US" sz="1300" b="1" dirty="0"/>
          </a:p>
        </p:txBody>
      </p:sp>
      <p:cxnSp>
        <p:nvCxnSpPr>
          <p:cNvPr id="12" name="직선 화살표 연결선 11"/>
          <p:cNvCxnSpPr>
            <a:stCxn id="7" idx="3"/>
            <a:endCxn id="24" idx="0"/>
          </p:cNvCxnSpPr>
          <p:nvPr/>
        </p:nvCxnSpPr>
        <p:spPr>
          <a:xfrm>
            <a:off x="6267549" y="547981"/>
            <a:ext cx="2940678" cy="43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94864" y="2616788"/>
            <a:ext cx="816739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글 수정</a:t>
            </a:r>
          </a:p>
        </p:txBody>
      </p:sp>
      <p:cxnSp>
        <p:nvCxnSpPr>
          <p:cNvPr id="18" name="직선 화살표 연결선 17"/>
          <p:cNvCxnSpPr>
            <a:stCxn id="10" idx="2"/>
            <a:endCxn id="16" idx="0"/>
          </p:cNvCxnSpPr>
          <p:nvPr/>
        </p:nvCxnSpPr>
        <p:spPr>
          <a:xfrm>
            <a:off x="1528107" y="1433371"/>
            <a:ext cx="575127" cy="118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306073" y="985769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페이지 종류</a:t>
            </a:r>
            <a:endParaRPr lang="en-US" altLang="ko-KR" sz="13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8306072" y="2282062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지도형식</a:t>
            </a:r>
            <a:endParaRPr lang="en-US" altLang="ko-KR" sz="130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6224630" y="2282062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리스트형식</a:t>
            </a:r>
            <a:endParaRPr lang="en-US" altLang="ko-KR" sz="13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0387514" y="2282062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 정보</a:t>
            </a:r>
            <a:endParaRPr lang="en-US" altLang="ko-KR" sz="1300" b="1" dirty="0" smtClean="0"/>
          </a:p>
          <a:p>
            <a:pPr algn="ctr"/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보기</a:t>
            </a:r>
            <a:r>
              <a:rPr lang="en-US" altLang="ko-KR" sz="1300" b="1" dirty="0" smtClean="0"/>
              <a:t>&amp;</a:t>
            </a:r>
            <a:r>
              <a:rPr lang="ko-KR" altLang="en-US" sz="1300" b="1" dirty="0" smtClean="0"/>
              <a:t>관리</a:t>
            </a:r>
            <a:r>
              <a:rPr lang="en-US" altLang="ko-KR" sz="1300" b="1" dirty="0" smtClean="0"/>
              <a:t>)</a:t>
            </a:r>
          </a:p>
        </p:txBody>
      </p:sp>
      <p:cxnSp>
        <p:nvCxnSpPr>
          <p:cNvPr id="31" name="직선 화살표 연결선 30"/>
          <p:cNvCxnSpPr>
            <a:endCxn id="25" idx="0"/>
          </p:cNvCxnSpPr>
          <p:nvPr/>
        </p:nvCxnSpPr>
        <p:spPr>
          <a:xfrm>
            <a:off x="9195979" y="1385669"/>
            <a:ext cx="12247" cy="89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4" idx="2"/>
            <a:endCxn id="26" idx="0"/>
          </p:cNvCxnSpPr>
          <p:nvPr/>
        </p:nvCxnSpPr>
        <p:spPr>
          <a:xfrm flipH="1">
            <a:off x="7126784" y="1385669"/>
            <a:ext cx="2081443" cy="89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4" idx="2"/>
            <a:endCxn id="27" idx="0"/>
          </p:cNvCxnSpPr>
          <p:nvPr/>
        </p:nvCxnSpPr>
        <p:spPr>
          <a:xfrm>
            <a:off x="9208227" y="1385669"/>
            <a:ext cx="2081441" cy="89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3185" y="4445144"/>
            <a:ext cx="1098648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err="1" smtClean="0"/>
              <a:t>게시글</a:t>
            </a:r>
            <a:r>
              <a:rPr lang="ko-KR" altLang="en-US" sz="1600" b="1" u="sng" dirty="0" smtClean="0"/>
              <a:t> 상세보기</a:t>
            </a:r>
            <a:r>
              <a:rPr lang="en-US" altLang="ko-KR" sz="1600" b="1" u="sng" dirty="0" smtClean="0"/>
              <a:t>-</a:t>
            </a:r>
            <a:r>
              <a:rPr lang="ko-KR" altLang="en-US" sz="1600" b="1" u="sng" dirty="0" smtClean="0"/>
              <a:t>팝업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타 유저</a:t>
            </a:r>
            <a:r>
              <a:rPr lang="en-US" altLang="ko-KR" sz="1600" b="1" u="sng" dirty="0" smtClean="0"/>
              <a:t>/</a:t>
            </a:r>
            <a:r>
              <a:rPr lang="ko-KR" altLang="en-US" sz="1600" b="1" u="sng" dirty="0" smtClean="0"/>
              <a:t>기관</a:t>
            </a:r>
            <a:r>
              <a:rPr lang="en-US" altLang="ko-KR" sz="1600" b="1" u="sng" dirty="0"/>
              <a:t> 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u="sng" dirty="0" smtClean="0"/>
              <a:t>Auth0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현재 기획하는 페이지는 </a:t>
            </a:r>
            <a:r>
              <a:rPr lang="en-US" altLang="ko-KR" sz="1600" b="1" u="sng" dirty="0" err="1" smtClean="0"/>
              <a:t>spinattic</a:t>
            </a:r>
            <a:r>
              <a:rPr lang="ko-KR" altLang="en-US" sz="1600" b="1" u="sng" dirty="0" smtClean="0"/>
              <a:t>과 굉장히 흡사한 상태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개인유저</a:t>
            </a:r>
            <a:r>
              <a:rPr lang="en-US" altLang="ko-KR" sz="1600" b="1" u="sng" dirty="0" smtClean="0"/>
              <a:t>/</a:t>
            </a:r>
            <a:r>
              <a:rPr lang="ko-KR" altLang="en-US" sz="1600" b="1" u="sng" dirty="0" smtClean="0"/>
              <a:t>기관 페이지는 </a:t>
            </a:r>
            <a:r>
              <a:rPr lang="ko-KR" altLang="en-US" sz="1600" b="1" u="sng" dirty="0" err="1" smtClean="0"/>
              <a:t>트위터와</a:t>
            </a:r>
            <a:r>
              <a:rPr lang="ko-KR" altLang="en-US" sz="1600" b="1" u="sng" dirty="0" smtClean="0"/>
              <a:t> 흡사한 상태에서 기획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그렇기 때문에 카테고리</a:t>
            </a:r>
            <a:r>
              <a:rPr lang="en-US" altLang="ko-KR" sz="1600" b="1" u="sng" dirty="0" smtClean="0"/>
              <a:t>(</a:t>
            </a:r>
            <a:r>
              <a:rPr lang="ko-KR" altLang="en-US" sz="1600" b="1" u="sng" dirty="0" smtClean="0"/>
              <a:t>홈페이지 사용처</a:t>
            </a:r>
            <a:r>
              <a:rPr lang="en-US" altLang="ko-KR" sz="1600" b="1" u="sng" dirty="0" smtClean="0"/>
              <a:t>)</a:t>
            </a:r>
            <a:r>
              <a:rPr lang="ko-KR" altLang="en-US" sz="1600" b="1" u="sng" dirty="0" smtClean="0"/>
              <a:t>를 확실히 해야 좀 더 </a:t>
            </a:r>
            <a:r>
              <a:rPr lang="ko-KR" altLang="en-US" sz="1600" b="1" u="sng" dirty="0" err="1" smtClean="0"/>
              <a:t>활용성이</a:t>
            </a:r>
            <a:r>
              <a:rPr lang="ko-KR" altLang="en-US" sz="1600" b="1" u="sng" dirty="0" smtClean="0"/>
              <a:t> 높은 홈페이지가 될 수 있음</a:t>
            </a:r>
            <a:endParaRPr lang="en-US" altLang="ko-KR" sz="1600" b="1" u="sng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5796426" y="43147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http://localhost:63342/themeforest-9228123-canvas-the-multipurpose-html5-template%20(3)/Package-HTML/Documentation/index.html?_ijt=28mbr5jbmhk8n6s83nq0ajt3rb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773912" y="1697506"/>
            <a:ext cx="744784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글 등록</a:t>
            </a:r>
            <a:endParaRPr lang="en-US" altLang="ko-KR" sz="1300" b="1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3591258" y="982368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Header</a:t>
            </a:r>
          </a:p>
        </p:txBody>
      </p:sp>
      <p:cxnSp>
        <p:nvCxnSpPr>
          <p:cNvPr id="34" name="직선 화살표 연결선 33"/>
          <p:cNvCxnSpPr>
            <a:stCxn id="7" idx="2"/>
            <a:endCxn id="32" idx="0"/>
          </p:cNvCxnSpPr>
          <p:nvPr/>
        </p:nvCxnSpPr>
        <p:spPr>
          <a:xfrm flipH="1">
            <a:off x="4413379" y="782873"/>
            <a:ext cx="1032049" cy="1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2" idx="2"/>
            <a:endCxn id="30" idx="0"/>
          </p:cNvCxnSpPr>
          <p:nvPr/>
        </p:nvCxnSpPr>
        <p:spPr>
          <a:xfrm flipH="1">
            <a:off x="4146304" y="1452152"/>
            <a:ext cx="267075" cy="24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3472" y="1862200"/>
            <a:ext cx="1411966" cy="415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댓글보기</a:t>
            </a:r>
            <a:endParaRPr lang="ko-KR" altLang="en-US" sz="1300" b="1" dirty="0"/>
          </a:p>
        </p:txBody>
      </p:sp>
      <p:cxnSp>
        <p:nvCxnSpPr>
          <p:cNvPr id="28" name="직선 화살표 연결선 27"/>
          <p:cNvCxnSpPr>
            <a:stCxn id="10" idx="2"/>
            <a:endCxn id="23" idx="0"/>
          </p:cNvCxnSpPr>
          <p:nvPr/>
        </p:nvCxnSpPr>
        <p:spPr>
          <a:xfrm flipH="1">
            <a:off x="779455" y="1433371"/>
            <a:ext cx="748652" cy="42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09377" y="2643268"/>
            <a:ext cx="1411966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댓글등록</a:t>
            </a:r>
            <a:r>
              <a:rPr lang="en-US" altLang="ko-KR" sz="1300" b="1" dirty="0" smtClean="0"/>
              <a:t>/</a:t>
            </a:r>
            <a:r>
              <a:rPr lang="ko-KR" altLang="en-US" sz="1300" b="1" dirty="0" smtClean="0"/>
              <a:t>삭제</a:t>
            </a:r>
            <a:endParaRPr lang="en-US" altLang="ko-KR" sz="1300" b="1" dirty="0" smtClean="0"/>
          </a:p>
        </p:txBody>
      </p:sp>
      <p:cxnSp>
        <p:nvCxnSpPr>
          <p:cNvPr id="35" name="직선 화살표 연결선 34"/>
          <p:cNvCxnSpPr>
            <a:stCxn id="10" idx="2"/>
            <a:endCxn id="29" idx="0"/>
          </p:cNvCxnSpPr>
          <p:nvPr/>
        </p:nvCxnSpPr>
        <p:spPr>
          <a:xfrm flipH="1">
            <a:off x="815360" y="1433371"/>
            <a:ext cx="712747" cy="12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779741" y="2988158"/>
            <a:ext cx="2775528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카테고리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키워드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태그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조건</a:t>
            </a:r>
            <a:r>
              <a:rPr lang="en-US" altLang="ko-KR" sz="1300" b="1" dirty="0" smtClean="0"/>
              <a:t> </a:t>
            </a:r>
            <a:r>
              <a:rPr lang="ko-KR" altLang="en-US" sz="1300" b="1" dirty="0" smtClean="0"/>
              <a:t>검색</a:t>
            </a:r>
            <a:endParaRPr lang="en-US" altLang="ko-KR" sz="1300" b="1" dirty="0" smtClean="0"/>
          </a:p>
        </p:txBody>
      </p:sp>
      <p:cxnSp>
        <p:nvCxnSpPr>
          <p:cNvPr id="39" name="직선 화살표 연결선 38"/>
          <p:cNvCxnSpPr>
            <a:stCxn id="26" idx="2"/>
            <a:endCxn id="38" idx="0"/>
          </p:cNvCxnSpPr>
          <p:nvPr/>
        </p:nvCxnSpPr>
        <p:spPr>
          <a:xfrm>
            <a:off x="7126784" y="2681962"/>
            <a:ext cx="1040721" cy="30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8167505" y="2747502"/>
            <a:ext cx="1040721" cy="30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306072" y="3675275"/>
            <a:ext cx="1804307" cy="38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지도기반검색</a:t>
            </a:r>
            <a:endParaRPr lang="en-US" altLang="ko-KR" sz="1300" b="1" dirty="0" smtClean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9718158" y="2681962"/>
            <a:ext cx="10633" cy="99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826093" y="965904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footer</a:t>
            </a:r>
          </a:p>
        </p:txBody>
      </p:sp>
      <p:cxnSp>
        <p:nvCxnSpPr>
          <p:cNvPr id="53" name="직선 화살표 연결선 52"/>
          <p:cNvCxnSpPr>
            <a:stCxn id="7" idx="2"/>
            <a:endCxn id="51" idx="0"/>
          </p:cNvCxnSpPr>
          <p:nvPr/>
        </p:nvCxnSpPr>
        <p:spPr>
          <a:xfrm>
            <a:off x="5445428" y="782873"/>
            <a:ext cx="1202786" cy="18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2191421" y="1695264"/>
            <a:ext cx="1456739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로그인</a:t>
            </a:r>
            <a:r>
              <a:rPr lang="en-US" altLang="ko-KR" sz="1300" b="1" dirty="0" smtClean="0"/>
              <a:t>/</a:t>
            </a:r>
            <a:r>
              <a:rPr lang="ko-KR" altLang="en-US" sz="1300" b="1" dirty="0" smtClean="0"/>
              <a:t>회원가입</a:t>
            </a:r>
            <a:endParaRPr lang="en-US" altLang="ko-KR" sz="1300" b="1" dirty="0" smtClean="0"/>
          </a:p>
        </p:txBody>
      </p:sp>
      <p:cxnSp>
        <p:nvCxnSpPr>
          <p:cNvPr id="57" name="직선 화살표 연결선 56"/>
          <p:cNvCxnSpPr>
            <a:stCxn id="32" idx="2"/>
            <a:endCxn id="56" idx="0"/>
          </p:cNvCxnSpPr>
          <p:nvPr/>
        </p:nvCxnSpPr>
        <p:spPr>
          <a:xfrm flipH="1">
            <a:off x="2919791" y="1452152"/>
            <a:ext cx="1493588" cy="24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650734" y="1690211"/>
            <a:ext cx="1573896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 정보 간편 보기</a:t>
            </a:r>
            <a:endParaRPr lang="en-US" altLang="ko-KR" sz="1300" b="1" dirty="0" smtClean="0"/>
          </a:p>
        </p:txBody>
      </p:sp>
      <p:cxnSp>
        <p:nvCxnSpPr>
          <p:cNvPr id="62" name="직선 화살표 연결선 61"/>
          <p:cNvCxnSpPr>
            <a:stCxn id="32" idx="2"/>
            <a:endCxn id="61" idx="0"/>
          </p:cNvCxnSpPr>
          <p:nvPr/>
        </p:nvCxnSpPr>
        <p:spPr>
          <a:xfrm>
            <a:off x="4413379" y="1452152"/>
            <a:ext cx="1024303" cy="23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3185" y="1357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페이지별</a:t>
            </a:r>
            <a:r>
              <a:rPr lang="ko-KR" altLang="en-US" b="1" dirty="0" smtClean="0"/>
              <a:t> 기능 배치 개요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2822265" y="2606239"/>
            <a:ext cx="149105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ID/</a:t>
            </a:r>
            <a:r>
              <a:rPr lang="ko-KR" altLang="en-US" sz="1300" b="1" dirty="0" smtClean="0"/>
              <a:t>비밀번호 찾기</a:t>
            </a:r>
            <a:endParaRPr lang="en-US" altLang="ko-KR" sz="1300" b="1" dirty="0" smtClean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4298704" y="1604552"/>
            <a:ext cx="267075" cy="24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6" idx="2"/>
            <a:endCxn id="54" idx="0"/>
          </p:cNvCxnSpPr>
          <p:nvPr/>
        </p:nvCxnSpPr>
        <p:spPr>
          <a:xfrm>
            <a:off x="2919791" y="2165048"/>
            <a:ext cx="647999" cy="44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Mainpage-(snspage </a:t>
            </a:r>
            <a:r>
              <a:rPr lang="ko-KR" altLang="en-US" b="1" smtClean="0"/>
              <a:t>구성</a:t>
            </a:r>
            <a:r>
              <a:rPr lang="en-US" altLang="ko-KR" b="1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-1" y="2779353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9" y="3461852"/>
            <a:ext cx="6742340" cy="28529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930451" y="3534858"/>
            <a:ext cx="4034371" cy="19521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0" y="2786244"/>
            <a:ext cx="12192000" cy="50538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6650605" y="1059679"/>
            <a:ext cx="2595945" cy="2034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316136" y="449981"/>
            <a:ext cx="37834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Arial" panose="020B0604020202020204" pitchFamily="34" charset="0"/>
              </a:rPr>
              <a:t>카테고리를 </a:t>
            </a:r>
            <a:r>
              <a:rPr lang="ko-KR" altLang="en-US" sz="1500" b="1" dirty="0" err="1" smtClean="0">
                <a:latin typeface="Arial" panose="020B0604020202020204" pitchFamily="34" charset="0"/>
              </a:rPr>
              <a:t>해더에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넣지 않고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err="1" smtClean="0">
                <a:latin typeface="Arial" panose="020B0604020202020204" pitchFamily="34" charset="0"/>
              </a:rPr>
              <a:t>메인페이지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자체를 카테고리 형태로 제작</a:t>
            </a:r>
            <a:r>
              <a:rPr lang="en-US" altLang="ko-KR" sz="1500" b="1" dirty="0">
                <a:latin typeface="Arial" panose="020B0604020202020204" pitchFamily="34" charset="0"/>
              </a:rPr>
              <a:t>!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</a:t>
            </a:r>
            <a:endParaRPr lang="ko-KR" altLang="ko-KR" sz="1500" b="1" dirty="0"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30451" y="2806437"/>
            <a:ext cx="7295003" cy="49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부동산 숙박 관광</a:t>
            </a:r>
            <a:r>
              <a:rPr lang="en-US" altLang="ko-KR" dirty="0"/>
              <a:t> </a:t>
            </a:r>
            <a:r>
              <a:rPr lang="ko-KR" altLang="en-US" dirty="0" smtClean="0"/>
              <a:t>인테리어 항공 인기태그</a:t>
            </a:r>
            <a:r>
              <a:rPr lang="en-US" altLang="ko-KR" dirty="0" smtClean="0"/>
              <a:t>1 </a:t>
            </a:r>
            <a:r>
              <a:rPr lang="ko-KR" altLang="en-US" dirty="0" smtClean="0"/>
              <a:t>인기태그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인기태그</a:t>
            </a:r>
            <a:r>
              <a:rPr lang="en-US" altLang="ko-KR" dirty="0" smtClean="0"/>
              <a:t>3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097215" y="2798273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62853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237615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207699" y="2798273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738168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57721" y="2798273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977275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46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Mainpage-(snspage </a:t>
            </a:r>
            <a:r>
              <a:rPr lang="ko-KR" altLang="en-US" b="1" smtClean="0"/>
              <a:t>구성</a:t>
            </a:r>
            <a:r>
              <a:rPr lang="en-US" altLang="ko-KR" b="1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317880" y="2845229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9" y="3461852"/>
            <a:ext cx="6742340" cy="28529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17880" y="-742081"/>
            <a:ext cx="4034371" cy="19521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2930450" y="3534858"/>
            <a:ext cx="5999905" cy="277992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8930355" y="1486968"/>
            <a:ext cx="742435" cy="3516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419813" y="0"/>
            <a:ext cx="377218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Arial" panose="020B0604020202020204" pitchFamily="34" charset="0"/>
              </a:rPr>
              <a:t>현재 구성한 카테고리가 존재하지 않거나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smtClean="0">
                <a:latin typeface="Arial" panose="020B0604020202020204" pitchFamily="34" charset="0"/>
              </a:rPr>
              <a:t>아예</a:t>
            </a:r>
            <a:r>
              <a:rPr lang="en-US" altLang="ko-KR" sz="1500" b="1" dirty="0">
                <a:latin typeface="Arial" panose="020B0604020202020204" pitchFamily="34" charset="0"/>
              </a:rPr>
              <a:t>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없는 수준이니 일단은 조회수 순으로 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Layout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구성</a:t>
            </a:r>
            <a:endParaRPr lang="ko-KR" altLang="ko-KR" sz="1500" b="1" dirty="0"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48964" y="4686300"/>
            <a:ext cx="1336750" cy="238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926292" y="4041382"/>
            <a:ext cx="1403287" cy="84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48964" y="5391174"/>
            <a:ext cx="1476388" cy="30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날짜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좋아요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댓글수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2953998" y="5735977"/>
            <a:ext cx="1403287" cy="36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445423" y="4888315"/>
            <a:ext cx="1403287" cy="72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960395" y="5735977"/>
            <a:ext cx="1403287" cy="558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48964" y="3726228"/>
            <a:ext cx="1369739" cy="25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게시자 계정</a:t>
            </a:r>
            <a:endParaRPr lang="ko-KR" altLang="en-US" sz="1300" dirty="0"/>
          </a:p>
        </p:txBody>
      </p:sp>
      <p:sp>
        <p:nvSpPr>
          <p:cNvPr id="24" name="직사각형 23"/>
          <p:cNvSpPr/>
          <p:nvPr/>
        </p:nvSpPr>
        <p:spPr>
          <a:xfrm>
            <a:off x="89642" y="843590"/>
            <a:ext cx="316726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latin typeface="Arial" panose="020B0604020202020204" pitchFamily="34" charset="0"/>
              </a:rPr>
              <a:t>&lt;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참고사항</a:t>
            </a:r>
            <a:r>
              <a:rPr lang="en-US" altLang="ko-KR" sz="1500" b="1" dirty="0" smtClean="0">
                <a:latin typeface="Arial" panose="020B0604020202020204" pitchFamily="34" charset="0"/>
              </a:rPr>
              <a:t>&gt;</a:t>
            </a: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blog-masonry-3.html</a:t>
            </a:r>
            <a:endParaRPr lang="en-US" altLang="ko-KR" sz="1500" b="1" dirty="0">
              <a:latin typeface="Arial" panose="020B0604020202020204" pitchFamily="34" charset="0"/>
            </a:endParaRP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Icon-lists.html</a:t>
            </a:r>
            <a:endParaRPr lang="en-US" altLang="ko-KR" sz="1500" b="1" dirty="0">
              <a:latin typeface="Arial" panose="020B0604020202020204" pitchFamily="34" charset="0"/>
            </a:endParaRPr>
          </a:p>
          <a:p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 entry clearfix[div class]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572" y="4805559"/>
            <a:ext cx="2639250" cy="197167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948964" y="4915790"/>
            <a:ext cx="1369739" cy="4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글 내용</a:t>
            </a:r>
            <a:endParaRPr lang="ko-KR" altLang="en-US" sz="1300" dirty="0"/>
          </a:p>
        </p:txBody>
      </p:sp>
      <p:sp>
        <p:nvSpPr>
          <p:cNvPr id="30" name="직사각형 29"/>
          <p:cNvSpPr/>
          <p:nvPr/>
        </p:nvSpPr>
        <p:spPr>
          <a:xfrm>
            <a:off x="1087395" y="652313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b="1" dirty="0"/>
              <a:t>&lt;li&gt;&lt;i class="icon-line-heart"&gt;&lt;/i&gt;&lt;span&gt;icon-line-heart&lt;/span&gt;&lt;/li&gt;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1851060" y="6167504"/>
            <a:ext cx="141911" cy="35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-180298" y="3105314"/>
            <a:ext cx="3097553" cy="3027744"/>
            <a:chOff x="-180298" y="3105314"/>
            <a:chExt cx="3097553" cy="3027744"/>
          </a:xfrm>
        </p:grpSpPr>
        <p:grpSp>
          <p:nvGrpSpPr>
            <p:cNvPr id="31" name="그룹 30"/>
            <p:cNvGrpSpPr/>
            <p:nvPr/>
          </p:nvGrpSpPr>
          <p:grpSpPr>
            <a:xfrm>
              <a:off x="-180298" y="3105314"/>
              <a:ext cx="3033923" cy="2888284"/>
              <a:chOff x="-85696" y="2188949"/>
              <a:chExt cx="3025014" cy="3602447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0" y="2798273"/>
                <a:ext cx="2939318" cy="29931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2766" y="4989271"/>
                <a:ext cx="1021436" cy="260116"/>
              </a:xfrm>
              <a:prstGeom prst="rect">
                <a:avLst/>
              </a:prstGeom>
            </p:spPr>
          </p:pic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554" y="5028931"/>
                <a:ext cx="904875" cy="247650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5007163"/>
                <a:ext cx="895350" cy="238125"/>
              </a:xfrm>
              <a:prstGeom prst="rect">
                <a:avLst/>
              </a:prstGeom>
            </p:spPr>
          </p:pic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5696" y="2188949"/>
                <a:ext cx="1597920" cy="558686"/>
              </a:xfrm>
              <a:prstGeom prst="rect">
                <a:avLst/>
              </a:prstGeom>
            </p:spPr>
          </p:pic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935" y="4754295"/>
                <a:ext cx="2052873" cy="165174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2861372"/>
                <a:ext cx="2821749" cy="1706145"/>
              </a:xfrm>
              <a:prstGeom prst="rect">
                <a:avLst/>
              </a:prstGeom>
            </p:spPr>
          </p:pic>
        </p:grpSp>
        <p:sp>
          <p:nvSpPr>
            <p:cNvPr id="48" name="TextBox 47"/>
            <p:cNvSpPr txBox="1"/>
            <p:nvPr/>
          </p:nvSpPr>
          <p:spPr>
            <a:xfrm>
              <a:off x="290197" y="3190504"/>
              <a:ext cx="2177350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닉네임</a:t>
              </a:r>
              <a:endParaRPr lang="ko-KR" altLang="en-US" sz="11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21" y="5083497"/>
              <a:ext cx="2753663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글 내용</a:t>
              </a:r>
              <a:endParaRPr lang="ko-KR" alt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17840" y="5342289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글좋아요수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54796" y="5339566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댓글수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0867" y="5339566"/>
              <a:ext cx="59397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날짜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17840" y="5599212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5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54796" y="5596489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3</a:t>
              </a:r>
              <a:endParaRPr lang="ko-KR" alt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0866" y="5596489"/>
              <a:ext cx="74029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12</a:t>
              </a:r>
              <a:r>
                <a:rPr lang="ko-KR" altLang="en-US" sz="1000" dirty="0" err="1" smtClean="0"/>
                <a:t>시간전</a:t>
              </a:r>
              <a:endParaRPr lang="en-US" altLang="ko-KR" sz="1000" dirty="0" smtClean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0866" y="5886837"/>
              <a:ext cx="250371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 smtClean="0"/>
                <a:t>Monent</a:t>
              </a:r>
              <a:r>
                <a:rPr lang="en-US" altLang="ko-KR" sz="1000" b="1" dirty="0"/>
                <a:t> </a:t>
              </a:r>
              <a:r>
                <a:rPr lang="en-US" altLang="ko-KR" sz="1000" b="1" dirty="0" smtClean="0"/>
                <a:t>– relative time </a:t>
              </a:r>
              <a:r>
                <a:rPr lang="ko-KR" altLang="en-US" sz="1000" b="1" dirty="0" smtClean="0"/>
                <a:t>참고</a:t>
              </a:r>
              <a:endParaRPr lang="en-US" altLang="ko-KR" sz="10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0629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087" y="1347395"/>
            <a:ext cx="2750514" cy="49053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로그인</a:t>
            </a:r>
            <a:r>
              <a:rPr lang="en-US" altLang="ko-KR" b="1" dirty="0"/>
              <a:t>, </a:t>
            </a:r>
            <a:r>
              <a:rPr lang="ko-KR" altLang="en-US" b="1" dirty="0"/>
              <a:t>회원가입</a:t>
            </a:r>
            <a:r>
              <a:rPr lang="en-US" altLang="ko-KR" b="1" dirty="0"/>
              <a:t>(1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4707423" y="35515"/>
            <a:ext cx="728039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 smtClean="0"/>
          </a:p>
          <a:p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회원 종류 </a:t>
            </a:r>
            <a:r>
              <a:rPr lang="en-US" altLang="ko-KR" sz="1400" b="1" dirty="0" smtClean="0"/>
              <a:t>: </a:t>
            </a:r>
            <a:r>
              <a:rPr lang="en-US" altLang="ko-KR" sz="1400" b="1" dirty="0"/>
              <a:t>‘PUBLIC’</a:t>
            </a:r>
            <a:r>
              <a:rPr lang="ko-KR" altLang="en-US" sz="1400" b="1" dirty="0"/>
              <a:t> : 일반 </a:t>
            </a:r>
            <a:r>
              <a:rPr lang="ko-KR" altLang="en-US" sz="1400" b="1" dirty="0" smtClean="0"/>
              <a:t>회원 </a:t>
            </a:r>
            <a:r>
              <a:rPr lang="en-US" altLang="ko-KR" sz="1400" b="1" dirty="0" smtClean="0"/>
              <a:t>/ ‘</a:t>
            </a:r>
            <a:r>
              <a:rPr lang="en-US" altLang="ko-KR" sz="1400" b="1" dirty="0"/>
              <a:t>BUSINESS’ : </a:t>
            </a:r>
            <a:r>
              <a:rPr lang="ko-KR" altLang="en-US" sz="1400" b="1" dirty="0"/>
              <a:t>비즈니스 </a:t>
            </a:r>
            <a:r>
              <a:rPr lang="ko-KR" altLang="en-US" sz="1400" b="1" dirty="0" smtClean="0"/>
              <a:t>회원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sz="1400" b="1" u="sng" dirty="0"/>
              <a:t>관리자로 가입하는 방법은 따로 없음</a:t>
            </a:r>
            <a:r>
              <a:rPr lang="en-US" altLang="ko-KR" sz="1400" b="1" u="sng" dirty="0"/>
              <a:t>(DB</a:t>
            </a:r>
            <a:r>
              <a:rPr lang="ko-KR" altLang="en-US" sz="1400" b="1" u="sng" dirty="0"/>
              <a:t>에서 수정</a:t>
            </a:r>
            <a:r>
              <a:rPr lang="en-US" altLang="ko-KR" sz="1400" b="1" u="sng" dirty="0" smtClean="0"/>
              <a:t>)</a:t>
            </a:r>
            <a:endParaRPr lang="en-US" altLang="ko-KR" sz="1400" b="1" u="sng" dirty="0"/>
          </a:p>
          <a:p>
            <a:pPr marL="285750" indent="-285750">
              <a:buFontTx/>
              <a:buChar char="-"/>
            </a:pPr>
            <a:r>
              <a:rPr lang="ko-KR" altLang="en-US" sz="1400" b="1" u="sng" dirty="0"/>
              <a:t>관리자 계정의 경우 일반회원 </a:t>
            </a:r>
            <a:r>
              <a:rPr lang="en-US" altLang="ko-KR" sz="1400" b="1" u="sng" dirty="0"/>
              <a:t>+ </a:t>
            </a:r>
            <a:r>
              <a:rPr lang="ko-KR" altLang="en-US" sz="1400" b="1" u="sng" dirty="0" smtClean="0"/>
              <a:t>비즈니스 </a:t>
            </a:r>
            <a:r>
              <a:rPr lang="ko-KR" altLang="en-US" sz="1400" b="1" u="sng" dirty="0"/>
              <a:t>회원의 권한을 모두 </a:t>
            </a:r>
            <a:r>
              <a:rPr lang="ko-KR" altLang="en-US" sz="1400" b="1" u="sng" dirty="0" smtClean="0"/>
              <a:t>가</a:t>
            </a:r>
            <a:r>
              <a:rPr lang="ko-KR" altLang="en-US" sz="1400" b="1" u="sng" dirty="0" smtClean="0"/>
              <a:t>짐</a:t>
            </a:r>
            <a:endParaRPr lang="en-US" altLang="ko-KR" sz="1400" b="1" u="sng" dirty="0"/>
          </a:p>
          <a:p>
            <a:pPr marL="285750" indent="-285750">
              <a:buFontTx/>
              <a:buChar char="-"/>
            </a:pPr>
            <a:r>
              <a:rPr lang="ko-KR" altLang="en-US" sz="1400" b="1" u="sng" dirty="0"/>
              <a:t>상단 로고</a:t>
            </a:r>
            <a:r>
              <a:rPr lang="en-US" altLang="ko-KR" sz="1400" b="1" u="sng" dirty="0"/>
              <a:t>, </a:t>
            </a:r>
            <a:r>
              <a:rPr lang="ko-KR" altLang="en-US" sz="1400" b="1" u="sng" dirty="0" err="1"/>
              <a:t>글구</a:t>
            </a:r>
            <a:r>
              <a:rPr lang="ko-KR" altLang="en-US" sz="1400" b="1" u="sng" dirty="0"/>
              <a:t> 변경</a:t>
            </a:r>
            <a:endParaRPr lang="en-US" altLang="ko-KR" sz="1400" b="1" u="sng" dirty="0"/>
          </a:p>
        </p:txBody>
      </p:sp>
      <p:sp>
        <p:nvSpPr>
          <p:cNvPr id="46" name="직사각형 45"/>
          <p:cNvSpPr/>
          <p:nvPr/>
        </p:nvSpPr>
        <p:spPr>
          <a:xfrm>
            <a:off x="4707423" y="5028334"/>
            <a:ext cx="2447841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화살표 연결선 47"/>
          <p:cNvCxnSpPr>
            <a:stCxn id="46" idx="3"/>
            <a:endCxn id="5" idx="1"/>
          </p:cNvCxnSpPr>
          <p:nvPr/>
        </p:nvCxnSpPr>
        <p:spPr>
          <a:xfrm flipV="1">
            <a:off x="7155264" y="3837515"/>
            <a:ext cx="580041" cy="139819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883834" y="5112598"/>
            <a:ext cx="1601925" cy="246221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smtClean="0">
                <a:latin typeface="Arial" panose="020B0604020202020204" pitchFamily="34" charset="0"/>
              </a:rPr>
              <a:t>회원 종류 선택</a:t>
            </a:r>
            <a:r>
              <a:rPr lang="en-US" altLang="ko-KR" sz="1000" b="1" dirty="0" smtClean="0">
                <a:latin typeface="Arial" panose="020B0604020202020204" pitchFamily="34" charset="0"/>
              </a:rPr>
              <a:t>(</a:t>
            </a:r>
            <a:r>
              <a:rPr lang="ko-KR" altLang="en-US" sz="1000" b="1" dirty="0" smtClean="0">
                <a:latin typeface="Arial" panose="020B0604020202020204" pitchFamily="34" charset="0"/>
              </a:rPr>
              <a:t>필수</a:t>
            </a:r>
            <a:r>
              <a:rPr lang="en-US" altLang="ko-KR" sz="1000" b="1" dirty="0" smtClean="0">
                <a:latin typeface="Arial" panose="020B0604020202020204" pitchFamily="34" charset="0"/>
              </a:rPr>
              <a:t>)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36" y="1347395"/>
            <a:ext cx="3057525" cy="4905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305" y="1895402"/>
            <a:ext cx="2143981" cy="388422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883833" y="4665668"/>
            <a:ext cx="1601925" cy="24622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smtClean="0">
                <a:latin typeface="Arial" panose="020B0604020202020204" pitchFamily="34" charset="0"/>
              </a:rPr>
              <a:t>닉네임 입력</a:t>
            </a:r>
            <a:r>
              <a:rPr lang="en-US" altLang="ko-KR" sz="1000" b="1" dirty="0" smtClean="0">
                <a:latin typeface="Arial" panose="020B0604020202020204" pitchFamily="34" charset="0"/>
              </a:rPr>
              <a:t>(</a:t>
            </a:r>
            <a:r>
              <a:rPr lang="ko-KR" altLang="en-US" sz="1000" b="1" dirty="0" smtClean="0">
                <a:latin typeface="Arial" panose="020B0604020202020204" pitchFamily="34" charset="0"/>
              </a:rPr>
              <a:t>필수</a:t>
            </a:r>
            <a:r>
              <a:rPr lang="en-US" altLang="ko-KR" sz="1000" b="1" dirty="0" smtClean="0">
                <a:latin typeface="Arial" panose="020B0604020202020204" pitchFamily="34" charset="0"/>
              </a:rPr>
              <a:t>)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7752" y="2125361"/>
            <a:ext cx="1418092" cy="369332"/>
          </a:xfrm>
          <a:prstGeom prst="rect">
            <a:avLst/>
          </a:prstGeom>
          <a:solidFill>
            <a:srgbClr val="ECECE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Vgram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39" y="1474168"/>
            <a:ext cx="543118" cy="54311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210158" y="2099276"/>
            <a:ext cx="1418092" cy="369332"/>
          </a:xfrm>
          <a:prstGeom prst="rect">
            <a:avLst/>
          </a:prstGeom>
          <a:solidFill>
            <a:srgbClr val="ECECE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Vgram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645" y="1448083"/>
            <a:ext cx="543118" cy="54311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530253" y="61314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https://auth0.com/docs/libraries/lock/v10/customization#select-field</a:t>
            </a:r>
          </a:p>
        </p:txBody>
      </p:sp>
    </p:spTree>
    <p:extLst>
      <p:ext uri="{BB962C8B-B14F-4D97-AF65-F5344CB8AC3E}">
        <p14:creationId xmlns:p14="http://schemas.microsoft.com/office/powerpoint/2010/main" val="12087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10541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 정보 수정</a:t>
            </a:r>
            <a:r>
              <a:rPr lang="en-US" altLang="ko-KR" b="1" dirty="0" smtClean="0"/>
              <a:t>(</a:t>
            </a:r>
            <a:r>
              <a:rPr lang="en-US" altLang="ko-KR" b="1" dirty="0"/>
              <a:t>1)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일반 회원정보</a:t>
            </a:r>
            <a:endParaRPr lang="ko-KR" altLang="en-US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36381" y="6505946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304477" y="1323315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2" y="1062373"/>
            <a:ext cx="6108321" cy="26329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63" y="1470629"/>
            <a:ext cx="4925642" cy="69111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767" y="1368552"/>
            <a:ext cx="1841754" cy="1788371"/>
          </a:xfrm>
          <a:prstGeom prst="rect">
            <a:avLst/>
          </a:prstGeom>
        </p:spPr>
      </p:pic>
      <p:sp>
        <p:nvSpPr>
          <p:cNvPr id="137" name="타원 136"/>
          <p:cNvSpPr/>
          <p:nvPr/>
        </p:nvSpPr>
        <p:spPr>
          <a:xfrm>
            <a:off x="2406754" y="1539628"/>
            <a:ext cx="1288325" cy="2539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사업자회원</a:t>
            </a:r>
            <a:endParaRPr lang="ko-KR" altLang="en-US" sz="800" b="1" dirty="0"/>
          </a:p>
        </p:txBody>
      </p:sp>
      <p:sp>
        <p:nvSpPr>
          <p:cNvPr id="143" name="직사각형 142"/>
          <p:cNvSpPr/>
          <p:nvPr/>
        </p:nvSpPr>
        <p:spPr>
          <a:xfrm>
            <a:off x="6768997" y="3417629"/>
            <a:ext cx="485042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프로필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사진은 </a:t>
            </a:r>
            <a:r>
              <a:rPr lang="en-US" altLang="ko-KR" sz="1400" b="1" dirty="0" smtClean="0"/>
              <a:t>1:1 </a:t>
            </a:r>
            <a:r>
              <a:rPr lang="ko-KR" altLang="en-US" sz="1400" b="1" dirty="0" smtClean="0"/>
              <a:t>사이즈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최대 </a:t>
            </a:r>
            <a:r>
              <a:rPr lang="en-US" altLang="ko-KR" sz="1400" b="1" dirty="0" smtClean="0"/>
              <a:t>150x150</a:t>
            </a:r>
            <a:r>
              <a:rPr lang="en-US" altLang="ko-KR" sz="1400" b="1" dirty="0" smtClean="0"/>
              <a:t>px </a:t>
            </a:r>
            <a:r>
              <a:rPr lang="ko-KR" altLang="en-US" sz="1400" b="1" dirty="0" smtClean="0"/>
              <a:t>이하여야 한다</a:t>
            </a:r>
            <a:r>
              <a:rPr lang="en-US" altLang="ko-KR" sz="1400" b="1" dirty="0" smtClean="0"/>
              <a:t>. Crop </a:t>
            </a:r>
            <a:r>
              <a:rPr lang="ko-KR" altLang="en-US" sz="1400" b="1" dirty="0" smtClean="0"/>
              <a:t>기능을 적용해서 자동으로 잘라내는 기능 필요</a:t>
            </a:r>
            <a:r>
              <a:rPr lang="en-US" altLang="ko-KR" sz="1400" b="1" dirty="0" smtClean="0"/>
              <a:t>(base64</a:t>
            </a:r>
            <a:r>
              <a:rPr lang="ko-KR" altLang="en-US" sz="1400" b="1" dirty="0" smtClean="0"/>
              <a:t>도 </a:t>
            </a:r>
            <a:r>
              <a:rPr lang="ko-KR" altLang="en-US" sz="1400" b="1" dirty="0" err="1" smtClean="0"/>
              <a:t>가능할듯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b="1" dirty="0" smtClean="0"/>
          </a:p>
        </p:txBody>
      </p:sp>
      <p:sp>
        <p:nvSpPr>
          <p:cNvPr id="149" name="직사각형 148"/>
          <p:cNvSpPr/>
          <p:nvPr/>
        </p:nvSpPr>
        <p:spPr>
          <a:xfrm>
            <a:off x="944977" y="1779101"/>
            <a:ext cx="961347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906326" y="1776171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554380" y="2426797"/>
            <a:ext cx="5279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회원 좋아요 수</a:t>
            </a:r>
            <a:r>
              <a:rPr lang="en-US" altLang="ko-KR" sz="1200" dirty="0" smtClean="0"/>
              <a:t>(icon-line-heart2)</a:t>
            </a:r>
          </a:p>
          <a:p>
            <a:r>
              <a:rPr lang="ko-KR" altLang="en-US" sz="1200" dirty="0" smtClean="0"/>
              <a:t>회원 등급</a:t>
            </a:r>
            <a:r>
              <a:rPr lang="en-US" altLang="ko-KR" sz="1200" dirty="0" smtClean="0"/>
              <a:t>(icon-star2) : </a:t>
            </a:r>
            <a:r>
              <a:rPr lang="ko-KR" altLang="en-US" sz="1200" dirty="0" smtClean="0"/>
              <a:t>우수회원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최우수회원등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9" y="1814521"/>
            <a:ext cx="808498" cy="2548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9" y="1832617"/>
            <a:ext cx="894037" cy="2185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76218" y="1850848"/>
            <a:ext cx="646331" cy="1846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600" smtClean="0"/>
              <a:t>회원좋아요수</a:t>
            </a:r>
            <a:endParaRPr lang="ko-KR" altLang="en-US" sz="600" dirty="0"/>
          </a:p>
        </p:txBody>
      </p:sp>
      <p:sp>
        <p:nvSpPr>
          <p:cNvPr id="41" name="직사각형 40"/>
          <p:cNvSpPr/>
          <p:nvPr/>
        </p:nvSpPr>
        <p:spPr>
          <a:xfrm>
            <a:off x="2207968" y="1823494"/>
            <a:ext cx="569387" cy="1846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600" dirty="0" smtClean="0"/>
              <a:t>최우수회원</a:t>
            </a:r>
            <a:endParaRPr lang="ko-KR" altLang="en-US" sz="600" dirty="0"/>
          </a:p>
        </p:txBody>
      </p:sp>
      <p:cxnSp>
        <p:nvCxnSpPr>
          <p:cNvPr id="52" name="직선 화살표 연결선 51"/>
          <p:cNvCxnSpPr>
            <a:stCxn id="137" idx="6"/>
          </p:cNvCxnSpPr>
          <p:nvPr/>
        </p:nvCxnSpPr>
        <p:spPr>
          <a:xfrm>
            <a:off x="3695079" y="1666586"/>
            <a:ext cx="153907" cy="12084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558028" y="1739432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사업자회원</a:t>
            </a:r>
            <a:endParaRPr lang="en-US" altLang="ko-KR" sz="1200" dirty="0" smtClean="0"/>
          </a:p>
          <a:p>
            <a:r>
              <a:rPr lang="ko-KR" altLang="en-US" sz="1200" dirty="0" smtClean="0"/>
              <a:t>표시됨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4659810" y="1408995"/>
            <a:ext cx="1814877" cy="168030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096586" y="231026"/>
            <a:ext cx="46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/>
              <a:t>profile.html</a:t>
            </a:r>
            <a:r>
              <a:rPr lang="en-US" altLang="ko-KR" dirty="0" smtClean="0"/>
              <a:t>, component-uploads.html</a:t>
            </a:r>
            <a:r>
              <a:rPr lang="en-US" altLang="ko-KR" dirty="0"/>
              <a:t>, login-register-3.html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064" y="2269048"/>
            <a:ext cx="1558308" cy="1065448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854398" y="2610740"/>
            <a:ext cx="1573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변경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 err="1">
                <a:latin typeface="Arial" panose="020B0604020202020204" pitchFamily="34" charset="0"/>
              </a:rPr>
              <a:t>변경시</a:t>
            </a:r>
            <a:r>
              <a:rPr lang="ko-KR" altLang="en-US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 err="1">
                <a:latin typeface="Arial" panose="020B0604020202020204" pitchFamily="34" charset="0"/>
              </a:rPr>
              <a:t>미리보기</a:t>
            </a:r>
            <a:r>
              <a:rPr lang="ko-KR" altLang="en-US" sz="1000" b="1" dirty="0">
                <a:latin typeface="Arial" panose="020B0604020202020204" pitchFamily="34" charset="0"/>
              </a:rPr>
              <a:t> 사진 즉시 반영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89401" y="2100264"/>
            <a:ext cx="15736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변경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3035" y="2270737"/>
            <a:ext cx="1323243" cy="25828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3417" y="2247497"/>
            <a:ext cx="1323243" cy="258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5372" y="2131791"/>
            <a:ext cx="738126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닉네임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326930" y="2114916"/>
            <a:ext cx="738126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Phone</a:t>
            </a:r>
            <a:endParaRPr lang="ko-KR" altLang="en-US" sz="1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381" y="5571697"/>
            <a:ext cx="4367907" cy="9250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0271" y="4071392"/>
            <a:ext cx="42063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20271" y="4626879"/>
            <a:ext cx="42001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369951" y="3814597"/>
            <a:ext cx="7791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 smtClean="0">
                <a:latin typeface="Arial" panose="020B0604020202020204" pitchFamily="34" charset="0"/>
              </a:rPr>
              <a:t>facebook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8153" y="4399482"/>
            <a:ext cx="8627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 smtClean="0">
                <a:latin typeface="Arial" panose="020B0604020202020204" pitchFamily="34" charset="0"/>
              </a:rPr>
              <a:t>instagram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0271" y="5209164"/>
            <a:ext cx="42001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328153" y="4981767"/>
            <a:ext cx="8627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latin typeface="Arial" panose="020B0604020202020204" pitchFamily="34" charset="0"/>
              </a:rPr>
              <a:t>twitter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4011" y="3548994"/>
            <a:ext cx="42063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363691" y="3292199"/>
            <a:ext cx="7791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latin typeface="Arial" panose="020B0604020202020204" pitchFamily="34" charset="0"/>
              </a:rPr>
              <a:t>website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11892" y="6260757"/>
            <a:ext cx="1334530" cy="2059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submit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285870" y="6268995"/>
            <a:ext cx="1334530" cy="2059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계정 삭제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04288" y="1734347"/>
            <a:ext cx="1014782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 변경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007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71" y="4322082"/>
            <a:ext cx="3976612" cy="52897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3420" y="310541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 정보 수정</a:t>
            </a:r>
            <a:r>
              <a:rPr lang="en-US" altLang="ko-KR" b="1" dirty="0" smtClean="0"/>
              <a:t>(</a:t>
            </a:r>
            <a:r>
              <a:rPr lang="en-US" altLang="ko-KR" b="1" dirty="0"/>
              <a:t>1)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비즈니스</a:t>
            </a:r>
            <a:r>
              <a:rPr lang="ko-KR" altLang="en-US" b="1" dirty="0" smtClean="0"/>
              <a:t> 회원정보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36381" y="8029943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304477" y="1323315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62" y="1062373"/>
            <a:ext cx="6108321" cy="26329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63" y="1470629"/>
            <a:ext cx="4925642" cy="69111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767" y="1368552"/>
            <a:ext cx="1841754" cy="1788371"/>
          </a:xfrm>
          <a:prstGeom prst="rect">
            <a:avLst/>
          </a:prstGeom>
        </p:spPr>
      </p:pic>
      <p:sp>
        <p:nvSpPr>
          <p:cNvPr id="137" name="타원 136"/>
          <p:cNvSpPr/>
          <p:nvPr/>
        </p:nvSpPr>
        <p:spPr>
          <a:xfrm>
            <a:off x="2406754" y="1539628"/>
            <a:ext cx="1288325" cy="2539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사업자회원</a:t>
            </a:r>
            <a:endParaRPr lang="ko-KR" altLang="en-US" sz="800" b="1" dirty="0"/>
          </a:p>
        </p:txBody>
      </p:sp>
      <p:sp>
        <p:nvSpPr>
          <p:cNvPr id="143" name="직사각형 142"/>
          <p:cNvSpPr/>
          <p:nvPr/>
        </p:nvSpPr>
        <p:spPr>
          <a:xfrm>
            <a:off x="6768997" y="3417629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업종 </a:t>
            </a:r>
            <a:r>
              <a:rPr lang="en-US" altLang="ko-KR" sz="1400" b="1" dirty="0" smtClean="0"/>
              <a:t>: </a:t>
            </a:r>
            <a:r>
              <a:rPr lang="ko-KR" altLang="en-US" sz="1400" b="1" dirty="0"/>
              <a:t>호텔</a:t>
            </a:r>
            <a:r>
              <a:rPr lang="en-US" altLang="ko-KR" sz="1400" b="1" dirty="0"/>
              <a:t>(HOTEL), </a:t>
            </a:r>
            <a:r>
              <a:rPr lang="ko-KR" altLang="en-US" sz="1400" b="1" dirty="0" smtClean="0"/>
              <a:t>부동산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공인중개사</a:t>
            </a:r>
            <a:r>
              <a:rPr lang="en-US" altLang="ko-KR" sz="1400" b="1" dirty="0"/>
              <a:t>(ESTATE_AGENT), </a:t>
            </a:r>
            <a:r>
              <a:rPr lang="ko-KR" altLang="en-US" sz="1400" b="1" dirty="0" smtClean="0"/>
              <a:t>건축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인테리어</a:t>
            </a:r>
            <a:r>
              <a:rPr lang="en-US" altLang="ko-KR" sz="1400" b="1" dirty="0" smtClean="0"/>
              <a:t>(ARCHITECTURE), </a:t>
            </a:r>
            <a:r>
              <a:rPr lang="ko-KR" altLang="en-US" sz="1400" b="1" dirty="0" smtClean="0"/>
              <a:t>숙박업</a:t>
            </a:r>
            <a:r>
              <a:rPr lang="en-US" altLang="ko-KR" sz="1400" b="1" dirty="0" smtClean="0"/>
              <a:t>(ACCOMODATION), </a:t>
            </a:r>
            <a:r>
              <a:rPr lang="ko-KR" altLang="en-US" sz="1400" b="1" dirty="0" smtClean="0"/>
              <a:t>여행</a:t>
            </a:r>
            <a:r>
              <a:rPr lang="en-US" altLang="ko-KR" sz="1400" b="1" dirty="0" smtClean="0"/>
              <a:t>(TRAVEL), </a:t>
            </a:r>
            <a:r>
              <a:rPr lang="ko-KR" altLang="en-US" sz="1400" b="1" dirty="0" smtClean="0"/>
              <a:t>휴양지</a:t>
            </a:r>
            <a:r>
              <a:rPr lang="en-US" altLang="ko-KR" sz="1400" b="1" dirty="0" smtClean="0"/>
              <a:t>(RESORT), </a:t>
            </a:r>
            <a:r>
              <a:rPr lang="ko-KR" altLang="en-US" sz="1400" b="1" dirty="0" smtClean="0"/>
              <a:t>음식점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레스토랑</a:t>
            </a:r>
            <a:r>
              <a:rPr lang="en-US" altLang="ko-KR" sz="1400" b="1" dirty="0" smtClean="0"/>
              <a:t>(RESTURANT), </a:t>
            </a:r>
            <a:r>
              <a:rPr lang="ko-KR" altLang="en-US" sz="1400" b="1" dirty="0" smtClean="0"/>
              <a:t>차량관련</a:t>
            </a:r>
            <a:r>
              <a:rPr lang="en-US" altLang="ko-KR" sz="1400" b="1" dirty="0" smtClean="0"/>
              <a:t>(VEHICLE), </a:t>
            </a:r>
            <a:r>
              <a:rPr lang="ko-KR" altLang="en-US" sz="1400" b="1" dirty="0" smtClean="0"/>
              <a:t>사진작가</a:t>
            </a:r>
            <a:r>
              <a:rPr lang="en-US" altLang="ko-KR" sz="1400" b="1" dirty="0" smtClean="0"/>
              <a:t>(PHOTOGRAPHER), </a:t>
            </a:r>
            <a:r>
              <a:rPr lang="ko-KR" altLang="en-US" sz="1400" b="1" dirty="0"/>
              <a:t>기타</a:t>
            </a:r>
            <a:r>
              <a:rPr lang="en-US" altLang="ko-KR" sz="1400" b="1" dirty="0"/>
              <a:t>(ETC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endParaRPr lang="en-US" altLang="ko-KR" sz="1400" b="1" dirty="0" smtClean="0"/>
          </a:p>
        </p:txBody>
      </p:sp>
      <p:sp>
        <p:nvSpPr>
          <p:cNvPr id="149" name="직사각형 148"/>
          <p:cNvSpPr/>
          <p:nvPr/>
        </p:nvSpPr>
        <p:spPr>
          <a:xfrm>
            <a:off x="944977" y="1779101"/>
            <a:ext cx="961347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906326" y="1776171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554380" y="2426797"/>
            <a:ext cx="5279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회원 좋아요 수</a:t>
            </a:r>
            <a:r>
              <a:rPr lang="en-US" altLang="ko-KR" sz="1200" dirty="0" smtClean="0"/>
              <a:t>(icon-line-heart2)</a:t>
            </a:r>
          </a:p>
          <a:p>
            <a:r>
              <a:rPr lang="ko-KR" altLang="en-US" sz="1200" dirty="0" smtClean="0"/>
              <a:t>회원 등급</a:t>
            </a:r>
            <a:r>
              <a:rPr lang="en-US" altLang="ko-KR" sz="1200" dirty="0" smtClean="0"/>
              <a:t>(icon-star2) : </a:t>
            </a:r>
            <a:r>
              <a:rPr lang="ko-KR" altLang="en-US" sz="1200" dirty="0" smtClean="0"/>
              <a:t>우수회원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최우수회원등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9" y="1814521"/>
            <a:ext cx="808498" cy="2548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9" y="1832617"/>
            <a:ext cx="894037" cy="2185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76218" y="1850848"/>
            <a:ext cx="646331" cy="1846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600" smtClean="0"/>
              <a:t>회원좋아요수</a:t>
            </a:r>
            <a:endParaRPr lang="ko-KR" altLang="en-US" sz="600" dirty="0"/>
          </a:p>
        </p:txBody>
      </p:sp>
      <p:sp>
        <p:nvSpPr>
          <p:cNvPr id="41" name="직사각형 40"/>
          <p:cNvSpPr/>
          <p:nvPr/>
        </p:nvSpPr>
        <p:spPr>
          <a:xfrm>
            <a:off x="2207968" y="1823494"/>
            <a:ext cx="569387" cy="1846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600" dirty="0" smtClean="0"/>
              <a:t>최우수회원</a:t>
            </a:r>
            <a:endParaRPr lang="ko-KR" altLang="en-US" sz="600" dirty="0"/>
          </a:p>
        </p:txBody>
      </p:sp>
      <p:cxnSp>
        <p:nvCxnSpPr>
          <p:cNvPr id="52" name="직선 화살표 연결선 51"/>
          <p:cNvCxnSpPr>
            <a:stCxn id="137" idx="6"/>
          </p:cNvCxnSpPr>
          <p:nvPr/>
        </p:nvCxnSpPr>
        <p:spPr>
          <a:xfrm>
            <a:off x="3695079" y="1666586"/>
            <a:ext cx="153907" cy="12084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558028" y="1739432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사업자회원</a:t>
            </a:r>
            <a:endParaRPr lang="en-US" altLang="ko-KR" sz="1200" dirty="0" smtClean="0"/>
          </a:p>
          <a:p>
            <a:r>
              <a:rPr lang="ko-KR" altLang="en-US" sz="1200" dirty="0" smtClean="0"/>
              <a:t>표시됨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4659810" y="1408995"/>
            <a:ext cx="1814877" cy="168030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096586" y="231026"/>
            <a:ext cx="46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/>
              <a:t>profile.html</a:t>
            </a:r>
            <a:r>
              <a:rPr lang="en-US" altLang="ko-KR" dirty="0" smtClean="0"/>
              <a:t>, component-uploads.html</a:t>
            </a:r>
            <a:r>
              <a:rPr lang="en-US" altLang="ko-KR" dirty="0"/>
              <a:t>, login-register-3.html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064" y="2269048"/>
            <a:ext cx="1558308" cy="1065448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854398" y="2610740"/>
            <a:ext cx="1573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변경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 err="1">
                <a:latin typeface="Arial" panose="020B0604020202020204" pitchFamily="34" charset="0"/>
              </a:rPr>
              <a:t>변경시</a:t>
            </a:r>
            <a:r>
              <a:rPr lang="ko-KR" altLang="en-US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 err="1">
                <a:latin typeface="Arial" panose="020B0604020202020204" pitchFamily="34" charset="0"/>
              </a:rPr>
              <a:t>미리보기</a:t>
            </a:r>
            <a:r>
              <a:rPr lang="ko-KR" altLang="en-US" sz="1000" b="1" dirty="0">
                <a:latin typeface="Arial" panose="020B0604020202020204" pitchFamily="34" charset="0"/>
              </a:rPr>
              <a:t> 사진 즉시 반영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89401" y="2100264"/>
            <a:ext cx="15736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변경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3035" y="2270737"/>
            <a:ext cx="1323243" cy="25828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3417" y="2247497"/>
            <a:ext cx="1323243" cy="258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5372" y="2131791"/>
            <a:ext cx="738126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닉네임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326930" y="2114916"/>
            <a:ext cx="738126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Phone</a:t>
            </a:r>
            <a:endParaRPr lang="ko-KR" altLang="en-US" sz="1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381" y="7021552"/>
            <a:ext cx="4367907" cy="9250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0271" y="5521247"/>
            <a:ext cx="42063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20271" y="6076734"/>
            <a:ext cx="42001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369951" y="5264452"/>
            <a:ext cx="7791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 smtClean="0">
                <a:latin typeface="Arial" panose="020B0604020202020204" pitchFamily="34" charset="0"/>
              </a:rPr>
              <a:t>facebook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8153" y="5849337"/>
            <a:ext cx="8627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 smtClean="0">
                <a:latin typeface="Arial" panose="020B0604020202020204" pitchFamily="34" charset="0"/>
              </a:rPr>
              <a:t>instagram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0271" y="6659019"/>
            <a:ext cx="42001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328153" y="6431622"/>
            <a:ext cx="8627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latin typeface="Arial" panose="020B0604020202020204" pitchFamily="34" charset="0"/>
              </a:rPr>
              <a:t>twitter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4011" y="4998849"/>
            <a:ext cx="42063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363691" y="4766768"/>
            <a:ext cx="7791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latin typeface="Arial" panose="020B0604020202020204" pitchFamily="34" charset="0"/>
              </a:rPr>
              <a:t>website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11892" y="7710612"/>
            <a:ext cx="1334530" cy="2059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submit</a:t>
            </a:r>
            <a:endParaRPr lang="ko-KR" altLang="en-US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11"/>
          <a:srcRect t="53927" b="26475"/>
          <a:stretch/>
        </p:blipFill>
        <p:spPr>
          <a:xfrm>
            <a:off x="411892" y="3419183"/>
            <a:ext cx="6354293" cy="855901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420271" y="4133196"/>
            <a:ext cx="4200129" cy="674606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화살표 연결선 46"/>
          <p:cNvCxnSpPr>
            <a:stCxn id="46" idx="3"/>
          </p:cNvCxnSpPr>
          <p:nvPr/>
        </p:nvCxnSpPr>
        <p:spPr>
          <a:xfrm flipV="1">
            <a:off x="4620400" y="4425875"/>
            <a:ext cx="504001" cy="4462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030315" y="4136981"/>
            <a:ext cx="16636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우편번호 기능추가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en-US" altLang="ko-KR" sz="1000" b="1" dirty="0" err="1">
                <a:latin typeface="Arial" panose="020B0604020202020204" pitchFamily="34" charset="0"/>
              </a:rPr>
              <a:t>daum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우편번호 </a:t>
            </a:r>
            <a:r>
              <a:rPr lang="en-US" altLang="ko-KR" sz="1000" b="1" dirty="0">
                <a:latin typeface="Arial" panose="020B0604020202020204" pitchFamily="34" charset="0"/>
              </a:rPr>
              <a:t>API </a:t>
            </a:r>
            <a:r>
              <a:rPr lang="ko-KR" altLang="en-US" sz="1000" b="1" dirty="0">
                <a:latin typeface="Arial" panose="020B0604020202020204" pitchFamily="34" charset="0"/>
              </a:rPr>
              <a:t>이용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285870" y="7710612"/>
            <a:ext cx="1334530" cy="2059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계정 삭제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704288" y="1734347"/>
            <a:ext cx="1014782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 변경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5523418" y="56310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일반</a:t>
            </a:r>
            <a:r>
              <a:rPr lang="en-US" altLang="ko-KR" b="1" dirty="0"/>
              <a:t>, </a:t>
            </a:r>
            <a:r>
              <a:rPr lang="ko-KR" altLang="en-US" b="1" dirty="0"/>
              <a:t>여행</a:t>
            </a:r>
            <a:r>
              <a:rPr lang="en-US" altLang="ko-KR" b="1" dirty="0"/>
              <a:t>, </a:t>
            </a:r>
            <a:r>
              <a:rPr lang="ko-KR" altLang="en-US" b="1" dirty="0"/>
              <a:t>부동산</a:t>
            </a:r>
            <a:r>
              <a:rPr lang="en-US" altLang="ko-KR" b="1" dirty="0"/>
              <a:t>, </a:t>
            </a:r>
            <a:r>
              <a:rPr lang="ko-KR" altLang="en-US" b="1" dirty="0"/>
              <a:t>건물</a:t>
            </a:r>
            <a:r>
              <a:rPr lang="en-US" altLang="ko-KR" b="1" dirty="0"/>
              <a:t>,</a:t>
            </a:r>
            <a:r>
              <a:rPr lang="ko-KR" altLang="en-US" b="1" dirty="0"/>
              <a:t> 숙박</a:t>
            </a:r>
            <a:r>
              <a:rPr lang="en-US" altLang="ko-KR" b="1" dirty="0"/>
              <a:t>, </a:t>
            </a:r>
            <a:r>
              <a:rPr lang="ko-KR" altLang="en-US" b="1" dirty="0"/>
              <a:t>호텔</a:t>
            </a:r>
            <a:r>
              <a:rPr lang="en-US" altLang="ko-KR" b="1" dirty="0"/>
              <a:t>, </a:t>
            </a:r>
            <a:r>
              <a:rPr lang="ko-KR" altLang="en-US" b="1" dirty="0"/>
              <a:t>휴양지</a:t>
            </a:r>
            <a:r>
              <a:rPr lang="en-US" altLang="ko-KR" b="1" dirty="0"/>
              <a:t>, </a:t>
            </a:r>
            <a:r>
              <a:rPr lang="ko-KR" altLang="en-US" b="1" dirty="0"/>
              <a:t>레스토랑</a:t>
            </a:r>
            <a:r>
              <a:rPr lang="en-US" altLang="ko-KR" b="1" dirty="0"/>
              <a:t>, </a:t>
            </a:r>
            <a:r>
              <a:rPr lang="ko-KR" altLang="en-US" b="1" dirty="0"/>
              <a:t>박물관</a:t>
            </a:r>
            <a:r>
              <a:rPr lang="en-US" altLang="ko-KR" b="1" dirty="0"/>
              <a:t>, </a:t>
            </a:r>
            <a:r>
              <a:rPr lang="ko-KR" altLang="en-US" b="1" dirty="0"/>
              <a:t>차량</a:t>
            </a:r>
            <a:r>
              <a:rPr lang="en-US" altLang="ko-KR" b="1" dirty="0"/>
              <a:t>, </a:t>
            </a:r>
            <a:r>
              <a:rPr lang="ko-KR" altLang="en-US" b="1" dirty="0"/>
              <a:t>항공</a:t>
            </a:r>
            <a:endParaRPr lang="ko-KR" altLang="en-US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6" y="3749975"/>
            <a:ext cx="1389057" cy="29593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85470" y="3786558"/>
            <a:ext cx="1187373" cy="24622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Arial" panose="020B0604020202020204" pitchFamily="34" charset="0"/>
              </a:rPr>
              <a:t>호텔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559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10541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en-US" altLang="ko-KR" b="1" dirty="0" smtClean="0"/>
              <a:t>follower</a:t>
            </a:r>
            <a:endParaRPr lang="ko-KR" altLang="en-US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28068" y="5148982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304477" y="1323315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2" y="1062373"/>
            <a:ext cx="6108321" cy="26329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63" y="1470629"/>
            <a:ext cx="4925642" cy="69111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767" y="1368552"/>
            <a:ext cx="1841754" cy="1788371"/>
          </a:xfrm>
          <a:prstGeom prst="rect">
            <a:avLst/>
          </a:prstGeom>
        </p:spPr>
      </p:pic>
      <p:sp>
        <p:nvSpPr>
          <p:cNvPr id="137" name="타원 136"/>
          <p:cNvSpPr/>
          <p:nvPr/>
        </p:nvSpPr>
        <p:spPr>
          <a:xfrm>
            <a:off x="2406754" y="1539628"/>
            <a:ext cx="1288325" cy="2539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사업자회원</a:t>
            </a:r>
            <a:endParaRPr lang="ko-KR" altLang="en-US" sz="800" b="1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241984"/>
            <a:ext cx="4321871" cy="275413"/>
          </a:xfrm>
          <a:prstGeom prst="rect">
            <a:avLst/>
          </a:prstGeom>
        </p:spPr>
      </p:pic>
      <p:sp>
        <p:nvSpPr>
          <p:cNvPr id="143" name="직사각형 142"/>
          <p:cNvSpPr/>
          <p:nvPr/>
        </p:nvSpPr>
        <p:spPr>
          <a:xfrm>
            <a:off x="6768997" y="3417629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 smtClean="0"/>
              <a:t>!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944977" y="1779101"/>
            <a:ext cx="961347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직사각형 149"/>
          <p:cNvSpPr/>
          <p:nvPr/>
        </p:nvSpPr>
        <p:spPr>
          <a:xfrm>
            <a:off x="846540" y="2254915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151" name="직사각형 150"/>
          <p:cNvSpPr/>
          <p:nvPr/>
        </p:nvSpPr>
        <p:spPr>
          <a:xfrm>
            <a:off x="1367368" y="2242997"/>
            <a:ext cx="57259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 smtClean="0"/>
              <a:t>myposts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1880356" y="2265332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2286423" y="2263370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likeposts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304477" y="2258511"/>
            <a:ext cx="60305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chemeClr val="accent2"/>
                </a:solidFill>
              </a:rPr>
              <a:t>Follower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069" y="2565259"/>
            <a:ext cx="4348137" cy="384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735" y="2928722"/>
            <a:ext cx="4372809" cy="372639"/>
          </a:xfrm>
          <a:prstGeom prst="rect">
            <a:avLst/>
          </a:prstGeom>
        </p:spPr>
      </p:pic>
      <p:cxnSp>
        <p:nvCxnSpPr>
          <p:cNvPr id="38" name="직선 화살표 연결선 37"/>
          <p:cNvCxnSpPr>
            <a:stCxn id="40" idx="2"/>
          </p:cNvCxnSpPr>
          <p:nvPr/>
        </p:nvCxnSpPr>
        <p:spPr>
          <a:xfrm>
            <a:off x="2406754" y="2097558"/>
            <a:ext cx="4287194" cy="5710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734097" y="1272682"/>
            <a:ext cx="3326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본인이면 </a:t>
            </a:r>
            <a:r>
              <a:rPr lang="ko-KR" altLang="en-US" sz="1200" dirty="0" err="1" smtClean="0"/>
              <a:t>해당폼이</a:t>
            </a:r>
            <a:r>
              <a:rPr lang="ko-KR" altLang="en-US" sz="1200" dirty="0" smtClean="0"/>
              <a:t> 등장해서 수정이 가능하고</a:t>
            </a:r>
            <a:endParaRPr lang="en-US" altLang="ko-KR" sz="1200" dirty="0" smtClean="0"/>
          </a:p>
          <a:p>
            <a:r>
              <a:rPr lang="ko-KR" altLang="en-US" sz="1200" dirty="0" smtClean="0"/>
              <a:t>본인이 아니면 </a:t>
            </a:r>
            <a:r>
              <a:rPr lang="ko-KR" altLang="en-US" sz="1200" dirty="0" err="1" smtClean="0"/>
              <a:t>해당폼은</a:t>
            </a:r>
            <a:r>
              <a:rPr lang="ko-KR" altLang="en-US" sz="1200" dirty="0" smtClean="0"/>
              <a:t> 나오지 않음</a:t>
            </a:r>
            <a:endParaRPr lang="en-US" altLang="ko-KR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1906326" y="1776171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554380" y="2426797"/>
            <a:ext cx="5279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회원 좋아요 수</a:t>
            </a:r>
            <a:r>
              <a:rPr lang="en-US" altLang="ko-KR" sz="1200" dirty="0" smtClean="0"/>
              <a:t>(icon-line-heart2)</a:t>
            </a:r>
          </a:p>
          <a:p>
            <a:r>
              <a:rPr lang="ko-KR" altLang="en-US" sz="1200" dirty="0" smtClean="0"/>
              <a:t>회원 등급</a:t>
            </a:r>
            <a:r>
              <a:rPr lang="en-US" altLang="ko-KR" sz="1200" dirty="0" smtClean="0"/>
              <a:t>(icon-star2) : </a:t>
            </a:r>
            <a:r>
              <a:rPr lang="ko-KR" altLang="en-US" sz="1200" dirty="0" smtClean="0"/>
              <a:t>우수회원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최우수회원등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9" y="1814521"/>
            <a:ext cx="808498" cy="2548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9" y="1832617"/>
            <a:ext cx="894037" cy="2185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76218" y="1850848"/>
            <a:ext cx="646331" cy="1846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600" smtClean="0"/>
              <a:t>회원좋아요수</a:t>
            </a:r>
            <a:endParaRPr lang="ko-KR" altLang="en-US" sz="600" dirty="0"/>
          </a:p>
        </p:txBody>
      </p:sp>
      <p:sp>
        <p:nvSpPr>
          <p:cNvPr id="41" name="직사각형 40"/>
          <p:cNvSpPr/>
          <p:nvPr/>
        </p:nvSpPr>
        <p:spPr>
          <a:xfrm>
            <a:off x="2207968" y="1823494"/>
            <a:ext cx="569387" cy="1846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600" dirty="0" smtClean="0"/>
              <a:t>최우수회원</a:t>
            </a:r>
            <a:endParaRPr lang="ko-KR" altLang="en-US" sz="600" dirty="0"/>
          </a:p>
        </p:txBody>
      </p:sp>
      <p:sp>
        <p:nvSpPr>
          <p:cNvPr id="45" name="직사각형 44"/>
          <p:cNvSpPr/>
          <p:nvPr/>
        </p:nvSpPr>
        <p:spPr>
          <a:xfrm>
            <a:off x="2943838" y="4496508"/>
            <a:ext cx="1228379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 smtClean="0"/>
              <a:t>연락처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이메일</a:t>
            </a:r>
            <a:r>
              <a:rPr lang="en-US" altLang="ko-KR" sz="1050" dirty="0" smtClean="0"/>
              <a:t>, SNS </a:t>
            </a:r>
            <a:r>
              <a:rPr lang="ko-KR" altLang="en-US" sz="1050" dirty="0" err="1" smtClean="0"/>
              <a:t>주소등</a:t>
            </a:r>
            <a:endParaRPr lang="ko-KR" altLang="en-US" sz="1050" dirty="0"/>
          </a:p>
        </p:txBody>
      </p:sp>
      <p:sp>
        <p:nvSpPr>
          <p:cNvPr id="46" name="직사각형 45"/>
          <p:cNvSpPr/>
          <p:nvPr/>
        </p:nvSpPr>
        <p:spPr>
          <a:xfrm>
            <a:off x="4676206" y="4402855"/>
            <a:ext cx="1814877" cy="655846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화살표 연결선 46"/>
          <p:cNvCxnSpPr>
            <a:stCxn id="46" idx="1"/>
          </p:cNvCxnSpPr>
          <p:nvPr/>
        </p:nvCxnSpPr>
        <p:spPr>
          <a:xfrm flipH="1" flipV="1">
            <a:off x="4035081" y="4677737"/>
            <a:ext cx="641125" cy="5304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626660" y="3634516"/>
            <a:ext cx="178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user.meta_value.comment</a:t>
            </a:r>
            <a:endParaRPr lang="ko-KR" altLang="en-US" sz="1000" dirty="0"/>
          </a:p>
        </p:txBody>
      </p:sp>
      <p:cxnSp>
        <p:nvCxnSpPr>
          <p:cNvPr id="52" name="직선 화살표 연결선 51"/>
          <p:cNvCxnSpPr>
            <a:stCxn id="137" idx="6"/>
          </p:cNvCxnSpPr>
          <p:nvPr/>
        </p:nvCxnSpPr>
        <p:spPr>
          <a:xfrm>
            <a:off x="3695079" y="1666586"/>
            <a:ext cx="153907" cy="12084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558028" y="1739432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사업자회원</a:t>
            </a:r>
            <a:endParaRPr lang="en-US" altLang="ko-KR" sz="1200" dirty="0" smtClean="0"/>
          </a:p>
          <a:p>
            <a:r>
              <a:rPr lang="ko-KR" altLang="en-US" sz="1200" dirty="0" smtClean="0"/>
              <a:t>표시됨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4659810" y="1408995"/>
            <a:ext cx="1814877" cy="168030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화살표 연결선 124"/>
          <p:cNvCxnSpPr/>
          <p:nvPr/>
        </p:nvCxnSpPr>
        <p:spPr>
          <a:xfrm flipV="1">
            <a:off x="6134986" y="1503694"/>
            <a:ext cx="629919" cy="36486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profile.html</a:t>
            </a:r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4704288" y="1734347"/>
            <a:ext cx="1014782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 변경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685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en-US" altLang="ko-KR" b="1" dirty="0" smtClean="0"/>
              <a:t>following</a:t>
            </a:r>
            <a:endParaRPr lang="ko-KR" altLang="en-US" b="1" dirty="0"/>
          </a:p>
        </p:txBody>
      </p:sp>
      <p:sp>
        <p:nvSpPr>
          <p:cNvPr id="143" name="직사각형 142"/>
          <p:cNvSpPr/>
          <p:nvPr/>
        </p:nvSpPr>
        <p:spPr>
          <a:xfrm>
            <a:off x="7159739" y="386371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8068" y="5148982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46" name="타원 45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263246"/>
            <a:ext cx="4321871" cy="275413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944978" y="1833153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846540" y="2276177"/>
            <a:ext cx="662361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chemeClr val="accent2"/>
                </a:solidFill>
              </a:rPr>
              <a:t>Following</a:t>
            </a:r>
            <a:endParaRPr lang="ko-KR" altLang="en-US" sz="800" dirty="0">
              <a:solidFill>
                <a:schemeClr val="accent2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02605" y="2263208"/>
            <a:ext cx="57259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 smtClean="0"/>
              <a:t>myposts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880356" y="2286594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2286423" y="2284632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likeposts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321752" y="2285369"/>
            <a:ext cx="57579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38" y="2864276"/>
            <a:ext cx="4348137" cy="384324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477" y="2534801"/>
            <a:ext cx="4372809" cy="372639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1906326" y="1830223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9" y="1868573"/>
            <a:ext cx="808498" cy="25482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9" y="1886669"/>
            <a:ext cx="894037" cy="21854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profile.html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4704288" y="1734347"/>
            <a:ext cx="1014782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 변경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60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48695" y="6421369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120" name="타원 119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121" name="그림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273882"/>
            <a:ext cx="4321871" cy="275413"/>
          </a:xfrm>
          <a:prstGeom prst="rect">
            <a:avLst/>
          </a:prstGeom>
        </p:spPr>
      </p:pic>
      <p:sp>
        <p:nvSpPr>
          <p:cNvPr id="126" name="직사각형 125"/>
          <p:cNvSpPr/>
          <p:nvPr/>
        </p:nvSpPr>
        <p:spPr>
          <a:xfrm>
            <a:off x="964732" y="1855134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846540" y="2286813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380280" y="2283944"/>
            <a:ext cx="598241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 err="1" smtClean="0">
                <a:solidFill>
                  <a:schemeClr val="accent2"/>
                </a:solidFill>
              </a:rPr>
              <a:t>myposts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880356" y="2297230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2286423" y="2295268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/>
              <a:t>likeposts</a:t>
            </a:r>
            <a:endParaRPr lang="ko-KR" altLang="en-US" sz="800" dirty="0"/>
          </a:p>
        </p:txBody>
      </p:sp>
      <p:sp>
        <p:nvSpPr>
          <p:cNvPr id="131" name="직사각형 130"/>
          <p:cNvSpPr/>
          <p:nvPr/>
        </p:nvSpPr>
        <p:spPr>
          <a:xfrm>
            <a:off x="304477" y="2290409"/>
            <a:ext cx="57579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sp>
        <p:nvSpPr>
          <p:cNvPr id="144" name="직사각형 143"/>
          <p:cNvSpPr/>
          <p:nvPr/>
        </p:nvSpPr>
        <p:spPr>
          <a:xfrm>
            <a:off x="1926080" y="1852204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5" y="1853316"/>
            <a:ext cx="808498" cy="25482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63" y="1908650"/>
            <a:ext cx="894037" cy="218542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en-US" altLang="ko-KR" b="1" dirty="0" smtClean="0"/>
              <a:t>posts</a:t>
            </a:r>
            <a:endParaRPr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8945004" y="3282938"/>
            <a:ext cx="3097553" cy="3027744"/>
            <a:chOff x="8945004" y="3282938"/>
            <a:chExt cx="3097553" cy="3027744"/>
          </a:xfrm>
        </p:grpSpPr>
        <p:grpSp>
          <p:nvGrpSpPr>
            <p:cNvPr id="63" name="그룹 62"/>
            <p:cNvGrpSpPr/>
            <p:nvPr/>
          </p:nvGrpSpPr>
          <p:grpSpPr>
            <a:xfrm>
              <a:off x="8945004" y="3282938"/>
              <a:ext cx="3033923" cy="2888284"/>
              <a:chOff x="-85696" y="2188949"/>
              <a:chExt cx="3025014" cy="36024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0" y="2798273"/>
                <a:ext cx="2939318" cy="29931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2766" y="4989271"/>
                <a:ext cx="1021436" cy="260116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554" y="5028931"/>
                <a:ext cx="904875" cy="247650"/>
              </a:xfrm>
              <a:prstGeom prst="rect">
                <a:avLst/>
              </a:prstGeom>
            </p:spPr>
          </p:pic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5007163"/>
                <a:ext cx="895350" cy="238125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5696" y="2188949"/>
                <a:ext cx="1597920" cy="558686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935" y="4754295"/>
                <a:ext cx="2052873" cy="165174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2861372"/>
                <a:ext cx="2821749" cy="1706145"/>
              </a:xfrm>
              <a:prstGeom prst="rect">
                <a:avLst/>
              </a:prstGeom>
            </p:spPr>
          </p:pic>
        </p:grpSp>
        <p:sp>
          <p:nvSpPr>
            <p:cNvPr id="71" name="TextBox 70"/>
            <p:cNvSpPr txBox="1"/>
            <p:nvPr/>
          </p:nvSpPr>
          <p:spPr>
            <a:xfrm>
              <a:off x="9415499" y="3368128"/>
              <a:ext cx="2177350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닉네임</a:t>
              </a:r>
              <a:endParaRPr lang="ko-KR" altLang="en-US" sz="11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26223" y="5261121"/>
              <a:ext cx="2753663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글 내용</a:t>
              </a:r>
              <a:endParaRPr lang="ko-KR" alt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143142" y="5519913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글좋아요수</a:t>
              </a:r>
              <a:endParaRPr lang="ko-KR" altLang="en-US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180098" y="5517190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댓글수</a:t>
              </a:r>
              <a:endParaRPr lang="ko-KR" altLang="en-US" sz="1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376169" y="5517190"/>
              <a:ext cx="59397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날짜</a:t>
              </a:r>
              <a:endParaRPr lang="ko-KR" altLang="en-US" sz="1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143142" y="5776836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5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180098" y="5774113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3</a:t>
              </a:r>
              <a:endParaRPr lang="ko-KR" alt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376168" y="5774113"/>
              <a:ext cx="74029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12</a:t>
              </a:r>
              <a:r>
                <a:rPr lang="ko-KR" altLang="en-US" sz="1000" dirty="0" err="1" smtClean="0"/>
                <a:t>시간전</a:t>
              </a:r>
              <a:endParaRPr lang="en-US" altLang="ko-KR" sz="1000" dirty="0" smtClean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376168" y="6064461"/>
              <a:ext cx="250371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 smtClean="0"/>
                <a:t>Monent</a:t>
              </a:r>
              <a:r>
                <a:rPr lang="en-US" altLang="ko-KR" sz="1000" b="1" dirty="0"/>
                <a:t> </a:t>
              </a:r>
              <a:r>
                <a:rPr lang="en-US" altLang="ko-KR" sz="1000" b="1" dirty="0" smtClean="0"/>
                <a:t>– relative time </a:t>
              </a:r>
              <a:r>
                <a:rPr lang="ko-KR" altLang="en-US" sz="1000" b="1" dirty="0" smtClean="0"/>
                <a:t>참고</a:t>
              </a:r>
              <a:endParaRPr lang="en-US" altLang="ko-KR" sz="1000" b="1" dirty="0" smtClean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97927" y="2621878"/>
            <a:ext cx="1371263" cy="1110925"/>
            <a:chOff x="-14105" y="2798273"/>
            <a:chExt cx="2953423" cy="2993123"/>
          </a:xfrm>
        </p:grpSpPr>
        <p:sp>
          <p:nvSpPr>
            <p:cNvPr id="82" name="직사각형 81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sp>
        <p:nvSpPr>
          <p:cNvPr id="157" name="TextBox 156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profile.html</a:t>
            </a:r>
            <a:endParaRPr lang="en-US" altLang="ko-KR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1800380" y="2622093"/>
            <a:ext cx="1371263" cy="1110925"/>
            <a:chOff x="-14105" y="2798273"/>
            <a:chExt cx="2953423" cy="2993123"/>
          </a:xfrm>
        </p:grpSpPr>
        <p:sp>
          <p:nvSpPr>
            <p:cNvPr id="109" name="직사각형 108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45" name="그룹 144"/>
          <p:cNvGrpSpPr/>
          <p:nvPr/>
        </p:nvGrpSpPr>
        <p:grpSpPr>
          <a:xfrm>
            <a:off x="3315073" y="2637752"/>
            <a:ext cx="1371263" cy="1110925"/>
            <a:chOff x="-14105" y="2798273"/>
            <a:chExt cx="2953423" cy="2993123"/>
          </a:xfrm>
        </p:grpSpPr>
        <p:sp>
          <p:nvSpPr>
            <p:cNvPr id="158" name="직사각형 157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65" name="그룹 164"/>
          <p:cNvGrpSpPr/>
          <p:nvPr/>
        </p:nvGrpSpPr>
        <p:grpSpPr>
          <a:xfrm>
            <a:off x="286173" y="3868759"/>
            <a:ext cx="1371263" cy="1110925"/>
            <a:chOff x="-14105" y="2798273"/>
            <a:chExt cx="2953423" cy="2993123"/>
          </a:xfrm>
        </p:grpSpPr>
        <p:sp>
          <p:nvSpPr>
            <p:cNvPr id="166" name="직사각형 165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73" name="그룹 172"/>
          <p:cNvGrpSpPr/>
          <p:nvPr/>
        </p:nvGrpSpPr>
        <p:grpSpPr>
          <a:xfrm>
            <a:off x="1788626" y="3868974"/>
            <a:ext cx="1371263" cy="1110925"/>
            <a:chOff x="-14105" y="2798273"/>
            <a:chExt cx="2953423" cy="2993123"/>
          </a:xfrm>
        </p:grpSpPr>
        <p:sp>
          <p:nvSpPr>
            <p:cNvPr id="174" name="직사각형 173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77" name="그림 17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78" name="그림 17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81" name="그룹 180"/>
          <p:cNvGrpSpPr/>
          <p:nvPr/>
        </p:nvGrpSpPr>
        <p:grpSpPr>
          <a:xfrm>
            <a:off x="3303319" y="3884633"/>
            <a:ext cx="1371263" cy="1110925"/>
            <a:chOff x="-14105" y="2798273"/>
            <a:chExt cx="2953423" cy="2993123"/>
          </a:xfrm>
        </p:grpSpPr>
        <p:sp>
          <p:nvSpPr>
            <p:cNvPr id="182" name="직사각형 181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sp>
        <p:nvSpPr>
          <p:cNvPr id="89" name="TextBox 88"/>
          <p:cNvSpPr txBox="1"/>
          <p:nvPr/>
        </p:nvSpPr>
        <p:spPr>
          <a:xfrm>
            <a:off x="4704288" y="1734347"/>
            <a:ext cx="1014782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 변경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874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 </a:t>
            </a:r>
            <a:r>
              <a:rPr lang="ko-KR" altLang="en-US" b="1" dirty="0" smtClean="0"/>
              <a:t>페이지 정보 </a:t>
            </a:r>
            <a:r>
              <a:rPr lang="ko-KR" altLang="en-US" b="1" dirty="0"/>
              <a:t>상세보기</a:t>
            </a:r>
            <a:r>
              <a:rPr lang="en-US" altLang="ko-KR" b="1" dirty="0"/>
              <a:t> (1) - </a:t>
            </a:r>
            <a:r>
              <a:rPr lang="en-US" altLang="ko-KR" b="1" dirty="0" smtClean="0"/>
              <a:t>replies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profile.html</a:t>
            </a:r>
            <a:endParaRPr lang="en-US" altLang="ko-KR" dirty="0"/>
          </a:p>
        </p:txBody>
      </p:sp>
      <p:sp>
        <p:nvSpPr>
          <p:cNvPr id="143" name="직사각형 142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86" y="2481229"/>
            <a:ext cx="4364520" cy="808244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328068" y="5148982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335" y="2199452"/>
            <a:ext cx="4321871" cy="275413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944978" y="1780942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46540" y="2212383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Following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1373188" y="2220838"/>
            <a:ext cx="57259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 smtClean="0"/>
              <a:t>myposts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1880356" y="2222800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chemeClr val="accent2"/>
                </a:solidFill>
              </a:rPr>
              <a:t>replies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286423" y="2220838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likeposts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321752" y="2221575"/>
            <a:ext cx="57579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1906326" y="1778012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9" y="1816362"/>
            <a:ext cx="808498" cy="25482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9" y="1834458"/>
            <a:ext cx="894037" cy="2185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704288" y="1734347"/>
            <a:ext cx="1014782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 변경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388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profile.html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6881505" y="4483617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48695" y="6421369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120" name="타원 119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121" name="그림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103764"/>
            <a:ext cx="4321871" cy="275413"/>
          </a:xfrm>
          <a:prstGeom prst="rect">
            <a:avLst/>
          </a:prstGeom>
        </p:spPr>
      </p:pic>
      <p:sp>
        <p:nvSpPr>
          <p:cNvPr id="126" name="직사각형 125"/>
          <p:cNvSpPr/>
          <p:nvPr/>
        </p:nvSpPr>
        <p:spPr>
          <a:xfrm>
            <a:off x="991143" y="1769283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846540" y="2116695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379898" y="2124512"/>
            <a:ext cx="57259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 smtClean="0"/>
              <a:t>myposts</a:t>
            </a:r>
            <a:endParaRPr lang="ko-KR" altLang="en-US" sz="800" dirty="0"/>
          </a:p>
        </p:txBody>
      </p:sp>
      <p:sp>
        <p:nvSpPr>
          <p:cNvPr id="129" name="직사각형 128"/>
          <p:cNvSpPr/>
          <p:nvPr/>
        </p:nvSpPr>
        <p:spPr>
          <a:xfrm>
            <a:off x="1880356" y="2127112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2286423" y="2125150"/>
            <a:ext cx="62068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 err="1">
                <a:solidFill>
                  <a:schemeClr val="accent2"/>
                </a:solidFill>
              </a:rPr>
              <a:t>likeposts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04477" y="2120291"/>
            <a:ext cx="57579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sp>
        <p:nvSpPr>
          <p:cNvPr id="144" name="직사각형 143"/>
          <p:cNvSpPr/>
          <p:nvPr/>
        </p:nvSpPr>
        <p:spPr>
          <a:xfrm>
            <a:off x="1952491" y="1766353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4" y="1804703"/>
            <a:ext cx="808498" cy="25482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74" y="1822799"/>
            <a:ext cx="894037" cy="218542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en-US" altLang="ko-KR" b="1" dirty="0" err="1" smtClean="0"/>
              <a:t>likeposts</a:t>
            </a:r>
            <a:endParaRPr lang="ko-KR" altLang="en-US" b="1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297927" y="2621878"/>
            <a:ext cx="1371263" cy="1110925"/>
            <a:chOff x="-14105" y="2798273"/>
            <a:chExt cx="2953423" cy="2993123"/>
          </a:xfrm>
        </p:grpSpPr>
        <p:sp>
          <p:nvSpPr>
            <p:cNvPr id="107" name="직사각형 106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25" name="그룹 124"/>
          <p:cNvGrpSpPr/>
          <p:nvPr/>
        </p:nvGrpSpPr>
        <p:grpSpPr>
          <a:xfrm>
            <a:off x="1800380" y="2622093"/>
            <a:ext cx="1371263" cy="1110925"/>
            <a:chOff x="-14105" y="2798273"/>
            <a:chExt cx="2953423" cy="2993123"/>
          </a:xfrm>
        </p:grpSpPr>
        <p:sp>
          <p:nvSpPr>
            <p:cNvPr id="132" name="직사각형 131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39" name="그룹 138"/>
          <p:cNvGrpSpPr/>
          <p:nvPr/>
        </p:nvGrpSpPr>
        <p:grpSpPr>
          <a:xfrm>
            <a:off x="3315073" y="2637752"/>
            <a:ext cx="1371263" cy="1110925"/>
            <a:chOff x="-14105" y="2798273"/>
            <a:chExt cx="2953423" cy="2993123"/>
          </a:xfrm>
        </p:grpSpPr>
        <p:sp>
          <p:nvSpPr>
            <p:cNvPr id="140" name="직사각형 139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50" name="그룹 149"/>
          <p:cNvGrpSpPr/>
          <p:nvPr/>
        </p:nvGrpSpPr>
        <p:grpSpPr>
          <a:xfrm>
            <a:off x="286173" y="3868759"/>
            <a:ext cx="1371263" cy="1110925"/>
            <a:chOff x="-14105" y="2798273"/>
            <a:chExt cx="2953423" cy="2993123"/>
          </a:xfrm>
        </p:grpSpPr>
        <p:sp>
          <p:nvSpPr>
            <p:cNvPr id="151" name="직사각형 150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77" name="그룹 176"/>
          <p:cNvGrpSpPr/>
          <p:nvPr/>
        </p:nvGrpSpPr>
        <p:grpSpPr>
          <a:xfrm>
            <a:off x="1788626" y="3868974"/>
            <a:ext cx="1371263" cy="1110925"/>
            <a:chOff x="-14105" y="2798273"/>
            <a:chExt cx="2953423" cy="2993123"/>
          </a:xfrm>
        </p:grpSpPr>
        <p:sp>
          <p:nvSpPr>
            <p:cNvPr id="178" name="직사각형 177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85" name="그룹 184"/>
          <p:cNvGrpSpPr/>
          <p:nvPr/>
        </p:nvGrpSpPr>
        <p:grpSpPr>
          <a:xfrm>
            <a:off x="3303319" y="3884633"/>
            <a:ext cx="1371263" cy="1110925"/>
            <a:chOff x="-14105" y="2798273"/>
            <a:chExt cx="2953423" cy="2993123"/>
          </a:xfrm>
        </p:grpSpPr>
        <p:sp>
          <p:nvSpPr>
            <p:cNvPr id="186" name="직사각형 185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93" name="그룹 192"/>
          <p:cNvGrpSpPr/>
          <p:nvPr/>
        </p:nvGrpSpPr>
        <p:grpSpPr>
          <a:xfrm>
            <a:off x="8796459" y="996393"/>
            <a:ext cx="3097553" cy="3027744"/>
            <a:chOff x="8945004" y="3282938"/>
            <a:chExt cx="3097553" cy="3027744"/>
          </a:xfrm>
        </p:grpSpPr>
        <p:grpSp>
          <p:nvGrpSpPr>
            <p:cNvPr id="194" name="그룹 193"/>
            <p:cNvGrpSpPr/>
            <p:nvPr/>
          </p:nvGrpSpPr>
          <p:grpSpPr>
            <a:xfrm>
              <a:off x="8945004" y="3282938"/>
              <a:ext cx="3033923" cy="2888284"/>
              <a:chOff x="-85696" y="2188949"/>
              <a:chExt cx="3025014" cy="3602447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0" y="2798273"/>
                <a:ext cx="2939318" cy="29931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05" name="그림 204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2766" y="4989271"/>
                <a:ext cx="1021436" cy="260116"/>
              </a:xfrm>
              <a:prstGeom prst="rect">
                <a:avLst/>
              </a:prstGeom>
            </p:spPr>
          </p:pic>
          <p:pic>
            <p:nvPicPr>
              <p:cNvPr id="206" name="그림 20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554" y="5028931"/>
                <a:ext cx="904875" cy="247650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5007163"/>
                <a:ext cx="895350" cy="238125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5696" y="2188949"/>
                <a:ext cx="1597920" cy="558686"/>
              </a:xfrm>
              <a:prstGeom prst="rect">
                <a:avLst/>
              </a:prstGeom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935" y="4754295"/>
                <a:ext cx="2052873" cy="165174"/>
              </a:xfrm>
              <a:prstGeom prst="rect">
                <a:avLst/>
              </a:prstGeom>
            </p:spPr>
          </p:pic>
          <p:pic>
            <p:nvPicPr>
              <p:cNvPr id="210" name="그림 209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2861372"/>
                <a:ext cx="2821749" cy="1706145"/>
              </a:xfrm>
              <a:prstGeom prst="rect">
                <a:avLst/>
              </a:prstGeom>
            </p:spPr>
          </p:pic>
        </p:grpSp>
        <p:sp>
          <p:nvSpPr>
            <p:cNvPr id="195" name="TextBox 194"/>
            <p:cNvSpPr txBox="1"/>
            <p:nvPr/>
          </p:nvSpPr>
          <p:spPr>
            <a:xfrm>
              <a:off x="9415499" y="3368128"/>
              <a:ext cx="2177350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닉네임</a:t>
              </a:r>
              <a:endParaRPr lang="ko-KR" altLang="en-US" sz="11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9126223" y="5261121"/>
              <a:ext cx="2753663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글 내용</a:t>
              </a:r>
              <a:endParaRPr lang="ko-KR" altLang="en-US" sz="12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1143142" y="5519913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글좋아요수</a:t>
              </a:r>
              <a:endParaRPr lang="ko-KR" altLang="en-US" sz="10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0180098" y="5517190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댓글수</a:t>
              </a:r>
              <a:endParaRPr lang="ko-KR" altLang="en-US" sz="10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9376169" y="5517190"/>
              <a:ext cx="59397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날짜</a:t>
              </a:r>
              <a:endParaRPr lang="ko-KR" altLang="en-US" sz="10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1143142" y="5776836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5</a:t>
              </a:r>
              <a:endParaRPr lang="ko-KR" altLang="en-US" sz="10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0180098" y="5774113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3</a:t>
              </a:r>
              <a:endParaRPr lang="ko-KR" altLang="en-US" sz="10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9376168" y="5774113"/>
              <a:ext cx="74029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12</a:t>
              </a:r>
              <a:r>
                <a:rPr lang="ko-KR" altLang="en-US" sz="1000" dirty="0" err="1" smtClean="0"/>
                <a:t>시간전</a:t>
              </a:r>
              <a:endParaRPr lang="en-US" altLang="ko-KR" sz="1000" dirty="0" smtClean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9376168" y="6064461"/>
              <a:ext cx="250371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 smtClean="0"/>
                <a:t>Monent</a:t>
              </a:r>
              <a:r>
                <a:rPr lang="en-US" altLang="ko-KR" sz="1000" b="1" dirty="0"/>
                <a:t> </a:t>
              </a:r>
              <a:r>
                <a:rPr lang="en-US" altLang="ko-KR" sz="1000" b="1" dirty="0" smtClean="0"/>
                <a:t>– relative time </a:t>
              </a:r>
              <a:r>
                <a:rPr lang="ko-KR" altLang="en-US" sz="1000" b="1" dirty="0" smtClean="0"/>
                <a:t>참고</a:t>
              </a:r>
              <a:endParaRPr lang="en-US" altLang="ko-KR" sz="1000" b="1" dirty="0" smtClean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704288" y="1734347"/>
            <a:ext cx="1014782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 변경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678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735420" y="1028602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 작성 글 목록 보기</a:t>
            </a:r>
            <a:endParaRPr lang="en-US" altLang="ko-KR" sz="13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8687865" y="1014533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 작성 글의</a:t>
            </a:r>
            <a:endParaRPr lang="en-US" altLang="ko-KR" sz="1300" b="1" dirty="0" smtClean="0"/>
          </a:p>
          <a:p>
            <a:pPr algn="ctr"/>
            <a:r>
              <a:rPr lang="ko-KR" altLang="en-US" sz="1300" b="1" dirty="0" err="1" smtClean="0"/>
              <a:t>댓글</a:t>
            </a:r>
            <a:r>
              <a:rPr lang="ko-KR" altLang="en-US" sz="1300" b="1" dirty="0" smtClean="0"/>
              <a:t> 목록 보기</a:t>
            </a:r>
            <a:endParaRPr lang="en-US" altLang="ko-KR" sz="130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5845078" y="1762051"/>
            <a:ext cx="136189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선택 글 수정</a:t>
            </a:r>
            <a:endParaRPr lang="en-US" altLang="ko-KR" sz="1300" b="1" dirty="0" smtClean="0"/>
          </a:p>
          <a:p>
            <a:pPr algn="ctr"/>
            <a:r>
              <a:rPr lang="ko-KR" altLang="en-US" sz="1300" b="1" dirty="0" smtClean="0"/>
              <a:t>페이지로 이동</a:t>
            </a:r>
            <a:endParaRPr lang="en-US" altLang="ko-KR" sz="13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80141" y="2344393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팔로우</a:t>
            </a:r>
            <a:r>
              <a:rPr lang="en-US" altLang="ko-KR" sz="1300" b="1" dirty="0" smtClean="0"/>
              <a:t>/</a:t>
            </a:r>
            <a:r>
              <a:rPr lang="ko-KR" altLang="en-US" sz="1300" b="1" dirty="0" err="1" smtClean="0"/>
              <a:t>팔로잉</a:t>
            </a:r>
            <a:endParaRPr lang="en-US" altLang="ko-KR" sz="1300" b="1" dirty="0" smtClean="0"/>
          </a:p>
          <a:p>
            <a:pPr algn="ctr"/>
            <a:r>
              <a:rPr lang="ko-KR" altLang="en-US" sz="1300" b="1" dirty="0"/>
              <a:t>정보 </a:t>
            </a:r>
            <a:r>
              <a:rPr lang="ko-KR" altLang="en-US" sz="1300" b="1" dirty="0" smtClean="0"/>
              <a:t>목록 보기</a:t>
            </a:r>
            <a:endParaRPr lang="en-US" altLang="ko-KR" sz="13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3185" y="4445144"/>
            <a:ext cx="1098648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err="1" smtClean="0"/>
              <a:t>게시글</a:t>
            </a:r>
            <a:r>
              <a:rPr lang="ko-KR" altLang="en-US" sz="1600" b="1" u="sng" dirty="0" smtClean="0"/>
              <a:t> 상세보기</a:t>
            </a:r>
            <a:r>
              <a:rPr lang="en-US" altLang="ko-KR" sz="1600" b="1" u="sng" dirty="0" smtClean="0"/>
              <a:t>-</a:t>
            </a:r>
            <a:r>
              <a:rPr lang="ko-KR" altLang="en-US" sz="1600" b="1" u="sng" dirty="0" smtClean="0"/>
              <a:t>팝업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타 유저</a:t>
            </a:r>
            <a:r>
              <a:rPr lang="en-US" altLang="ko-KR" sz="1600" b="1" u="sng" dirty="0" smtClean="0"/>
              <a:t>/</a:t>
            </a:r>
            <a:r>
              <a:rPr lang="ko-KR" altLang="en-US" sz="1600" b="1" u="sng" dirty="0" smtClean="0"/>
              <a:t>기관</a:t>
            </a:r>
            <a:r>
              <a:rPr lang="en-US" altLang="ko-KR" sz="1600" b="1" u="sng" dirty="0"/>
              <a:t> 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u="sng" dirty="0" smtClean="0"/>
              <a:t>Auth0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현재 기획하는 페이지는 </a:t>
            </a:r>
            <a:r>
              <a:rPr lang="en-US" altLang="ko-KR" sz="1600" b="1" u="sng" dirty="0" err="1" smtClean="0"/>
              <a:t>spinattic</a:t>
            </a:r>
            <a:r>
              <a:rPr lang="ko-KR" altLang="en-US" sz="1600" b="1" u="sng" dirty="0" smtClean="0"/>
              <a:t>과 굉장히 흡사한 상태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개인유저</a:t>
            </a:r>
            <a:r>
              <a:rPr lang="en-US" altLang="ko-KR" sz="1600" b="1" u="sng" dirty="0" smtClean="0"/>
              <a:t>/</a:t>
            </a:r>
            <a:r>
              <a:rPr lang="ko-KR" altLang="en-US" sz="1600" b="1" u="sng" dirty="0" smtClean="0"/>
              <a:t>기관 페이지는 </a:t>
            </a:r>
            <a:r>
              <a:rPr lang="ko-KR" altLang="en-US" sz="1600" b="1" u="sng" dirty="0" err="1" smtClean="0"/>
              <a:t>트위터와</a:t>
            </a:r>
            <a:r>
              <a:rPr lang="ko-KR" altLang="en-US" sz="1600" b="1" u="sng" dirty="0" smtClean="0"/>
              <a:t> 흡사한 상태에서 기획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그렇기 때문에 카테고리</a:t>
            </a:r>
            <a:r>
              <a:rPr lang="en-US" altLang="ko-KR" sz="1600" b="1" u="sng" dirty="0" smtClean="0"/>
              <a:t>(</a:t>
            </a:r>
            <a:r>
              <a:rPr lang="ko-KR" altLang="en-US" sz="1600" b="1" u="sng" dirty="0" smtClean="0"/>
              <a:t>홈페이지 사용처</a:t>
            </a:r>
            <a:r>
              <a:rPr lang="en-US" altLang="ko-KR" sz="1600" b="1" u="sng" dirty="0" smtClean="0"/>
              <a:t>)</a:t>
            </a:r>
            <a:r>
              <a:rPr lang="ko-KR" altLang="en-US" sz="1600" b="1" u="sng" dirty="0" smtClean="0"/>
              <a:t>를 확실히 해야 좀 더 </a:t>
            </a:r>
            <a:r>
              <a:rPr lang="ko-KR" altLang="en-US" sz="1600" b="1" u="sng" dirty="0" err="1" smtClean="0"/>
              <a:t>활용성이</a:t>
            </a:r>
            <a:r>
              <a:rPr lang="ko-KR" altLang="en-US" sz="1600" b="1" u="sng" dirty="0" smtClean="0"/>
              <a:t> 높은 홈페이지가 될 수 있음</a:t>
            </a:r>
            <a:endParaRPr lang="en-US" altLang="ko-KR" sz="1600" b="1" u="sng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5796426" y="43147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http://localhost:63342/themeforest-9228123-canvas-the-multipurpose-html5-template%20(3)/Package-HTML/Documentation/index.html?_ijt=28mbr5jbmhk8n6s83nq0ajt3rb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31099" y="985769"/>
            <a:ext cx="2038037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닉네임</a:t>
            </a:r>
            <a:r>
              <a:rPr lang="en-US" altLang="ko-KR" sz="1300" b="1" dirty="0" smtClean="0"/>
              <a:t>, </a:t>
            </a:r>
            <a:r>
              <a:rPr lang="ko-KR" altLang="en-US" sz="1300" b="1" dirty="0" err="1" smtClean="0"/>
              <a:t>소개글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전화번호</a:t>
            </a:r>
            <a:r>
              <a:rPr lang="en-US" altLang="ko-KR" sz="1300" b="1" dirty="0" smtClean="0"/>
              <a:t>, </a:t>
            </a:r>
            <a:r>
              <a:rPr lang="en-US" altLang="ko-KR" sz="1300" b="1" dirty="0" err="1" smtClean="0"/>
              <a:t>sns</a:t>
            </a:r>
            <a:r>
              <a:rPr lang="ko-KR" altLang="en-US" sz="1300" b="1" dirty="0" smtClean="0"/>
              <a:t> 정보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언어 수정</a:t>
            </a:r>
            <a:endParaRPr lang="en-US" altLang="ko-KR" sz="1300" b="1" dirty="0" smtClean="0"/>
          </a:p>
        </p:txBody>
      </p:sp>
      <p:cxnSp>
        <p:nvCxnSpPr>
          <p:cNvPr id="39" name="직선 화살표 연결선 38"/>
          <p:cNvCxnSpPr>
            <a:stCxn id="24" idx="2"/>
            <a:endCxn id="26" idx="0"/>
          </p:cNvCxnSpPr>
          <p:nvPr/>
        </p:nvCxnSpPr>
        <p:spPr>
          <a:xfrm flipH="1">
            <a:off x="6526027" y="1428502"/>
            <a:ext cx="1111547" cy="3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80140" y="3093169"/>
            <a:ext cx="1804307" cy="38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맞팔</a:t>
            </a:r>
            <a:r>
              <a:rPr lang="en-US" altLang="ko-KR" sz="1300" b="1" dirty="0" smtClean="0"/>
              <a:t>, </a:t>
            </a:r>
            <a:r>
              <a:rPr lang="ko-KR" altLang="en-US" sz="1300" b="1" dirty="0" err="1" smtClean="0"/>
              <a:t>팔로우</a:t>
            </a:r>
            <a:r>
              <a:rPr lang="ko-KR" altLang="en-US" sz="1300" b="1" dirty="0" smtClean="0"/>
              <a:t> 취소</a:t>
            </a:r>
            <a:endParaRPr lang="en-US" altLang="ko-KR" sz="1300" b="1" dirty="0" smtClean="0"/>
          </a:p>
        </p:txBody>
      </p:sp>
      <p:cxnSp>
        <p:nvCxnSpPr>
          <p:cNvPr id="47" name="직선 화살표 연결선 46"/>
          <p:cNvCxnSpPr>
            <a:stCxn id="27" idx="2"/>
            <a:endCxn id="45" idx="0"/>
          </p:cNvCxnSpPr>
          <p:nvPr/>
        </p:nvCxnSpPr>
        <p:spPr>
          <a:xfrm flipH="1">
            <a:off x="9582294" y="2744293"/>
            <a:ext cx="1" cy="34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929454" y="985769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프로필 이미지 수정</a:t>
            </a:r>
            <a:endParaRPr lang="en-US" altLang="ko-KR" sz="1300" b="1" dirty="0" smtClean="0"/>
          </a:p>
        </p:txBody>
      </p:sp>
      <p:sp>
        <p:nvSpPr>
          <p:cNvPr id="61" name="직사각형 60"/>
          <p:cNvSpPr/>
          <p:nvPr/>
        </p:nvSpPr>
        <p:spPr>
          <a:xfrm>
            <a:off x="1841366" y="1778059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내가 </a:t>
            </a:r>
            <a:r>
              <a:rPr lang="ko-KR" altLang="en-US" sz="1300" b="1" dirty="0" err="1" smtClean="0"/>
              <a:t>좋아요한</a:t>
            </a:r>
            <a:endParaRPr lang="en-US" altLang="ko-KR" sz="1300" b="1" dirty="0" smtClean="0"/>
          </a:p>
          <a:p>
            <a:pPr algn="ctr"/>
            <a:r>
              <a:rPr lang="ko-KR" altLang="en-US" sz="1300" b="1" dirty="0" smtClean="0"/>
              <a:t>글 목록 보기</a:t>
            </a:r>
            <a:endParaRPr lang="en-US" altLang="ko-KR" sz="13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303185" y="1357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페이지별</a:t>
            </a:r>
            <a:r>
              <a:rPr lang="ko-KR" altLang="en-US" b="1" dirty="0" smtClean="0"/>
              <a:t> 기능 배치 개요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8" name="직사각형 47"/>
          <p:cNvSpPr/>
          <p:nvPr/>
        </p:nvSpPr>
        <p:spPr>
          <a:xfrm>
            <a:off x="4792295" y="992700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비밀번호 수정</a:t>
            </a:r>
            <a:endParaRPr lang="en-US" altLang="ko-KR" sz="1300" b="1" dirty="0" smtClean="0"/>
          </a:p>
        </p:txBody>
      </p:sp>
      <p:sp>
        <p:nvSpPr>
          <p:cNvPr id="80" name="직사각형 79"/>
          <p:cNvSpPr/>
          <p:nvPr/>
        </p:nvSpPr>
        <p:spPr>
          <a:xfrm>
            <a:off x="8680140" y="1778059"/>
            <a:ext cx="1804307" cy="38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해당 </a:t>
            </a:r>
            <a:r>
              <a:rPr lang="ko-KR" altLang="en-US" sz="1300" b="1" dirty="0" err="1" smtClean="0"/>
              <a:t>댓글이</a:t>
            </a:r>
            <a:r>
              <a:rPr lang="ko-KR" altLang="en-US" sz="1300" b="1" dirty="0" smtClean="0"/>
              <a:t> 달린 </a:t>
            </a:r>
            <a:r>
              <a:rPr lang="ko-KR" altLang="en-US" sz="1300" b="1" dirty="0" err="1" smtClean="0"/>
              <a:t>게시글</a:t>
            </a:r>
            <a:r>
              <a:rPr lang="ko-KR" altLang="en-US" sz="1300" b="1" dirty="0" smtClean="0"/>
              <a:t> 페이지로 이동</a:t>
            </a:r>
            <a:endParaRPr lang="en-US" altLang="ko-KR" sz="1300" b="1" dirty="0" smtClean="0"/>
          </a:p>
        </p:txBody>
      </p:sp>
      <p:cxnSp>
        <p:nvCxnSpPr>
          <p:cNvPr id="81" name="직선 화살표 연결선 80"/>
          <p:cNvCxnSpPr>
            <a:stCxn id="25" idx="2"/>
            <a:endCxn id="80" idx="0"/>
          </p:cNvCxnSpPr>
          <p:nvPr/>
        </p:nvCxnSpPr>
        <p:spPr>
          <a:xfrm flipH="1">
            <a:off x="9582294" y="1414433"/>
            <a:ext cx="7725" cy="36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10364" y="566667"/>
            <a:ext cx="10898372" cy="3265462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23307" y="313089"/>
            <a:ext cx="1644242" cy="469784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내정보</a:t>
            </a:r>
            <a:r>
              <a:rPr lang="ko-KR" altLang="en-US" sz="1300" b="1" dirty="0" smtClean="0"/>
              <a:t> 관리</a:t>
            </a:r>
            <a:endParaRPr lang="ko-KR" altLang="en-US" sz="1300" b="1" dirty="0"/>
          </a:p>
        </p:txBody>
      </p:sp>
      <p:sp>
        <p:nvSpPr>
          <p:cNvPr id="84" name="직사각형 83"/>
          <p:cNvSpPr/>
          <p:nvPr/>
        </p:nvSpPr>
        <p:spPr>
          <a:xfrm>
            <a:off x="822203" y="2623624"/>
            <a:ext cx="1644242" cy="44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선택 글로 이동</a:t>
            </a:r>
            <a:endParaRPr lang="en-US" altLang="ko-KR" sz="1300" b="1" dirty="0" smtClean="0"/>
          </a:p>
        </p:txBody>
      </p:sp>
      <p:cxnSp>
        <p:nvCxnSpPr>
          <p:cNvPr id="85" name="직선 화살표 연결선 84"/>
          <p:cNvCxnSpPr>
            <a:stCxn id="61" idx="2"/>
            <a:endCxn id="84" idx="0"/>
          </p:cNvCxnSpPr>
          <p:nvPr/>
        </p:nvCxnSpPr>
        <p:spPr>
          <a:xfrm flipH="1">
            <a:off x="1644324" y="2247843"/>
            <a:ext cx="1019163" cy="37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2674554" y="2653672"/>
            <a:ext cx="1804307" cy="38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좋아요 취소</a:t>
            </a:r>
            <a:endParaRPr lang="en-US" altLang="ko-KR" sz="1300" b="1" dirty="0" smtClean="0"/>
          </a:p>
        </p:txBody>
      </p:sp>
      <p:cxnSp>
        <p:nvCxnSpPr>
          <p:cNvPr id="90" name="직선 화살표 연결선 89"/>
          <p:cNvCxnSpPr>
            <a:stCxn id="61" idx="2"/>
            <a:endCxn id="89" idx="0"/>
          </p:cNvCxnSpPr>
          <p:nvPr/>
        </p:nvCxnSpPr>
        <p:spPr>
          <a:xfrm>
            <a:off x="2663487" y="2247843"/>
            <a:ext cx="913221" cy="40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24" idx="2"/>
            <a:endCxn id="94" idx="0"/>
          </p:cNvCxnSpPr>
          <p:nvPr/>
        </p:nvCxnSpPr>
        <p:spPr>
          <a:xfrm>
            <a:off x="7637574" y="1428502"/>
            <a:ext cx="321052" cy="33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7337860" y="1768472"/>
            <a:ext cx="1241532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선택 글 삭제</a:t>
            </a:r>
            <a:endParaRPr lang="en-US" altLang="ko-KR" sz="1300" b="1" dirty="0" smtClean="0"/>
          </a:p>
        </p:txBody>
      </p:sp>
    </p:spTree>
    <p:extLst>
      <p:ext uri="{BB962C8B-B14F-4D97-AF65-F5344CB8AC3E}">
        <p14:creationId xmlns:p14="http://schemas.microsoft.com/office/powerpoint/2010/main" val="4266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702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지도형식보기</a:t>
            </a:r>
            <a:r>
              <a:rPr lang="en-US" altLang="ko-KR" b="1" dirty="0" smtClean="0"/>
              <a:t>(</a:t>
            </a:r>
            <a:r>
              <a:rPr lang="en-US" altLang="ko-KR" b="1" dirty="0"/>
              <a:t>1)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1092365"/>
            <a:ext cx="106182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Google Geocoding API</a:t>
            </a:r>
            <a:r>
              <a:rPr lang="ko-KR" altLang="en-US" b="1" dirty="0"/>
              <a:t>를 이용한 지도</a:t>
            </a:r>
            <a:r>
              <a:rPr lang="en-US" altLang="ko-KR" b="1" dirty="0"/>
              <a:t>-&gt;</a:t>
            </a:r>
            <a:r>
              <a:rPr lang="ko-KR" altLang="en-US" b="1" dirty="0"/>
              <a:t>좌표 변환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/>
              <a:t>지도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(1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ko-KR" altLang="en-US" b="1" dirty="0"/>
              <a:t> </a:t>
            </a:r>
            <a:r>
              <a:rPr lang="en-US" altLang="ko-KR" b="1" dirty="0"/>
              <a:t>map viewport</a:t>
            </a:r>
            <a:r>
              <a:rPr lang="ko-KR" altLang="en-US" b="1" dirty="0"/>
              <a:t>에 대한 </a:t>
            </a:r>
            <a:r>
              <a:rPr lang="en-US" altLang="ko-KR" dirty="0" err="1">
                <a:hlinkClick r:id="rId2"/>
              </a:rPr>
              <a:t>LatLngBounds</a:t>
            </a:r>
            <a:r>
              <a:rPr lang="ko-KR" altLang="en-US" dirty="0"/>
              <a:t>를 계산하여 좌표</a:t>
            </a:r>
            <a:r>
              <a:rPr lang="en-US" altLang="ko-KR" dirty="0"/>
              <a:t>(</a:t>
            </a:r>
            <a:r>
              <a:rPr lang="ko-KR" altLang="en-US" dirty="0"/>
              <a:t>위도</a:t>
            </a:r>
            <a:r>
              <a:rPr lang="en-US" altLang="ko-KR" dirty="0"/>
              <a:t>/</a:t>
            </a:r>
            <a:r>
              <a:rPr lang="ko-KR" altLang="en-US" dirty="0"/>
              <a:t>경도</a:t>
            </a:r>
            <a:r>
              <a:rPr lang="en-US" altLang="ko-KR" dirty="0"/>
              <a:t>)</a:t>
            </a:r>
            <a:r>
              <a:rPr lang="ko-KR" altLang="en-US" dirty="0"/>
              <a:t>를 범위로 하는 검색질의를 생성하는 것이 좋을 것 같음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/>
              <a:t>조건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(1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Best Solution : </a:t>
            </a:r>
            <a:r>
              <a:rPr lang="en-US" altLang="ko-KR" b="1" dirty="0" err="1"/>
              <a:t>LatLagBounds</a:t>
            </a:r>
            <a:r>
              <a:rPr lang="en-US" altLang="ko-KR" b="1" dirty="0"/>
              <a:t> </a:t>
            </a:r>
            <a:r>
              <a:rPr lang="ko-KR" altLang="en-US" b="1" dirty="0"/>
              <a:t>계산을 통한 좌표기준 범위 검색 후 조회된 데이터에 대한 필터 검색 실시</a:t>
            </a:r>
            <a:endParaRPr lang="en-US" altLang="ko-KR" b="1" dirty="0"/>
          </a:p>
          <a:p>
            <a:r>
              <a:rPr lang="en-US" altLang="ko-KR" b="1" strike="sngStrike" dirty="0"/>
              <a:t>Easy Solution : Request Query </a:t>
            </a:r>
            <a:r>
              <a:rPr lang="ko-KR" altLang="en-US" b="1" strike="sngStrike" dirty="0" err="1"/>
              <a:t>셋팅을</a:t>
            </a:r>
            <a:r>
              <a:rPr lang="ko-KR" altLang="en-US" b="1" strike="sngStrike" dirty="0"/>
              <a:t> 통한 범위</a:t>
            </a:r>
            <a:r>
              <a:rPr lang="en-US" altLang="ko-KR" b="1" strike="sngStrike" dirty="0"/>
              <a:t>&amp;</a:t>
            </a:r>
            <a:r>
              <a:rPr lang="ko-KR" altLang="en-US" b="1" strike="sngStrike" dirty="0"/>
              <a:t>필터 검색 실시</a:t>
            </a:r>
            <a:endParaRPr lang="en-US" altLang="ko-KR" b="1" strike="sngStrike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 err="1"/>
              <a:t>검색창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(2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Google geocoding, typeahead.js</a:t>
            </a:r>
            <a:r>
              <a:rPr lang="ko-KR" altLang="en-US" b="1" dirty="0"/>
              <a:t>을 이용함</a:t>
            </a:r>
            <a:r>
              <a:rPr lang="en-US" altLang="ko-KR" b="1" dirty="0"/>
              <a:t>. (</a:t>
            </a:r>
            <a:r>
              <a:rPr lang="ko-KR" altLang="en-US" b="1" dirty="0"/>
              <a:t>서버부하방지를 위해서 단어단위로 검색하되 </a:t>
            </a:r>
            <a:r>
              <a:rPr lang="en-US" altLang="ko-KR" b="1" dirty="0" err="1"/>
              <a:t>keyup</a:t>
            </a:r>
            <a:r>
              <a:rPr lang="ko-KR" altLang="en-US" b="1" dirty="0" err="1"/>
              <a:t>입력후</a:t>
            </a:r>
            <a:r>
              <a:rPr lang="ko-KR" altLang="en-US" b="1" dirty="0"/>
              <a:t> 약 </a:t>
            </a:r>
            <a:r>
              <a:rPr lang="en-US" altLang="ko-KR" b="1" dirty="0"/>
              <a:t>1.5~2</a:t>
            </a:r>
            <a:r>
              <a:rPr lang="ko-KR" altLang="en-US" b="1" dirty="0"/>
              <a:t>초 이후에 검색이 되게 하기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(“room” </a:t>
            </a:r>
            <a:r>
              <a:rPr lang="ko-KR" altLang="en-US" b="1" dirty="0"/>
              <a:t>테이블 대상 주소</a:t>
            </a:r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r>
              <a:rPr lang="en-US" altLang="ko-KR" b="1" u="sng" dirty="0"/>
              <a:t>※ </a:t>
            </a:r>
            <a:r>
              <a:rPr lang="ko-KR" altLang="en-US" b="1" u="sng" dirty="0"/>
              <a:t>추천 해결 방법</a:t>
            </a:r>
            <a:endParaRPr lang="en-US" altLang="ko-KR" b="1" dirty="0"/>
          </a:p>
          <a:p>
            <a:r>
              <a:rPr lang="en-US" altLang="ko-KR" b="1" u="sng" dirty="0"/>
              <a:t>1. </a:t>
            </a:r>
            <a:r>
              <a:rPr lang="ko-KR" altLang="en-US" b="1" u="sng" dirty="0"/>
              <a:t>초기에는 데이터가 별로 안되니까 일단 모든 범위에 대해서 로딩 </a:t>
            </a:r>
            <a:r>
              <a:rPr lang="en-US" altLang="ko-KR" b="1" u="sng" dirty="0"/>
              <a:t>-&gt;</a:t>
            </a:r>
            <a:r>
              <a:rPr lang="ko-KR" altLang="en-US" b="1" u="sng" dirty="0"/>
              <a:t> 필터 적용</a:t>
            </a:r>
            <a:endParaRPr lang="en-US" altLang="ko-KR" b="1" u="sng" dirty="0"/>
          </a:p>
          <a:p>
            <a:r>
              <a:rPr lang="en-US" altLang="ko-KR" b="1" u="sng" dirty="0"/>
              <a:t>2. </a:t>
            </a:r>
            <a:r>
              <a:rPr lang="ko-KR" altLang="en-US" b="1" u="sng" dirty="0"/>
              <a:t>향후에는 </a:t>
            </a:r>
            <a:r>
              <a:rPr lang="en-US" altLang="ko-KR" b="1" u="sng" dirty="0"/>
              <a:t>map event </a:t>
            </a:r>
            <a:r>
              <a:rPr lang="ko-KR" altLang="en-US" b="1" u="sng" dirty="0"/>
              <a:t>발생시 </a:t>
            </a:r>
            <a:r>
              <a:rPr lang="en-US" altLang="ko-KR" b="1" u="sng" dirty="0"/>
              <a:t>bound</a:t>
            </a:r>
            <a:r>
              <a:rPr lang="ko-KR" altLang="en-US" b="1" u="sng" dirty="0"/>
              <a:t>된 </a:t>
            </a:r>
            <a:r>
              <a:rPr lang="en-US" altLang="ko-KR" b="1" u="sng" dirty="0"/>
              <a:t>map</a:t>
            </a:r>
            <a:r>
              <a:rPr lang="ko-KR" altLang="en-US" b="1" u="sng" dirty="0"/>
              <a:t>의 범위에 따라서 검색 </a:t>
            </a:r>
            <a:r>
              <a:rPr lang="en-US" altLang="ko-KR" b="1" u="sng" dirty="0"/>
              <a:t>-&gt; “</a:t>
            </a:r>
            <a:r>
              <a:rPr lang="ko-KR" altLang="en-US" b="1" u="sng" dirty="0"/>
              <a:t>조건</a:t>
            </a:r>
            <a:r>
              <a:rPr lang="en-US" altLang="ko-KR" b="1" u="sng" dirty="0"/>
              <a:t>＂</a:t>
            </a:r>
            <a:r>
              <a:rPr lang="ko-KR" altLang="en-US" b="1" u="sng" dirty="0"/>
              <a:t>필터 적용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15928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702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지도형식보기</a:t>
            </a:r>
            <a:r>
              <a:rPr lang="en-US" altLang="ko-KR" b="1" dirty="0" smtClean="0"/>
              <a:t>(</a:t>
            </a:r>
            <a:r>
              <a:rPr lang="en-US" altLang="ko-KR" b="1" dirty="0"/>
              <a:t>1)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948690"/>
            <a:ext cx="106182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검색기능 </a:t>
            </a:r>
            <a:r>
              <a:rPr lang="ko-KR" altLang="en-US" b="1" dirty="0" err="1"/>
              <a:t>구현시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Google Geocoding API</a:t>
            </a:r>
            <a:r>
              <a:rPr lang="ko-KR" altLang="en-US" b="1" dirty="0"/>
              <a:t>를 이용한 지도</a:t>
            </a:r>
            <a:r>
              <a:rPr lang="en-US" altLang="ko-KR" b="1" dirty="0"/>
              <a:t>-&gt;</a:t>
            </a:r>
            <a:r>
              <a:rPr lang="ko-KR" altLang="en-US" b="1" dirty="0"/>
              <a:t>좌표 변환</a:t>
            </a:r>
            <a:r>
              <a:rPr lang="en-US" altLang="ko-KR" b="1" dirty="0"/>
              <a:t>, </a:t>
            </a:r>
            <a:r>
              <a:rPr lang="ko-KR" altLang="en-US" b="1" dirty="0"/>
              <a:t>검색언어적용</a:t>
            </a:r>
            <a:r>
              <a:rPr lang="en-US" altLang="ko-KR" b="1" dirty="0"/>
              <a:t>(language)</a:t>
            </a:r>
          </a:p>
          <a:p>
            <a:r>
              <a:rPr lang="en-US" altLang="ko-KR" b="1" dirty="0"/>
              <a:t>(</a:t>
            </a:r>
            <a:r>
              <a:rPr lang="en-US" altLang="ko-KR" b="1" dirty="0">
                <a:hlinkClick r:id="rId2"/>
              </a:rPr>
              <a:t>http://maps.googleapis.com/maps/api/geocode/json?address=%EB%8D%95%EC%A7%84%EA%B5%AC%20%EB%A7%A4%EB%B4%894%EA%B8%B8&amp;language=ch&amp;sensor=false</a:t>
            </a:r>
            <a:endParaRPr lang="en-US" altLang="ko-KR" b="1" dirty="0"/>
          </a:p>
          <a:p>
            <a:r>
              <a:rPr lang="en-US" altLang="ko-KR" b="1" dirty="0"/>
              <a:t>https://developers.google.com/maps/documentation/geocoding/intro?hl=ko)</a:t>
            </a:r>
          </a:p>
          <a:p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 err="1"/>
              <a:t>마커</a:t>
            </a:r>
            <a:r>
              <a:rPr lang="ko-KR" altLang="en-US" b="1" dirty="0"/>
              <a:t> </a:t>
            </a:r>
            <a:r>
              <a:rPr lang="ko-KR" altLang="en-US" b="1" dirty="0" err="1"/>
              <a:t>클러스터링을</a:t>
            </a:r>
            <a:r>
              <a:rPr lang="ko-KR" altLang="en-US" b="1" dirty="0"/>
              <a:t> 이용</a:t>
            </a:r>
            <a:r>
              <a:rPr lang="en-US" altLang="ko-KR" b="1" dirty="0"/>
              <a:t>(https://developers.google.com/maps/documentation/javascript/marker-clustering)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u="sng" dirty="0"/>
              <a:t>language</a:t>
            </a:r>
            <a:r>
              <a:rPr lang="ko-KR" altLang="en-US" b="1" u="sng" dirty="0"/>
              <a:t>의 경우 기본적으로 </a:t>
            </a:r>
            <a:r>
              <a:rPr lang="en-US" altLang="ko-KR" b="1" u="sng" dirty="0"/>
              <a:t>“</a:t>
            </a:r>
            <a:r>
              <a:rPr lang="en-US" altLang="ko-KR" b="1" u="sng" dirty="0" err="1"/>
              <a:t>ko</a:t>
            </a:r>
            <a:r>
              <a:rPr lang="en-US" altLang="ko-KR" b="1" u="sng" dirty="0"/>
              <a:t>”</a:t>
            </a:r>
            <a:r>
              <a:rPr lang="ko-KR" altLang="en-US" b="1" u="sng" dirty="0"/>
              <a:t>를 기준으로 하고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유동적으로 다른 언어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영어</a:t>
            </a:r>
            <a:r>
              <a:rPr lang="en-US" altLang="ko-KR" b="1" u="sng" dirty="0"/>
              <a:t>)</a:t>
            </a:r>
            <a:r>
              <a:rPr lang="ko-KR" altLang="en-US" b="1" u="sng" dirty="0"/>
              <a:t>로 변경할 수 있도록 개발 필요</a:t>
            </a: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/>
              <a:t>자동완성 기능 구현하기</a:t>
            </a:r>
            <a:endParaRPr lang="en-US" altLang="ko-KR" b="1" u="sng" dirty="0"/>
          </a:p>
          <a:p>
            <a:r>
              <a:rPr lang="en-US" altLang="ko-KR" b="1" u="sng" dirty="0"/>
              <a:t>(</a:t>
            </a:r>
            <a:r>
              <a:rPr lang="en-US" altLang="ko-KR" b="1" dirty="0"/>
              <a:t>canvas/component-</a:t>
            </a:r>
            <a:r>
              <a:rPr lang="en-US" altLang="ko-KR" b="1" dirty="0" err="1"/>
              <a:t>typeahead.php</a:t>
            </a:r>
            <a:r>
              <a:rPr lang="en-US" altLang="ko-KR" b="1" dirty="0"/>
              <a:t>, </a:t>
            </a:r>
            <a:r>
              <a:rPr lang="en-US" altLang="ko-KR" b="1" dirty="0">
                <a:hlinkClick r:id="rId3"/>
              </a:rPr>
              <a:t>https://twitter.github.io/typeahead.js</a:t>
            </a:r>
            <a:r>
              <a:rPr lang="en-US" altLang="ko-KR" b="1" u="sng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 err="1"/>
              <a:t>페이지네이션</a:t>
            </a:r>
            <a:r>
              <a:rPr lang="en-US" altLang="ko-KR" b="1" u="sng" dirty="0"/>
              <a:t>/</a:t>
            </a:r>
            <a:r>
              <a:rPr lang="ko-KR" altLang="en-US" b="1" u="sng" dirty="0"/>
              <a:t>필터기능 구현하기</a:t>
            </a:r>
            <a:endParaRPr lang="en-US" altLang="ko-KR" b="1" u="sng" dirty="0"/>
          </a:p>
          <a:p>
            <a:r>
              <a:rPr lang="en-US" altLang="ko-KR" b="1" u="sng" dirty="0"/>
              <a:t>(</a:t>
            </a:r>
            <a:r>
              <a:rPr lang="en-US" altLang="ko-KR" b="1" u="sng" dirty="0">
                <a:hlinkClick r:id="rId4"/>
              </a:rPr>
              <a:t>https://esimakin.github.io/twbs-pagination/</a:t>
            </a:r>
            <a:r>
              <a:rPr lang="en-US" altLang="ko-KR" b="1" u="sng" dirty="0"/>
              <a:t>, http://listjs.com/)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r>
              <a:rPr lang="en-US" altLang="ko-KR" b="1" u="sng" dirty="0"/>
              <a:t>※ </a:t>
            </a:r>
            <a:r>
              <a:rPr lang="ko-KR" altLang="en-US" b="1" u="sng" dirty="0"/>
              <a:t>직방의 경우 모든 축척범위</a:t>
            </a:r>
            <a:r>
              <a:rPr lang="en-US" altLang="ko-KR" b="1" u="sng" dirty="0"/>
              <a:t>(128km)</a:t>
            </a:r>
            <a:r>
              <a:rPr lang="ko-KR" altLang="en-US" b="1" u="sng" dirty="0"/>
              <a:t>를 허용하기 때문에 </a:t>
            </a:r>
            <a:r>
              <a:rPr lang="ko-KR" altLang="en-US" b="1" u="sng" dirty="0" err="1"/>
              <a:t>검색시</a:t>
            </a:r>
            <a:r>
              <a:rPr lang="ko-KR" altLang="en-US" b="1" u="sng" dirty="0"/>
              <a:t> 부하</a:t>
            </a:r>
            <a:r>
              <a:rPr lang="en-US" altLang="ko-KR" b="1" u="sng" dirty="0"/>
              <a:t>&amp;</a:t>
            </a:r>
            <a:r>
              <a:rPr lang="ko-KR" altLang="en-US" b="1" u="sng" dirty="0"/>
              <a:t>로딩지연이 발생하지만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다방의 경우 축척범위 </a:t>
            </a:r>
            <a:r>
              <a:rPr lang="en-US" altLang="ko-KR" b="1" u="sng" dirty="0"/>
              <a:t>10km</a:t>
            </a:r>
            <a:r>
              <a:rPr lang="ko-KR" altLang="en-US" b="1" u="sng" dirty="0"/>
              <a:t>까지만 허용하고</a:t>
            </a:r>
            <a:r>
              <a:rPr lang="en-US" altLang="ko-KR" b="1" u="sng" dirty="0"/>
              <a:t>, map</a:t>
            </a:r>
            <a:r>
              <a:rPr lang="ko-KR" altLang="en-US" b="1" u="sng" dirty="0"/>
              <a:t>상 검색은 </a:t>
            </a:r>
            <a:r>
              <a:rPr lang="en-US" altLang="ko-KR" b="1" u="sng" dirty="0"/>
              <a:t>2km</a:t>
            </a:r>
            <a:r>
              <a:rPr lang="ko-KR" altLang="en-US" b="1" u="sng" dirty="0"/>
              <a:t>만 허용하기 때문에 상대적으로 부하가 적게 발생하는 장점이 있음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36825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0676"/>
            <a:ext cx="658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지도형식보기</a:t>
            </a:r>
            <a:r>
              <a:rPr lang="en-US" altLang="ko-KR" b="1" dirty="0" smtClean="0"/>
              <a:t>(</a:t>
            </a:r>
            <a:r>
              <a:rPr lang="en-US" altLang="ko-KR" b="1" dirty="0"/>
              <a:t>1)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검색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배치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9909105" y="99051"/>
            <a:ext cx="222487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&lt;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참고사항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&gt;</a:t>
            </a:r>
          </a:p>
          <a:p>
            <a:endParaRPr lang="en-US" altLang="ko-KR" sz="1000" b="1" dirty="0">
              <a:hlinkClick r:id="rId2"/>
            </a:endParaRPr>
          </a:p>
          <a:p>
            <a:r>
              <a:rPr lang="ko-KR" altLang="en-US" sz="1000" b="1" dirty="0">
                <a:hlinkClick r:id="rId2"/>
              </a:rPr>
              <a:t>http://apis.map.daum.net/</a:t>
            </a:r>
            <a:endParaRPr lang="en-US" altLang="ko-KR" sz="1000" b="1" dirty="0"/>
          </a:p>
          <a:p>
            <a:r>
              <a:rPr lang="en-US" altLang="ko-KR" sz="1000" b="1" dirty="0"/>
              <a:t>Daum </a:t>
            </a:r>
            <a:r>
              <a:rPr lang="ko-KR" altLang="en-US" sz="1000" b="1" dirty="0"/>
              <a:t>지도 </a:t>
            </a:r>
            <a:r>
              <a:rPr lang="en-US" altLang="ko-KR" sz="1000" b="1" dirty="0"/>
              <a:t>api </a:t>
            </a:r>
            <a:r>
              <a:rPr lang="ko-KR" altLang="en-US" sz="1000" b="1" dirty="0"/>
              <a:t>사용</a:t>
            </a:r>
            <a:endParaRPr lang="en-US" altLang="ko-KR" sz="1000" b="1" dirty="0"/>
          </a:p>
          <a:p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절반은 일반 </a:t>
            </a:r>
            <a:r>
              <a:rPr lang="en-US" altLang="ko-KR" sz="1000" b="1" dirty="0"/>
              <a:t>Grid, </a:t>
            </a:r>
            <a:r>
              <a:rPr lang="ko-KR" altLang="en-US" sz="1000" b="1" dirty="0"/>
              <a:t>절반은 </a:t>
            </a:r>
            <a:r>
              <a:rPr lang="en-US" altLang="ko-KR" sz="1000" b="1" dirty="0"/>
              <a:t>Map API </a:t>
            </a:r>
            <a:r>
              <a:rPr lang="ko-KR" altLang="en-US" sz="1000" b="1" dirty="0"/>
              <a:t>이용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err="1"/>
              <a:t>방종류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타입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 따라 색깔이 다르면 좋을 것 같다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공감</a:t>
            </a:r>
            <a:r>
              <a:rPr lang="en-US" altLang="ko-KR" sz="1000" b="1" dirty="0"/>
              <a:t>(like), </a:t>
            </a:r>
            <a:r>
              <a:rPr lang="ko-KR" altLang="en-US" sz="1000" b="1" dirty="0" err="1"/>
              <a:t>비공감</a:t>
            </a:r>
            <a:r>
              <a:rPr lang="en-US" altLang="ko-KR" sz="1000" b="1" dirty="0"/>
              <a:t>(unlike)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“</a:t>
            </a:r>
            <a:r>
              <a:rPr lang="ko-KR" altLang="en-US" sz="1000" b="1" dirty="0"/>
              <a:t>제목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은 있으면 보여주고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없으면 안보여주기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썸네일 이미지를 세로로 긴 이미지를 보여주면 어떨까</a:t>
            </a:r>
            <a:r>
              <a:rPr lang="en-US" altLang="ko-KR" sz="1000" b="1" dirty="0"/>
              <a:t>??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“</a:t>
            </a:r>
            <a:r>
              <a:rPr lang="ko-KR" altLang="en-US" sz="1000" b="1" dirty="0" err="1"/>
              <a:t>클릭시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새창을</a:t>
            </a:r>
            <a:r>
              <a:rPr lang="ko-KR" altLang="en-US" sz="1000" b="1" dirty="0"/>
              <a:t> 띄워서 상세보기 페이지로 이동</a:t>
            </a:r>
            <a:r>
              <a:rPr lang="en-US" altLang="ko-KR" sz="1000" b="1" dirty="0"/>
              <a:t>＂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9955040" y="5052605"/>
            <a:ext cx="153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Tap.html</a:t>
            </a:r>
          </a:p>
          <a:p>
            <a:r>
              <a:rPr lang="en-US" altLang="ko-KR" b="1" dirty="0"/>
              <a:t>Bolg.html 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2546363" y="6397803"/>
            <a:ext cx="1281280" cy="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892333" y="6462709"/>
            <a:ext cx="415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Infinite scroll </a:t>
            </a:r>
            <a:r>
              <a:rPr lang="ko-KR" altLang="en-US" b="1" dirty="0"/>
              <a:t>사용하기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05" y="1006460"/>
            <a:ext cx="9424832" cy="66675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23" y="672120"/>
            <a:ext cx="9361964" cy="4762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0800" y="1721208"/>
            <a:ext cx="3729711" cy="85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9350" y="1157124"/>
            <a:ext cx="3332933" cy="430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주소검색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8" y="1897968"/>
            <a:ext cx="2190750" cy="4667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1776" y="2003277"/>
            <a:ext cx="1091651" cy="27604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카테고리선택</a:t>
            </a:r>
            <a:endParaRPr lang="ko-KR" altLang="en-US" sz="8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91048" y="2155890"/>
            <a:ext cx="3372988" cy="611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531710" y="2855058"/>
            <a:ext cx="35526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cap="all" dirty="0" smtClean="0"/>
              <a:t>Component-SELECT-PICKER.html</a:t>
            </a:r>
            <a:endParaRPr lang="en-US" altLang="ko-KR" sz="1500" b="1" cap="all" dirty="0"/>
          </a:p>
        </p:txBody>
      </p:sp>
      <p:grpSp>
        <p:nvGrpSpPr>
          <p:cNvPr id="138" name="그룹 137"/>
          <p:cNvGrpSpPr/>
          <p:nvPr/>
        </p:nvGrpSpPr>
        <p:grpSpPr>
          <a:xfrm>
            <a:off x="500231" y="2723760"/>
            <a:ext cx="1741256" cy="1410674"/>
            <a:chOff x="-14105" y="2798273"/>
            <a:chExt cx="2953423" cy="2993123"/>
          </a:xfrm>
        </p:grpSpPr>
        <p:sp>
          <p:nvSpPr>
            <p:cNvPr id="139" name="직사각형 138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46" name="그룹 145"/>
          <p:cNvGrpSpPr/>
          <p:nvPr/>
        </p:nvGrpSpPr>
        <p:grpSpPr>
          <a:xfrm>
            <a:off x="2507554" y="2745403"/>
            <a:ext cx="1741256" cy="1410674"/>
            <a:chOff x="-14105" y="2798273"/>
            <a:chExt cx="2953423" cy="2993123"/>
          </a:xfrm>
        </p:grpSpPr>
        <p:sp>
          <p:nvSpPr>
            <p:cNvPr id="147" name="직사각형 146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50" name="그림 14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52" name="그림 1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54" name="그룹 153"/>
          <p:cNvGrpSpPr/>
          <p:nvPr/>
        </p:nvGrpSpPr>
        <p:grpSpPr>
          <a:xfrm>
            <a:off x="504347" y="4256482"/>
            <a:ext cx="1741256" cy="1410674"/>
            <a:chOff x="-14105" y="2798273"/>
            <a:chExt cx="2953423" cy="2993123"/>
          </a:xfrm>
        </p:grpSpPr>
        <p:sp>
          <p:nvSpPr>
            <p:cNvPr id="155" name="직사각형 154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62" name="그룹 161"/>
          <p:cNvGrpSpPr/>
          <p:nvPr/>
        </p:nvGrpSpPr>
        <p:grpSpPr>
          <a:xfrm>
            <a:off x="2515870" y="4289967"/>
            <a:ext cx="1741256" cy="1410674"/>
            <a:chOff x="-14105" y="2798273"/>
            <a:chExt cx="2953423" cy="2993123"/>
          </a:xfrm>
        </p:grpSpPr>
        <p:sp>
          <p:nvSpPr>
            <p:cNvPr id="163" name="직사각형 162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65" name="그림 16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16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그림 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23" y="1094797"/>
            <a:ext cx="9361964" cy="476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3420" y="320676"/>
            <a:ext cx="658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지도형식보기</a:t>
            </a:r>
            <a:r>
              <a:rPr lang="en-US" altLang="ko-KR" b="1" dirty="0"/>
              <a:t>(1) – </a:t>
            </a:r>
            <a:r>
              <a:rPr lang="ko-KR" altLang="en-US" b="1" dirty="0" smtClean="0"/>
              <a:t>초기 화면</a:t>
            </a:r>
            <a:endParaRPr lang="ko-KR" altLang="en-US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79" y="1740346"/>
            <a:ext cx="5305289" cy="4873981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9909105" y="99051"/>
            <a:ext cx="2224875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&lt;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참고사항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&gt;</a:t>
            </a:r>
          </a:p>
          <a:p>
            <a:endParaRPr lang="en-US" altLang="ko-KR" sz="1000" b="1" dirty="0">
              <a:hlinkClick r:id="rId4"/>
            </a:endParaRPr>
          </a:p>
          <a:p>
            <a:r>
              <a:rPr lang="ko-KR" altLang="en-US" sz="1000" b="1" dirty="0">
                <a:hlinkClick r:id="rId4"/>
              </a:rPr>
              <a:t>http://apis.map.daum.net/</a:t>
            </a:r>
            <a:endParaRPr lang="en-US" altLang="ko-KR" sz="1000" b="1" dirty="0"/>
          </a:p>
          <a:p>
            <a:r>
              <a:rPr lang="en-US" altLang="ko-KR" sz="1000" b="1" dirty="0"/>
              <a:t>Daum </a:t>
            </a:r>
            <a:r>
              <a:rPr lang="ko-KR" altLang="en-US" sz="1000" b="1" dirty="0"/>
              <a:t>지도 </a:t>
            </a:r>
            <a:r>
              <a:rPr lang="en-US" altLang="ko-KR" sz="1000" b="1" dirty="0"/>
              <a:t>api </a:t>
            </a:r>
            <a:r>
              <a:rPr lang="ko-KR" altLang="en-US" sz="1000" b="1" dirty="0"/>
              <a:t>사용</a:t>
            </a:r>
            <a:endParaRPr lang="en-US" altLang="ko-KR" sz="1000" b="1" dirty="0"/>
          </a:p>
          <a:p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절반은 일반 </a:t>
            </a:r>
            <a:r>
              <a:rPr lang="en-US" altLang="ko-KR" sz="1000" b="1" dirty="0"/>
              <a:t>Grid, </a:t>
            </a:r>
            <a:r>
              <a:rPr lang="ko-KR" altLang="en-US" sz="1000" b="1" dirty="0"/>
              <a:t>절반은 </a:t>
            </a:r>
            <a:r>
              <a:rPr lang="en-US" altLang="ko-KR" sz="1000" b="1" dirty="0"/>
              <a:t>Map API </a:t>
            </a:r>
            <a:r>
              <a:rPr lang="ko-KR" altLang="en-US" sz="1000" b="1" dirty="0"/>
              <a:t>이용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err="1"/>
              <a:t>방종류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타입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 따라 색깔이 다르면 좋을 것 같다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공감</a:t>
            </a:r>
            <a:r>
              <a:rPr lang="en-US" altLang="ko-KR" sz="1000" b="1" dirty="0"/>
              <a:t>(like), </a:t>
            </a:r>
            <a:r>
              <a:rPr lang="ko-KR" altLang="en-US" sz="1000" b="1" dirty="0" err="1"/>
              <a:t>비공감</a:t>
            </a:r>
            <a:r>
              <a:rPr lang="en-US" altLang="ko-KR" sz="1000" b="1" dirty="0"/>
              <a:t>(unlike)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“</a:t>
            </a:r>
            <a:r>
              <a:rPr lang="ko-KR" altLang="en-US" sz="1000" b="1" dirty="0"/>
              <a:t>제목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은 있으면 보여주고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없으면 안보여주기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썸네일 이미지를 세로로 긴 이미지를 보여주면 어떨까</a:t>
            </a:r>
            <a:r>
              <a:rPr lang="en-US" altLang="ko-KR" sz="1000" b="1" dirty="0" smtClean="0"/>
              <a:t>??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제목 하단에 날짜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좋아요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조회수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댓글수 개시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페이지 무한스크롤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“</a:t>
            </a:r>
            <a:r>
              <a:rPr lang="ko-KR" altLang="en-US" sz="1000" b="1" dirty="0" err="1"/>
              <a:t>클릭시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새창을</a:t>
            </a:r>
            <a:r>
              <a:rPr lang="ko-KR" altLang="en-US" sz="1000" b="1" dirty="0"/>
              <a:t> 띄워서 상세보기 페이지로 </a:t>
            </a:r>
            <a:r>
              <a:rPr lang="ko-KR" altLang="en-US" sz="1000" b="1" dirty="0" smtClean="0"/>
              <a:t>이동</a:t>
            </a:r>
            <a:r>
              <a:rPr lang="en-US" altLang="ko-KR" sz="1000" b="1" dirty="0" smtClean="0"/>
              <a:t>“</a:t>
            </a:r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예시</a:t>
            </a:r>
            <a:r>
              <a:rPr lang="en-US" altLang="ko-KR" sz="1000" b="1" dirty="0" smtClean="0"/>
              <a:t>)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2546363" y="6397803"/>
            <a:ext cx="1345970" cy="47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851576" y="6698879"/>
            <a:ext cx="415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Infinite scroll </a:t>
            </a:r>
            <a:r>
              <a:rPr lang="ko-KR" altLang="en-US" dirty="0"/>
              <a:t>사용하기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045" y="4704129"/>
            <a:ext cx="2088748" cy="1559206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82" idx="3"/>
          </p:cNvCxnSpPr>
          <p:nvPr/>
        </p:nvCxnSpPr>
        <p:spPr>
          <a:xfrm>
            <a:off x="1614187" y="3266815"/>
            <a:ext cx="8091958" cy="16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그림 1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48" y="922910"/>
            <a:ext cx="9424832" cy="6667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48" y="975481"/>
            <a:ext cx="9424832" cy="666750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467923" y="3068974"/>
            <a:ext cx="1741256" cy="1410674"/>
            <a:chOff x="-14105" y="2798273"/>
            <a:chExt cx="2953423" cy="2993123"/>
          </a:xfrm>
        </p:grpSpPr>
        <p:sp>
          <p:nvSpPr>
            <p:cNvPr id="61" name="직사각형 60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2475246" y="3090617"/>
            <a:ext cx="1741256" cy="1410674"/>
            <a:chOff x="-14105" y="2798273"/>
            <a:chExt cx="2953423" cy="2993123"/>
          </a:xfrm>
        </p:grpSpPr>
        <p:sp>
          <p:nvSpPr>
            <p:cNvPr id="86" name="직사각형 85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98" name="그룹 97"/>
          <p:cNvGrpSpPr/>
          <p:nvPr/>
        </p:nvGrpSpPr>
        <p:grpSpPr>
          <a:xfrm>
            <a:off x="472039" y="4601696"/>
            <a:ext cx="1741256" cy="1410674"/>
            <a:chOff x="-14105" y="2798273"/>
            <a:chExt cx="2953423" cy="2993123"/>
          </a:xfrm>
        </p:grpSpPr>
        <p:sp>
          <p:nvSpPr>
            <p:cNvPr id="99" name="직사각형 98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06" name="그룹 105"/>
          <p:cNvGrpSpPr/>
          <p:nvPr/>
        </p:nvGrpSpPr>
        <p:grpSpPr>
          <a:xfrm>
            <a:off x="2483562" y="4635181"/>
            <a:ext cx="1741256" cy="1410674"/>
            <a:chOff x="-14105" y="2798273"/>
            <a:chExt cx="2953423" cy="2993123"/>
          </a:xfrm>
        </p:grpSpPr>
        <p:sp>
          <p:nvSpPr>
            <p:cNvPr id="107" name="직사각형 106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sp>
        <p:nvSpPr>
          <p:cNvPr id="116" name="직사각형 115"/>
          <p:cNvSpPr/>
          <p:nvPr/>
        </p:nvSpPr>
        <p:spPr>
          <a:xfrm>
            <a:off x="530800" y="1721208"/>
            <a:ext cx="3729711" cy="85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8" y="1897968"/>
            <a:ext cx="2190750" cy="466725"/>
          </a:xfrm>
          <a:prstGeom prst="rect">
            <a:avLst/>
          </a:prstGeom>
        </p:spPr>
      </p:pic>
      <p:sp>
        <p:nvSpPr>
          <p:cNvPr id="118" name="직사각형 117"/>
          <p:cNvSpPr/>
          <p:nvPr/>
        </p:nvSpPr>
        <p:spPr>
          <a:xfrm>
            <a:off x="711776" y="2003277"/>
            <a:ext cx="1091651" cy="27604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카테고리선택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018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1(1</a:t>
            </a:r>
            <a:r>
              <a:rPr lang="en-US" altLang="ko-KR" b="1" dirty="0" smtClean="0"/>
              <a:t>) – VR </a:t>
            </a:r>
            <a:r>
              <a:rPr lang="ko-KR" altLang="en-US" b="1" dirty="0" smtClean="0"/>
              <a:t>이미지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81623" y="231026"/>
            <a:ext cx="5650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tabs.html - </a:t>
            </a:r>
            <a:r>
              <a:rPr lang="en-US" altLang="ko-KR" b="1" dirty="0"/>
              <a:t>Alternate Navigation </a:t>
            </a:r>
            <a:r>
              <a:rPr lang="en-US" altLang="ko-KR" b="1" dirty="0" smtClean="0"/>
              <a:t>Style</a:t>
            </a:r>
          </a:p>
          <a:p>
            <a:r>
              <a:rPr lang="en-US" altLang="ko-KR" b="1" dirty="0" smtClean="0"/>
              <a:t>Routing : /post/new</a:t>
            </a:r>
          </a:p>
          <a:p>
            <a:r>
              <a:rPr lang="ko-KR" altLang="en-US" dirty="0" smtClean="0"/>
              <a:t>참고 자료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://flickr.com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, spinattic.com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96" y="1215748"/>
            <a:ext cx="10547955" cy="45465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8996" t="1978"/>
          <a:stretch/>
        </p:blipFill>
        <p:spPr>
          <a:xfrm>
            <a:off x="2790701" y="1674421"/>
            <a:ext cx="8544250" cy="453636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838203" y="1670402"/>
            <a:ext cx="8447790" cy="263290"/>
          </a:xfrm>
          <a:prstGeom prst="roundRect">
            <a:avLst/>
          </a:prstGeom>
          <a:solidFill>
            <a:srgbClr val="5EB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 FILES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120249" y="2189948"/>
            <a:ext cx="581891" cy="4344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120248" y="4263878"/>
            <a:ext cx="581891" cy="4344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120247" y="5347164"/>
            <a:ext cx="581891" cy="434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995" y="1669009"/>
            <a:ext cx="2000250" cy="147637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786995" y="6046745"/>
            <a:ext cx="105479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 smtClean="0"/>
              <a:t>&gt;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 smtClean="0"/>
              <a:t>VR </a:t>
            </a:r>
            <a:r>
              <a:rPr lang="ko-KR" altLang="en-US" sz="1400" b="1" dirty="0" smtClean="0"/>
              <a:t>이미지는 하나 이상 필수로 업로드 해야 한다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3069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2(1</a:t>
            </a:r>
            <a:r>
              <a:rPr lang="en-US" altLang="ko-KR" b="1" dirty="0" smtClean="0"/>
              <a:t>) – </a:t>
            </a:r>
            <a:r>
              <a:rPr lang="ko-KR" altLang="en-US" b="1" dirty="0" smtClean="0"/>
              <a:t>일반 이미지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81623" y="231026"/>
            <a:ext cx="5650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tabs.html - </a:t>
            </a:r>
            <a:r>
              <a:rPr lang="en-US" altLang="ko-KR" b="1" dirty="0"/>
              <a:t>Alternate Navigation </a:t>
            </a:r>
            <a:r>
              <a:rPr lang="en-US" altLang="ko-KR" b="1" dirty="0" smtClean="0"/>
              <a:t>Style</a:t>
            </a:r>
          </a:p>
          <a:p>
            <a:r>
              <a:rPr lang="en-US" altLang="ko-KR" b="1" dirty="0" smtClean="0"/>
              <a:t>Routing : /post/new</a:t>
            </a:r>
          </a:p>
          <a:p>
            <a:r>
              <a:rPr lang="ko-KR" altLang="en-US" dirty="0"/>
              <a:t>참고 자료 </a:t>
            </a:r>
            <a:r>
              <a:rPr lang="en-US" altLang="ko-KR" dirty="0"/>
              <a:t>: http://flickr.com</a:t>
            </a:r>
            <a:r>
              <a:rPr lang="en-US" altLang="ko-KR" dirty="0" smtClean="0"/>
              <a:t>/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96" y="1215748"/>
            <a:ext cx="10547955" cy="454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96" y="1731794"/>
            <a:ext cx="2019300" cy="14954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18996" t="1978"/>
          <a:stretch/>
        </p:blipFill>
        <p:spPr>
          <a:xfrm>
            <a:off x="2790701" y="1674421"/>
            <a:ext cx="8544250" cy="4536368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838203" y="1670402"/>
            <a:ext cx="8447790" cy="263290"/>
          </a:xfrm>
          <a:prstGeom prst="roundRect">
            <a:avLst/>
          </a:prstGeom>
          <a:solidFill>
            <a:srgbClr val="5EB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 FILES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86995" y="6046745"/>
            <a:ext cx="105479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 smtClean="0"/>
              <a:t>&gt;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일반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이미지는 필수 업로드 사항은 아니다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9120249" y="2189948"/>
            <a:ext cx="581891" cy="4344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120248" y="4318719"/>
            <a:ext cx="581891" cy="4344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120248" y="5348956"/>
            <a:ext cx="581891" cy="434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0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3(1) – </a:t>
            </a:r>
            <a:r>
              <a:rPr lang="ko-KR" altLang="en-US" b="1" dirty="0" smtClean="0"/>
              <a:t>일반 정보 입력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81623" y="231026"/>
            <a:ext cx="5650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tabs.html - </a:t>
            </a:r>
            <a:r>
              <a:rPr lang="en-US" altLang="ko-KR" b="1" dirty="0"/>
              <a:t>Alternate Navigation </a:t>
            </a:r>
            <a:r>
              <a:rPr lang="en-US" altLang="ko-KR" b="1" dirty="0" smtClean="0"/>
              <a:t>Style</a:t>
            </a:r>
          </a:p>
          <a:p>
            <a:r>
              <a:rPr lang="en-US" altLang="ko-KR" b="1" dirty="0" smtClean="0"/>
              <a:t>Routing : /post/new</a:t>
            </a:r>
          </a:p>
          <a:p>
            <a:r>
              <a:rPr lang="ko-KR" altLang="en-US" dirty="0"/>
              <a:t>참고 자료 </a:t>
            </a:r>
            <a:r>
              <a:rPr lang="en-US" altLang="ko-KR" dirty="0"/>
              <a:t>: http://flickr.com</a:t>
            </a:r>
            <a:r>
              <a:rPr lang="en-US" altLang="ko-KR" dirty="0" smtClean="0"/>
              <a:t>/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96" y="1215748"/>
            <a:ext cx="10547955" cy="45465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86995" y="4903476"/>
            <a:ext cx="1054795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위치 입력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필수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지도 상에서 클릭을 통하여 좌표를 입력하거나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우편번호 주소 검색을 통한 입력이 가능하다</a:t>
            </a: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내부 데이터 </a:t>
            </a:r>
            <a:r>
              <a:rPr lang="ko-KR" altLang="en-US" sz="1400" b="1" dirty="0" err="1" smtClean="0"/>
              <a:t>로직상</a:t>
            </a:r>
            <a:r>
              <a:rPr lang="ko-KR" altLang="en-US" sz="1400" b="1" dirty="0" smtClean="0"/>
              <a:t> 데이터상 좌표 입력은 필수이나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주소 입력은 필수가 아니다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모든 위치가 주소등록이 되어 있지 않기 때문에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좌표입력을 지원해야 한다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 smtClean="0"/>
              <a:t>- Map </a:t>
            </a:r>
            <a:r>
              <a:rPr lang="ko-KR" altLang="en-US" sz="1400" b="1" dirty="0" smtClean="0"/>
              <a:t>라이브러리는 </a:t>
            </a:r>
            <a:r>
              <a:rPr lang="en-US" altLang="ko-KR" sz="1400" b="1" dirty="0" smtClean="0"/>
              <a:t>Google Map</a:t>
            </a:r>
            <a:r>
              <a:rPr lang="ko-KR" altLang="en-US" sz="1400" b="1" dirty="0" smtClean="0"/>
              <a:t>을 사용한다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주소가 변경 된 경우 실제 </a:t>
            </a:r>
            <a:r>
              <a:rPr lang="en-US" altLang="ko-KR" sz="1400" b="1" dirty="0" smtClean="0"/>
              <a:t>Map</a:t>
            </a:r>
            <a:r>
              <a:rPr lang="ko-KR" altLang="en-US" sz="1400" b="1" dirty="0" smtClean="0"/>
              <a:t>의 좌표도 변경된다</a:t>
            </a: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공개 여부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기본 공개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비공개일 경우 리스트에 뜨지 않는다</a:t>
            </a: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카테고리 종류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일반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여행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부동산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건물</a:t>
            </a:r>
            <a:r>
              <a:rPr lang="en-US" altLang="ko-KR" sz="1400" b="1" dirty="0" smtClean="0"/>
              <a:t>,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숙박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호텔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휴양지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레스토랑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박물관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차량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항공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일반으로 기본설정 되어 있음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summernote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설정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기본 </a:t>
            </a:r>
            <a:r>
              <a:rPr lang="en-US" altLang="ko-KR" sz="1400" b="1" dirty="0" smtClean="0"/>
              <a:t>– (</a:t>
            </a:r>
            <a:r>
              <a:rPr lang="ko-KR" altLang="en-US" sz="1400" b="1" dirty="0" smtClean="0"/>
              <a:t>폰트설정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사진삽입</a:t>
            </a:r>
            <a:r>
              <a:rPr lang="en-US" altLang="ko-KR" sz="1400" b="1" dirty="0" smtClean="0"/>
              <a:t>, Full Screen), help</a:t>
            </a:r>
            <a:r>
              <a:rPr lang="ko-KR" altLang="en-US" sz="1400" b="1" dirty="0" smtClean="0"/>
              <a:t>의 경우 사용법 수정 필요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 smtClean="0"/>
              <a:t>“</a:t>
            </a:r>
            <a:r>
              <a:rPr lang="ko-KR" altLang="en-US" sz="1400" b="1" dirty="0" smtClean="0"/>
              <a:t>글 작성</a:t>
            </a:r>
            <a:r>
              <a:rPr lang="en-US" altLang="ko-KR" sz="1400" b="1" dirty="0" smtClean="0"/>
              <a:t>” </a:t>
            </a:r>
            <a:r>
              <a:rPr lang="ko-KR" altLang="en-US" sz="1400" b="1" dirty="0" smtClean="0"/>
              <a:t>버튼 </a:t>
            </a:r>
            <a:r>
              <a:rPr lang="ko-KR" altLang="en-US" sz="1400" b="1" dirty="0" err="1" smtClean="0"/>
              <a:t>클릭시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VR </a:t>
            </a:r>
            <a:r>
              <a:rPr lang="ko-KR" altLang="en-US" sz="1400" b="1" dirty="0" smtClean="0"/>
              <a:t>이미지가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개 이상 올라가야 업로드가 가능하다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확인을 통하여 </a:t>
            </a:r>
            <a:r>
              <a:rPr lang="en-US" altLang="ko-KR" sz="1400" b="1" dirty="0" smtClean="0"/>
              <a:t>VR </a:t>
            </a:r>
            <a:r>
              <a:rPr lang="ko-KR" altLang="en-US" sz="1400" b="1" dirty="0" smtClean="0"/>
              <a:t>사진이 없는 경우 알림 필요</a:t>
            </a:r>
            <a:endParaRPr lang="en-US" altLang="ko-KR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95" y="1670402"/>
            <a:ext cx="2019300" cy="1457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0617" y="2710995"/>
            <a:ext cx="1038084" cy="307777"/>
          </a:xfrm>
          <a:prstGeom prst="rect">
            <a:avLst/>
          </a:prstGeom>
          <a:solidFill>
            <a:srgbClr val="1ABC9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일반 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828" y="3969381"/>
            <a:ext cx="3803043" cy="5823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/>
          <a:srcRect l="56313" t="20315"/>
          <a:stretch/>
        </p:blipFill>
        <p:spPr>
          <a:xfrm>
            <a:off x="3086094" y="2038002"/>
            <a:ext cx="3804094" cy="204325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169987" y="2073872"/>
            <a:ext cx="3967343" cy="235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공개</a:t>
            </a:r>
            <a:r>
              <a:rPr lang="en-US" altLang="ko-KR" sz="1400" dirty="0"/>
              <a:t>,</a:t>
            </a:r>
            <a:r>
              <a:rPr lang="ko-KR" altLang="en-US" sz="1400" dirty="0"/>
              <a:t>비공개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6959" y="2078953"/>
            <a:ext cx="219075" cy="238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1482" y="1729472"/>
            <a:ext cx="206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위치 입력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155274" y="1729472"/>
            <a:ext cx="206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공개 여부</a:t>
            </a:r>
            <a:endParaRPr lang="ko-KR" altLang="en-US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05256" y="2803593"/>
            <a:ext cx="3932074" cy="221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일반</a:t>
            </a:r>
            <a:endParaRPr lang="ko-KR" altLang="en-US" sz="14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6960" y="2802437"/>
            <a:ext cx="219075" cy="2381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55274" y="2464764"/>
            <a:ext cx="206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카테고리</a:t>
            </a:r>
            <a:endParaRPr lang="ko-KR" altLang="en-US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5670" y="3243492"/>
            <a:ext cx="4058487" cy="1546074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8354650" y="4903476"/>
            <a:ext cx="1666984" cy="550650"/>
            <a:chOff x="5334160" y="1401575"/>
            <a:chExt cx="1190625" cy="390525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34160" y="1401575"/>
              <a:ext cx="1190625" cy="390525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653420" y="1491091"/>
              <a:ext cx="793311" cy="211495"/>
            </a:xfrm>
            <a:prstGeom prst="rect">
              <a:avLst/>
            </a:prstGeom>
            <a:solidFill>
              <a:srgbClr val="428BC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글 작성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3787" y="2113881"/>
            <a:ext cx="3523896" cy="1772001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3173787" y="4558948"/>
            <a:ext cx="3523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/>
              <a:t>좌표 입력 또는 주소 입력을 해주세요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19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3(1) – </a:t>
            </a:r>
            <a:r>
              <a:rPr lang="ko-KR" altLang="en-US" b="1" dirty="0" smtClean="0"/>
              <a:t>일반 정보 입력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주소검색시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81623" y="231026"/>
            <a:ext cx="5650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tabs.html - </a:t>
            </a:r>
            <a:r>
              <a:rPr lang="en-US" altLang="ko-KR" b="1" dirty="0"/>
              <a:t>Alternate Navigation </a:t>
            </a:r>
            <a:r>
              <a:rPr lang="en-US" altLang="ko-KR" b="1" dirty="0" smtClean="0"/>
              <a:t>Style</a:t>
            </a:r>
          </a:p>
          <a:p>
            <a:r>
              <a:rPr lang="en-US" altLang="ko-KR" b="1" dirty="0" smtClean="0"/>
              <a:t>Routing : /post/new</a:t>
            </a:r>
          </a:p>
          <a:p>
            <a:r>
              <a:rPr lang="ko-KR" altLang="en-US" dirty="0"/>
              <a:t>참고 자료 </a:t>
            </a:r>
            <a:r>
              <a:rPr lang="en-US" altLang="ko-KR" dirty="0"/>
              <a:t>: http://flickr.com</a:t>
            </a:r>
            <a:r>
              <a:rPr lang="en-US" altLang="ko-KR" dirty="0" smtClean="0"/>
              <a:t>/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96" y="1215748"/>
            <a:ext cx="10547955" cy="45465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86995" y="6120321"/>
            <a:ext cx="105479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주소 검색 </a:t>
            </a:r>
            <a:r>
              <a:rPr lang="en-US" altLang="ko-KR" sz="1400" b="1" dirty="0" smtClean="0"/>
              <a:t>: </a:t>
            </a:r>
            <a:r>
              <a:rPr lang="en-US" altLang="ko-KR" sz="1400" b="1" dirty="0" err="1" smtClean="0"/>
              <a:t>Daum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우편번호 </a:t>
            </a:r>
            <a:r>
              <a:rPr lang="en-US" altLang="ko-KR" sz="1400" b="1" dirty="0" smtClean="0"/>
              <a:t>API </a:t>
            </a:r>
            <a:r>
              <a:rPr lang="ko-KR" altLang="en-US" sz="1400" b="1" dirty="0" smtClean="0"/>
              <a:t>이용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주소 </a:t>
            </a:r>
            <a:r>
              <a:rPr lang="ko-KR" altLang="en-US" sz="1400" b="1" dirty="0" err="1" smtClean="0"/>
              <a:t>입력시</a:t>
            </a:r>
            <a:r>
              <a:rPr lang="ko-KR" altLang="en-US" sz="1400" b="1" dirty="0" smtClean="0"/>
              <a:t> 지도 좌표 갱신 </a:t>
            </a:r>
            <a:r>
              <a:rPr lang="en-US" altLang="ko-KR" sz="1400" b="1" dirty="0" smtClean="0"/>
              <a:t>&amp; </a:t>
            </a:r>
            <a:r>
              <a:rPr lang="ko-KR" altLang="en-US" sz="1400" b="1" dirty="0" smtClean="0"/>
              <a:t>해당 좌표가 중앙에 위치해야 함</a:t>
            </a:r>
            <a:endParaRPr lang="en-US" altLang="ko-KR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95" y="1670402"/>
            <a:ext cx="2019300" cy="1457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0617" y="2710995"/>
            <a:ext cx="1038084" cy="307777"/>
          </a:xfrm>
          <a:prstGeom prst="rect">
            <a:avLst/>
          </a:prstGeom>
          <a:solidFill>
            <a:srgbClr val="1ABC9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일반 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181" y="4065239"/>
            <a:ext cx="3803043" cy="58236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130" y="4647608"/>
            <a:ext cx="3804094" cy="149113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6"/>
          <a:srcRect l="56313" t="20315"/>
          <a:stretch/>
        </p:blipFill>
        <p:spPr>
          <a:xfrm>
            <a:off x="3086094" y="2038002"/>
            <a:ext cx="3804094" cy="204325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169987" y="2073872"/>
            <a:ext cx="3967343" cy="235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공개</a:t>
            </a:r>
            <a:r>
              <a:rPr lang="en-US" altLang="ko-KR" sz="1400" dirty="0"/>
              <a:t>,</a:t>
            </a:r>
            <a:r>
              <a:rPr lang="ko-KR" altLang="en-US" sz="1400" dirty="0"/>
              <a:t>비공개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6959" y="2078953"/>
            <a:ext cx="219075" cy="238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1482" y="1729472"/>
            <a:ext cx="206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위치 입력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155274" y="1729472"/>
            <a:ext cx="206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공개 여부</a:t>
            </a:r>
            <a:endParaRPr lang="ko-KR" altLang="en-US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05256" y="3041098"/>
            <a:ext cx="3932074" cy="221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일반</a:t>
            </a:r>
            <a:endParaRPr lang="ko-KR" altLang="en-US" sz="14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6960" y="3039942"/>
            <a:ext cx="219075" cy="2381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55274" y="2702269"/>
            <a:ext cx="206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카테고리</a:t>
            </a:r>
            <a:endParaRPr lang="ko-KR" altLang="en-US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4414" y="3727224"/>
            <a:ext cx="4058487" cy="1546074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8354650" y="5390362"/>
            <a:ext cx="1666984" cy="550650"/>
            <a:chOff x="5334160" y="1401575"/>
            <a:chExt cx="1190625" cy="390525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34160" y="1401575"/>
              <a:ext cx="1190625" cy="390525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653420" y="1491091"/>
              <a:ext cx="793311" cy="211495"/>
            </a:xfrm>
            <a:prstGeom prst="rect">
              <a:avLst/>
            </a:prstGeom>
            <a:solidFill>
              <a:srgbClr val="428BC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글 작성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3787" y="2113881"/>
            <a:ext cx="3523896" cy="1772001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4923738" y="2773585"/>
            <a:ext cx="273132" cy="341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(1) – </a:t>
            </a:r>
            <a:r>
              <a:rPr lang="ko-KR" altLang="en-US" b="1" dirty="0" smtClean="0"/>
              <a:t>참고사항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807645" y="1070984"/>
            <a:ext cx="1054795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 smtClean="0"/>
              <a:t>&gt;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en-US" altLang="ko-KR" sz="1400" b="1" dirty="0" smtClean="0"/>
              <a:t>“</a:t>
            </a:r>
            <a:r>
              <a:rPr lang="ko-KR" altLang="en-US" sz="1400" b="1" dirty="0" smtClean="0"/>
              <a:t>부가 정보</a:t>
            </a:r>
            <a:r>
              <a:rPr lang="en-US" altLang="ko-KR" sz="1400" b="1" dirty="0" smtClean="0"/>
              <a:t>” </a:t>
            </a:r>
            <a:r>
              <a:rPr lang="ko-KR" altLang="en-US" sz="1400" b="1" dirty="0" smtClean="0"/>
              <a:t>입력란의 경우 아직 정해지지 않았기 때문에 향후 개발 필요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초기 영업 대상을 정한 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각 종류별 최소 부가정보를 추린 후에 만들자</a:t>
            </a:r>
            <a:r>
              <a:rPr lang="en-US" altLang="ko-KR" sz="1400" b="1" dirty="0" smtClean="0"/>
              <a:t>)</a:t>
            </a:r>
          </a:p>
          <a:p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 smtClean="0"/>
              <a:t>VR </a:t>
            </a:r>
            <a:r>
              <a:rPr lang="ko-KR" altLang="en-US" sz="1400" b="1" dirty="0" smtClean="0"/>
              <a:t>이미지 </a:t>
            </a:r>
            <a:r>
              <a:rPr lang="ko-KR" altLang="en-US" sz="1400" b="1" dirty="0" err="1" smtClean="0"/>
              <a:t>업로드시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VR </a:t>
            </a:r>
            <a:r>
              <a:rPr lang="ko-KR" altLang="en-US" sz="1400" b="1" dirty="0" smtClean="0"/>
              <a:t>이미지가 아닌 경우나 서버에서 변환이 실패하였을 경우에 대한 대비책이 필요함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(</a:t>
            </a:r>
            <a:r>
              <a:rPr lang="en-US" altLang="ko-KR" sz="1400" b="1" dirty="0" smtClean="0"/>
              <a:t>ex&gt; </a:t>
            </a:r>
            <a:r>
              <a:rPr lang="ko-KR" altLang="en-US" sz="1400" b="1" dirty="0" smtClean="0"/>
              <a:t>업로드 </a:t>
            </a:r>
            <a:r>
              <a:rPr lang="ko-KR" altLang="en-US" sz="1400" b="1" dirty="0" err="1" smtClean="0"/>
              <a:t>실패시</a:t>
            </a:r>
            <a:r>
              <a:rPr lang="ko-KR" altLang="en-US" sz="1400" b="1" dirty="0" smtClean="0"/>
              <a:t> 메시지 알림</a:t>
            </a:r>
            <a:r>
              <a:rPr lang="en-US" altLang="ko-KR" sz="1400" b="1" dirty="0" smtClean="0"/>
              <a:t>, DB </a:t>
            </a:r>
            <a:r>
              <a:rPr lang="ko-KR" altLang="en-US" sz="1400" b="1" dirty="0" smtClean="0"/>
              <a:t>롤백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업로드 되었던 이미지 삭제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클라이언트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차 </a:t>
            </a:r>
            <a:r>
              <a:rPr lang="ko-KR" altLang="en-US" sz="1400" b="1" dirty="0" err="1" smtClean="0"/>
              <a:t>필터링등</a:t>
            </a:r>
            <a:r>
              <a:rPr lang="en-US" altLang="ko-KR" sz="1400" b="1" dirty="0" smtClean="0"/>
              <a:t>)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- 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7200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96" y="87631"/>
            <a:ext cx="5276064" cy="2861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상세보기</a:t>
            </a:r>
            <a:r>
              <a:rPr lang="en-US" altLang="ko-KR" b="1" dirty="0"/>
              <a:t>1(1) - </a:t>
            </a:r>
            <a:r>
              <a:rPr lang="ko-KR" altLang="en-US" b="1" dirty="0"/>
              <a:t>초기기획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7793666" y="2969584"/>
            <a:ext cx="2185296" cy="307574"/>
            <a:chOff x="1730721" y="2869683"/>
            <a:chExt cx="2605365" cy="366697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0721" y="2869683"/>
              <a:ext cx="2414668" cy="366697"/>
            </a:xfrm>
            <a:prstGeom prst="rect">
              <a:avLst/>
            </a:prstGeom>
          </p:spPr>
        </p:pic>
        <p:pic>
          <p:nvPicPr>
            <p:cNvPr id="21" name="Picture 2" descr="embed icon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1" t="10948" r="13676" b="11679"/>
            <a:stretch/>
          </p:blipFill>
          <p:spPr bwMode="auto">
            <a:xfrm>
              <a:off x="4055697" y="2891885"/>
              <a:ext cx="280389" cy="29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7245" y="2884049"/>
              <a:ext cx="327344" cy="327343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170078" y="4111951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 smtClean="0"/>
              <a:t>&gt;</a:t>
            </a:r>
            <a:endParaRPr lang="en-US" altLang="ko-KR" sz="1400" dirty="0" smtClean="0"/>
          </a:p>
          <a:p>
            <a:r>
              <a:rPr lang="en-US" altLang="ko-KR" sz="1400" dirty="0" smtClean="0">
                <a:hlinkClick r:id="rId6"/>
              </a:rPr>
              <a:t>http</a:t>
            </a:r>
            <a:r>
              <a:rPr lang="en-US" altLang="ko-KR" sz="1400" dirty="0">
                <a:hlinkClick r:id="rId6"/>
              </a:rPr>
              <a:t>://</a:t>
            </a:r>
            <a:r>
              <a:rPr lang="en-US" altLang="ko-KR" sz="1400" dirty="0" smtClean="0">
                <a:hlinkClick r:id="rId6"/>
              </a:rPr>
              <a:t>dimsemenov.com/plugins/magnific-popup/documentation.html#api</a:t>
            </a:r>
            <a:endParaRPr lang="en-US" altLang="ko-KR" sz="1400" dirty="0" smtClean="0"/>
          </a:p>
          <a:p>
            <a:r>
              <a:rPr lang="en-US" altLang="ko-KR" sz="1400" dirty="0">
                <a:hlinkClick r:id="rId7"/>
              </a:rPr>
              <a:t>https://</a:t>
            </a:r>
            <a:r>
              <a:rPr lang="en-US" altLang="ko-KR" sz="1400" dirty="0" smtClean="0">
                <a:hlinkClick r:id="rId7"/>
              </a:rPr>
              <a:t>codepen.io/dimsemenov/pen/JGjHK</a:t>
            </a:r>
            <a:endParaRPr lang="en-US" altLang="ko-KR" sz="1400" dirty="0" smtClean="0"/>
          </a:p>
          <a:p>
            <a:r>
              <a:rPr lang="en-US" altLang="ko-KR" sz="1400" dirty="0">
                <a:hlinkClick r:id="rId8"/>
              </a:rPr>
              <a:t>https://</a:t>
            </a:r>
            <a:r>
              <a:rPr lang="en-US" altLang="ko-KR" sz="1400" dirty="0" smtClean="0">
                <a:hlinkClick r:id="rId8"/>
              </a:rPr>
              <a:t>codepen.io/dimsemenov/pen/sHoxp</a:t>
            </a:r>
            <a:endParaRPr lang="en-US" altLang="ko-KR" sz="1400" dirty="0" smtClean="0"/>
          </a:p>
          <a:p>
            <a:r>
              <a:rPr lang="en-US" altLang="ko-KR" sz="1400" dirty="0">
                <a:hlinkClick r:id="rId9"/>
              </a:rPr>
              <a:t>https://</a:t>
            </a:r>
            <a:r>
              <a:rPr lang="en-US" altLang="ko-KR" sz="1400" dirty="0" smtClean="0">
                <a:hlinkClick r:id="rId9"/>
              </a:rPr>
              <a:t>codepen.io/dimsemenov/pen/vKrqs</a:t>
            </a:r>
            <a:endParaRPr lang="en-US" altLang="ko-KR" sz="1400" dirty="0" smtClean="0"/>
          </a:p>
          <a:p>
            <a:r>
              <a:rPr lang="en-US" altLang="ko-KR" sz="1400" dirty="0">
                <a:hlinkClick r:id="rId7"/>
              </a:rPr>
              <a:t>https://</a:t>
            </a:r>
            <a:r>
              <a:rPr lang="en-US" altLang="ko-KR" sz="1400" dirty="0" smtClean="0">
                <a:hlinkClick r:id="rId7"/>
              </a:rPr>
              <a:t>codepen.io/dimsemenov/pen/JGjHK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https</a:t>
            </a:r>
            <a:r>
              <a:rPr lang="en-US" altLang="ko-KR" sz="1400" dirty="0"/>
              <a:t>://codepen.io/collection/nLcqo/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팝업시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목록은 뜨게 하고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작성을 위해서는 </a:t>
            </a:r>
            <a:r>
              <a:rPr lang="ko-KR" altLang="en-US" sz="1400" dirty="0" err="1" smtClean="0"/>
              <a:t>다시팝업을</a:t>
            </a:r>
            <a:r>
              <a:rPr lang="ko-KR" altLang="en-US" sz="1400" dirty="0" smtClean="0"/>
              <a:t> 띄운다 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8040" y="2988035"/>
            <a:ext cx="447398" cy="19871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3096" y="3816168"/>
            <a:ext cx="5276064" cy="78397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3096" y="3397090"/>
            <a:ext cx="4170364" cy="42835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3096" y="4566909"/>
            <a:ext cx="5276064" cy="78397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3096" y="5302724"/>
            <a:ext cx="5276064" cy="78397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07065" y="3384923"/>
            <a:ext cx="781050" cy="40957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433409" y="961278"/>
            <a:ext cx="3561817" cy="2885597"/>
            <a:chOff x="-14105" y="2798273"/>
            <a:chExt cx="2953423" cy="2993123"/>
          </a:xfrm>
        </p:grpSpPr>
        <p:sp>
          <p:nvSpPr>
            <p:cNvPr id="29" name="직사각형 28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10227190" y="2969584"/>
            <a:ext cx="57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 of 7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6434479" y="4149370"/>
            <a:ext cx="944516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12</a:t>
            </a:r>
            <a:r>
              <a:rPr lang="ko-KR" altLang="en-US" sz="700" dirty="0" err="1" smtClean="0"/>
              <a:t>시간전</a:t>
            </a:r>
            <a:endParaRPr lang="en-US" altLang="ko-KR" sz="7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434479" y="4900111"/>
            <a:ext cx="944516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14</a:t>
            </a:r>
            <a:r>
              <a:rPr lang="ko-KR" altLang="en-US" sz="700" dirty="0" err="1" smtClean="0"/>
              <a:t>시간전</a:t>
            </a:r>
            <a:endParaRPr lang="en-US" altLang="ko-KR" sz="7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434479" y="5647390"/>
            <a:ext cx="944516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20</a:t>
            </a:r>
            <a:r>
              <a:rPr lang="ko-KR" altLang="en-US" sz="700" dirty="0" err="1" smtClean="0"/>
              <a:t>시간전</a:t>
            </a:r>
            <a:endParaRPr lang="en-US" altLang="ko-KR" sz="700" dirty="0" smtClean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13450" y="2992808"/>
            <a:ext cx="431073" cy="195330"/>
          </a:xfrm>
          <a:prstGeom prst="rect">
            <a:avLst/>
          </a:prstGeom>
        </p:spPr>
      </p:pic>
      <p:cxnSp>
        <p:nvCxnSpPr>
          <p:cNvPr id="43" name="직선 화살표 연결선 42"/>
          <p:cNvCxnSpPr>
            <a:stCxn id="29" idx="3"/>
          </p:cNvCxnSpPr>
          <p:nvPr/>
        </p:nvCxnSpPr>
        <p:spPr>
          <a:xfrm flipV="1">
            <a:off x="3995226" y="1550589"/>
            <a:ext cx="2086397" cy="85348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147412" y="1800415"/>
            <a:ext cx="1673498" cy="353836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팝업페이지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91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2212" y="326870"/>
            <a:ext cx="1127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? </a:t>
            </a:r>
            <a:r>
              <a:rPr lang="ko-KR" altLang="en-US" sz="2400" b="1" dirty="0"/>
              <a:t>기획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개발 문서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212" y="1524852"/>
            <a:ext cx="10618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문서 명은 </a:t>
            </a:r>
            <a:r>
              <a:rPr lang="en-US" altLang="ko-KR" sz="1600" b="1" dirty="0" err="1"/>
              <a:t>cozyhouzz</a:t>
            </a:r>
            <a:r>
              <a:rPr lang="en-US" altLang="ko-KR" sz="1600" b="1" dirty="0"/>
              <a:t>_[</a:t>
            </a:r>
            <a:r>
              <a:rPr lang="ko-KR" altLang="en-US" sz="1600" b="1" dirty="0" err="1"/>
              <a:t>버전명</a:t>
            </a:r>
            <a:r>
              <a:rPr lang="en-US" altLang="ko-KR" sz="1600" b="1" dirty="0" smtClean="0"/>
              <a:t>]_[</a:t>
            </a:r>
            <a:r>
              <a:rPr lang="ko-KR" altLang="en-US" sz="1600" b="1" dirty="0" smtClean="0"/>
              <a:t>작성자명</a:t>
            </a:r>
            <a:r>
              <a:rPr lang="en-US" altLang="ko-KR" sz="1600" b="1" dirty="0" smtClean="0"/>
              <a:t>]_[</a:t>
            </a:r>
            <a:r>
              <a:rPr lang="ko-KR" altLang="en-US" sz="1600" b="1" dirty="0"/>
              <a:t>최종수정일자</a:t>
            </a:r>
            <a:r>
              <a:rPr lang="en-US" altLang="ko-KR" sz="1600" b="1" dirty="0"/>
              <a:t>]</a:t>
            </a:r>
            <a:r>
              <a:rPr lang="ko-KR" altLang="en-US" sz="1600" b="1" dirty="0"/>
              <a:t>로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작성한다</a:t>
            </a:r>
            <a:r>
              <a:rPr lang="en-US" altLang="ko-KR" sz="1600" b="1" dirty="0"/>
              <a:t>(ex&gt;cozyhouzz_ver2.1_170116.pptx)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문서 작성시 </a:t>
            </a:r>
            <a:r>
              <a:rPr lang="en-US" altLang="ko-KR" sz="1600" b="1" dirty="0"/>
              <a:t>App/Web </a:t>
            </a:r>
            <a:r>
              <a:rPr lang="ko-KR" altLang="en-US" sz="1600" b="1" dirty="0"/>
              <a:t>기획 표기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개발 우선순위를 명시 할 것 </a:t>
            </a:r>
            <a:r>
              <a:rPr lang="en-US" altLang="ko-KR" sz="1600" b="1" dirty="0"/>
              <a:t>(ex&gt; </a:t>
            </a:r>
            <a:r>
              <a:rPr lang="en-US" altLang="ko-KR" sz="1600" b="1" dirty="0" err="1"/>
              <a:t>Mainpage</a:t>
            </a:r>
            <a:r>
              <a:rPr lang="en-US" altLang="ko-KR" sz="1600" b="1" dirty="0"/>
              <a:t>(Web)(1))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기본적으로 </a:t>
            </a:r>
            <a:r>
              <a:rPr lang="en-US" altLang="ko-KR" sz="1600" b="1" dirty="0" err="1"/>
              <a:t>github</a:t>
            </a:r>
            <a:r>
              <a:rPr lang="en-US" altLang="ko-KR" sz="1600" b="1" dirty="0"/>
              <a:t> repo</a:t>
            </a:r>
            <a:r>
              <a:rPr lang="ko-KR" altLang="en-US" sz="1600" b="1" dirty="0"/>
              <a:t>에 올릴 예정이나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수정이 필요할 경우에는 </a:t>
            </a:r>
            <a:r>
              <a:rPr lang="en-US" altLang="ko-KR" sz="1600" b="1" dirty="0" err="1"/>
              <a:t>github</a:t>
            </a:r>
            <a:r>
              <a:rPr lang="ko-KR" altLang="en-US" sz="1600" b="1" dirty="0"/>
              <a:t>에 있는 본 문서는 수장하면 </a:t>
            </a:r>
            <a:r>
              <a:rPr lang="ko-KR" altLang="en-US" sz="1600" b="1" dirty="0" err="1"/>
              <a:t>안된다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수정사항이 반영되어야 하는 경우에는 기획자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대표만 수정하자</a:t>
            </a:r>
            <a:endParaRPr lang="en-US" altLang="ko-KR" sz="1600" b="1" dirty="0"/>
          </a:p>
          <a:p>
            <a:r>
              <a:rPr lang="en-US" altLang="ko-KR" sz="1600" b="1" dirty="0"/>
              <a:t>(</a:t>
            </a:r>
            <a:r>
              <a:rPr lang="ko-KR" altLang="en-US" sz="1600" b="1" dirty="0"/>
              <a:t>잘못하면 내용이 날아갈 수 있음</a:t>
            </a:r>
            <a:r>
              <a:rPr lang="en-US" altLang="ko-KR" sz="1600" b="1" dirty="0"/>
              <a:t>)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9510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글</a:t>
            </a:r>
            <a:r>
              <a:rPr lang="en-US" altLang="ko-KR" b="1" dirty="0"/>
              <a:t> </a:t>
            </a:r>
            <a:r>
              <a:rPr lang="ko-KR" altLang="en-US" b="1" dirty="0"/>
              <a:t>상세보기</a:t>
            </a:r>
            <a:r>
              <a:rPr lang="en-US" altLang="ko-KR" b="1" dirty="0"/>
              <a:t>2(1)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공유기능 구현</a:t>
            </a:r>
            <a:endParaRPr lang="ko-KR" altLang="en-US" b="1" dirty="0"/>
          </a:p>
        </p:txBody>
      </p:sp>
      <p:sp>
        <p:nvSpPr>
          <p:cNvPr id="43" name="직사각형 42"/>
          <p:cNvSpPr/>
          <p:nvPr/>
        </p:nvSpPr>
        <p:spPr>
          <a:xfrm>
            <a:off x="434737" y="3891442"/>
            <a:ext cx="34077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공유하기 버튼 </a:t>
            </a:r>
            <a:r>
              <a:rPr lang="ko-KR" altLang="en-US" sz="1400" b="1" dirty="0" err="1"/>
              <a:t>클릭시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workflow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1082789" y="918927"/>
            <a:ext cx="2605365" cy="366697"/>
            <a:chOff x="1730721" y="2869683"/>
            <a:chExt cx="2605365" cy="366697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21" y="2869683"/>
              <a:ext cx="2414668" cy="366697"/>
            </a:xfrm>
            <a:prstGeom prst="rect">
              <a:avLst/>
            </a:prstGeom>
          </p:spPr>
        </p:pic>
        <p:pic>
          <p:nvPicPr>
            <p:cNvPr id="81" name="Picture 2" descr="embed icon에 대한 이미지 검색결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1" t="10948" r="13676" b="11679"/>
            <a:stretch/>
          </p:blipFill>
          <p:spPr bwMode="auto">
            <a:xfrm>
              <a:off x="4055697" y="2891885"/>
              <a:ext cx="280389" cy="29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7245" y="2884049"/>
              <a:ext cx="327344" cy="327343"/>
            </a:xfrm>
            <a:prstGeom prst="rect">
              <a:avLst/>
            </a:prstGeom>
          </p:spPr>
        </p:pic>
      </p:grpSp>
      <p:sp>
        <p:nvSpPr>
          <p:cNvPr id="83" name="직사각형 82"/>
          <p:cNvSpPr/>
          <p:nvPr/>
        </p:nvSpPr>
        <p:spPr>
          <a:xfrm>
            <a:off x="1121659" y="891904"/>
            <a:ext cx="2585581" cy="42658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5"/>
          <a:srcRect t="18425" b="54079"/>
          <a:stretch/>
        </p:blipFill>
        <p:spPr>
          <a:xfrm>
            <a:off x="1306904" y="1994165"/>
            <a:ext cx="2381250" cy="489737"/>
          </a:xfrm>
          <a:prstGeom prst="rect">
            <a:avLst/>
          </a:prstGeom>
        </p:spPr>
      </p:pic>
      <p:pic>
        <p:nvPicPr>
          <p:cNvPr id="52" name="Picture 4" descr="링크 공유하기 아이콘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538" y="935762"/>
            <a:ext cx="345421" cy="3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화살표 연결선 52"/>
          <p:cNvCxnSpPr>
            <a:stCxn id="52" idx="1"/>
            <a:endCxn id="46" idx="0"/>
          </p:cNvCxnSpPr>
          <p:nvPr/>
        </p:nvCxnSpPr>
        <p:spPr>
          <a:xfrm flipH="1">
            <a:off x="2497529" y="1108473"/>
            <a:ext cx="444009" cy="885692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81" idx="3"/>
            <a:endCxn id="59" idx="0"/>
          </p:cNvCxnSpPr>
          <p:nvPr/>
        </p:nvCxnSpPr>
        <p:spPr>
          <a:xfrm>
            <a:off x="3688154" y="1089736"/>
            <a:ext cx="1675087" cy="904429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417581" y="954878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587" y="1994165"/>
            <a:ext cx="2219325" cy="16383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4342251" y="2323017"/>
            <a:ext cx="949465" cy="341644"/>
          </a:xfrm>
          <a:prstGeom prst="rect">
            <a:avLst/>
          </a:prstGeom>
          <a:solidFill>
            <a:srgbClr val="494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4475044" y="1994165"/>
            <a:ext cx="1776394" cy="2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크기 조절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649990" y="2333173"/>
            <a:ext cx="670572" cy="3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6202468" y="2429520"/>
            <a:ext cx="158707" cy="1502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화살표 연결선 63"/>
          <p:cNvCxnSpPr>
            <a:stCxn id="62" idx="1"/>
            <a:endCxn id="65" idx="1"/>
          </p:cNvCxnSpPr>
          <p:nvPr/>
        </p:nvCxnSpPr>
        <p:spPr>
          <a:xfrm flipV="1">
            <a:off x="6321498" y="2243221"/>
            <a:ext cx="1313480" cy="261402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634978" y="1876456"/>
            <a:ext cx="1154907" cy="73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Small(300px)</a:t>
            </a:r>
          </a:p>
          <a:p>
            <a:pPr algn="ctr"/>
            <a:r>
              <a:rPr lang="en-US" altLang="ko-KR" sz="1100" dirty="0"/>
              <a:t>Medium(600px)</a:t>
            </a:r>
          </a:p>
          <a:p>
            <a:pPr algn="ctr"/>
            <a:r>
              <a:rPr lang="en-US" altLang="ko-KR" sz="1100" dirty="0"/>
              <a:t>Big(900px)</a:t>
            </a:r>
            <a:endParaRPr lang="ko-KR" altLang="en-US" sz="1100" dirty="0"/>
          </a:p>
          <a:p>
            <a:pPr algn="ctr"/>
            <a:r>
              <a:rPr lang="en-US" altLang="ko-KR" sz="1100" dirty="0"/>
              <a:t>Custom</a:t>
            </a:r>
            <a:endParaRPr lang="ko-KR" altLang="en-US" sz="1100" dirty="0"/>
          </a:p>
        </p:txBody>
      </p:sp>
      <p:sp>
        <p:nvSpPr>
          <p:cNvPr id="66" name="직사각형 65"/>
          <p:cNvSpPr/>
          <p:nvPr/>
        </p:nvSpPr>
        <p:spPr>
          <a:xfrm>
            <a:off x="7413914" y="2862540"/>
            <a:ext cx="1375971" cy="23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&lt;Custom </a:t>
            </a:r>
            <a:r>
              <a:rPr lang="ko-KR" altLang="en-US" sz="1100" dirty="0" err="1"/>
              <a:t>선택시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68" name="직선 화살표 연결선 67"/>
          <p:cNvCxnSpPr>
            <a:stCxn id="65" idx="2"/>
            <a:endCxn id="66" idx="0"/>
          </p:cNvCxnSpPr>
          <p:nvPr/>
        </p:nvCxnSpPr>
        <p:spPr>
          <a:xfrm flipH="1">
            <a:off x="8101900" y="2609985"/>
            <a:ext cx="110532" cy="252555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8"/>
          <a:srcRect t="39828"/>
          <a:stretch/>
        </p:blipFill>
        <p:spPr>
          <a:xfrm>
            <a:off x="6845593" y="3076647"/>
            <a:ext cx="2733675" cy="49863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355785" y="3211309"/>
            <a:ext cx="318319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px</a:t>
            </a:r>
            <a:endParaRPr lang="ko-KR" altLang="en-US" sz="900" dirty="0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0157" y="942072"/>
            <a:ext cx="338478" cy="326244"/>
          </a:xfrm>
          <a:prstGeom prst="rect">
            <a:avLst/>
          </a:prstGeom>
        </p:spPr>
      </p:pic>
      <p:sp>
        <p:nvSpPr>
          <p:cNvPr id="89" name="모서리가 둥근 직사각형 88"/>
          <p:cNvSpPr/>
          <p:nvPr/>
        </p:nvSpPr>
        <p:spPr>
          <a:xfrm>
            <a:off x="2463731" y="1530317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342251" y="1458540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11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7210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글</a:t>
            </a:r>
            <a:r>
              <a:rPr lang="en-US" altLang="ko-KR" b="1" dirty="0"/>
              <a:t> </a:t>
            </a:r>
            <a:r>
              <a:rPr lang="ko-KR" altLang="en-US" b="1" dirty="0" smtClean="0"/>
              <a:t>상세보기 </a:t>
            </a:r>
            <a:r>
              <a:rPr lang="en-US" altLang="ko-KR" b="1" dirty="0" smtClean="0"/>
              <a:t>– </a:t>
            </a:r>
            <a:r>
              <a:rPr lang="en-US" altLang="ko-KR" b="1" dirty="0"/>
              <a:t>VR </a:t>
            </a:r>
            <a:r>
              <a:rPr lang="en-US" altLang="ko-KR" b="1" dirty="0" smtClean="0"/>
              <a:t>Viewer[Embed </a:t>
            </a:r>
            <a:r>
              <a:rPr lang="ko-KR" altLang="en-US" b="1" dirty="0" smtClean="0"/>
              <a:t>타입</a:t>
            </a:r>
            <a:r>
              <a:rPr lang="en-US" altLang="ko-KR" b="1" dirty="0" smtClean="0"/>
              <a:t>](</a:t>
            </a:r>
            <a:r>
              <a:rPr lang="en-US" altLang="ko-KR" b="1" dirty="0"/>
              <a:t>1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어디페이지</a:t>
            </a:r>
            <a:r>
              <a:rPr lang="ko-KR" altLang="en-US" b="1" dirty="0" smtClean="0"/>
              <a:t> 어느 위치에서 동작할지 정확하게 </a:t>
            </a:r>
            <a:r>
              <a:rPr lang="ko-KR" altLang="en-US" b="1" dirty="0" err="1" smtClean="0"/>
              <a:t>지정해야함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- http://dev.moblab.kr/canvas-theme/HTML/widgets.html</a:t>
            </a:r>
            <a:endParaRPr lang="ko-KR" altLang="en-US" sz="1000" b="1" dirty="0">
              <a:latin typeface="Arial" panose="020B0604020202020204" pitchFamily="34" charset="0"/>
            </a:endParaRPr>
          </a:p>
          <a:p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stCxn id="9" idx="3"/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15200" y="2099170"/>
            <a:ext cx="348836" cy="171370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18425" b="54079"/>
          <a:stretch/>
        </p:blipFill>
        <p:spPr>
          <a:xfrm>
            <a:off x="3077486" y="2027013"/>
            <a:ext cx="2381250" cy="489737"/>
          </a:xfrm>
          <a:prstGeom prst="rect">
            <a:avLst/>
          </a:prstGeom>
        </p:spPr>
      </p:pic>
      <p:pic>
        <p:nvPicPr>
          <p:cNvPr id="1026" name="Picture 2" descr="embed icon에 대한 이미지 검색결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1" t="10948" r="13676" b="11679"/>
          <a:stretch/>
        </p:blipFill>
        <p:spPr bwMode="auto">
          <a:xfrm>
            <a:off x="7346477" y="2458013"/>
            <a:ext cx="286282" cy="30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4843" y="2772823"/>
            <a:ext cx="342900" cy="3429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0379" y="3127073"/>
            <a:ext cx="338478" cy="32624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0379" y="3455152"/>
            <a:ext cx="334224" cy="334224"/>
          </a:xfrm>
          <a:prstGeom prst="rect">
            <a:avLst/>
          </a:prstGeom>
        </p:spPr>
      </p:pic>
      <p:pic>
        <p:nvPicPr>
          <p:cNvPr id="1028" name="Picture 4" descr="링크 공유하기 아이콘에 대한 이미지 검색결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43" y="2099170"/>
            <a:ext cx="345421" cy="3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/>
          <p:cNvCxnSpPr>
            <a:stCxn id="1028" idx="1"/>
            <a:endCxn id="11" idx="3"/>
          </p:cNvCxnSpPr>
          <p:nvPr/>
        </p:nvCxnSpPr>
        <p:spPr>
          <a:xfrm flipH="1">
            <a:off x="5458736" y="2271881"/>
            <a:ext cx="1866107" cy="1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70000" y="2118584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/>
          <p:cNvCxnSpPr>
            <a:endCxn id="23" idx="3"/>
          </p:cNvCxnSpPr>
          <p:nvPr/>
        </p:nvCxnSpPr>
        <p:spPr>
          <a:xfrm flipH="1">
            <a:off x="5364230" y="2634071"/>
            <a:ext cx="1956150" cy="790346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365536" y="2480771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4905" y="2605267"/>
            <a:ext cx="2219325" cy="163830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3235569" y="2934119"/>
            <a:ext cx="949465" cy="341644"/>
          </a:xfrm>
          <a:prstGeom prst="rect">
            <a:avLst/>
          </a:prstGeom>
          <a:solidFill>
            <a:srgbClr val="494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368362" y="2605267"/>
            <a:ext cx="1776394" cy="2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크기 조절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543308" y="2944275"/>
            <a:ext cx="670572" cy="3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41" name="이등변 삼각형 40"/>
          <p:cNvSpPr/>
          <p:nvPr/>
        </p:nvSpPr>
        <p:spPr>
          <a:xfrm rot="10800000">
            <a:off x="5095786" y="3040622"/>
            <a:ext cx="158707" cy="1502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/>
          <p:cNvCxnSpPr>
            <a:stCxn id="44" idx="1"/>
          </p:cNvCxnSpPr>
          <p:nvPr/>
        </p:nvCxnSpPr>
        <p:spPr>
          <a:xfrm flipH="1">
            <a:off x="2412156" y="3098300"/>
            <a:ext cx="2131152" cy="0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306286" y="2934119"/>
            <a:ext cx="1154907" cy="73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Small(300px)</a:t>
            </a:r>
          </a:p>
          <a:p>
            <a:pPr algn="ctr"/>
            <a:r>
              <a:rPr lang="en-US" altLang="ko-KR" sz="1100" dirty="0"/>
              <a:t>Medium(600px)</a:t>
            </a:r>
          </a:p>
          <a:p>
            <a:pPr algn="ctr"/>
            <a:r>
              <a:rPr lang="en-US" altLang="ko-KR" sz="1100" dirty="0"/>
              <a:t>Big(900px)</a:t>
            </a:r>
            <a:endParaRPr lang="ko-KR" altLang="en-US" sz="1100" dirty="0"/>
          </a:p>
          <a:p>
            <a:pPr algn="ctr"/>
            <a:r>
              <a:rPr lang="en-US" altLang="ko-KR" sz="1100" dirty="0"/>
              <a:t>Custom</a:t>
            </a:r>
            <a:endParaRPr lang="ko-KR" altLang="en-US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1085222" y="3920203"/>
            <a:ext cx="1375971" cy="23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&lt;Custom </a:t>
            </a:r>
            <a:r>
              <a:rPr lang="ko-KR" altLang="en-US" sz="1100" dirty="0" err="1"/>
              <a:t>선택시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51" name="직선 화살표 연결선 50"/>
          <p:cNvCxnSpPr>
            <a:stCxn id="49" idx="2"/>
            <a:endCxn id="50" idx="0"/>
          </p:cNvCxnSpPr>
          <p:nvPr/>
        </p:nvCxnSpPr>
        <p:spPr>
          <a:xfrm flipH="1">
            <a:off x="1773208" y="3667648"/>
            <a:ext cx="110532" cy="252555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2591" y="4160935"/>
            <a:ext cx="2733675" cy="82867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92853" y="4233651"/>
            <a:ext cx="2545824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삽입할 크기 </a:t>
            </a:r>
            <a:r>
              <a:rPr lang="en-US" altLang="ko-KR" sz="900" dirty="0"/>
              <a:t>px </a:t>
            </a:r>
            <a:r>
              <a:rPr lang="ko-KR" altLang="en-US" sz="900" dirty="0"/>
              <a:t>단위로 입력하세요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70225" y="4608622"/>
            <a:ext cx="318319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px</a:t>
            </a:r>
            <a:endParaRPr lang="ko-KR" altLang="en-US" sz="9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0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글</a:t>
            </a:r>
            <a:r>
              <a:rPr lang="en-US" altLang="ko-KR" b="1" dirty="0"/>
              <a:t> </a:t>
            </a:r>
            <a:r>
              <a:rPr lang="ko-KR" altLang="en-US" b="1" dirty="0"/>
              <a:t>상세보기</a:t>
            </a:r>
            <a:r>
              <a:rPr lang="en-US" altLang="ko-KR" b="1" dirty="0" smtClean="0"/>
              <a:t>– </a:t>
            </a:r>
            <a:r>
              <a:rPr lang="en-US" altLang="ko-KR" b="1" dirty="0"/>
              <a:t>VR </a:t>
            </a:r>
            <a:r>
              <a:rPr lang="en-US" altLang="ko-KR" b="1" dirty="0" smtClean="0"/>
              <a:t>Viewer[Web</a:t>
            </a:r>
            <a:r>
              <a:rPr lang="ko-KR" altLang="en-US" b="1" dirty="0" smtClean="0"/>
              <a:t>크기</a:t>
            </a:r>
            <a:r>
              <a:rPr lang="en-US" altLang="ko-KR" b="1" dirty="0" smtClean="0"/>
              <a:t>](</a:t>
            </a:r>
            <a:r>
              <a:rPr lang="en-US" altLang="ko-KR" b="1" dirty="0"/>
              <a:t>1)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51700" y="2044700"/>
            <a:ext cx="412336" cy="1765300"/>
          </a:xfrm>
          <a:prstGeom prst="rect">
            <a:avLst/>
          </a:prstGeom>
          <a:solidFill>
            <a:srgbClr val="FC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8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글</a:t>
            </a:r>
            <a:r>
              <a:rPr lang="en-US" altLang="ko-KR" b="1" dirty="0"/>
              <a:t> </a:t>
            </a:r>
            <a:r>
              <a:rPr lang="ko-KR" altLang="en-US" b="1" dirty="0"/>
              <a:t>상세보기</a:t>
            </a:r>
            <a:r>
              <a:rPr lang="en-US" altLang="ko-KR" b="1" dirty="0" smtClean="0"/>
              <a:t>– </a:t>
            </a:r>
            <a:r>
              <a:rPr lang="en-US" altLang="ko-KR" b="1" dirty="0"/>
              <a:t>VR </a:t>
            </a:r>
            <a:r>
              <a:rPr lang="en-US" altLang="ko-KR" b="1" dirty="0" smtClean="0"/>
              <a:t>Viewer[Mobile</a:t>
            </a:r>
            <a:r>
              <a:rPr lang="ko-KR" altLang="en-US" b="1" dirty="0" smtClean="0"/>
              <a:t>크기</a:t>
            </a:r>
            <a:r>
              <a:rPr lang="en-US" altLang="ko-KR" b="1" dirty="0" smtClean="0"/>
              <a:t>](</a:t>
            </a:r>
            <a:r>
              <a:rPr lang="en-US" altLang="ko-KR" b="1" dirty="0"/>
              <a:t>1)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51700" y="2044700"/>
            <a:ext cx="412336" cy="1765300"/>
          </a:xfrm>
          <a:prstGeom prst="rect">
            <a:avLst/>
          </a:prstGeom>
          <a:solidFill>
            <a:srgbClr val="FC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9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</a:t>
            </a:r>
            <a:r>
              <a:rPr lang="en-US" altLang="ko-KR" b="1" dirty="0" smtClean="0"/>
              <a:t>ver2.1(</a:t>
            </a:r>
            <a:r>
              <a:rPr lang="ko-KR" altLang="en-US" b="1" dirty="0" smtClean="0"/>
              <a:t>사용</a:t>
            </a:r>
            <a:r>
              <a:rPr lang="en-US" altLang="ko-KR" b="1" dirty="0" smtClean="0"/>
              <a:t>X)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910898"/>
            <a:ext cx="468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 </a:t>
            </a:r>
            <a:r>
              <a:rPr lang="en-US" altLang="ko-KR" dirty="0">
                <a:hlinkClick r:id="rId2"/>
              </a:rPr>
              <a:t>http://www.cozyhouzz.co.kr/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5541053" y="326870"/>
            <a:ext cx="5539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개발 우선 순위 지정 </a:t>
            </a:r>
            <a:r>
              <a:rPr lang="en-US" altLang="ko-KR" b="1" dirty="0"/>
              <a:t>- (1), (2), (3)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07085"/>
              </p:ext>
            </p:extLst>
          </p:nvPr>
        </p:nvGraphicFramePr>
        <p:xfrm>
          <a:off x="462212" y="1494926"/>
          <a:ext cx="10918802" cy="46430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190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405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lang="en-US" altLang="ko-KR" dirty="0"/>
                        <a:t>-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상세 기능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로그인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로그아웃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 err="1"/>
                        <a:t>이메일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찾기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비밀번호 찾기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회원가입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회원 탈퇴</a:t>
                      </a:r>
                      <a:r>
                        <a:rPr lang="en-US" altLang="ko-KR" sz="1400" baseline="0" dirty="0"/>
                        <a:t>(2)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이미지 업로드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이미지 편집</a:t>
                      </a:r>
                      <a:r>
                        <a:rPr lang="en-US" altLang="ko-KR" sz="1400" baseline="0" dirty="0"/>
                        <a:t>(3, </a:t>
                      </a:r>
                      <a:r>
                        <a:rPr lang="ko-KR" altLang="en-US" sz="1400" baseline="0" dirty="0"/>
                        <a:t>밝기조절</a:t>
                      </a:r>
                      <a:r>
                        <a:rPr lang="en-US" altLang="ko-KR" sz="1400" baseline="0" dirty="0"/>
                        <a:t>, HDR), </a:t>
                      </a:r>
                      <a:r>
                        <a:rPr lang="ko-KR" altLang="en-US" sz="1400" baseline="0" dirty="0"/>
                        <a:t>주소 검색</a:t>
                      </a:r>
                      <a:r>
                        <a:rPr lang="en-US" altLang="ko-KR" sz="1400" baseline="0" dirty="0"/>
                        <a:t>(1)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공유하기</a:t>
                      </a:r>
                      <a:r>
                        <a:rPr lang="en-US" altLang="ko-KR" sz="1400" baseline="0" dirty="0"/>
                        <a:t>(2)(</a:t>
                      </a:r>
                      <a:r>
                        <a:rPr lang="ko-KR" altLang="en-US" sz="1400" baseline="0" dirty="0" err="1"/>
                        <a:t>카카오톡</a:t>
                      </a:r>
                      <a:r>
                        <a:rPr lang="en-US" altLang="ko-KR" sz="1400" baseline="0" dirty="0"/>
                        <a:t>, Facebook, </a:t>
                      </a:r>
                      <a:r>
                        <a:rPr lang="ko-KR" altLang="en-US" sz="1400" baseline="0" dirty="0" err="1"/>
                        <a:t>인스타그램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라인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밴드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 err="1"/>
                        <a:t>네이버</a:t>
                      </a:r>
                      <a:r>
                        <a:rPr lang="en-US" altLang="ko-KR" sz="1400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회원정보 수정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회원정보</a:t>
                      </a:r>
                      <a:r>
                        <a:rPr lang="ko-KR" altLang="en-US" sz="1400" dirty="0"/>
                        <a:t> 상세보기</a:t>
                      </a:r>
                      <a:r>
                        <a:rPr lang="en-US" altLang="ko-KR" sz="1400" dirty="0"/>
                        <a:t>(1)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사업주 회원 정보 목록 조회</a:t>
                      </a:r>
                      <a:r>
                        <a:rPr lang="en-US" altLang="ko-KR" sz="1400" baseline="0" dirty="0"/>
                        <a:t>(1),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내정보관리</a:t>
                      </a:r>
                      <a:r>
                        <a:rPr lang="en-US" altLang="ko-KR" sz="1400" dirty="0"/>
                        <a:t>(3)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문의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게시물 </a:t>
                      </a:r>
                      <a:r>
                        <a:rPr lang="ko-KR" altLang="en-US" sz="1400" dirty="0" err="1"/>
                        <a:t>찜하기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찜한</a:t>
                      </a:r>
                      <a:r>
                        <a:rPr lang="ko-KR" altLang="en-US" sz="1400" dirty="0"/>
                        <a:t> 게시물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찜 게시물 삭제하기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해당 회원 좋아요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</a:t>
                      </a:r>
                      <a:r>
                        <a:rPr lang="ko-KR" altLang="en-US" sz="1400" dirty="0" err="1"/>
                        <a:t>댓글</a:t>
                      </a:r>
                      <a:r>
                        <a:rPr lang="ko-KR" altLang="en-US" sz="1400" dirty="0"/>
                        <a:t> 답변 보기</a:t>
                      </a:r>
                      <a:r>
                        <a:rPr lang="en-US" altLang="ko-KR" sz="1400" dirty="0"/>
                        <a:t>, 1:1 </a:t>
                      </a:r>
                      <a:r>
                        <a:rPr lang="ko-KR" altLang="en-US" sz="1400" dirty="0"/>
                        <a:t>상담하기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최근 본 게시물 조회</a:t>
                      </a:r>
                      <a:r>
                        <a:rPr lang="en-US" altLang="ko-KR" sz="1400" dirty="0"/>
                        <a:t>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최근 본 게시물 삭제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게시물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게시물 목록 조회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상세보기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등록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수정</a:t>
                      </a:r>
                      <a:endParaRPr lang="en-US" altLang="ko-KR" sz="1400" baseline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4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- </a:t>
                      </a:r>
                      <a:r>
                        <a:rPr lang="ko-KR" altLang="en-US" sz="1400" baseline="0" dirty="0"/>
                        <a:t>게시물 공감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게시물 </a:t>
                      </a:r>
                      <a:r>
                        <a:rPr lang="ko-KR" altLang="en-US" sz="1400" baseline="0" dirty="0" err="1"/>
                        <a:t>비공감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게시물 재등록</a:t>
                      </a:r>
                      <a:r>
                        <a:rPr lang="en-US" altLang="ko-KR" sz="1400" baseline="0" dirty="0"/>
                        <a:t>(2)  </a:t>
                      </a:r>
                      <a:r>
                        <a:rPr lang="ko-KR" altLang="en-US" sz="1400" dirty="0" err="1"/>
                        <a:t>댓글보기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댓글입력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댓글</a:t>
                      </a:r>
                      <a:r>
                        <a:rPr lang="ko-KR" altLang="en-US" sz="1400" dirty="0"/>
                        <a:t> 삭제</a:t>
                      </a:r>
                      <a:r>
                        <a:rPr lang="en-US" altLang="ko-KR" sz="140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5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방정보관리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방 정보 등록</a:t>
                      </a:r>
                      <a:r>
                        <a:rPr lang="en-US" altLang="ko-KR" sz="1400" dirty="0"/>
                        <a:t>(1), </a:t>
                      </a:r>
                      <a:r>
                        <a:rPr lang="ko-KR" altLang="en-US" sz="1400" dirty="0"/>
                        <a:t>방 정보 목록 조회</a:t>
                      </a:r>
                      <a:r>
                        <a:rPr lang="en-US" altLang="ko-KR" sz="1400" dirty="0"/>
                        <a:t>(1),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방 정보 상세보기</a:t>
                      </a:r>
                      <a:r>
                        <a:rPr lang="en-US" altLang="ko-KR" sz="1400" dirty="0"/>
                        <a:t>(1), </a:t>
                      </a:r>
                      <a:r>
                        <a:rPr lang="ko-KR" altLang="en-US" sz="1400" dirty="0"/>
                        <a:t>방 정보 수정</a:t>
                      </a:r>
                      <a:r>
                        <a:rPr lang="en-US" altLang="ko-KR" sz="1400" dirty="0"/>
                        <a:t>(1)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방 정보 </a:t>
                      </a:r>
                      <a:r>
                        <a:rPr lang="ko-KR" altLang="en-US" sz="1400" dirty="0" err="1"/>
                        <a:t>조건별</a:t>
                      </a:r>
                      <a:r>
                        <a:rPr lang="ko-KR" altLang="en-US" sz="1400" dirty="0"/>
                        <a:t> 검색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전화걸기</a:t>
                      </a:r>
                      <a:r>
                        <a:rPr lang="en-US" altLang="ko-KR" sz="1400" dirty="0"/>
                        <a:t>(1),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 err="1"/>
                        <a:t>문자보내기</a:t>
                      </a:r>
                      <a:r>
                        <a:rPr lang="en-US" altLang="ko-KR" sz="1400" baseline="0" dirty="0"/>
                        <a:t>(1), 1:1 </a:t>
                      </a:r>
                      <a:r>
                        <a:rPr lang="ko-KR" altLang="en-US" sz="1400" baseline="0" dirty="0"/>
                        <a:t>상담하기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방 정보 공유하기</a:t>
                      </a:r>
                      <a:r>
                        <a:rPr lang="en-US" altLang="ko-KR" sz="1400" baseline="0" dirty="0"/>
                        <a:t>(2)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컨설팅 정보 관리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컨설팅 정보 입력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상세보기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삭제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검색</a:t>
                      </a:r>
                      <a:endParaRPr lang="en-US" altLang="ko-KR" sz="14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관리자 </a:t>
                      </a:r>
                      <a:r>
                        <a:rPr lang="en-US" altLang="ko-KR" sz="1400" dirty="0"/>
                        <a:t>: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전체 컨설팅 정보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전체 컨설팅 정보 검색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컨설팅 정보 삭제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업체 정보 관리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업체 정보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업체 정보 상세 보기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회원 정보 상세보기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이용 설명서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이용 설명서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서비스 소개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상품 소개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자주하는 질문</a:t>
                      </a:r>
                      <a:r>
                        <a:rPr lang="en-US" altLang="ko-KR" sz="1400" dirty="0"/>
                        <a:t>, Q&amp;A, </a:t>
                      </a:r>
                      <a:r>
                        <a:rPr lang="ko-KR" altLang="en-US" sz="1400" dirty="0" err="1"/>
                        <a:t>정보취급방침등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0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972128" y="326870"/>
            <a:ext cx="5539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err="1"/>
              <a:t>DevStack</a:t>
            </a:r>
            <a:r>
              <a:rPr lang="en-US" altLang="ko-KR" b="1" dirty="0"/>
              <a:t> : node 4.x, express 4, Firebase</a:t>
            </a:r>
          </a:p>
          <a:p>
            <a:pPr algn="ctr"/>
            <a:r>
              <a:rPr lang="en-US" altLang="ko-KR" b="1" dirty="0"/>
              <a:t>Canvas-theme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2212" y="1524852"/>
            <a:ext cx="1061823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* </a:t>
            </a:r>
            <a:r>
              <a:rPr lang="en-US" altLang="ko-KR" sz="1600" b="1" dirty="0" err="1"/>
              <a:t>Github</a:t>
            </a:r>
            <a:r>
              <a:rPr lang="en-US" altLang="ko-KR" sz="1600" b="1" dirty="0"/>
              <a:t> repo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en-US" altLang="ko-KR" sz="1600" b="1" dirty="0">
                <a:hlinkClick r:id="rId2"/>
              </a:rPr>
              <a:t>http://github.com/kincjf/cozyhouzz-web/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* Firebase Console : </a:t>
            </a:r>
            <a:r>
              <a:rPr lang="en-US" altLang="ko-KR" sz="1600" b="1" u="sng" dirty="0">
                <a:hlinkClick r:id="rId3"/>
              </a:rPr>
              <a:t>https://console.firebase.google.com/project/cozyhouzz-531c2/overview</a:t>
            </a:r>
            <a:endParaRPr lang="en-US" altLang="ko-KR" sz="1600" b="1" u="sng" dirty="0"/>
          </a:p>
          <a:p>
            <a:endParaRPr lang="en-US" altLang="ko-KR" sz="1600" b="1" u="sng" dirty="0"/>
          </a:p>
          <a:p>
            <a:r>
              <a:rPr lang="en-US" altLang="ko-KR" sz="1600" b="1" dirty="0"/>
              <a:t>* </a:t>
            </a:r>
            <a:r>
              <a:rPr lang="ko-KR" altLang="en-US" sz="1600" b="1" u="sng" dirty="0"/>
              <a:t>서버주소 </a:t>
            </a:r>
            <a:r>
              <a:rPr lang="en-US" altLang="ko-KR" sz="1600" b="1" u="sng" dirty="0"/>
              <a:t>: api.cozyhouzz.co.kr, cozyhouzz.co.kr, image.cozyhouzz.co.kr</a:t>
            </a:r>
          </a:p>
          <a:p>
            <a:endParaRPr lang="en-US" altLang="ko-KR" sz="1600" b="1" u="sng" dirty="0"/>
          </a:p>
          <a:p>
            <a:r>
              <a:rPr lang="en-US" altLang="ko-KR" sz="1600" b="1" dirty="0"/>
              <a:t>* </a:t>
            </a:r>
            <a:r>
              <a:rPr lang="ko-KR" altLang="en-US" sz="1600" b="1" u="sng" dirty="0"/>
              <a:t>기본 </a:t>
            </a:r>
            <a:r>
              <a:rPr lang="en-US" altLang="ko-KR" sz="1600" b="1" u="sng" dirty="0"/>
              <a:t>Theme : Canvas-theme(http://dev.moblab.kr/canvas-theme/)</a:t>
            </a:r>
          </a:p>
          <a:p>
            <a:endParaRPr lang="en-US" altLang="ko-KR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/>
              <a:t>기본적인 테마</a:t>
            </a:r>
            <a:r>
              <a:rPr lang="en-US" altLang="ko-KR" sz="1600" b="1" u="sng" dirty="0"/>
              <a:t>, UI</a:t>
            </a:r>
            <a:r>
              <a:rPr lang="ko-KR" altLang="en-US" sz="1600" b="1" u="sng" dirty="0"/>
              <a:t>는 </a:t>
            </a:r>
            <a:r>
              <a:rPr lang="en-US" altLang="ko-KR" sz="1600" b="1" u="sng" dirty="0"/>
              <a:t>“Cozyhouzz - ver1(</a:t>
            </a:r>
            <a:r>
              <a:rPr lang="en-US" altLang="ko-KR" sz="1600" b="1" dirty="0">
                <a:hlinkClick r:id="rId2"/>
              </a:rPr>
              <a:t>http://github.com/kincjf/cozyhouzz-web/</a:t>
            </a:r>
            <a:r>
              <a:rPr lang="en-US" altLang="ko-KR" sz="1600" b="1" dirty="0"/>
              <a:t>)</a:t>
            </a:r>
            <a:r>
              <a:rPr lang="ko-KR" altLang="en-US" sz="1600" b="1" u="sng" dirty="0"/>
              <a:t>를 이용</a:t>
            </a:r>
            <a:endParaRPr lang="en-US" altLang="ko-KR" sz="1600" b="1" u="sng" dirty="0"/>
          </a:p>
          <a:p>
            <a:endParaRPr lang="en-US" altLang="ko-KR" sz="1600" b="1" u="sng" dirty="0"/>
          </a:p>
          <a:p>
            <a:endParaRPr lang="en-US" altLang="ko-KR" sz="1600" b="1" u="sng" dirty="0"/>
          </a:p>
          <a:p>
            <a:r>
              <a:rPr lang="en-US" altLang="ko-KR" sz="1600" b="1" u="sng" dirty="0"/>
              <a:t>* </a:t>
            </a:r>
            <a:r>
              <a:rPr lang="ko-KR" altLang="en-US" sz="1600" b="1" u="sng" dirty="0"/>
              <a:t>자세한 </a:t>
            </a:r>
            <a:r>
              <a:rPr lang="en-US" altLang="ko-KR" sz="1600" b="1" u="sng" dirty="0"/>
              <a:t>DB </a:t>
            </a:r>
            <a:r>
              <a:rPr lang="ko-KR" altLang="en-US" sz="1600" b="1" u="sng" dirty="0"/>
              <a:t>구조는 </a:t>
            </a:r>
            <a:r>
              <a:rPr lang="en-US" altLang="ko-KR" sz="1600" b="1" u="sng" dirty="0"/>
              <a:t>.</a:t>
            </a:r>
            <a:r>
              <a:rPr lang="en-US" altLang="ko-KR" sz="1600" b="1" u="sng" dirty="0" err="1"/>
              <a:t>mwb</a:t>
            </a:r>
            <a:r>
              <a:rPr lang="en-US" altLang="ko-KR" sz="1600" b="1" u="sng" dirty="0"/>
              <a:t>(</a:t>
            </a:r>
            <a:r>
              <a:rPr lang="en-US" altLang="ko-KR" sz="1600" b="1" u="sng" dirty="0" err="1"/>
              <a:t>mysqlworkbench</a:t>
            </a:r>
            <a:r>
              <a:rPr lang="en-US" altLang="ko-KR" sz="1600" b="1" u="sng" dirty="0"/>
              <a:t>) </a:t>
            </a:r>
            <a:r>
              <a:rPr lang="ko-KR" altLang="en-US" sz="1600" b="1" u="sng" dirty="0"/>
              <a:t>파일 참조 </a:t>
            </a:r>
            <a:endParaRPr lang="en-US" altLang="ko-KR" sz="1600" b="1" u="sng" dirty="0"/>
          </a:p>
          <a:p>
            <a:r>
              <a:rPr lang="en-US" altLang="ko-KR" sz="1600" b="1" u="sng" dirty="0"/>
              <a:t>- </a:t>
            </a:r>
            <a:r>
              <a:rPr lang="ko-KR" altLang="en-US" sz="1600" b="1" u="sng" dirty="0" err="1"/>
              <a:t>테스팅</a:t>
            </a:r>
            <a:r>
              <a:rPr lang="ko-KR" altLang="en-US" sz="1600" b="1" u="sng" dirty="0"/>
              <a:t> 확인 사항은 </a:t>
            </a:r>
            <a:r>
              <a:rPr lang="ko-KR" altLang="en-US" sz="1600" b="1" u="sng" dirty="0" err="1"/>
              <a:t>구글</a:t>
            </a:r>
            <a:r>
              <a:rPr lang="ko-KR" altLang="en-US" sz="1600" b="1" u="sng" dirty="0"/>
              <a:t> 스프레드 시트 </a:t>
            </a:r>
            <a:r>
              <a:rPr lang="en-US" altLang="ko-KR" sz="1600" b="1" u="sng" dirty="0"/>
              <a:t>– “</a:t>
            </a:r>
            <a:r>
              <a:rPr lang="ko-KR" altLang="en-US" sz="1600" b="1" u="sng" dirty="0" err="1"/>
              <a:t>테스팅항목</a:t>
            </a:r>
            <a:r>
              <a:rPr lang="en-US" altLang="ko-KR" sz="1600" b="1" u="sng" dirty="0"/>
              <a:t>“ </a:t>
            </a:r>
            <a:r>
              <a:rPr lang="ko-KR" altLang="en-US" sz="1600" b="1" u="sng" dirty="0"/>
              <a:t>참조</a:t>
            </a:r>
            <a:endParaRPr lang="en-US" altLang="ko-KR" sz="1600" b="1" u="sng" dirty="0"/>
          </a:p>
          <a:p>
            <a:r>
              <a:rPr lang="en-US" altLang="ko-KR" sz="1600" b="1" u="sng" dirty="0"/>
              <a:t>- </a:t>
            </a:r>
            <a:r>
              <a:rPr lang="ko-KR" altLang="en-US" sz="1600" b="1" u="sng" dirty="0"/>
              <a:t>각종 정보 내용은 공유 </a:t>
            </a:r>
            <a:r>
              <a:rPr lang="ko-KR" altLang="en-US" sz="1600" b="1" u="sng" dirty="0" err="1"/>
              <a:t>구글</a:t>
            </a:r>
            <a:r>
              <a:rPr lang="ko-KR" altLang="en-US" sz="1600" b="1" u="sng" dirty="0"/>
              <a:t> 스프레드시트의 </a:t>
            </a:r>
            <a:r>
              <a:rPr lang="en-US" altLang="ko-KR" sz="1600" b="1" u="sng" dirty="0"/>
              <a:t>“References”</a:t>
            </a:r>
            <a:r>
              <a:rPr lang="ko-KR" altLang="en-US" sz="1600" b="1" u="sng" dirty="0"/>
              <a:t>에서 찾을 수 있음</a:t>
            </a:r>
            <a:r>
              <a:rPr lang="en-US" altLang="ko-KR" sz="1600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8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1524852"/>
            <a:ext cx="106182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1:1 </a:t>
            </a:r>
            <a:r>
              <a:rPr lang="ko-KR" altLang="en-US" sz="1600" b="1" dirty="0"/>
              <a:t>문의 기능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컨설팅 기능만 </a:t>
            </a:r>
            <a:r>
              <a:rPr lang="en-US" altLang="ko-KR" sz="1600" b="1" dirty="0"/>
              <a:t>Firebase</a:t>
            </a:r>
            <a:r>
              <a:rPr lang="ko-KR" altLang="en-US" sz="1600" b="1" dirty="0"/>
              <a:t>로 구현하는 것도 나쁘지 않을 것 같다</a:t>
            </a:r>
            <a:r>
              <a:rPr lang="en-US" altLang="ko-KR" sz="1600" b="1" dirty="0"/>
              <a:t>.</a:t>
            </a:r>
          </a:p>
          <a:p>
            <a:r>
              <a:rPr lang="en-US" altLang="ko-KR" sz="1600" b="1" dirty="0"/>
              <a:t>(</a:t>
            </a:r>
            <a:r>
              <a:rPr lang="ko-KR" altLang="en-US" sz="1600" b="1" dirty="0"/>
              <a:t>기능이 단순하고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대화형 상담이 고객에게 더 친숙하고 편리하기 때문에</a:t>
            </a:r>
            <a:r>
              <a:rPr lang="en-US" altLang="ko-KR" sz="1600" b="1" dirty="0"/>
              <a:t>)</a:t>
            </a:r>
          </a:p>
          <a:p>
            <a:endParaRPr lang="en-US" altLang="ko-KR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/>
              <a:t>찜</a:t>
            </a:r>
            <a:r>
              <a:rPr lang="en-US" altLang="ko-KR" sz="1600" b="1" u="sng" dirty="0"/>
              <a:t>/</a:t>
            </a:r>
            <a:r>
              <a:rPr lang="ko-KR" altLang="en-US" sz="1600" b="1" u="sng" dirty="0"/>
              <a:t>공감</a:t>
            </a:r>
            <a:r>
              <a:rPr lang="en-US" altLang="ko-KR" sz="1600" b="1" u="sng" dirty="0"/>
              <a:t>/</a:t>
            </a:r>
            <a:r>
              <a:rPr lang="ko-KR" altLang="en-US" sz="1600" b="1" u="sng" dirty="0" err="1"/>
              <a:t>비공감한</a:t>
            </a:r>
            <a:r>
              <a:rPr lang="ko-KR" altLang="en-US" sz="1600" b="1" u="sng" dirty="0"/>
              <a:t> 게시물에 대해서 </a:t>
            </a:r>
            <a:r>
              <a:rPr lang="en-US" altLang="ko-KR" sz="1600" b="1" u="sng" dirty="0" err="1"/>
              <a:t>Youtube</a:t>
            </a:r>
            <a:r>
              <a:rPr lang="ko-KR" altLang="en-US" sz="1600" b="1" u="sng" dirty="0"/>
              <a:t>같이 가끔씩 설문문항을 던져서 이유를 물어보면 서비스 개선을 위한 통계자료로 활용할 수 있을 것 같다</a:t>
            </a:r>
            <a:r>
              <a:rPr lang="en-US" altLang="ko-KR" sz="1600" b="1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/>
              <a:t>차후 다국어서비스</a:t>
            </a:r>
            <a:r>
              <a:rPr lang="en-US" altLang="ko-KR" sz="1600" b="1" u="sng" dirty="0"/>
              <a:t>(</a:t>
            </a:r>
            <a:r>
              <a:rPr lang="ko-KR" altLang="en-US" sz="1600" b="1" u="sng" dirty="0"/>
              <a:t>영어</a:t>
            </a:r>
            <a:r>
              <a:rPr lang="en-US" altLang="ko-KR" sz="1600" b="1" u="sng" dirty="0"/>
              <a:t>, </a:t>
            </a:r>
            <a:r>
              <a:rPr lang="ko-KR" altLang="en-US" sz="1600" b="1" u="sng" dirty="0" err="1"/>
              <a:t>중국어등</a:t>
            </a:r>
            <a:r>
              <a:rPr lang="en-US" altLang="ko-KR" sz="1600" b="1" u="sng" dirty="0"/>
              <a:t>) </a:t>
            </a:r>
            <a:r>
              <a:rPr lang="ko-KR" altLang="en-US" sz="1600" b="1" u="sng" dirty="0"/>
              <a:t>지원을 위한 아키텍처를 생각하자</a:t>
            </a:r>
            <a:endParaRPr lang="en-US" altLang="ko-KR" sz="1600" b="1" u="sng" dirty="0"/>
          </a:p>
        </p:txBody>
      </p:sp>
    </p:spTree>
    <p:extLst>
      <p:ext uri="{BB962C8B-B14F-4D97-AF65-F5344CB8AC3E}">
        <p14:creationId xmlns:p14="http://schemas.microsoft.com/office/powerpoint/2010/main" val="42633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911499"/>
            <a:ext cx="11048999" cy="476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header(1) – </a:t>
            </a:r>
            <a:r>
              <a:rPr lang="ko-KR" altLang="en-US" b="1" dirty="0" smtClean="0"/>
              <a:t>지도</a:t>
            </a:r>
            <a:r>
              <a:rPr lang="en-US" altLang="ko-KR" b="1" dirty="0"/>
              <a:t>(NORMAL or </a:t>
            </a:r>
            <a:r>
              <a:rPr lang="ko-KR" altLang="en-US" b="1" dirty="0"/>
              <a:t>전체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945490" y="1065534"/>
            <a:ext cx="900027" cy="15658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75981" y="760158"/>
            <a:ext cx="1446948" cy="83676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4189" y="819313"/>
            <a:ext cx="19752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Arial" panose="020B0604020202020204" pitchFamily="34" charset="0"/>
              </a:rPr>
              <a:t>Display size</a:t>
            </a:r>
            <a:r>
              <a:rPr lang="ko-KR" altLang="en-US" sz="1000" b="1" dirty="0">
                <a:latin typeface="Arial" panose="020B0604020202020204" pitchFamily="34" charset="0"/>
              </a:rPr>
              <a:t>별 </a:t>
            </a:r>
            <a:r>
              <a:rPr lang="en-US" altLang="ko-KR" sz="1000" b="1" dirty="0">
                <a:latin typeface="Arial" panose="020B0604020202020204" pitchFamily="34" charset="0"/>
              </a:rPr>
              <a:t>Logo </a:t>
            </a:r>
            <a:r>
              <a:rPr lang="ko-KR" altLang="en-US" sz="1000" b="1" dirty="0">
                <a:latin typeface="Arial" panose="020B0604020202020204" pitchFamily="34" charset="0"/>
              </a:rPr>
              <a:t>크기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삽입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962" y="737828"/>
            <a:ext cx="253031" cy="253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91267" y="987075"/>
            <a:ext cx="1573306" cy="31350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 정보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46848" y="2740223"/>
            <a:ext cx="2332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Arial" panose="020B0604020202020204" pitchFamily="34" charset="0"/>
              </a:rPr>
              <a:t>카테고리 없애고 </a:t>
            </a:r>
            <a:r>
              <a:rPr lang="en-US" altLang="ko-KR" sz="1000" b="1" dirty="0" smtClean="0">
                <a:latin typeface="Arial" panose="020B0604020202020204" pitchFamily="34" charset="0"/>
              </a:rPr>
              <a:t>mainpage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안에 구성</a:t>
            </a:r>
            <a:endParaRPr lang="en-US" altLang="ko-KR" sz="1000" b="1" dirty="0" smtClean="0"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74039" y="911499"/>
            <a:ext cx="782925" cy="45141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ㅊ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3" idx="0"/>
          </p:cNvCxnSpPr>
          <p:nvPr/>
        </p:nvCxnSpPr>
        <p:spPr>
          <a:xfrm flipV="1">
            <a:off x="7513193" y="1401641"/>
            <a:ext cx="10860" cy="133858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171332" y="1716989"/>
            <a:ext cx="23310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smtClean="0">
                <a:latin typeface="Arial" panose="020B0604020202020204" pitchFamily="34" charset="0"/>
              </a:rPr>
              <a:t>Header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역할 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smtClean="0">
                <a:latin typeface="Arial" panose="020B0604020202020204" pitchFamily="34" charset="0"/>
              </a:rPr>
              <a:t>각 </a:t>
            </a:r>
            <a:r>
              <a:rPr lang="ko-KR" altLang="en-US" sz="1500" b="1" dirty="0" err="1" smtClean="0">
                <a:latin typeface="Arial" panose="020B0604020202020204" pitchFamily="34" charset="0"/>
              </a:rPr>
              <a:t>역활맡은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</a:t>
            </a:r>
            <a:r>
              <a:rPr lang="en-US" altLang="ko-KR" sz="1500" b="1" dirty="0" smtClean="0">
                <a:latin typeface="Arial" panose="020B0604020202020204" pitchFamily="34" charset="0"/>
              </a:rPr>
              <a:t>page</a:t>
            </a:r>
            <a:r>
              <a:rPr lang="ko-KR" altLang="en-US" sz="1500" b="1" dirty="0" smtClean="0">
                <a:latin typeface="Arial" panose="020B0604020202020204" pitchFamily="34" charset="0"/>
              </a:rPr>
              <a:t>로 이동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endParaRPr lang="en-US" altLang="ko-KR" sz="1000" b="1" dirty="0" smtClean="0">
              <a:latin typeface="Arial" panose="020B060402020202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52" y="5153489"/>
            <a:ext cx="9903699" cy="121331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01" y="4147376"/>
            <a:ext cx="11048999" cy="4000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/>
          <a:srcRect r="91590" b="-16"/>
          <a:stretch/>
        </p:blipFill>
        <p:spPr>
          <a:xfrm>
            <a:off x="3959410" y="4216130"/>
            <a:ext cx="668849" cy="30091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/>
          <a:srcRect l="18745" t="4764" r="30137" b="4268"/>
          <a:stretch/>
        </p:blipFill>
        <p:spPr>
          <a:xfrm>
            <a:off x="4614393" y="4243354"/>
            <a:ext cx="4065145" cy="273687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6352717" y="4635978"/>
            <a:ext cx="0" cy="51751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911499"/>
            <a:ext cx="11048999" cy="476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header(1) – </a:t>
            </a:r>
            <a:r>
              <a:rPr lang="ko-KR" altLang="en-US" b="1" dirty="0" smtClean="0"/>
              <a:t>로그인 전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후</a:t>
            </a:r>
            <a:endParaRPr lang="en-US" altLang="ko-KR" b="1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945490" y="1065534"/>
            <a:ext cx="900027" cy="15658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75981" y="760158"/>
            <a:ext cx="1446948" cy="83676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4189" y="819313"/>
            <a:ext cx="19752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Arial" panose="020B0604020202020204" pitchFamily="34" charset="0"/>
              </a:rPr>
              <a:t>Display size</a:t>
            </a:r>
            <a:r>
              <a:rPr lang="ko-KR" altLang="en-US" sz="1000" b="1" dirty="0">
                <a:latin typeface="Arial" panose="020B0604020202020204" pitchFamily="34" charset="0"/>
              </a:rPr>
              <a:t>별 </a:t>
            </a:r>
            <a:r>
              <a:rPr lang="en-US" altLang="ko-KR" sz="1000" b="1" dirty="0">
                <a:latin typeface="Arial" panose="020B0604020202020204" pitchFamily="34" charset="0"/>
              </a:rPr>
              <a:t>Logo </a:t>
            </a:r>
            <a:r>
              <a:rPr lang="ko-KR" altLang="en-US" sz="1000" b="1" dirty="0">
                <a:latin typeface="Arial" panose="020B0604020202020204" pitchFamily="34" charset="0"/>
              </a:rPr>
              <a:t>크기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삽입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962" y="737828"/>
            <a:ext cx="253031" cy="253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91267" y="987075"/>
            <a:ext cx="1573306" cy="31350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 정보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46848" y="2740223"/>
            <a:ext cx="2332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Arial" panose="020B0604020202020204" pitchFamily="34" charset="0"/>
              </a:rPr>
              <a:t>카테고리 없애고 </a:t>
            </a:r>
            <a:r>
              <a:rPr lang="en-US" altLang="ko-KR" sz="1000" b="1" dirty="0" smtClean="0">
                <a:latin typeface="Arial" panose="020B0604020202020204" pitchFamily="34" charset="0"/>
              </a:rPr>
              <a:t>mainpage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안에 구성</a:t>
            </a:r>
            <a:endParaRPr lang="en-US" altLang="ko-KR" sz="1000" b="1" dirty="0" smtClean="0"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74039" y="911499"/>
            <a:ext cx="782925" cy="45141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ㅊ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3" idx="0"/>
          </p:cNvCxnSpPr>
          <p:nvPr/>
        </p:nvCxnSpPr>
        <p:spPr>
          <a:xfrm flipV="1">
            <a:off x="7513193" y="1401641"/>
            <a:ext cx="10860" cy="133858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171332" y="1716989"/>
            <a:ext cx="23310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smtClean="0">
                <a:latin typeface="Arial" panose="020B0604020202020204" pitchFamily="34" charset="0"/>
              </a:rPr>
              <a:t>Header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역할 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smtClean="0">
                <a:latin typeface="Arial" panose="020B0604020202020204" pitchFamily="34" charset="0"/>
              </a:rPr>
              <a:t>각 </a:t>
            </a:r>
            <a:r>
              <a:rPr lang="ko-KR" altLang="en-US" sz="1500" b="1" dirty="0" err="1" smtClean="0">
                <a:latin typeface="Arial" panose="020B0604020202020204" pitchFamily="34" charset="0"/>
              </a:rPr>
              <a:t>역활맡은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</a:t>
            </a:r>
            <a:r>
              <a:rPr lang="en-US" altLang="ko-KR" sz="1500" b="1" dirty="0" smtClean="0">
                <a:latin typeface="Arial" panose="020B0604020202020204" pitchFamily="34" charset="0"/>
              </a:rPr>
              <a:t>page</a:t>
            </a:r>
            <a:r>
              <a:rPr lang="ko-KR" altLang="en-US" sz="1500" b="1" dirty="0" smtClean="0">
                <a:latin typeface="Arial" panose="020B0604020202020204" pitchFamily="34" charset="0"/>
              </a:rPr>
              <a:t>로 이동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endParaRPr lang="en-US" altLang="ko-KR" sz="1000" b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Mainpage</a:t>
            </a:r>
            <a:r>
              <a:rPr lang="en-US" altLang="ko-KR" b="1" dirty="0" smtClean="0"/>
              <a:t>-(</a:t>
            </a:r>
            <a:r>
              <a:rPr lang="en-US" altLang="ko-KR" b="1" dirty="0" err="1" smtClean="0"/>
              <a:t>snspage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0" y="2798273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9" y="3461852"/>
            <a:ext cx="6742340" cy="28529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930451" y="3534858"/>
            <a:ext cx="4034371" cy="19521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3255948" y="850091"/>
            <a:ext cx="5665861" cy="1884563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7332292" y="1059680"/>
            <a:ext cx="1914258" cy="880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467169" y="449981"/>
            <a:ext cx="47564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Arial" panose="020B0604020202020204" pitchFamily="34" charset="0"/>
              </a:rPr>
              <a:t>공지사항</a:t>
            </a:r>
            <a:r>
              <a:rPr lang="en-US" altLang="ko-KR" sz="2000" b="1" dirty="0" smtClean="0">
                <a:latin typeface="Arial" panose="020B0604020202020204" pitchFamily="34" charset="0"/>
              </a:rPr>
              <a:t>&amp;</a:t>
            </a:r>
            <a:r>
              <a:rPr lang="ko-KR" altLang="en-US" sz="2000" b="1" dirty="0" smtClean="0">
                <a:latin typeface="Arial" panose="020B0604020202020204" pitchFamily="34" charset="0"/>
              </a:rPr>
              <a:t>광고</a:t>
            </a:r>
            <a:r>
              <a:rPr lang="en-US" altLang="ko-KR" sz="2000" b="1" dirty="0" smtClean="0">
                <a:latin typeface="Arial" panose="020B0604020202020204" pitchFamily="34" charset="0"/>
              </a:rPr>
              <a:t>&amp;</a:t>
            </a:r>
            <a:r>
              <a:rPr lang="ko-KR" altLang="en-US" sz="2000" b="1" dirty="0" smtClean="0">
                <a:latin typeface="Arial" panose="020B0604020202020204" pitchFamily="34" charset="0"/>
              </a:rPr>
              <a:t>이벤트 등</a:t>
            </a:r>
            <a:endParaRPr lang="en-US" altLang="ko-KR" sz="2000" b="1" dirty="0" smtClean="0">
              <a:latin typeface="Arial" panose="020B0604020202020204" pitchFamily="34" charset="0"/>
            </a:endParaRPr>
          </a:p>
          <a:p>
            <a:r>
              <a:rPr lang="ko-KR" altLang="en-US" sz="2000" b="1" dirty="0" smtClean="0">
                <a:latin typeface="Arial" panose="020B0604020202020204" pitchFamily="34" charset="0"/>
              </a:rPr>
              <a:t>중요부분 하이라이트라고 생각하고 구성</a:t>
            </a:r>
            <a:endParaRPr lang="en-US" altLang="ko-KR" sz="2000" b="1" dirty="0" smtClean="0">
              <a:latin typeface="Arial" panose="020B0604020202020204" pitchFamily="34" charset="0"/>
            </a:endParaRPr>
          </a:p>
          <a:p>
            <a:r>
              <a:rPr lang="en-US" altLang="ko-KR" sz="2000" b="1" dirty="0" smtClean="0">
                <a:latin typeface="Arial" panose="020B0604020202020204" pitchFamily="34" charset="0"/>
              </a:rPr>
              <a:t>&lt;Routing&gt;</a:t>
            </a:r>
            <a:endParaRPr lang="ko-KR" altLang="ko-KR" sz="2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49004</TotalTime>
  <Words>3116</Words>
  <Application>Microsoft Office PowerPoint</Application>
  <PresentationFormat>와이드스크린</PresentationFormat>
  <Paragraphs>612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Segoe UI</vt:lpstr>
      <vt:lpstr>Office 테마</vt:lpstr>
      <vt:lpstr>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younghyeon Jo</dc:creator>
  <cp:lastModifiedBy>Seonho Kim</cp:lastModifiedBy>
  <cp:revision>574</cp:revision>
  <cp:lastPrinted>2016-12-30T17:01:41Z</cp:lastPrinted>
  <dcterms:created xsi:type="dcterms:W3CDTF">2016-12-20T07:51:24Z</dcterms:created>
  <dcterms:modified xsi:type="dcterms:W3CDTF">2017-08-07T00:36:01Z</dcterms:modified>
</cp:coreProperties>
</file>