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3"/>
  </p:notesMasterIdLst>
  <p:sldIdLst>
    <p:sldId id="387" r:id="rId3"/>
    <p:sldId id="388" r:id="rId4"/>
    <p:sldId id="389" r:id="rId5"/>
    <p:sldId id="259" r:id="rId6"/>
    <p:sldId id="266" r:id="rId7"/>
    <p:sldId id="317" r:id="rId8"/>
    <p:sldId id="381" r:id="rId9"/>
    <p:sldId id="378" r:id="rId10"/>
    <p:sldId id="379" r:id="rId11"/>
    <p:sldId id="390" r:id="rId12"/>
    <p:sldId id="392" r:id="rId13"/>
    <p:sldId id="393" r:id="rId14"/>
    <p:sldId id="394" r:id="rId15"/>
    <p:sldId id="395" r:id="rId16"/>
    <p:sldId id="396" r:id="rId17"/>
    <p:sldId id="397" r:id="rId18"/>
    <p:sldId id="398" r:id="rId19"/>
    <p:sldId id="399" r:id="rId20"/>
    <p:sldId id="400" r:id="rId21"/>
    <p:sldId id="351" r:id="rId22"/>
    <p:sldId id="350" r:id="rId23"/>
    <p:sldId id="349" r:id="rId24"/>
    <p:sldId id="279" r:id="rId25"/>
    <p:sldId id="401" r:id="rId26"/>
    <p:sldId id="402" r:id="rId27"/>
    <p:sldId id="403" r:id="rId28"/>
    <p:sldId id="404" r:id="rId29"/>
    <p:sldId id="405" r:id="rId30"/>
    <p:sldId id="406" r:id="rId31"/>
    <p:sldId id="407" r:id="rId32"/>
  </p:sldIdLst>
  <p:sldSz cx="12192000" cy="6858000"/>
  <p:notesSz cx="6864350" cy="999648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개요" id="{B4D07E4C-D27D-4B28-99C6-D05EDA1D191D}">
          <p14:sldIdLst>
            <p14:sldId id="387"/>
            <p14:sldId id="388"/>
            <p14:sldId id="389"/>
          </p14:sldIdLst>
        </p14:section>
        <p14:section name="개발개요" id="{1FA1E382-8FC7-4225-828A-45A2D68581B4}">
          <p14:sldIdLst>
            <p14:sldId id="259"/>
            <p14:sldId id="266"/>
            <p14:sldId id="317"/>
          </p14:sldIdLst>
        </p14:section>
        <p14:section name="header/footer" id="{D822C841-9FE4-4E84-A268-C264DFF69FE7}">
          <p14:sldIdLst>
            <p14:sldId id="381"/>
          </p14:sldIdLst>
        </p14:section>
        <p14:section name="mainpage" id="{89ADE8B7-D737-4BD7-AC7D-A3CFF00D854B}">
          <p14:sldIdLst>
            <p14:sldId id="378"/>
            <p14:sldId id="379"/>
            <p14:sldId id="390"/>
          </p14:sldIdLst>
        </p14:section>
        <p14:section name="인증관리" id="{37F37452-179D-48BE-919E-EEE31F1FB50E}">
          <p14:sldIdLst>
            <p14:sldId id="392"/>
            <p14:sldId id="393"/>
          </p14:sldIdLst>
        </p14:section>
        <p14:section name="회원정보관리" id="{E528F9D4-01AC-4AC1-A151-2D316D472C13}">
          <p14:sldIdLst>
            <p14:sldId id="394"/>
            <p14:sldId id="395"/>
            <p14:sldId id="396"/>
            <p14:sldId id="397"/>
            <p14:sldId id="398"/>
            <p14:sldId id="399"/>
            <p14:sldId id="400"/>
          </p14:sldIdLst>
        </p14:section>
        <p14:section name="지도로보기" id="{6BF4378D-46D9-4C81-930A-ED783494D89E}">
          <p14:sldIdLst>
            <p14:sldId id="351"/>
            <p14:sldId id="350"/>
            <p14:sldId id="349"/>
            <p14:sldId id="279"/>
          </p14:sldIdLst>
        </p14:section>
        <p14:section name="게시글 관리" id="{4B7A337B-C362-4292-9212-BF584F8AF42F}">
          <p14:sldIdLst>
            <p14:sldId id="401"/>
            <p14:sldId id="402"/>
            <p14:sldId id="403"/>
            <p14:sldId id="404"/>
            <p14:sldId id="405"/>
            <p14:sldId id="406"/>
            <p14:sldId id="40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ounghyeon Jo" initials="yJ" lastIdx="1" clrIdx="0">
    <p:extLst>
      <p:ext uri="{19B8F6BF-5375-455C-9EA6-DF929625EA0E}">
        <p15:presenceInfo xmlns:p15="http://schemas.microsoft.com/office/powerpoint/2012/main" userId="73aff5c60f005b3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D0CECE"/>
    <a:srgbClr val="1BBC9B"/>
    <a:srgbClr val="FCFCFE"/>
    <a:srgbClr val="F9F9F9"/>
    <a:srgbClr val="ECF0F5"/>
    <a:srgbClr val="ED7D31"/>
    <a:srgbClr val="635D4E"/>
    <a:srgbClr val="93918C"/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5481" autoAdjust="0"/>
  </p:normalViewPr>
  <p:slideViewPr>
    <p:cSldViewPr snapToGrid="0">
      <p:cViewPr varScale="1">
        <p:scale>
          <a:sx n="90" d="100"/>
          <a:sy n="90" d="100"/>
        </p:scale>
        <p:origin x="8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commentAuthors" Target="commentAuthors.xml"/><Relationship Id="rId63" Type="http://schemas.microsoft.com/office/2015/10/relationships/revisionInfo" Target="revisionInfo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4975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7788" y="0"/>
            <a:ext cx="2974975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7F18A9-4C68-44BA-89AA-2CD17216A3FA}" type="datetimeFigureOut">
              <a:rPr lang="ko-KR" altLang="en-US" smtClean="0"/>
              <a:t>2017-07-07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34975" y="1249363"/>
            <a:ext cx="5994400" cy="33734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810125"/>
            <a:ext cx="5492750" cy="39370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94838"/>
            <a:ext cx="2974975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7788" y="9494838"/>
            <a:ext cx="2974975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AA272D-B878-4622-A287-FD2B452B88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3294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71EBF-B6B7-4568-AA95-B65874C39AF8}" type="datetimeFigureOut">
              <a:rPr lang="ko-KR" altLang="en-US" smtClean="0"/>
              <a:t>2017-07-07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3E6C4-27BE-489A-9E01-310FA5135D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9733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71EBF-B6B7-4568-AA95-B65874C39AF8}" type="datetimeFigureOut">
              <a:rPr lang="ko-KR" altLang="en-US" smtClean="0"/>
              <a:t>2017-07-07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3E6C4-27BE-489A-9E01-310FA5135D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2927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71EBF-B6B7-4568-AA95-B65874C39AF8}" type="datetimeFigureOut">
              <a:rPr lang="ko-KR" altLang="en-US" smtClean="0"/>
              <a:t>2017-07-07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3E6C4-27BE-489A-9E01-310FA5135D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5101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15093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아늑한 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440016" y="316925"/>
            <a:ext cx="4784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아늑한 집 </a:t>
            </a:r>
          </a:p>
        </p:txBody>
      </p:sp>
      <p:grpSp>
        <p:nvGrpSpPr>
          <p:cNvPr id="4" name="그룹 3"/>
          <p:cNvGrpSpPr/>
          <p:nvPr userDrawn="1"/>
        </p:nvGrpSpPr>
        <p:grpSpPr>
          <a:xfrm>
            <a:off x="1760726" y="2368214"/>
            <a:ext cx="9590897" cy="2987558"/>
            <a:chOff x="2813919" y="2272123"/>
            <a:chExt cx="8363883" cy="2523950"/>
          </a:xfrm>
        </p:grpSpPr>
        <p:grpSp>
          <p:nvGrpSpPr>
            <p:cNvPr id="5" name="Group Box"/>
            <p:cNvGrpSpPr/>
            <p:nvPr>
              <p:custDataLst>
                <p:tags r:id="rId1"/>
              </p:custDataLst>
            </p:nvPr>
          </p:nvGrpSpPr>
          <p:grpSpPr>
            <a:xfrm>
              <a:off x="2813919" y="2272123"/>
              <a:ext cx="8363883" cy="2523950"/>
              <a:chOff x="607237" y="1201594"/>
              <a:chExt cx="1828800" cy="1740979"/>
            </a:xfrm>
          </p:grpSpPr>
          <p:sp>
            <p:nvSpPr>
              <p:cNvPr id="22" name="Panel"/>
              <p:cNvSpPr/>
              <p:nvPr>
                <p:custDataLst>
                  <p:tags r:id="rId2"/>
                </p:custDataLst>
              </p:nvPr>
            </p:nvSpPr>
            <p:spPr>
              <a:xfrm>
                <a:off x="607237" y="1296653"/>
                <a:ext cx="1828800" cy="1645920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3" name="Label"/>
              <p:cNvSpPr txBox="1"/>
              <p:nvPr>
                <p:custDataLst>
                  <p:tags r:id="rId3"/>
                </p:custDataLst>
              </p:nvPr>
            </p:nvSpPr>
            <p:spPr>
              <a:xfrm>
                <a:off x="607237" y="1201594"/>
                <a:ext cx="160803" cy="190116"/>
              </a:xfrm>
              <a:prstGeom prst="rect">
                <a:avLst/>
              </a:prstGeom>
              <a:solidFill>
                <a:srgbClr val="FFFFFF"/>
              </a:solidFill>
            </p:spPr>
            <p:txBody>
              <a:bodyPr wrap="none" lIns="36576" tIns="9144" rIns="36576" bIns="9144" rtlCol="0" anchor="ctr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2000" b="1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조직도</a:t>
                </a:r>
                <a:endParaRPr lang="en-US" sz="9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6" name="그룹 5"/>
            <p:cNvGrpSpPr/>
            <p:nvPr/>
          </p:nvGrpSpPr>
          <p:grpSpPr>
            <a:xfrm>
              <a:off x="3299351" y="2727284"/>
              <a:ext cx="7531787" cy="1601252"/>
              <a:chOff x="3299351" y="2727284"/>
              <a:chExt cx="7531787" cy="1601252"/>
            </a:xfrm>
          </p:grpSpPr>
          <p:grpSp>
            <p:nvGrpSpPr>
              <p:cNvPr id="7" name="그룹 6"/>
              <p:cNvGrpSpPr/>
              <p:nvPr/>
            </p:nvGrpSpPr>
            <p:grpSpPr>
              <a:xfrm>
                <a:off x="3299351" y="2727284"/>
                <a:ext cx="1123407" cy="1572458"/>
                <a:chOff x="4114208" y="-1245588"/>
                <a:chExt cx="1123407" cy="1572458"/>
              </a:xfrm>
            </p:grpSpPr>
            <p:sp>
              <p:nvSpPr>
                <p:cNvPr id="20" name="TextBox 19"/>
                <p:cNvSpPr txBox="1"/>
                <p:nvPr/>
              </p:nvSpPr>
              <p:spPr>
                <a:xfrm>
                  <a:off x="4262109" y="-858327"/>
                  <a:ext cx="975506" cy="780048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ko-KR" altLang="en-US" dirty="0"/>
                    <a:t>마케팅</a:t>
                  </a:r>
                  <a:endParaRPr lang="en-US" altLang="ko-KR" dirty="0"/>
                </a:p>
                <a:p>
                  <a:r>
                    <a:rPr lang="en-US" altLang="ko-KR" dirty="0"/>
                    <a:t>   &amp;</a:t>
                  </a:r>
                </a:p>
                <a:p>
                  <a:r>
                    <a:rPr lang="ko-KR" altLang="en-US" dirty="0"/>
                    <a:t>디자인 </a:t>
                  </a:r>
                </a:p>
              </p:txBody>
            </p:sp>
            <p:sp>
              <p:nvSpPr>
                <p:cNvPr id="21" name="Oval"/>
                <p:cNvSpPr/>
                <p:nvPr/>
              </p:nvSpPr>
              <p:spPr>
                <a:xfrm>
                  <a:off x="4114208" y="-1245588"/>
                  <a:ext cx="1123407" cy="1572458"/>
                </a:xfrm>
                <a:prstGeom prst="ellipse">
                  <a:avLst/>
                </a:prstGeom>
                <a:noFill/>
                <a:ln w="2857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8" name="그룹 7"/>
              <p:cNvGrpSpPr/>
              <p:nvPr/>
            </p:nvGrpSpPr>
            <p:grpSpPr>
              <a:xfrm>
                <a:off x="4839269" y="2756078"/>
                <a:ext cx="1123407" cy="1572458"/>
                <a:chOff x="5154440" y="-1245588"/>
                <a:chExt cx="1123407" cy="1572458"/>
              </a:xfrm>
            </p:grpSpPr>
            <p:sp>
              <p:nvSpPr>
                <p:cNvPr id="18" name="Oval"/>
                <p:cNvSpPr/>
                <p:nvPr/>
              </p:nvSpPr>
              <p:spPr>
                <a:xfrm>
                  <a:off x="5154440" y="-1245588"/>
                  <a:ext cx="1123407" cy="1572458"/>
                </a:xfrm>
                <a:prstGeom prst="ellipse">
                  <a:avLst/>
                </a:prstGeom>
                <a:noFill/>
                <a:ln w="2857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9" name="TextBox 18"/>
                <p:cNvSpPr txBox="1"/>
                <p:nvPr/>
              </p:nvSpPr>
              <p:spPr>
                <a:xfrm>
                  <a:off x="5411642" y="-849383"/>
                  <a:ext cx="827605" cy="780048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ko-KR" altLang="en-US" dirty="0"/>
                    <a:t>개발</a:t>
                  </a:r>
                  <a:endParaRPr lang="en-US" altLang="ko-KR" dirty="0"/>
                </a:p>
                <a:p>
                  <a:r>
                    <a:rPr lang="en-US" altLang="ko-KR" dirty="0"/>
                    <a:t>  &amp;       </a:t>
                  </a:r>
                </a:p>
                <a:p>
                  <a:r>
                    <a:rPr lang="ko-KR" altLang="en-US" dirty="0"/>
                    <a:t>기획 </a:t>
                  </a:r>
                </a:p>
              </p:txBody>
            </p:sp>
          </p:grpSp>
          <p:grpSp>
            <p:nvGrpSpPr>
              <p:cNvPr id="9" name="그룹 8"/>
              <p:cNvGrpSpPr/>
              <p:nvPr/>
            </p:nvGrpSpPr>
            <p:grpSpPr>
              <a:xfrm>
                <a:off x="6355676" y="2756078"/>
                <a:ext cx="1215838" cy="1572458"/>
                <a:chOff x="6820173" y="-1328551"/>
                <a:chExt cx="1215838" cy="1572458"/>
              </a:xfrm>
            </p:grpSpPr>
            <p:sp>
              <p:nvSpPr>
                <p:cNvPr id="16" name="Oval"/>
                <p:cNvSpPr/>
                <p:nvPr/>
              </p:nvSpPr>
              <p:spPr>
                <a:xfrm>
                  <a:off x="6820173" y="-1328551"/>
                  <a:ext cx="1123407" cy="1572458"/>
                </a:xfrm>
                <a:prstGeom prst="ellipse">
                  <a:avLst/>
                </a:prstGeom>
                <a:noFill/>
                <a:ln w="2857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7" name="TextBox 16"/>
                <p:cNvSpPr txBox="1"/>
                <p:nvPr/>
              </p:nvSpPr>
              <p:spPr>
                <a:xfrm>
                  <a:off x="6912605" y="-892792"/>
                  <a:ext cx="1123406" cy="780048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ko-KR" altLang="en-US" dirty="0"/>
                    <a:t>작업현장</a:t>
                  </a:r>
                  <a:endParaRPr lang="en-US" altLang="ko-KR" dirty="0"/>
                </a:p>
                <a:p>
                  <a:r>
                    <a:rPr lang="en-US" altLang="ko-KR" dirty="0"/>
                    <a:t>    &amp;        </a:t>
                  </a:r>
                </a:p>
                <a:p>
                  <a:r>
                    <a:rPr lang="ko-KR" altLang="en-US" dirty="0"/>
                    <a:t>  영업</a:t>
                  </a:r>
                </a:p>
              </p:txBody>
            </p:sp>
          </p:grpSp>
          <p:grpSp>
            <p:nvGrpSpPr>
              <p:cNvPr id="10" name="그룹 9"/>
              <p:cNvGrpSpPr/>
              <p:nvPr/>
            </p:nvGrpSpPr>
            <p:grpSpPr>
              <a:xfrm>
                <a:off x="9435512" y="2756078"/>
                <a:ext cx="1395626" cy="1572458"/>
                <a:chOff x="6820174" y="-1337494"/>
                <a:chExt cx="1395626" cy="1572458"/>
              </a:xfrm>
            </p:grpSpPr>
            <p:sp>
              <p:nvSpPr>
                <p:cNvPr id="14" name="Oval"/>
                <p:cNvSpPr/>
                <p:nvPr/>
              </p:nvSpPr>
              <p:spPr>
                <a:xfrm>
                  <a:off x="6820174" y="-1337494"/>
                  <a:ext cx="1123407" cy="1572458"/>
                </a:xfrm>
                <a:prstGeom prst="ellipse">
                  <a:avLst/>
                </a:prstGeom>
                <a:noFill/>
                <a:ln w="2857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5" name="TextBox 14"/>
                <p:cNvSpPr txBox="1"/>
                <p:nvPr/>
              </p:nvSpPr>
              <p:spPr>
                <a:xfrm>
                  <a:off x="6912607" y="-941289"/>
                  <a:ext cx="1303193" cy="780048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ko-KR" altLang="en-US" dirty="0"/>
                    <a:t>  기획</a:t>
                  </a:r>
                  <a:endParaRPr lang="en-US" altLang="ko-KR" dirty="0"/>
                </a:p>
                <a:p>
                  <a:r>
                    <a:rPr lang="en-US" altLang="ko-KR" dirty="0"/>
                    <a:t>    &amp;        </a:t>
                  </a:r>
                </a:p>
                <a:p>
                  <a:r>
                    <a:rPr lang="ko-KR" altLang="en-US" dirty="0"/>
                    <a:t>개발지원</a:t>
                  </a:r>
                </a:p>
              </p:txBody>
            </p:sp>
          </p:grpSp>
          <p:grpSp>
            <p:nvGrpSpPr>
              <p:cNvPr id="11" name="그룹 10"/>
              <p:cNvGrpSpPr/>
              <p:nvPr/>
            </p:nvGrpSpPr>
            <p:grpSpPr>
              <a:xfrm>
                <a:off x="7895594" y="2756078"/>
                <a:ext cx="1632350" cy="1572458"/>
                <a:chOff x="6820174" y="-1337494"/>
                <a:chExt cx="1632350" cy="1572458"/>
              </a:xfrm>
            </p:grpSpPr>
            <p:sp>
              <p:nvSpPr>
                <p:cNvPr id="12" name="Oval"/>
                <p:cNvSpPr/>
                <p:nvPr/>
              </p:nvSpPr>
              <p:spPr>
                <a:xfrm>
                  <a:off x="6820174" y="-1337494"/>
                  <a:ext cx="1123407" cy="1572458"/>
                </a:xfrm>
                <a:prstGeom prst="ellipse">
                  <a:avLst/>
                </a:prstGeom>
                <a:noFill/>
                <a:ln w="2857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3" name="TextBox 12"/>
                <p:cNvSpPr txBox="1"/>
                <p:nvPr/>
              </p:nvSpPr>
              <p:spPr>
                <a:xfrm>
                  <a:off x="6912606" y="-891240"/>
                  <a:ext cx="1539918" cy="780048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ko-KR" altLang="en-US" dirty="0"/>
                    <a:t>작업현장</a:t>
                  </a:r>
                  <a:endParaRPr lang="en-US" altLang="ko-KR" dirty="0"/>
                </a:p>
                <a:p>
                  <a:r>
                    <a:rPr lang="en-US" altLang="ko-KR" dirty="0"/>
                    <a:t>    &amp;        </a:t>
                  </a:r>
                </a:p>
                <a:p>
                  <a:r>
                    <a:rPr lang="ko-KR" altLang="en-US" dirty="0"/>
                    <a:t>영업지원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088363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71EBF-B6B7-4568-AA95-B65874C39AF8}" type="datetimeFigureOut">
              <a:rPr lang="ko-KR" altLang="en-US" smtClean="0"/>
              <a:t>2017-07-07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3E6C4-27BE-489A-9E01-310FA5135D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3841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71EBF-B6B7-4568-AA95-B65874C39AF8}" type="datetimeFigureOut">
              <a:rPr lang="ko-KR" altLang="en-US" smtClean="0"/>
              <a:t>2017-07-07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3E6C4-27BE-489A-9E01-310FA5135D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8020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71EBF-B6B7-4568-AA95-B65874C39AF8}" type="datetimeFigureOut">
              <a:rPr lang="ko-KR" altLang="en-US" smtClean="0"/>
              <a:t>2017-07-07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3E6C4-27BE-489A-9E01-310FA5135D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9821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71EBF-B6B7-4568-AA95-B65874C39AF8}" type="datetimeFigureOut">
              <a:rPr lang="ko-KR" altLang="en-US" smtClean="0"/>
              <a:t>2017-07-07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3E6C4-27BE-489A-9E01-310FA5135D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0081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71EBF-B6B7-4568-AA95-B65874C39AF8}" type="datetimeFigureOut">
              <a:rPr lang="ko-KR" altLang="en-US" smtClean="0"/>
              <a:t>2017-07-07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3E6C4-27BE-489A-9E01-310FA5135D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1979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71EBF-B6B7-4568-AA95-B65874C39AF8}" type="datetimeFigureOut">
              <a:rPr lang="ko-KR" altLang="en-US" smtClean="0"/>
              <a:t>2017-07-07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3E6C4-27BE-489A-9E01-310FA5135D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0800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71EBF-B6B7-4568-AA95-B65874C39AF8}" type="datetimeFigureOut">
              <a:rPr lang="ko-KR" altLang="en-US" smtClean="0"/>
              <a:t>2017-07-07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3E6C4-27BE-489A-9E01-310FA5135D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0645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71EBF-B6B7-4568-AA95-B65874C39AF8}" type="datetimeFigureOut">
              <a:rPr lang="ko-KR" altLang="en-US" smtClean="0"/>
              <a:t>2017-07-07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3E6C4-27BE-489A-9E01-310FA5135D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653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971EBF-B6B7-4568-AA95-B65874C39AF8}" type="datetimeFigureOut">
              <a:rPr lang="ko-KR" altLang="en-US" smtClean="0"/>
              <a:t>2017-07-07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83E6C4-27BE-489A-9E01-310FA5135D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9866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15276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3" Type="http://schemas.openxmlformats.org/officeDocument/2006/relationships/image" Target="../media/image3.JPG"/><Relationship Id="rId7" Type="http://schemas.openxmlformats.org/officeDocument/2006/relationships/image" Target="../media/image7.jpeg"/><Relationship Id="rId12" Type="http://schemas.openxmlformats.org/officeDocument/2006/relationships/image" Target="../media/image12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11" Type="http://schemas.openxmlformats.org/officeDocument/2006/relationships/image" Target="../media/image11.jpeg"/><Relationship Id="rId5" Type="http://schemas.openxmlformats.org/officeDocument/2006/relationships/image" Target="../media/image5.JPG"/><Relationship Id="rId10" Type="http://schemas.openxmlformats.org/officeDocument/2006/relationships/image" Target="../media/image10.jpeg"/><Relationship Id="rId4" Type="http://schemas.openxmlformats.org/officeDocument/2006/relationships/image" Target="../media/image4.JPG"/><Relationship Id="rId9" Type="http://schemas.openxmlformats.org/officeDocument/2006/relationships/image" Target="../media/image9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JP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10" Type="http://schemas.openxmlformats.org/officeDocument/2006/relationships/image" Target="../media/image25.JPG"/><Relationship Id="rId4" Type="http://schemas.openxmlformats.org/officeDocument/2006/relationships/image" Target="../media/image19.png"/><Relationship Id="rId9" Type="http://schemas.openxmlformats.org/officeDocument/2006/relationships/image" Target="../media/image24.JP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JP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10" Type="http://schemas.openxmlformats.org/officeDocument/2006/relationships/image" Target="../media/image25.JPG"/><Relationship Id="rId4" Type="http://schemas.openxmlformats.org/officeDocument/2006/relationships/image" Target="../media/image19.png"/><Relationship Id="rId9" Type="http://schemas.openxmlformats.org/officeDocument/2006/relationships/image" Target="../media/image24.JP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JPG"/><Relationship Id="rId13" Type="http://schemas.openxmlformats.org/officeDocument/2006/relationships/image" Target="../media/image11.jpeg"/><Relationship Id="rId18" Type="http://schemas.openxmlformats.org/officeDocument/2006/relationships/image" Target="../media/image29.jpeg"/><Relationship Id="rId3" Type="http://schemas.openxmlformats.org/officeDocument/2006/relationships/image" Target="../media/image18.png"/><Relationship Id="rId7" Type="http://schemas.openxmlformats.org/officeDocument/2006/relationships/image" Target="../media/image24.JPG"/><Relationship Id="rId12" Type="http://schemas.openxmlformats.org/officeDocument/2006/relationships/image" Target="../media/image10.jpeg"/><Relationship Id="rId17" Type="http://schemas.openxmlformats.org/officeDocument/2006/relationships/image" Target="../media/image28.jpeg"/><Relationship Id="rId2" Type="http://schemas.openxmlformats.org/officeDocument/2006/relationships/image" Target="../media/image1.png"/><Relationship Id="rId16" Type="http://schemas.openxmlformats.org/officeDocument/2006/relationships/image" Target="../media/image2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JPG"/><Relationship Id="rId11" Type="http://schemas.openxmlformats.org/officeDocument/2006/relationships/image" Target="../media/image9.JPG"/><Relationship Id="rId5" Type="http://schemas.openxmlformats.org/officeDocument/2006/relationships/image" Target="../media/image20.png"/><Relationship Id="rId15" Type="http://schemas.openxmlformats.org/officeDocument/2006/relationships/image" Target="../media/image26.jpeg"/><Relationship Id="rId10" Type="http://schemas.openxmlformats.org/officeDocument/2006/relationships/image" Target="../media/image8.JPG"/><Relationship Id="rId4" Type="http://schemas.openxmlformats.org/officeDocument/2006/relationships/image" Target="../media/image19.png"/><Relationship Id="rId9" Type="http://schemas.openxmlformats.org/officeDocument/2006/relationships/image" Target="../media/image7.jpeg"/><Relationship Id="rId14" Type="http://schemas.openxmlformats.org/officeDocument/2006/relationships/image" Target="../media/image12.JP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JPG"/><Relationship Id="rId3" Type="http://schemas.openxmlformats.org/officeDocument/2006/relationships/image" Target="../media/image1.png"/><Relationship Id="rId7" Type="http://schemas.openxmlformats.org/officeDocument/2006/relationships/image" Target="../media/image23.JP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9" Type="http://schemas.openxmlformats.org/officeDocument/2006/relationships/image" Target="../media/image25.JP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JPG"/><Relationship Id="rId13" Type="http://schemas.openxmlformats.org/officeDocument/2006/relationships/image" Target="../media/image28.jpeg"/><Relationship Id="rId18" Type="http://schemas.openxmlformats.org/officeDocument/2006/relationships/image" Target="../media/image12.JPG"/><Relationship Id="rId3" Type="http://schemas.openxmlformats.org/officeDocument/2006/relationships/image" Target="../media/image18.png"/><Relationship Id="rId7" Type="http://schemas.openxmlformats.org/officeDocument/2006/relationships/image" Target="../media/image24.JPG"/><Relationship Id="rId12" Type="http://schemas.openxmlformats.org/officeDocument/2006/relationships/image" Target="../media/image27.jpeg"/><Relationship Id="rId17" Type="http://schemas.openxmlformats.org/officeDocument/2006/relationships/image" Target="../media/image11.jpeg"/><Relationship Id="rId2" Type="http://schemas.openxmlformats.org/officeDocument/2006/relationships/image" Target="../media/image1.png"/><Relationship Id="rId16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JPG"/><Relationship Id="rId11" Type="http://schemas.openxmlformats.org/officeDocument/2006/relationships/image" Target="../media/image9.JPG"/><Relationship Id="rId5" Type="http://schemas.openxmlformats.org/officeDocument/2006/relationships/image" Target="../media/image20.png"/><Relationship Id="rId15" Type="http://schemas.openxmlformats.org/officeDocument/2006/relationships/image" Target="../media/image7.jpeg"/><Relationship Id="rId10" Type="http://schemas.openxmlformats.org/officeDocument/2006/relationships/image" Target="../media/image8.JPG"/><Relationship Id="rId4" Type="http://schemas.openxmlformats.org/officeDocument/2006/relationships/image" Target="../media/image19.png"/><Relationship Id="rId9" Type="http://schemas.openxmlformats.org/officeDocument/2006/relationships/image" Target="../media/image26.jpeg"/><Relationship Id="rId14" Type="http://schemas.openxmlformats.org/officeDocument/2006/relationships/image" Target="../media/image29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s.google.com/maps/documentation/javascript/reference#LatLngBounds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github.io/typeahead.js" TargetMode="External"/><Relationship Id="rId2" Type="http://schemas.openxmlformats.org/officeDocument/2006/relationships/hyperlink" Target="http://maps.googleapis.com/maps/api/geocode/json?address=%EB%8D%95%EC%A7%84%EA%B5%AC%20%EB%A7%A4%EB%B4%894%EA%B8%B8&amp;language=ch&amp;sensor=fals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simakin.github.io/twbs-pagination/" TargetMode="Externa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3" Type="http://schemas.openxmlformats.org/officeDocument/2006/relationships/image" Target="../media/image31.png"/><Relationship Id="rId7" Type="http://schemas.openxmlformats.org/officeDocument/2006/relationships/image" Target="../media/image8.JPG"/><Relationship Id="rId2" Type="http://schemas.openxmlformats.org/officeDocument/2006/relationships/hyperlink" Target="http://apis.map.daum.net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11" Type="http://schemas.openxmlformats.org/officeDocument/2006/relationships/image" Target="../media/image12.JPG"/><Relationship Id="rId5" Type="http://schemas.openxmlformats.org/officeDocument/2006/relationships/image" Target="../media/image32.JPG"/><Relationship Id="rId10" Type="http://schemas.openxmlformats.org/officeDocument/2006/relationships/image" Target="../media/image33.jpeg"/><Relationship Id="rId4" Type="http://schemas.openxmlformats.org/officeDocument/2006/relationships/image" Target="../media/image1.png"/><Relationship Id="rId9" Type="http://schemas.openxmlformats.org/officeDocument/2006/relationships/image" Target="../media/image10.jpe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3" Type="http://schemas.openxmlformats.org/officeDocument/2006/relationships/image" Target="../media/image34.JPG"/><Relationship Id="rId7" Type="http://schemas.openxmlformats.org/officeDocument/2006/relationships/image" Target="../media/image7.jpeg"/><Relationship Id="rId12" Type="http://schemas.openxmlformats.org/officeDocument/2006/relationships/image" Target="../media/image1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image" Target="../media/image33.jpeg"/><Relationship Id="rId5" Type="http://schemas.openxmlformats.org/officeDocument/2006/relationships/image" Target="../media/image35.JPG"/><Relationship Id="rId10" Type="http://schemas.openxmlformats.org/officeDocument/2006/relationships/image" Target="../media/image10.jpeg"/><Relationship Id="rId4" Type="http://schemas.openxmlformats.org/officeDocument/2006/relationships/hyperlink" Target="http://apis.map.daum.net/" TargetMode="External"/><Relationship Id="rId9" Type="http://schemas.openxmlformats.org/officeDocument/2006/relationships/image" Target="../media/image9.JP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hyperlink" Target="https://codepen.io/dimsemenov/pen/sHoxp" TargetMode="External"/><Relationship Id="rId13" Type="http://schemas.openxmlformats.org/officeDocument/2006/relationships/image" Target="../media/image43.png"/><Relationship Id="rId18" Type="http://schemas.openxmlformats.org/officeDocument/2006/relationships/image" Target="../media/image45.jpeg"/><Relationship Id="rId3" Type="http://schemas.openxmlformats.org/officeDocument/2006/relationships/image" Target="../media/image37.png"/><Relationship Id="rId7" Type="http://schemas.openxmlformats.org/officeDocument/2006/relationships/hyperlink" Target="https://codepen.io/dimsemenov/pen/JGjHK" TargetMode="External"/><Relationship Id="rId12" Type="http://schemas.openxmlformats.org/officeDocument/2006/relationships/image" Target="../media/image42.png"/><Relationship Id="rId17" Type="http://schemas.openxmlformats.org/officeDocument/2006/relationships/image" Target="../media/image44.jpeg"/><Relationship Id="rId2" Type="http://schemas.openxmlformats.org/officeDocument/2006/relationships/image" Target="../media/image36.JPG"/><Relationship Id="rId16" Type="http://schemas.openxmlformats.org/officeDocument/2006/relationships/image" Target="../media/image9.JPG"/><Relationship Id="rId20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imsemenov.com/plugins/magnific-popup/documentation.html#api" TargetMode="External"/><Relationship Id="rId11" Type="http://schemas.openxmlformats.org/officeDocument/2006/relationships/image" Target="../media/image41.png"/><Relationship Id="rId5" Type="http://schemas.openxmlformats.org/officeDocument/2006/relationships/image" Target="../media/image39.png"/><Relationship Id="rId15" Type="http://schemas.openxmlformats.org/officeDocument/2006/relationships/image" Target="../media/image8.JPG"/><Relationship Id="rId10" Type="http://schemas.openxmlformats.org/officeDocument/2006/relationships/image" Target="../media/image40.png"/><Relationship Id="rId19" Type="http://schemas.openxmlformats.org/officeDocument/2006/relationships/image" Target="../media/image29.jpeg"/><Relationship Id="rId4" Type="http://schemas.openxmlformats.org/officeDocument/2006/relationships/image" Target="../media/image38.png"/><Relationship Id="rId9" Type="http://schemas.openxmlformats.org/officeDocument/2006/relationships/hyperlink" Target="https://codepen.io/dimsemenov/pen/vKrqs" TargetMode="External"/><Relationship Id="rId14" Type="http://schemas.openxmlformats.org/officeDocument/2006/relationships/image" Target="../media/image26.jpe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38.png"/><Relationship Id="rId7" Type="http://schemas.openxmlformats.org/officeDocument/2006/relationships/image" Target="../media/image49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39.png"/><Relationship Id="rId9" Type="http://schemas.openxmlformats.org/officeDocument/2006/relationships/image" Target="../media/image51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13" Type="http://schemas.openxmlformats.org/officeDocument/2006/relationships/image" Target="../media/image55.png"/><Relationship Id="rId3" Type="http://schemas.openxmlformats.org/officeDocument/2006/relationships/hyperlink" Target="http://dev.moblab.kr/canvas-theme/HTML/social-icons.html" TargetMode="External"/><Relationship Id="rId7" Type="http://schemas.openxmlformats.org/officeDocument/2006/relationships/image" Target="../media/image54.png"/><Relationship Id="rId12" Type="http://schemas.openxmlformats.org/officeDocument/2006/relationships/image" Target="../media/image50.png"/><Relationship Id="rId2" Type="http://schemas.openxmlformats.org/officeDocument/2006/relationships/hyperlink" Target="http://dev.moblab.kr/canvas-theme/HTML/component-editable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49.png"/><Relationship Id="rId5" Type="http://schemas.openxmlformats.org/officeDocument/2006/relationships/image" Target="../media/image47.png"/><Relationship Id="rId10" Type="http://schemas.openxmlformats.org/officeDocument/2006/relationships/image" Target="../media/image48.png"/><Relationship Id="rId4" Type="http://schemas.openxmlformats.org/officeDocument/2006/relationships/image" Target="../media/image52.png"/><Relationship Id="rId9" Type="http://schemas.openxmlformats.org/officeDocument/2006/relationships/image" Target="../media/image39.png"/><Relationship Id="rId14" Type="http://schemas.openxmlformats.org/officeDocument/2006/relationships/image" Target="../media/image5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dev.moblab.kr/canvas-theme/HTML/social-icons.html" TargetMode="External"/><Relationship Id="rId2" Type="http://schemas.openxmlformats.org/officeDocument/2006/relationships/hyperlink" Target="http://dev.moblab.kr/canvas-theme/HTML/component-editable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dev.moblab.kr/canvas-theme/HTML/social-icons.html" TargetMode="External"/><Relationship Id="rId2" Type="http://schemas.openxmlformats.org/officeDocument/2006/relationships/hyperlink" Target="http://dev.moblab.kr/canvas-theme/HTML/component-editable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ozyhouzz.co.kr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onsole.firebase.google.com/project/cozyhouzz-531c2/overview" TargetMode="External"/><Relationship Id="rId2" Type="http://schemas.openxmlformats.org/officeDocument/2006/relationships/hyperlink" Target="http://github.com/kincjf/cozyhouzz-app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4623307" y="313089"/>
            <a:ext cx="1644242" cy="4697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 err="1" smtClean="0"/>
              <a:t>Mainpage</a:t>
            </a:r>
            <a:endParaRPr lang="en-US" altLang="ko-KR" sz="1300" b="1" dirty="0" smtClean="0"/>
          </a:p>
        </p:txBody>
      </p:sp>
      <p:cxnSp>
        <p:nvCxnSpPr>
          <p:cNvPr id="9" name="직선 화살표 연결선 8"/>
          <p:cNvCxnSpPr>
            <a:stCxn id="7" idx="1"/>
            <a:endCxn id="10" idx="0"/>
          </p:cNvCxnSpPr>
          <p:nvPr/>
        </p:nvCxnSpPr>
        <p:spPr>
          <a:xfrm flipH="1">
            <a:off x="1528107" y="547981"/>
            <a:ext cx="3095200" cy="4156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544610" y="963587"/>
            <a:ext cx="1966993" cy="4697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err="1" smtClean="0"/>
              <a:t>게시글</a:t>
            </a:r>
            <a:r>
              <a:rPr lang="ko-KR" altLang="en-US" sz="1300" b="1" dirty="0" smtClean="0"/>
              <a:t> 상세보기</a:t>
            </a:r>
            <a:endParaRPr lang="ko-KR" altLang="en-US" sz="1300" b="1" dirty="0"/>
          </a:p>
        </p:txBody>
      </p:sp>
      <p:cxnSp>
        <p:nvCxnSpPr>
          <p:cNvPr id="12" name="직선 화살표 연결선 11"/>
          <p:cNvCxnSpPr>
            <a:stCxn id="7" idx="3"/>
            <a:endCxn id="24" idx="0"/>
          </p:cNvCxnSpPr>
          <p:nvPr/>
        </p:nvCxnSpPr>
        <p:spPr>
          <a:xfrm>
            <a:off x="6267549" y="547981"/>
            <a:ext cx="2940678" cy="437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1694864" y="2616788"/>
            <a:ext cx="816739" cy="4697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/>
              <a:t>글 수정</a:t>
            </a:r>
          </a:p>
        </p:txBody>
      </p:sp>
      <p:cxnSp>
        <p:nvCxnSpPr>
          <p:cNvPr id="18" name="직선 화살표 연결선 17"/>
          <p:cNvCxnSpPr>
            <a:stCxn id="10" idx="2"/>
            <a:endCxn id="16" idx="0"/>
          </p:cNvCxnSpPr>
          <p:nvPr/>
        </p:nvCxnSpPr>
        <p:spPr>
          <a:xfrm>
            <a:off x="1528107" y="1433371"/>
            <a:ext cx="575127" cy="11834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8306073" y="985769"/>
            <a:ext cx="1804307" cy="399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smtClean="0"/>
              <a:t>페이지 종류</a:t>
            </a:r>
            <a:endParaRPr lang="en-US" altLang="ko-KR" sz="1300" b="1" dirty="0" smtClean="0"/>
          </a:p>
        </p:txBody>
      </p:sp>
      <p:sp>
        <p:nvSpPr>
          <p:cNvPr id="25" name="직사각형 24"/>
          <p:cNvSpPr/>
          <p:nvPr/>
        </p:nvSpPr>
        <p:spPr>
          <a:xfrm>
            <a:off x="8306072" y="2282062"/>
            <a:ext cx="1804307" cy="399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smtClean="0"/>
              <a:t>지도형식</a:t>
            </a:r>
            <a:endParaRPr lang="en-US" altLang="ko-KR" sz="1300" b="1" dirty="0" smtClean="0"/>
          </a:p>
        </p:txBody>
      </p:sp>
      <p:sp>
        <p:nvSpPr>
          <p:cNvPr id="26" name="직사각형 25"/>
          <p:cNvSpPr/>
          <p:nvPr/>
        </p:nvSpPr>
        <p:spPr>
          <a:xfrm>
            <a:off x="6224630" y="2282062"/>
            <a:ext cx="1804307" cy="399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smtClean="0"/>
              <a:t>리스트형식</a:t>
            </a:r>
            <a:endParaRPr lang="en-US" altLang="ko-KR" sz="1300" b="1" dirty="0" smtClean="0"/>
          </a:p>
        </p:txBody>
      </p:sp>
      <p:sp>
        <p:nvSpPr>
          <p:cNvPr id="27" name="직사각형 26"/>
          <p:cNvSpPr/>
          <p:nvPr/>
        </p:nvSpPr>
        <p:spPr>
          <a:xfrm>
            <a:off x="10387514" y="2282062"/>
            <a:ext cx="1804307" cy="399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smtClean="0"/>
              <a:t>내 정보</a:t>
            </a:r>
            <a:endParaRPr lang="en-US" altLang="ko-KR" sz="1300" b="1" dirty="0" smtClean="0"/>
          </a:p>
          <a:p>
            <a:pPr algn="ctr"/>
            <a:r>
              <a:rPr lang="en-US" altLang="ko-KR" sz="1300" b="1" dirty="0" smtClean="0"/>
              <a:t>(</a:t>
            </a:r>
            <a:r>
              <a:rPr lang="ko-KR" altLang="en-US" sz="1300" b="1" dirty="0" smtClean="0"/>
              <a:t>보기</a:t>
            </a:r>
            <a:r>
              <a:rPr lang="en-US" altLang="ko-KR" sz="1300" b="1" dirty="0" smtClean="0"/>
              <a:t>&amp;</a:t>
            </a:r>
            <a:r>
              <a:rPr lang="ko-KR" altLang="en-US" sz="1300" b="1" dirty="0" smtClean="0"/>
              <a:t>관리</a:t>
            </a:r>
            <a:r>
              <a:rPr lang="en-US" altLang="ko-KR" sz="1300" b="1" dirty="0" smtClean="0"/>
              <a:t>)</a:t>
            </a:r>
          </a:p>
        </p:txBody>
      </p:sp>
      <p:cxnSp>
        <p:nvCxnSpPr>
          <p:cNvPr id="31" name="직선 화살표 연결선 30"/>
          <p:cNvCxnSpPr>
            <a:endCxn id="25" idx="0"/>
          </p:cNvCxnSpPr>
          <p:nvPr/>
        </p:nvCxnSpPr>
        <p:spPr>
          <a:xfrm>
            <a:off x="9195979" y="1385669"/>
            <a:ext cx="12247" cy="896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stCxn id="24" idx="2"/>
            <a:endCxn id="26" idx="0"/>
          </p:cNvCxnSpPr>
          <p:nvPr/>
        </p:nvCxnSpPr>
        <p:spPr>
          <a:xfrm flipH="1">
            <a:off x="7126784" y="1385669"/>
            <a:ext cx="2081443" cy="896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>
            <a:stCxn id="24" idx="2"/>
            <a:endCxn id="27" idx="0"/>
          </p:cNvCxnSpPr>
          <p:nvPr/>
        </p:nvCxnSpPr>
        <p:spPr>
          <a:xfrm>
            <a:off x="9208227" y="1385669"/>
            <a:ext cx="2081441" cy="896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03185" y="4445144"/>
            <a:ext cx="10986483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b="1" u="sng" dirty="0" err="1" smtClean="0"/>
              <a:t>게시글</a:t>
            </a:r>
            <a:r>
              <a:rPr lang="ko-KR" altLang="en-US" sz="1600" b="1" u="sng" dirty="0" smtClean="0"/>
              <a:t> 상세보기</a:t>
            </a:r>
            <a:r>
              <a:rPr lang="en-US" altLang="ko-KR" sz="1600" b="1" u="sng" dirty="0" smtClean="0"/>
              <a:t>-</a:t>
            </a:r>
            <a:r>
              <a:rPr lang="ko-KR" altLang="en-US" sz="1600" b="1" u="sng" dirty="0" smtClean="0"/>
              <a:t>팝업</a:t>
            </a:r>
            <a:endParaRPr lang="en-US" altLang="ko-KR" sz="1600" b="1" u="sng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b="1" u="sng" dirty="0" smtClean="0"/>
              <a:t>타 유저</a:t>
            </a:r>
            <a:r>
              <a:rPr lang="en-US" altLang="ko-KR" sz="1600" b="1" u="sng" dirty="0" smtClean="0"/>
              <a:t>/</a:t>
            </a:r>
            <a:r>
              <a:rPr lang="ko-KR" altLang="en-US" sz="1600" b="1" u="sng" dirty="0" smtClean="0"/>
              <a:t>기관</a:t>
            </a:r>
            <a:r>
              <a:rPr lang="en-US" altLang="ko-KR" sz="1600" b="1" u="sng" dirty="0"/>
              <a:t> </a:t>
            </a:r>
            <a:endParaRPr lang="en-US" altLang="ko-KR" sz="1600" b="1" u="sng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u="sng" dirty="0" smtClean="0"/>
              <a:t>Auth0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b="1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b="1" u="sng" dirty="0" smtClean="0"/>
              <a:t>현재 기획하는 페이지는 </a:t>
            </a:r>
            <a:r>
              <a:rPr lang="en-US" altLang="ko-KR" sz="1600" b="1" u="sng" dirty="0" err="1" smtClean="0"/>
              <a:t>spinattic</a:t>
            </a:r>
            <a:r>
              <a:rPr lang="ko-KR" altLang="en-US" sz="1600" b="1" u="sng" dirty="0" smtClean="0"/>
              <a:t>과 굉장히 흡사한 상태</a:t>
            </a:r>
            <a:endParaRPr lang="en-US" altLang="ko-KR" sz="1600" b="1" u="sng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b="1" u="sng" dirty="0" smtClean="0"/>
              <a:t>개인유저</a:t>
            </a:r>
            <a:r>
              <a:rPr lang="en-US" altLang="ko-KR" sz="1600" b="1" u="sng" dirty="0" smtClean="0"/>
              <a:t>/</a:t>
            </a:r>
            <a:r>
              <a:rPr lang="ko-KR" altLang="en-US" sz="1600" b="1" u="sng" dirty="0" smtClean="0"/>
              <a:t>기관 페이지는 </a:t>
            </a:r>
            <a:r>
              <a:rPr lang="ko-KR" altLang="en-US" sz="1600" b="1" u="sng" dirty="0" err="1" smtClean="0"/>
              <a:t>트위터와</a:t>
            </a:r>
            <a:r>
              <a:rPr lang="ko-KR" altLang="en-US" sz="1600" b="1" u="sng" dirty="0" smtClean="0"/>
              <a:t> 흡사한 상태에서 기획</a:t>
            </a:r>
            <a:endParaRPr lang="en-US" altLang="ko-KR" sz="1600" b="1" u="sng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b="1" u="sng" dirty="0" smtClean="0"/>
              <a:t>그렇기 때문에 카테고리</a:t>
            </a:r>
            <a:r>
              <a:rPr lang="en-US" altLang="ko-KR" sz="1600" b="1" u="sng" dirty="0" smtClean="0"/>
              <a:t>(</a:t>
            </a:r>
            <a:r>
              <a:rPr lang="ko-KR" altLang="en-US" sz="1600" b="1" u="sng" dirty="0" smtClean="0"/>
              <a:t>홈페이지 사용처</a:t>
            </a:r>
            <a:r>
              <a:rPr lang="en-US" altLang="ko-KR" sz="1600" b="1" u="sng" dirty="0" smtClean="0"/>
              <a:t>)</a:t>
            </a:r>
            <a:r>
              <a:rPr lang="ko-KR" altLang="en-US" sz="1600" b="1" u="sng" dirty="0" smtClean="0"/>
              <a:t>를 확실히 해야 좀 더 </a:t>
            </a:r>
            <a:r>
              <a:rPr lang="ko-KR" altLang="en-US" sz="1600" b="1" u="sng" dirty="0" err="1" smtClean="0"/>
              <a:t>활용성이</a:t>
            </a:r>
            <a:r>
              <a:rPr lang="ko-KR" altLang="en-US" sz="1600" b="1" u="sng" dirty="0" smtClean="0"/>
              <a:t> 높은 홈페이지가 될 수 있음</a:t>
            </a:r>
            <a:endParaRPr lang="en-US" altLang="ko-KR" sz="1600" b="1" u="sng" dirty="0" smtClean="0"/>
          </a:p>
        </p:txBody>
      </p:sp>
      <p:sp>
        <p:nvSpPr>
          <p:cNvPr id="2" name="직사각형 1"/>
          <p:cNvSpPr/>
          <p:nvPr/>
        </p:nvSpPr>
        <p:spPr>
          <a:xfrm>
            <a:off x="5796426" y="4314763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/>
              <a:t>http://localhost:63342/themeforest-9228123-canvas-the-multipurpose-html5-template%20(3)/Package-HTML/Documentation/index.html?_ijt=28mbr5jbmhk8n6s83nq0ajt3rb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3773912" y="1697506"/>
            <a:ext cx="744784" cy="4697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smtClean="0"/>
              <a:t>글 등록</a:t>
            </a:r>
            <a:endParaRPr lang="en-US" altLang="ko-KR" sz="1300" b="1" dirty="0" smtClean="0"/>
          </a:p>
        </p:txBody>
      </p:sp>
      <p:sp>
        <p:nvSpPr>
          <p:cNvPr id="32" name="직사각형 31"/>
          <p:cNvSpPr/>
          <p:nvPr/>
        </p:nvSpPr>
        <p:spPr>
          <a:xfrm>
            <a:off x="3591258" y="982368"/>
            <a:ext cx="1644242" cy="4697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 smtClean="0"/>
              <a:t>Header</a:t>
            </a:r>
          </a:p>
        </p:txBody>
      </p:sp>
      <p:cxnSp>
        <p:nvCxnSpPr>
          <p:cNvPr id="34" name="직선 화살표 연결선 33"/>
          <p:cNvCxnSpPr>
            <a:stCxn id="7" idx="2"/>
            <a:endCxn id="32" idx="0"/>
          </p:cNvCxnSpPr>
          <p:nvPr/>
        </p:nvCxnSpPr>
        <p:spPr>
          <a:xfrm flipH="1">
            <a:off x="4413379" y="782873"/>
            <a:ext cx="1032049" cy="199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>
            <a:stCxn id="32" idx="2"/>
            <a:endCxn id="30" idx="0"/>
          </p:cNvCxnSpPr>
          <p:nvPr/>
        </p:nvCxnSpPr>
        <p:spPr>
          <a:xfrm flipH="1">
            <a:off x="4146304" y="1452152"/>
            <a:ext cx="267075" cy="245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73472" y="1862200"/>
            <a:ext cx="1411966" cy="415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err="1" smtClean="0"/>
              <a:t>댓글보기</a:t>
            </a:r>
            <a:endParaRPr lang="ko-KR" altLang="en-US" sz="1300" b="1" dirty="0"/>
          </a:p>
        </p:txBody>
      </p:sp>
      <p:cxnSp>
        <p:nvCxnSpPr>
          <p:cNvPr id="28" name="직선 화살표 연결선 27"/>
          <p:cNvCxnSpPr>
            <a:stCxn id="10" idx="2"/>
            <a:endCxn id="23" idx="0"/>
          </p:cNvCxnSpPr>
          <p:nvPr/>
        </p:nvCxnSpPr>
        <p:spPr>
          <a:xfrm flipH="1">
            <a:off x="779455" y="1433371"/>
            <a:ext cx="748652" cy="428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109377" y="2643268"/>
            <a:ext cx="1411966" cy="4697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err="1" smtClean="0"/>
              <a:t>댓글등록</a:t>
            </a:r>
            <a:r>
              <a:rPr lang="en-US" altLang="ko-KR" sz="1300" b="1" dirty="0" smtClean="0"/>
              <a:t>/</a:t>
            </a:r>
            <a:r>
              <a:rPr lang="ko-KR" altLang="en-US" sz="1300" b="1" dirty="0" smtClean="0"/>
              <a:t>삭제</a:t>
            </a:r>
            <a:endParaRPr lang="en-US" altLang="ko-KR" sz="1300" b="1" dirty="0" smtClean="0"/>
          </a:p>
        </p:txBody>
      </p:sp>
      <p:cxnSp>
        <p:nvCxnSpPr>
          <p:cNvPr id="35" name="직선 화살표 연결선 34"/>
          <p:cNvCxnSpPr>
            <a:stCxn id="10" idx="2"/>
            <a:endCxn id="29" idx="0"/>
          </p:cNvCxnSpPr>
          <p:nvPr/>
        </p:nvCxnSpPr>
        <p:spPr>
          <a:xfrm flipH="1">
            <a:off x="815360" y="1433371"/>
            <a:ext cx="712747" cy="12098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6779741" y="2988158"/>
            <a:ext cx="2775528" cy="4697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smtClean="0"/>
              <a:t>카테고리</a:t>
            </a:r>
            <a:r>
              <a:rPr lang="en-US" altLang="ko-KR" sz="1300" b="1" dirty="0" smtClean="0"/>
              <a:t>, </a:t>
            </a:r>
            <a:r>
              <a:rPr lang="ko-KR" altLang="en-US" sz="1300" b="1" dirty="0" smtClean="0"/>
              <a:t>키워드</a:t>
            </a:r>
            <a:r>
              <a:rPr lang="en-US" altLang="ko-KR" sz="1300" b="1" dirty="0" smtClean="0"/>
              <a:t>, </a:t>
            </a:r>
            <a:r>
              <a:rPr lang="ko-KR" altLang="en-US" sz="1300" b="1" dirty="0" smtClean="0"/>
              <a:t>태그</a:t>
            </a:r>
            <a:r>
              <a:rPr lang="en-US" altLang="ko-KR" sz="1300" b="1" dirty="0" smtClean="0"/>
              <a:t>, </a:t>
            </a:r>
            <a:r>
              <a:rPr lang="ko-KR" altLang="en-US" sz="1300" b="1" dirty="0" smtClean="0"/>
              <a:t>조건</a:t>
            </a:r>
            <a:r>
              <a:rPr lang="en-US" altLang="ko-KR" sz="1300" b="1" dirty="0" smtClean="0"/>
              <a:t> </a:t>
            </a:r>
            <a:r>
              <a:rPr lang="ko-KR" altLang="en-US" sz="1300" b="1" dirty="0" smtClean="0"/>
              <a:t>검색</a:t>
            </a:r>
            <a:endParaRPr lang="en-US" altLang="ko-KR" sz="1300" b="1" dirty="0" smtClean="0"/>
          </a:p>
        </p:txBody>
      </p:sp>
      <p:cxnSp>
        <p:nvCxnSpPr>
          <p:cNvPr id="39" name="직선 화살표 연결선 38"/>
          <p:cNvCxnSpPr>
            <a:stCxn id="26" idx="2"/>
            <a:endCxn id="38" idx="0"/>
          </p:cNvCxnSpPr>
          <p:nvPr/>
        </p:nvCxnSpPr>
        <p:spPr>
          <a:xfrm>
            <a:off x="7126784" y="2681962"/>
            <a:ext cx="1040721" cy="3061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/>
          <p:nvPr/>
        </p:nvCxnSpPr>
        <p:spPr>
          <a:xfrm flipH="1">
            <a:off x="8167505" y="2747502"/>
            <a:ext cx="1040721" cy="3061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8306072" y="3675275"/>
            <a:ext cx="1804307" cy="383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smtClean="0"/>
              <a:t>지도기반검색</a:t>
            </a:r>
            <a:endParaRPr lang="en-US" altLang="ko-KR" sz="1300" b="1" dirty="0" smtClean="0"/>
          </a:p>
        </p:txBody>
      </p:sp>
      <p:cxnSp>
        <p:nvCxnSpPr>
          <p:cNvPr id="47" name="직선 화살표 연결선 46"/>
          <p:cNvCxnSpPr/>
          <p:nvPr/>
        </p:nvCxnSpPr>
        <p:spPr>
          <a:xfrm>
            <a:off x="9718158" y="2681962"/>
            <a:ext cx="10633" cy="993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/>
          <p:cNvSpPr/>
          <p:nvPr/>
        </p:nvSpPr>
        <p:spPr>
          <a:xfrm>
            <a:off x="5826093" y="965904"/>
            <a:ext cx="1644242" cy="4697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 smtClean="0"/>
              <a:t>footer</a:t>
            </a:r>
          </a:p>
        </p:txBody>
      </p:sp>
      <p:cxnSp>
        <p:nvCxnSpPr>
          <p:cNvPr id="53" name="직선 화살표 연결선 52"/>
          <p:cNvCxnSpPr>
            <a:stCxn id="7" idx="2"/>
            <a:endCxn id="51" idx="0"/>
          </p:cNvCxnSpPr>
          <p:nvPr/>
        </p:nvCxnSpPr>
        <p:spPr>
          <a:xfrm>
            <a:off x="5445428" y="782873"/>
            <a:ext cx="1202786" cy="183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/>
          <p:cNvSpPr/>
          <p:nvPr/>
        </p:nvSpPr>
        <p:spPr>
          <a:xfrm>
            <a:off x="2191421" y="1695264"/>
            <a:ext cx="1456739" cy="4697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smtClean="0"/>
              <a:t>로그인</a:t>
            </a:r>
            <a:r>
              <a:rPr lang="en-US" altLang="ko-KR" sz="1300" b="1" dirty="0" smtClean="0"/>
              <a:t>/</a:t>
            </a:r>
            <a:r>
              <a:rPr lang="ko-KR" altLang="en-US" sz="1300" b="1" dirty="0" smtClean="0"/>
              <a:t>회원가입</a:t>
            </a:r>
            <a:endParaRPr lang="en-US" altLang="ko-KR" sz="1300" b="1" dirty="0" smtClean="0"/>
          </a:p>
        </p:txBody>
      </p:sp>
      <p:cxnSp>
        <p:nvCxnSpPr>
          <p:cNvPr id="57" name="직선 화살표 연결선 56"/>
          <p:cNvCxnSpPr>
            <a:stCxn id="32" idx="2"/>
            <a:endCxn id="56" idx="0"/>
          </p:cNvCxnSpPr>
          <p:nvPr/>
        </p:nvCxnSpPr>
        <p:spPr>
          <a:xfrm flipH="1">
            <a:off x="2919791" y="1452152"/>
            <a:ext cx="1493588" cy="243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/>
          <p:cNvSpPr/>
          <p:nvPr/>
        </p:nvSpPr>
        <p:spPr>
          <a:xfrm>
            <a:off x="4650734" y="1690211"/>
            <a:ext cx="1573896" cy="4697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smtClean="0"/>
              <a:t>내 정보 간편 보기</a:t>
            </a:r>
            <a:endParaRPr lang="en-US" altLang="ko-KR" sz="1300" b="1" dirty="0" smtClean="0"/>
          </a:p>
        </p:txBody>
      </p:sp>
      <p:cxnSp>
        <p:nvCxnSpPr>
          <p:cNvPr id="62" name="직선 화살표 연결선 61"/>
          <p:cNvCxnSpPr>
            <a:stCxn id="32" idx="2"/>
            <a:endCxn id="61" idx="0"/>
          </p:cNvCxnSpPr>
          <p:nvPr/>
        </p:nvCxnSpPr>
        <p:spPr>
          <a:xfrm>
            <a:off x="4413379" y="1452152"/>
            <a:ext cx="1024303" cy="238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303185" y="135770"/>
            <a:ext cx="4784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 smtClean="0"/>
              <a:t>페이지별</a:t>
            </a:r>
            <a:r>
              <a:rPr lang="ko-KR" altLang="en-US" b="1" dirty="0" smtClean="0"/>
              <a:t> 기능 배치 개요</a:t>
            </a:r>
            <a:r>
              <a:rPr lang="en-US" altLang="ko-KR" b="1" dirty="0" smtClean="0"/>
              <a:t>1</a:t>
            </a:r>
            <a:endParaRPr lang="ko-KR" altLang="en-US" b="1" dirty="0"/>
          </a:p>
        </p:txBody>
      </p:sp>
      <p:sp>
        <p:nvSpPr>
          <p:cNvPr id="54" name="직사각형 53"/>
          <p:cNvSpPr/>
          <p:nvPr/>
        </p:nvSpPr>
        <p:spPr>
          <a:xfrm>
            <a:off x="2822265" y="2606239"/>
            <a:ext cx="1491050" cy="4697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 smtClean="0"/>
              <a:t>ID/</a:t>
            </a:r>
            <a:r>
              <a:rPr lang="ko-KR" altLang="en-US" sz="1300" b="1" dirty="0" smtClean="0"/>
              <a:t>비밀번호 찾기</a:t>
            </a:r>
            <a:endParaRPr lang="en-US" altLang="ko-KR" sz="1300" b="1" dirty="0" smtClean="0"/>
          </a:p>
        </p:txBody>
      </p:sp>
      <p:cxnSp>
        <p:nvCxnSpPr>
          <p:cNvPr id="55" name="직선 화살표 연결선 54"/>
          <p:cNvCxnSpPr/>
          <p:nvPr/>
        </p:nvCxnSpPr>
        <p:spPr>
          <a:xfrm flipH="1">
            <a:off x="4298704" y="1604552"/>
            <a:ext cx="267075" cy="245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>
            <a:stCxn id="56" idx="2"/>
            <a:endCxn id="54" idx="0"/>
          </p:cNvCxnSpPr>
          <p:nvPr/>
        </p:nvCxnSpPr>
        <p:spPr>
          <a:xfrm>
            <a:off x="2919791" y="2165048"/>
            <a:ext cx="647999" cy="4411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9948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453420" y="326870"/>
            <a:ext cx="4784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/>
              <a:t>Mainpage-(snspage </a:t>
            </a:r>
            <a:r>
              <a:rPr lang="ko-KR" altLang="en-US" b="1" smtClean="0"/>
              <a:t>구성</a:t>
            </a:r>
            <a:r>
              <a:rPr lang="en-US" altLang="ko-KR" b="1" smtClean="0"/>
              <a:t>)</a:t>
            </a:r>
            <a:endParaRPr lang="en-US" altLang="ko-KR" b="1" dirty="0"/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6891"/>
          <a:stretch/>
        </p:blipFill>
        <p:spPr>
          <a:xfrm>
            <a:off x="317880" y="2845229"/>
            <a:ext cx="12192000" cy="493354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8169" y="696202"/>
            <a:ext cx="5895661" cy="2102071"/>
          </a:xfrm>
          <a:prstGeom prst="rect">
            <a:avLst/>
          </a:prstGeom>
        </p:spPr>
      </p:pic>
      <p:pic>
        <p:nvPicPr>
          <p:cNvPr id="35" name="그림 3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4829" y="3461852"/>
            <a:ext cx="6742340" cy="2852926"/>
          </a:xfrm>
          <a:prstGeom prst="rect">
            <a:avLst/>
          </a:prstGeom>
        </p:spPr>
      </p:pic>
      <p:pic>
        <p:nvPicPr>
          <p:cNvPr id="49" name="그림 4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317880" y="-742081"/>
            <a:ext cx="4034371" cy="195212"/>
          </a:xfrm>
          <a:prstGeom prst="rect">
            <a:avLst/>
          </a:prstGeom>
        </p:spPr>
      </p:pic>
      <p:sp>
        <p:nvSpPr>
          <p:cNvPr id="52" name="직사각형 51"/>
          <p:cNvSpPr/>
          <p:nvPr/>
        </p:nvSpPr>
        <p:spPr>
          <a:xfrm>
            <a:off x="2930450" y="3534858"/>
            <a:ext cx="5999905" cy="2779920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3" name="직선 화살표 연결선 52"/>
          <p:cNvCxnSpPr/>
          <p:nvPr/>
        </p:nvCxnSpPr>
        <p:spPr>
          <a:xfrm flipV="1">
            <a:off x="8930355" y="1486968"/>
            <a:ext cx="742435" cy="35163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5" name="직사각형 54"/>
          <p:cNvSpPr/>
          <p:nvPr/>
        </p:nvSpPr>
        <p:spPr>
          <a:xfrm>
            <a:off x="8419813" y="0"/>
            <a:ext cx="3772186" cy="7848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500" b="1" dirty="0" smtClean="0">
                <a:latin typeface="Arial" panose="020B0604020202020204" pitchFamily="34" charset="0"/>
              </a:rPr>
              <a:t>현재 구성한 카테고리가 존재하지 않거나</a:t>
            </a:r>
            <a:endParaRPr lang="en-US" altLang="ko-KR" sz="1500" b="1" dirty="0" smtClean="0">
              <a:latin typeface="Arial" panose="020B0604020202020204" pitchFamily="34" charset="0"/>
            </a:endParaRPr>
          </a:p>
          <a:p>
            <a:r>
              <a:rPr lang="ko-KR" altLang="en-US" sz="1500" b="1" dirty="0" smtClean="0">
                <a:latin typeface="Arial" panose="020B0604020202020204" pitchFamily="34" charset="0"/>
              </a:rPr>
              <a:t>아예</a:t>
            </a:r>
            <a:r>
              <a:rPr lang="en-US" altLang="ko-KR" sz="1500" b="1" dirty="0">
                <a:latin typeface="Arial" panose="020B0604020202020204" pitchFamily="34" charset="0"/>
              </a:rPr>
              <a:t> </a:t>
            </a:r>
            <a:r>
              <a:rPr lang="ko-KR" altLang="en-US" sz="1500" b="1" dirty="0" smtClean="0">
                <a:latin typeface="Arial" panose="020B0604020202020204" pitchFamily="34" charset="0"/>
              </a:rPr>
              <a:t>없는 수준이니 일단은 조회수 순으로 </a:t>
            </a:r>
            <a:endParaRPr lang="en-US" altLang="ko-KR" sz="1500" b="1" dirty="0" smtClean="0">
              <a:latin typeface="Arial" panose="020B0604020202020204" pitchFamily="34" charset="0"/>
            </a:endParaRPr>
          </a:p>
          <a:p>
            <a:r>
              <a:rPr lang="en-US" altLang="ko-KR" sz="1500" b="1" dirty="0" smtClean="0">
                <a:latin typeface="Arial" panose="020B0604020202020204" pitchFamily="34" charset="0"/>
              </a:rPr>
              <a:t>Layout </a:t>
            </a:r>
            <a:r>
              <a:rPr lang="ko-KR" altLang="en-US" sz="1500" b="1" dirty="0" smtClean="0">
                <a:latin typeface="Arial" panose="020B0604020202020204" pitchFamily="34" charset="0"/>
              </a:rPr>
              <a:t>구성</a:t>
            </a:r>
            <a:endParaRPr lang="ko-KR" altLang="ko-KR" sz="1500" b="1" dirty="0">
              <a:latin typeface="Arial" panose="020B0604020202020204" pitchFamily="34" charset="0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948964" y="4686300"/>
            <a:ext cx="1336750" cy="2385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2926292" y="4041382"/>
            <a:ext cx="1403287" cy="8451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image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948964" y="5391174"/>
            <a:ext cx="1476388" cy="308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날짜</a:t>
            </a:r>
            <a:r>
              <a:rPr lang="en-US" altLang="ko-KR" sz="800" dirty="0" smtClean="0"/>
              <a:t>/</a:t>
            </a:r>
            <a:r>
              <a:rPr lang="ko-KR" altLang="en-US" sz="800" dirty="0" err="1" smtClean="0"/>
              <a:t>댓글</a:t>
            </a:r>
            <a:r>
              <a:rPr lang="en-US" altLang="ko-KR" sz="800" dirty="0" smtClean="0"/>
              <a:t>/</a:t>
            </a:r>
            <a:r>
              <a:rPr lang="ko-KR" altLang="en-US" sz="800" dirty="0" smtClean="0"/>
              <a:t>좋아요</a:t>
            </a:r>
            <a:endParaRPr lang="ko-KR" altLang="en-US" sz="800" dirty="0"/>
          </a:p>
        </p:txBody>
      </p:sp>
      <p:sp>
        <p:nvSpPr>
          <p:cNvPr id="14" name="직사각형 13"/>
          <p:cNvSpPr/>
          <p:nvPr/>
        </p:nvSpPr>
        <p:spPr>
          <a:xfrm>
            <a:off x="2953998" y="5735977"/>
            <a:ext cx="1403287" cy="3628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4445423" y="4888315"/>
            <a:ext cx="1403287" cy="7257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5960395" y="5735977"/>
            <a:ext cx="1403287" cy="5584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948964" y="3726228"/>
            <a:ext cx="1369739" cy="2535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/>
              <a:t>게시자 계정</a:t>
            </a:r>
            <a:endParaRPr lang="ko-KR" altLang="en-US" sz="1300" dirty="0"/>
          </a:p>
        </p:txBody>
      </p:sp>
      <p:sp>
        <p:nvSpPr>
          <p:cNvPr id="24" name="직사각형 23"/>
          <p:cNvSpPr/>
          <p:nvPr/>
        </p:nvSpPr>
        <p:spPr>
          <a:xfrm>
            <a:off x="89642" y="843590"/>
            <a:ext cx="3167265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500" b="1" dirty="0" smtClean="0">
                <a:latin typeface="Arial" panose="020B0604020202020204" pitchFamily="34" charset="0"/>
              </a:rPr>
              <a:t>&lt;</a:t>
            </a:r>
            <a:r>
              <a:rPr lang="ko-KR" altLang="en-US" sz="1500" b="1" dirty="0" smtClean="0">
                <a:latin typeface="Arial" panose="020B0604020202020204" pitchFamily="34" charset="0"/>
              </a:rPr>
              <a:t>참고사항</a:t>
            </a:r>
            <a:r>
              <a:rPr lang="en-US" altLang="ko-KR" sz="1500" b="1" dirty="0" smtClean="0">
                <a:latin typeface="Arial" panose="020B0604020202020204" pitchFamily="34" charset="0"/>
              </a:rPr>
              <a:t>&gt;</a:t>
            </a:r>
          </a:p>
          <a:p>
            <a:r>
              <a:rPr lang="en-US" altLang="ko-KR" sz="1500" b="1" dirty="0" smtClean="0">
                <a:latin typeface="Arial" panose="020B0604020202020204" pitchFamily="34" charset="0"/>
              </a:rPr>
              <a:t>blog-masonry-3.html</a:t>
            </a:r>
            <a:endParaRPr lang="en-US" altLang="ko-KR" sz="1500" b="1" dirty="0">
              <a:latin typeface="Arial" panose="020B0604020202020204" pitchFamily="34" charset="0"/>
            </a:endParaRPr>
          </a:p>
          <a:p>
            <a:r>
              <a:rPr lang="en-US" altLang="ko-KR" sz="1500" b="1" dirty="0" smtClean="0">
                <a:latin typeface="Arial" panose="020B0604020202020204" pitchFamily="34" charset="0"/>
              </a:rPr>
              <a:t>Icon-lists.html</a:t>
            </a:r>
            <a:endParaRPr lang="en-US" altLang="ko-KR" sz="1500" b="1" dirty="0">
              <a:latin typeface="Arial" panose="020B0604020202020204" pitchFamily="34" charset="0"/>
            </a:endParaRPr>
          </a:p>
          <a:p>
            <a:endParaRPr lang="en-US" altLang="ko-KR" sz="1500" b="1" dirty="0" smtClean="0">
              <a:latin typeface="Arial" panose="020B0604020202020204" pitchFamily="34" charset="0"/>
            </a:endParaRPr>
          </a:p>
          <a:p>
            <a:r>
              <a:rPr lang="en-US" altLang="ko-KR" sz="1500" b="1" dirty="0" smtClean="0">
                <a:latin typeface="Arial" panose="020B0604020202020204" pitchFamily="34" charset="0"/>
              </a:rPr>
              <a:t> entry clearfix[div class]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1572" y="4805559"/>
            <a:ext cx="2639250" cy="1971675"/>
          </a:xfrm>
          <a:prstGeom prst="rect">
            <a:avLst/>
          </a:prstGeom>
        </p:spPr>
      </p:pic>
      <p:sp>
        <p:nvSpPr>
          <p:cNvPr id="26" name="직사각형 25"/>
          <p:cNvSpPr/>
          <p:nvPr/>
        </p:nvSpPr>
        <p:spPr>
          <a:xfrm>
            <a:off x="2948964" y="4915790"/>
            <a:ext cx="1369739" cy="4564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글 내용</a:t>
            </a:r>
            <a:r>
              <a:rPr lang="en-US" altLang="ko-KR" sz="1100" dirty="0" smtClean="0"/>
              <a:t>(</a:t>
            </a:r>
            <a:r>
              <a:rPr lang="ko-KR" altLang="en-US" sz="1100" dirty="0" smtClean="0"/>
              <a:t>제목포함</a:t>
            </a:r>
            <a:r>
              <a:rPr lang="en-US" altLang="ko-KR" sz="1100" dirty="0" smtClean="0"/>
              <a:t>)</a:t>
            </a:r>
            <a:endParaRPr lang="ko-KR" altLang="en-US" sz="1100" dirty="0"/>
          </a:p>
        </p:txBody>
      </p:sp>
      <p:sp>
        <p:nvSpPr>
          <p:cNvPr id="30" name="직사각형 29"/>
          <p:cNvSpPr/>
          <p:nvPr/>
        </p:nvSpPr>
        <p:spPr>
          <a:xfrm>
            <a:off x="1087395" y="6523131"/>
            <a:ext cx="6096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000" b="1" dirty="0"/>
              <a:t>&lt;li&gt;&lt;i class="icon-line-heart"&gt;&lt;/i&gt;&lt;span&gt;icon-line-heart&lt;/span&gt;&lt;/li&gt;</a:t>
            </a:r>
          </a:p>
        </p:txBody>
      </p:sp>
      <p:cxnSp>
        <p:nvCxnSpPr>
          <p:cNvPr id="32" name="직선 화살표 연결선 31"/>
          <p:cNvCxnSpPr/>
          <p:nvPr/>
        </p:nvCxnSpPr>
        <p:spPr>
          <a:xfrm flipV="1">
            <a:off x="1851060" y="6167504"/>
            <a:ext cx="141911" cy="355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/>
          <p:cNvGrpSpPr/>
          <p:nvPr/>
        </p:nvGrpSpPr>
        <p:grpSpPr>
          <a:xfrm>
            <a:off x="-180298" y="3105314"/>
            <a:ext cx="3097553" cy="3027744"/>
            <a:chOff x="-180298" y="3105314"/>
            <a:chExt cx="3097553" cy="3027744"/>
          </a:xfrm>
        </p:grpSpPr>
        <p:grpSp>
          <p:nvGrpSpPr>
            <p:cNvPr id="31" name="그룹 30"/>
            <p:cNvGrpSpPr/>
            <p:nvPr/>
          </p:nvGrpSpPr>
          <p:grpSpPr>
            <a:xfrm>
              <a:off x="-180298" y="3105314"/>
              <a:ext cx="3033923" cy="2888284"/>
              <a:chOff x="-85696" y="2188949"/>
              <a:chExt cx="3025014" cy="3602447"/>
            </a:xfrm>
          </p:grpSpPr>
          <p:sp>
            <p:nvSpPr>
              <p:cNvPr id="41" name="직사각형 40"/>
              <p:cNvSpPr/>
              <p:nvPr/>
            </p:nvSpPr>
            <p:spPr>
              <a:xfrm>
                <a:off x="0" y="2798273"/>
                <a:ext cx="2939318" cy="299312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pic>
            <p:nvPicPr>
              <p:cNvPr id="42" name="그림 41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72766" y="4989271"/>
                <a:ext cx="1021436" cy="260116"/>
              </a:xfrm>
              <a:prstGeom prst="rect">
                <a:avLst/>
              </a:prstGeom>
            </p:spPr>
          </p:pic>
          <p:pic>
            <p:nvPicPr>
              <p:cNvPr id="43" name="그림 42"/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81554" y="5028931"/>
                <a:ext cx="904875" cy="247650"/>
              </a:xfrm>
              <a:prstGeom prst="rect">
                <a:avLst/>
              </a:prstGeom>
            </p:spPr>
          </p:pic>
          <p:pic>
            <p:nvPicPr>
              <p:cNvPr id="44" name="그림 43"/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2453" y="5007163"/>
                <a:ext cx="895350" cy="238125"/>
              </a:xfrm>
              <a:prstGeom prst="rect">
                <a:avLst/>
              </a:prstGeom>
            </p:spPr>
          </p:pic>
          <p:pic>
            <p:nvPicPr>
              <p:cNvPr id="45" name="그림 44"/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85696" y="2188949"/>
                <a:ext cx="1597920" cy="558686"/>
              </a:xfrm>
              <a:prstGeom prst="rect">
                <a:avLst/>
              </a:prstGeom>
            </p:spPr>
          </p:pic>
          <p:pic>
            <p:nvPicPr>
              <p:cNvPr id="46" name="그림 45"/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0935" y="4754295"/>
                <a:ext cx="2052873" cy="165174"/>
              </a:xfrm>
              <a:prstGeom prst="rect">
                <a:avLst/>
              </a:prstGeom>
            </p:spPr>
          </p:pic>
          <p:pic>
            <p:nvPicPr>
              <p:cNvPr id="47" name="그림 46"/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2453" y="2861372"/>
                <a:ext cx="2821749" cy="1706145"/>
              </a:xfrm>
              <a:prstGeom prst="rect">
                <a:avLst/>
              </a:prstGeom>
            </p:spPr>
          </p:pic>
        </p:grpSp>
        <p:sp>
          <p:nvSpPr>
            <p:cNvPr id="48" name="TextBox 47"/>
            <p:cNvSpPr txBox="1"/>
            <p:nvPr/>
          </p:nvSpPr>
          <p:spPr>
            <a:xfrm>
              <a:off x="290197" y="3190504"/>
              <a:ext cx="2177350" cy="261610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1100" dirty="0" smtClean="0"/>
                <a:t>닉네임</a:t>
              </a:r>
              <a:endParaRPr lang="ko-KR" altLang="en-US" sz="1100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921" y="5083497"/>
              <a:ext cx="2753663" cy="276999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글 내용</a:t>
              </a:r>
              <a:endParaRPr lang="ko-KR" altLang="en-US" sz="1200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2017840" y="5342289"/>
              <a:ext cx="899415" cy="246221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err="1" smtClean="0"/>
                <a:t>글좋아요수</a:t>
              </a:r>
              <a:endParaRPr lang="ko-KR" altLang="en-US" sz="1000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054796" y="5339566"/>
              <a:ext cx="652868" cy="246221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err="1" smtClean="0"/>
                <a:t>댓글</a:t>
              </a:r>
              <a:endParaRPr lang="ko-KR" altLang="en-US" sz="1000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250867" y="5339566"/>
              <a:ext cx="593979" cy="246221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날짜</a:t>
              </a:r>
              <a:endParaRPr lang="ko-KR" altLang="en-US" sz="1000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017840" y="5599212"/>
              <a:ext cx="899415" cy="246221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/>
                <a:t>5</a:t>
              </a:r>
              <a:endParaRPr lang="ko-KR" altLang="en-US" sz="1000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054796" y="5596489"/>
              <a:ext cx="652868" cy="246221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/>
                <a:t>3</a:t>
              </a:r>
              <a:endParaRPr lang="ko-KR" altLang="en-US" sz="1000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250866" y="5596489"/>
              <a:ext cx="740299" cy="246221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/>
                <a:t>12</a:t>
              </a:r>
              <a:r>
                <a:rPr lang="ko-KR" altLang="en-US" sz="1000" dirty="0" err="1" smtClean="0"/>
                <a:t>시간전</a:t>
              </a:r>
              <a:endParaRPr lang="en-US" altLang="ko-KR" sz="1000" dirty="0" smtClean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250866" y="5886837"/>
              <a:ext cx="2503718" cy="246221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 err="1" smtClean="0"/>
                <a:t>Monent</a:t>
              </a:r>
              <a:r>
                <a:rPr lang="en-US" altLang="ko-KR" sz="1000" b="1" dirty="0"/>
                <a:t> </a:t>
              </a:r>
              <a:r>
                <a:rPr lang="en-US" altLang="ko-KR" sz="1000" b="1" dirty="0" smtClean="0"/>
                <a:t>– relative time </a:t>
              </a:r>
              <a:r>
                <a:rPr lang="ko-KR" altLang="en-US" sz="1000" b="1" dirty="0" smtClean="0"/>
                <a:t>참고</a:t>
              </a:r>
              <a:endParaRPr lang="en-US" altLang="ko-KR" sz="1000" b="1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1286887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3420" y="326870"/>
            <a:ext cx="5248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회원관리 </a:t>
            </a:r>
            <a:r>
              <a:rPr lang="en-US" altLang="ko-KR" b="1" dirty="0"/>
              <a:t>– </a:t>
            </a:r>
            <a:r>
              <a:rPr lang="ko-KR" altLang="en-US" b="1" dirty="0"/>
              <a:t>로그인</a:t>
            </a:r>
            <a:r>
              <a:rPr lang="en-US" altLang="ko-KR" b="1" dirty="0"/>
              <a:t>, </a:t>
            </a:r>
            <a:r>
              <a:rPr lang="ko-KR" altLang="en-US" b="1" dirty="0"/>
              <a:t>회원가입</a:t>
            </a:r>
            <a:r>
              <a:rPr lang="en-US" altLang="ko-KR" b="1" dirty="0"/>
              <a:t>(1) - </a:t>
            </a:r>
            <a:r>
              <a:rPr lang="ko-KR" altLang="en-US" b="1" dirty="0"/>
              <a:t>추가진행작업</a:t>
            </a:r>
            <a:endParaRPr lang="en-US" altLang="ko-KR" b="1" dirty="0"/>
          </a:p>
        </p:txBody>
      </p:sp>
      <p:sp>
        <p:nvSpPr>
          <p:cNvPr id="26" name="직사각형 25"/>
          <p:cNvSpPr/>
          <p:nvPr/>
        </p:nvSpPr>
        <p:spPr>
          <a:xfrm>
            <a:off x="560136" y="5266559"/>
            <a:ext cx="379130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/>
              <a:t>- 회원 종류</a:t>
            </a:r>
          </a:p>
          <a:p>
            <a:r>
              <a:rPr lang="en-US" altLang="ko-KR" b="1" dirty="0"/>
              <a:t>‘ADMIN’</a:t>
            </a:r>
            <a:r>
              <a:rPr lang="ko-KR" altLang="en-US" b="1" dirty="0"/>
              <a:t> : 관리자</a:t>
            </a:r>
          </a:p>
          <a:p>
            <a:r>
              <a:rPr lang="en-US" altLang="ko-KR" b="1" dirty="0"/>
              <a:t>‘PUBLIC’</a:t>
            </a:r>
            <a:r>
              <a:rPr lang="ko-KR" altLang="en-US" b="1" dirty="0"/>
              <a:t> : 일반 회원</a:t>
            </a:r>
          </a:p>
          <a:p>
            <a:r>
              <a:rPr lang="en-US" altLang="ko-KR" b="1" dirty="0"/>
              <a:t>‘BUSINESS’ : </a:t>
            </a:r>
            <a:r>
              <a:rPr lang="ko-KR" altLang="en-US" b="1" dirty="0"/>
              <a:t>사업자 회원</a:t>
            </a:r>
            <a:endParaRPr lang="en-US" altLang="ko-KR" b="1" dirty="0"/>
          </a:p>
        </p:txBody>
      </p:sp>
      <p:sp>
        <p:nvSpPr>
          <p:cNvPr id="27" name="직사각형 26"/>
          <p:cNvSpPr/>
          <p:nvPr/>
        </p:nvSpPr>
        <p:spPr>
          <a:xfrm>
            <a:off x="8122634" y="424037"/>
            <a:ext cx="3820373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/>
              <a:t>&lt; </a:t>
            </a:r>
            <a:r>
              <a:rPr lang="ko-KR" altLang="en-US" b="1" dirty="0"/>
              <a:t>참고사항 </a:t>
            </a:r>
            <a:r>
              <a:rPr lang="en-US" altLang="ko-KR" b="1" dirty="0"/>
              <a:t>&gt;</a:t>
            </a:r>
          </a:p>
          <a:p>
            <a:pPr algn="ctr"/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b="1" u="sng" dirty="0"/>
              <a:t>관리자로 가입하는 방법은 따로 없음</a:t>
            </a:r>
            <a:r>
              <a:rPr lang="en-US" altLang="ko-KR" b="1" u="sng" dirty="0"/>
              <a:t>(DB</a:t>
            </a:r>
            <a:r>
              <a:rPr lang="ko-KR" altLang="en-US" b="1" u="sng" dirty="0"/>
              <a:t>에서 수정</a:t>
            </a:r>
            <a:r>
              <a:rPr lang="en-US" altLang="ko-KR" b="1" u="sng" dirty="0"/>
              <a:t>)</a:t>
            </a:r>
          </a:p>
          <a:p>
            <a:pPr marL="285750" indent="-285750">
              <a:buFontTx/>
              <a:buChar char="-"/>
            </a:pPr>
            <a:endParaRPr lang="en-US" altLang="ko-KR" b="1" u="sng" dirty="0"/>
          </a:p>
          <a:p>
            <a:pPr marL="285750" indent="-285750">
              <a:buFontTx/>
              <a:buChar char="-"/>
            </a:pPr>
            <a:r>
              <a:rPr lang="ko-KR" altLang="en-US" b="1" u="sng" dirty="0"/>
              <a:t>관리자 계정의 경우 일반회원 </a:t>
            </a:r>
            <a:r>
              <a:rPr lang="en-US" altLang="ko-KR" b="1" u="sng" dirty="0"/>
              <a:t>+ </a:t>
            </a:r>
            <a:r>
              <a:rPr lang="ko-KR" altLang="en-US" b="1" u="sng" dirty="0"/>
              <a:t>사업자 회원의 권한을 모두 가지고 있음</a:t>
            </a:r>
            <a:endParaRPr lang="en-US" altLang="ko-KR" b="1" u="sng" dirty="0"/>
          </a:p>
          <a:p>
            <a:pPr marL="285750" indent="-285750">
              <a:buFontTx/>
              <a:buChar char="-"/>
            </a:pPr>
            <a:endParaRPr lang="en-US" altLang="ko-KR" b="1" u="sng" dirty="0"/>
          </a:p>
          <a:p>
            <a:pPr marL="285750" indent="-285750">
              <a:buFontTx/>
              <a:buChar char="-"/>
            </a:pPr>
            <a:endParaRPr lang="en-US" altLang="ko-KR" b="1" u="sng" dirty="0"/>
          </a:p>
          <a:p>
            <a:pPr marL="285750" indent="-285750">
              <a:buFontTx/>
              <a:buChar char="-"/>
            </a:pPr>
            <a:endParaRPr lang="en-US" altLang="ko-KR" b="1" u="sng" dirty="0"/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2470" y="1487568"/>
            <a:ext cx="1924050" cy="3343275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611" y="967740"/>
            <a:ext cx="3840653" cy="3549694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7071" y="3189551"/>
            <a:ext cx="5891065" cy="3282583"/>
          </a:xfrm>
          <a:prstGeom prst="rect">
            <a:avLst/>
          </a:prstGeom>
        </p:spPr>
      </p:pic>
      <p:sp>
        <p:nvSpPr>
          <p:cNvPr id="32" name="직사각형 31"/>
          <p:cNvSpPr/>
          <p:nvPr/>
        </p:nvSpPr>
        <p:spPr>
          <a:xfrm>
            <a:off x="1600526" y="1131917"/>
            <a:ext cx="702432" cy="414751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2302958" y="1152088"/>
            <a:ext cx="557080" cy="355650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4" name="직선 화살표 연결선 33"/>
          <p:cNvCxnSpPr>
            <a:stCxn id="33" idx="3"/>
          </p:cNvCxnSpPr>
          <p:nvPr/>
        </p:nvCxnSpPr>
        <p:spPr>
          <a:xfrm flipV="1">
            <a:off x="2860038" y="1233105"/>
            <a:ext cx="848585" cy="96808"/>
          </a:xfrm>
          <a:prstGeom prst="straightConnector1">
            <a:avLst/>
          </a:prstGeom>
          <a:ln w="317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/>
          <p:cNvSpPr/>
          <p:nvPr/>
        </p:nvSpPr>
        <p:spPr>
          <a:xfrm>
            <a:off x="3737029" y="1062736"/>
            <a:ext cx="115066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b="1" dirty="0" err="1">
                <a:latin typeface="Arial" panose="020B0604020202020204" pitchFamily="34" charset="0"/>
              </a:rPr>
              <a:t>라우터</a:t>
            </a:r>
            <a:r>
              <a:rPr lang="ko-KR" altLang="en-US" sz="1000" b="1" dirty="0">
                <a:latin typeface="Arial" panose="020B0604020202020204" pitchFamily="34" charset="0"/>
              </a:rPr>
              <a:t> 링크 연결</a:t>
            </a:r>
            <a:endParaRPr lang="ko-KR" altLang="ko-KR" sz="1000" b="1" dirty="0">
              <a:latin typeface="Arial" panose="020B0604020202020204" pitchFamily="34" charset="0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8944378" y="3145001"/>
            <a:ext cx="702432" cy="414751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9646809" y="3165172"/>
            <a:ext cx="720683" cy="355650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3" name="직선 화살표 연결선 42"/>
          <p:cNvCxnSpPr>
            <a:stCxn id="42" idx="3"/>
          </p:cNvCxnSpPr>
          <p:nvPr/>
        </p:nvCxnSpPr>
        <p:spPr>
          <a:xfrm flipV="1">
            <a:off x="10367492" y="3246189"/>
            <a:ext cx="684983" cy="96808"/>
          </a:xfrm>
          <a:prstGeom prst="straightConnector1">
            <a:avLst/>
          </a:prstGeom>
          <a:ln w="317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/>
          <p:cNvSpPr/>
          <p:nvPr/>
        </p:nvSpPr>
        <p:spPr>
          <a:xfrm>
            <a:off x="11080881" y="3075820"/>
            <a:ext cx="115066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b="1" dirty="0" err="1">
                <a:latin typeface="Arial" panose="020B0604020202020204" pitchFamily="34" charset="0"/>
              </a:rPr>
              <a:t>라우터</a:t>
            </a:r>
            <a:r>
              <a:rPr lang="ko-KR" altLang="en-US" sz="1000" b="1" dirty="0">
                <a:latin typeface="Arial" panose="020B0604020202020204" pitchFamily="34" charset="0"/>
              </a:rPr>
              <a:t> 링크 연결</a:t>
            </a:r>
            <a:endParaRPr lang="ko-KR" altLang="ko-KR" sz="1000" b="1" dirty="0">
              <a:latin typeface="Arial" panose="020B0604020202020204" pitchFamily="34" charset="0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6423726" y="4416091"/>
            <a:ext cx="1805874" cy="414751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8" name="직선 화살표 연결선 47"/>
          <p:cNvCxnSpPr>
            <a:stCxn id="46" idx="2"/>
          </p:cNvCxnSpPr>
          <p:nvPr/>
        </p:nvCxnSpPr>
        <p:spPr>
          <a:xfrm>
            <a:off x="7326663" y="4830842"/>
            <a:ext cx="0" cy="972620"/>
          </a:xfrm>
          <a:prstGeom prst="straightConnector1">
            <a:avLst/>
          </a:prstGeom>
          <a:ln w="317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/>
          <p:cNvSpPr/>
          <p:nvPr/>
        </p:nvSpPr>
        <p:spPr>
          <a:xfrm>
            <a:off x="6751329" y="5827841"/>
            <a:ext cx="115066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b="1" dirty="0">
                <a:latin typeface="Arial" panose="020B0604020202020204" pitchFamily="34" charset="0"/>
              </a:rPr>
              <a:t>“PUBLIC” </a:t>
            </a:r>
            <a:r>
              <a:rPr lang="ko-KR" altLang="en-US" sz="1000" b="1" dirty="0">
                <a:latin typeface="Arial" panose="020B0604020202020204" pitchFamily="34" charset="0"/>
              </a:rPr>
              <a:t>전송</a:t>
            </a:r>
            <a:endParaRPr lang="en-US" altLang="ko-KR" sz="1000" b="1" dirty="0">
              <a:latin typeface="Arial" panose="020B0604020202020204" pitchFamily="34" charset="0"/>
            </a:endParaRPr>
          </a:p>
          <a:p>
            <a:pPr algn="ctr"/>
            <a:r>
              <a:rPr lang="ko-KR" altLang="en-US" sz="1000" b="1" dirty="0">
                <a:latin typeface="Arial" panose="020B0604020202020204" pitchFamily="34" charset="0"/>
              </a:rPr>
              <a:t>나중에 </a:t>
            </a:r>
            <a:r>
              <a:rPr lang="ko-KR" altLang="en-US" sz="1000" b="1" dirty="0" err="1">
                <a:latin typeface="Arial" panose="020B0604020202020204" pitchFamily="34" charset="0"/>
              </a:rPr>
              <a:t>로고박기</a:t>
            </a:r>
            <a:endParaRPr lang="ko-KR" altLang="ko-KR" sz="1000" b="1" dirty="0">
              <a:latin typeface="Arial" panose="020B0604020202020204" pitchFamily="34" charset="0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10908406" y="4192786"/>
            <a:ext cx="1149730" cy="1166538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3" name="직선 화살표 연결선 52"/>
          <p:cNvCxnSpPr/>
          <p:nvPr/>
        </p:nvCxnSpPr>
        <p:spPr>
          <a:xfrm>
            <a:off x="11482803" y="5383703"/>
            <a:ext cx="0" cy="444138"/>
          </a:xfrm>
          <a:prstGeom prst="straightConnector1">
            <a:avLst/>
          </a:prstGeom>
          <a:ln w="317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/>
          <p:cNvSpPr/>
          <p:nvPr/>
        </p:nvSpPr>
        <p:spPr>
          <a:xfrm>
            <a:off x="10907469" y="5852220"/>
            <a:ext cx="115066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b="1" dirty="0">
                <a:latin typeface="Arial" panose="020B0604020202020204" pitchFamily="34" charset="0"/>
              </a:rPr>
              <a:t>SNS</a:t>
            </a:r>
            <a:r>
              <a:rPr lang="ko-KR" altLang="en-US" sz="1000" b="1" dirty="0">
                <a:latin typeface="Arial" panose="020B0604020202020204" pitchFamily="34" charset="0"/>
              </a:rPr>
              <a:t>가입연결</a:t>
            </a:r>
            <a:endParaRPr lang="en-US" altLang="ko-KR" sz="1000" b="1" dirty="0">
              <a:latin typeface="Arial" panose="020B0604020202020204" pitchFamily="34" charset="0"/>
            </a:endParaRPr>
          </a:p>
          <a:p>
            <a:pPr algn="ctr"/>
            <a:r>
              <a:rPr lang="ko-KR" altLang="en-US" sz="1000" b="1">
                <a:latin typeface="Arial" panose="020B0604020202020204" pitchFamily="34" charset="0"/>
              </a:rPr>
              <a:t>나중에 로고박ㄱ</a:t>
            </a:r>
            <a:endParaRPr lang="en-US" altLang="ko-KR" sz="1000" b="1" dirty="0">
              <a:latin typeface="Arial" panose="020B0604020202020204" pitchFamily="34" charset="0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8720260" y="3743503"/>
            <a:ext cx="1150667" cy="24622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1000" b="1" dirty="0">
                <a:latin typeface="Arial" panose="020B0604020202020204" pitchFamily="34" charset="0"/>
              </a:rPr>
              <a:t>일반 회원 가입</a:t>
            </a:r>
            <a:endParaRPr lang="ko-KR" altLang="ko-KR" sz="1000" b="1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3483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491" y="1283223"/>
            <a:ext cx="5987684" cy="460706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53420" y="326870"/>
            <a:ext cx="5248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회원관리 </a:t>
            </a:r>
            <a:r>
              <a:rPr lang="en-US" altLang="ko-KR" b="1" dirty="0"/>
              <a:t>– </a:t>
            </a:r>
            <a:r>
              <a:rPr lang="ko-KR" altLang="en-US" b="1" dirty="0"/>
              <a:t>로그인</a:t>
            </a:r>
            <a:r>
              <a:rPr lang="en-US" altLang="ko-KR" b="1" dirty="0"/>
              <a:t>, </a:t>
            </a:r>
            <a:r>
              <a:rPr lang="ko-KR" altLang="en-US" b="1" dirty="0"/>
              <a:t>회원가입</a:t>
            </a:r>
            <a:r>
              <a:rPr lang="en-US" altLang="ko-KR" b="1" dirty="0"/>
              <a:t>(1) - </a:t>
            </a:r>
            <a:r>
              <a:rPr lang="ko-KR" altLang="en-US" b="1" dirty="0"/>
              <a:t>추가진행작업</a:t>
            </a:r>
            <a:endParaRPr lang="en-US" altLang="ko-KR" b="1" dirty="0"/>
          </a:p>
        </p:txBody>
      </p:sp>
      <p:sp>
        <p:nvSpPr>
          <p:cNvPr id="26" name="직사각형 25"/>
          <p:cNvSpPr/>
          <p:nvPr/>
        </p:nvSpPr>
        <p:spPr>
          <a:xfrm>
            <a:off x="8122634" y="898843"/>
            <a:ext cx="308458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/>
              <a:t>- 회원 종류</a:t>
            </a:r>
          </a:p>
          <a:p>
            <a:r>
              <a:rPr lang="en-US" altLang="ko-KR" b="1" dirty="0"/>
              <a:t>‘ADMIN’</a:t>
            </a:r>
            <a:r>
              <a:rPr lang="ko-KR" altLang="en-US" b="1" dirty="0"/>
              <a:t> : 관리자</a:t>
            </a:r>
          </a:p>
          <a:p>
            <a:r>
              <a:rPr lang="en-US" altLang="ko-KR" b="1" dirty="0"/>
              <a:t>‘PUBLIC’</a:t>
            </a:r>
            <a:r>
              <a:rPr lang="ko-KR" altLang="en-US" b="1" dirty="0"/>
              <a:t> : 일반 회원</a:t>
            </a:r>
          </a:p>
          <a:p>
            <a:r>
              <a:rPr lang="en-US" altLang="ko-KR" b="1" dirty="0"/>
              <a:t>‘BUSINESS’ : </a:t>
            </a:r>
            <a:r>
              <a:rPr lang="ko-KR" altLang="en-US" b="1" dirty="0"/>
              <a:t>사업자 회원</a:t>
            </a:r>
            <a:endParaRPr lang="en-US" altLang="ko-KR" b="1" dirty="0"/>
          </a:p>
        </p:txBody>
      </p:sp>
      <p:sp>
        <p:nvSpPr>
          <p:cNvPr id="27" name="직사각형 26"/>
          <p:cNvSpPr/>
          <p:nvPr/>
        </p:nvSpPr>
        <p:spPr>
          <a:xfrm>
            <a:off x="8122634" y="424037"/>
            <a:ext cx="38203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/>
              <a:t>&lt; </a:t>
            </a:r>
            <a:r>
              <a:rPr lang="ko-KR" altLang="en-US" b="1" dirty="0"/>
              <a:t>참고사항 </a:t>
            </a:r>
            <a:r>
              <a:rPr lang="en-US" altLang="ko-KR" b="1" dirty="0"/>
              <a:t>&gt;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3202320" y="1248484"/>
            <a:ext cx="702432" cy="414751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3908344" y="1276832"/>
            <a:ext cx="720683" cy="355650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3" name="직선 화살표 연결선 42"/>
          <p:cNvCxnSpPr>
            <a:stCxn id="42" idx="3"/>
          </p:cNvCxnSpPr>
          <p:nvPr/>
        </p:nvCxnSpPr>
        <p:spPr>
          <a:xfrm flipV="1">
            <a:off x="4629027" y="1357849"/>
            <a:ext cx="684983" cy="96808"/>
          </a:xfrm>
          <a:prstGeom prst="straightConnector1">
            <a:avLst/>
          </a:prstGeom>
          <a:ln w="317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/>
          <p:cNvSpPr/>
          <p:nvPr/>
        </p:nvSpPr>
        <p:spPr>
          <a:xfrm>
            <a:off x="5301187" y="1234738"/>
            <a:ext cx="115066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b="1" dirty="0" err="1">
                <a:latin typeface="Arial" panose="020B0604020202020204" pitchFamily="34" charset="0"/>
              </a:rPr>
              <a:t>라우터</a:t>
            </a:r>
            <a:r>
              <a:rPr lang="ko-KR" altLang="en-US" sz="1000" b="1" dirty="0">
                <a:latin typeface="Arial" panose="020B0604020202020204" pitchFamily="34" charset="0"/>
              </a:rPr>
              <a:t> 링크 연결</a:t>
            </a:r>
            <a:endParaRPr lang="ko-KR" altLang="ko-KR" sz="1000" b="1" dirty="0">
              <a:latin typeface="Arial" panose="020B0604020202020204" pitchFamily="34" charset="0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605307" y="3063282"/>
            <a:ext cx="1858063" cy="414751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8" name="직선 화살표 연결선 47"/>
          <p:cNvCxnSpPr>
            <a:stCxn id="47" idx="2"/>
          </p:cNvCxnSpPr>
          <p:nvPr/>
        </p:nvCxnSpPr>
        <p:spPr>
          <a:xfrm flipH="1">
            <a:off x="1534337" y="3478033"/>
            <a:ext cx="2" cy="496923"/>
          </a:xfrm>
          <a:prstGeom prst="straightConnector1">
            <a:avLst/>
          </a:prstGeom>
          <a:ln w="317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/>
          <p:cNvSpPr/>
          <p:nvPr/>
        </p:nvSpPr>
        <p:spPr>
          <a:xfrm>
            <a:off x="837128" y="3974956"/>
            <a:ext cx="139442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b="1" dirty="0">
                <a:latin typeface="Arial" panose="020B0604020202020204" pitchFamily="34" charset="0"/>
              </a:rPr>
              <a:t>“</a:t>
            </a:r>
            <a:r>
              <a:rPr lang="en-US" altLang="ko-KR" sz="1000" b="1" dirty="0"/>
              <a:t>BUSINESS</a:t>
            </a:r>
            <a:r>
              <a:rPr lang="en-US" altLang="ko-KR" sz="1000" b="1" dirty="0">
                <a:latin typeface="Arial" panose="020B0604020202020204" pitchFamily="34" charset="0"/>
              </a:rPr>
              <a:t>” </a:t>
            </a:r>
            <a:r>
              <a:rPr lang="ko-KR" altLang="en-US" sz="1000" b="1" dirty="0">
                <a:latin typeface="Arial" panose="020B0604020202020204" pitchFamily="34" charset="0"/>
              </a:rPr>
              <a:t>전송</a:t>
            </a:r>
            <a:endParaRPr lang="en-US" altLang="ko-KR" sz="1000" b="1" dirty="0">
              <a:latin typeface="Arial" panose="020B0604020202020204" pitchFamily="34" charset="0"/>
            </a:endParaRPr>
          </a:p>
          <a:p>
            <a:pPr algn="ctr"/>
            <a:r>
              <a:rPr lang="ko-KR" altLang="en-US" sz="1000" b="1" dirty="0">
                <a:latin typeface="Arial" panose="020B0604020202020204" pitchFamily="34" charset="0"/>
              </a:rPr>
              <a:t>나중에 </a:t>
            </a:r>
            <a:r>
              <a:rPr lang="ko-KR" altLang="en-US" sz="1000" b="1" dirty="0" err="1">
                <a:latin typeface="Arial" panose="020B0604020202020204" pitchFamily="34" charset="0"/>
              </a:rPr>
              <a:t>로고박기</a:t>
            </a:r>
            <a:endParaRPr lang="ko-KR" altLang="ko-KR" sz="1000" b="1" dirty="0">
              <a:latin typeface="Arial" panose="020B0604020202020204" pitchFamily="34" charset="0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5237057" y="2284853"/>
            <a:ext cx="1149730" cy="1166538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3" name="직선 화살표 연결선 52"/>
          <p:cNvCxnSpPr/>
          <p:nvPr/>
        </p:nvCxnSpPr>
        <p:spPr>
          <a:xfrm>
            <a:off x="5769151" y="3451391"/>
            <a:ext cx="0" cy="444138"/>
          </a:xfrm>
          <a:prstGeom prst="straightConnector1">
            <a:avLst/>
          </a:prstGeom>
          <a:ln w="317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/>
          <p:cNvSpPr/>
          <p:nvPr/>
        </p:nvSpPr>
        <p:spPr>
          <a:xfrm>
            <a:off x="5193818" y="4059623"/>
            <a:ext cx="115066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b="1" dirty="0">
                <a:latin typeface="Arial" panose="020B0604020202020204" pitchFamily="34" charset="0"/>
              </a:rPr>
              <a:t>SNS</a:t>
            </a:r>
            <a:r>
              <a:rPr lang="ko-KR" altLang="en-US" sz="1000" b="1" dirty="0">
                <a:latin typeface="Arial" panose="020B0604020202020204" pitchFamily="34" charset="0"/>
              </a:rPr>
              <a:t>가입연결</a:t>
            </a:r>
            <a:endParaRPr lang="en-US" altLang="ko-KR" sz="1000" b="1" dirty="0">
              <a:latin typeface="Arial" panose="020B0604020202020204" pitchFamily="34" charset="0"/>
            </a:endParaRPr>
          </a:p>
          <a:p>
            <a:pPr algn="ctr"/>
            <a:r>
              <a:rPr lang="ko-KR" altLang="en-US" sz="1000" b="1" dirty="0">
                <a:latin typeface="Arial" panose="020B0604020202020204" pitchFamily="34" charset="0"/>
              </a:rPr>
              <a:t>나중에 </a:t>
            </a:r>
            <a:r>
              <a:rPr lang="ko-KR" altLang="en-US" sz="1000" b="1" dirty="0" err="1">
                <a:latin typeface="Arial" panose="020B0604020202020204" pitchFamily="34" charset="0"/>
              </a:rPr>
              <a:t>로고박기</a:t>
            </a:r>
            <a:endParaRPr lang="en-US" altLang="ko-KR" sz="1000" b="1" dirty="0">
              <a:latin typeface="Arial" panose="020B0604020202020204" pitchFamily="34" charset="0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2978202" y="1852951"/>
            <a:ext cx="1150667" cy="24622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1000" b="1" dirty="0">
                <a:latin typeface="Arial" panose="020B0604020202020204" pitchFamily="34" charset="0"/>
              </a:rPr>
              <a:t>사업주 회원 가입</a:t>
            </a:r>
            <a:endParaRPr lang="ko-KR" altLang="ko-KR" sz="1000" b="1" dirty="0">
              <a:latin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754552" y="4161083"/>
            <a:ext cx="1305614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100" dirty="0" err="1"/>
              <a:t>사업장명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589438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453419" y="375668"/>
            <a:ext cx="5024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회원관리 </a:t>
            </a:r>
            <a:r>
              <a:rPr lang="en-US" altLang="ko-KR" b="1" dirty="0"/>
              <a:t>– </a:t>
            </a:r>
            <a:r>
              <a:rPr lang="ko-KR" altLang="en-US" b="1" dirty="0"/>
              <a:t>회원 정보 수정</a:t>
            </a:r>
            <a:r>
              <a:rPr lang="en-US" altLang="ko-KR" b="1" dirty="0"/>
              <a:t>(1) 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6807163" y="560334"/>
            <a:ext cx="486770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/>
              <a:t>&lt; </a:t>
            </a:r>
            <a:r>
              <a:rPr lang="ko-KR" altLang="en-US" b="1" dirty="0"/>
              <a:t>참고사항 </a:t>
            </a:r>
            <a:r>
              <a:rPr lang="en-US" altLang="ko-KR" b="1" dirty="0"/>
              <a:t>&gt;</a:t>
            </a:r>
          </a:p>
          <a:p>
            <a:pPr algn="ctr"/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b="1" dirty="0"/>
              <a:t>이름 </a:t>
            </a:r>
            <a:r>
              <a:rPr lang="en-US" altLang="ko-KR" b="1" dirty="0"/>
              <a:t>: </a:t>
            </a:r>
            <a:r>
              <a:rPr lang="en-US" altLang="ko-KR" b="1" dirty="0" err="1"/>
              <a:t>display_name</a:t>
            </a: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b="1" dirty="0"/>
              <a:t>프로필사진 </a:t>
            </a:r>
            <a:r>
              <a:rPr lang="en-US" altLang="ko-KR" b="1" dirty="0"/>
              <a:t>: </a:t>
            </a:r>
            <a:r>
              <a:rPr lang="en-US" altLang="ko-KR" b="1" dirty="0" err="1"/>
              <a:t>profile_image_path</a:t>
            </a:r>
            <a:r>
              <a:rPr lang="en-US" altLang="ko-KR" b="1" dirty="0"/>
              <a:t>(URL)</a:t>
            </a: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r>
              <a:rPr lang="en-US" altLang="ko-KR" b="1" u="sng" dirty="0"/>
              <a:t>- </a:t>
            </a:r>
            <a:r>
              <a:rPr lang="ko-KR" altLang="en-US" b="1" u="sng" dirty="0"/>
              <a:t>회원정보 </a:t>
            </a:r>
            <a:r>
              <a:rPr lang="ko-KR" altLang="en-US" b="1" u="sng" dirty="0" err="1"/>
              <a:t>수정시</a:t>
            </a:r>
            <a:r>
              <a:rPr lang="ko-KR" altLang="en-US" b="1" u="sng" dirty="0"/>
              <a:t> </a:t>
            </a:r>
            <a:r>
              <a:rPr lang="en-US" altLang="ko-KR" b="1" u="sng" dirty="0"/>
              <a:t>&lt;users&gt;</a:t>
            </a:r>
            <a:r>
              <a:rPr lang="ko-KR" altLang="en-US" b="1" u="sng" dirty="0"/>
              <a:t>와</a:t>
            </a:r>
            <a:r>
              <a:rPr lang="en-US" altLang="ko-KR" b="1" u="sng" dirty="0"/>
              <a:t>&lt;</a:t>
            </a:r>
            <a:r>
              <a:rPr lang="en-US" altLang="ko-KR" b="1" u="sng" dirty="0" err="1"/>
              <a:t>user_metas</a:t>
            </a:r>
            <a:r>
              <a:rPr lang="en-US" altLang="ko-KR" b="1" u="sng" dirty="0"/>
              <a:t>&gt;</a:t>
            </a:r>
          </a:p>
          <a:p>
            <a:r>
              <a:rPr lang="ko-KR" altLang="en-US" b="1" u="sng" dirty="0" err="1"/>
              <a:t>를</a:t>
            </a:r>
            <a:r>
              <a:rPr lang="ko-KR" altLang="en-US" b="1" u="sng" dirty="0"/>
              <a:t> </a:t>
            </a:r>
            <a:r>
              <a:rPr lang="ko-KR" altLang="en-US" b="1" u="sng" dirty="0" err="1"/>
              <a:t>트랜젝션으로</a:t>
            </a:r>
            <a:r>
              <a:rPr lang="ko-KR" altLang="en-US" b="1" u="sng" dirty="0"/>
              <a:t> 묶어준다</a:t>
            </a:r>
            <a:r>
              <a:rPr lang="en-US" altLang="ko-KR" b="1" u="sng" dirty="0"/>
              <a:t>.</a:t>
            </a:r>
          </a:p>
          <a:p>
            <a:endParaRPr lang="en-US" altLang="ko-KR" b="1" u="sng" dirty="0"/>
          </a:p>
          <a:p>
            <a:r>
              <a:rPr lang="en-US" altLang="ko-KR" b="1" u="sng" dirty="0"/>
              <a:t>- </a:t>
            </a:r>
            <a:r>
              <a:rPr lang="ko-KR" altLang="en-US" b="1" u="sng" dirty="0"/>
              <a:t>프로필 사진의 경우 이미지 </a:t>
            </a:r>
            <a:r>
              <a:rPr lang="ko-KR" altLang="en-US" b="1" u="sng" dirty="0" err="1"/>
              <a:t>업로딩</a:t>
            </a:r>
            <a:r>
              <a:rPr lang="ko-KR" altLang="en-US" b="1" u="sng" dirty="0"/>
              <a:t> 제한을 둔다</a:t>
            </a:r>
            <a:r>
              <a:rPr lang="en-US" altLang="ko-KR" b="1" u="sng" dirty="0"/>
              <a:t>(</a:t>
            </a:r>
            <a:r>
              <a:rPr lang="ko-KR" altLang="en-US" b="1" u="sng" dirty="0"/>
              <a:t>향후 </a:t>
            </a:r>
            <a:r>
              <a:rPr lang="en-US" altLang="ko-KR" b="1" u="sng" dirty="0"/>
              <a:t>crop</a:t>
            </a:r>
            <a:r>
              <a:rPr lang="ko-KR" altLang="en-US" b="1" u="sng" dirty="0"/>
              <a:t>이나 자동으로 정사각형 </a:t>
            </a:r>
            <a:r>
              <a:rPr lang="en-US" altLang="ko-KR" b="1" u="sng" dirty="0"/>
              <a:t>&amp; </a:t>
            </a:r>
            <a:r>
              <a:rPr lang="ko-KR" altLang="en-US" b="1" u="sng" dirty="0" err="1"/>
              <a:t>리사이징</a:t>
            </a:r>
            <a:r>
              <a:rPr lang="ko-KR" altLang="en-US" b="1" u="sng" dirty="0"/>
              <a:t> 기능 추가</a:t>
            </a:r>
            <a:r>
              <a:rPr lang="en-US" altLang="ko-KR" b="1" u="sng" dirty="0"/>
              <a:t>)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420" y="890588"/>
            <a:ext cx="6354293" cy="4367212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5237615" y="1114425"/>
            <a:ext cx="1463223" cy="20716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3865223" y="4888468"/>
            <a:ext cx="1372392" cy="36933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회원 탈퇴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1283579" y="4935433"/>
            <a:ext cx="748002" cy="36933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취소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453419" y="3186113"/>
            <a:ext cx="4784195" cy="1749320"/>
          </a:xfrm>
          <a:prstGeom prst="rect">
            <a:avLst/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직사각형 48"/>
          <p:cNvSpPr/>
          <p:nvPr/>
        </p:nvSpPr>
        <p:spPr>
          <a:xfrm>
            <a:off x="2123444" y="1894754"/>
            <a:ext cx="530915" cy="230832"/>
          </a:xfrm>
          <a:prstGeom prst="rect">
            <a:avLst/>
          </a:prstGeom>
          <a:solidFill>
            <a:schemeClr val="accent5"/>
          </a:solidFill>
          <a:ln>
            <a:solidFill>
              <a:schemeClr val="bg1"/>
            </a:solidFill>
          </a:ln>
        </p:spPr>
        <p:txBody>
          <a:bodyPr wrap="none">
            <a:spAutoFit/>
          </a:bodyPr>
          <a:lstStyle/>
          <a:p>
            <a:r>
              <a:rPr lang="ko-KR" altLang="en-US" sz="900" dirty="0">
                <a:solidFill>
                  <a:schemeClr val="bg1"/>
                </a:solidFill>
              </a:rPr>
              <a:t>닉네임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2159320" y="929759"/>
            <a:ext cx="1372392" cy="36933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일반회원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3663980" y="2843161"/>
            <a:ext cx="1573634" cy="355650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3" name="직선 화살표 연결선 52"/>
          <p:cNvCxnSpPr>
            <a:stCxn id="51" idx="2"/>
          </p:cNvCxnSpPr>
          <p:nvPr/>
        </p:nvCxnSpPr>
        <p:spPr>
          <a:xfrm>
            <a:off x="4450797" y="3198811"/>
            <a:ext cx="0" cy="357454"/>
          </a:xfrm>
          <a:prstGeom prst="straightConnector1">
            <a:avLst/>
          </a:prstGeom>
          <a:ln w="317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/>
          <p:cNvSpPr/>
          <p:nvPr/>
        </p:nvSpPr>
        <p:spPr>
          <a:xfrm>
            <a:off x="3663981" y="3541763"/>
            <a:ext cx="157363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000" b="1" dirty="0">
                <a:latin typeface="Arial" panose="020B0604020202020204" pitchFamily="34" charset="0"/>
              </a:rPr>
              <a:t>프로필사진 변경</a:t>
            </a:r>
            <a:endParaRPr lang="en-US" altLang="ko-KR" sz="1000" b="1" dirty="0">
              <a:latin typeface="Arial" panose="020B0604020202020204" pitchFamily="34" charset="0"/>
            </a:endParaRPr>
          </a:p>
          <a:p>
            <a:pPr algn="ctr"/>
            <a:r>
              <a:rPr lang="en-US" altLang="ko-KR" sz="1000" b="1" dirty="0">
                <a:latin typeface="Arial" panose="020B0604020202020204" pitchFamily="34" charset="0"/>
              </a:rPr>
              <a:t>(</a:t>
            </a:r>
            <a:r>
              <a:rPr lang="ko-KR" altLang="en-US" sz="1000" b="1" dirty="0" err="1">
                <a:latin typeface="Arial" panose="020B0604020202020204" pitchFamily="34" charset="0"/>
              </a:rPr>
              <a:t>변경시</a:t>
            </a:r>
            <a:r>
              <a:rPr lang="ko-KR" altLang="en-US" sz="1000" b="1" dirty="0">
                <a:latin typeface="Arial" panose="020B0604020202020204" pitchFamily="34" charset="0"/>
              </a:rPr>
              <a:t> </a:t>
            </a:r>
            <a:r>
              <a:rPr lang="ko-KR" altLang="en-US" sz="1000" b="1" dirty="0" err="1">
                <a:latin typeface="Arial" panose="020B0604020202020204" pitchFamily="34" charset="0"/>
              </a:rPr>
              <a:t>미리보기</a:t>
            </a:r>
            <a:r>
              <a:rPr lang="ko-KR" altLang="en-US" sz="1000" b="1" dirty="0">
                <a:latin typeface="Arial" panose="020B0604020202020204" pitchFamily="34" charset="0"/>
              </a:rPr>
              <a:t> 사진 즉시 반영</a:t>
            </a:r>
            <a:r>
              <a:rPr lang="en-US" altLang="ko-KR" sz="1000" b="1" dirty="0">
                <a:latin typeface="Arial" panose="020B0604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48060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453420" y="326870"/>
            <a:ext cx="5024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회원관리 </a:t>
            </a:r>
            <a:r>
              <a:rPr lang="en-US" altLang="ko-KR" b="1" dirty="0"/>
              <a:t>– </a:t>
            </a:r>
            <a:r>
              <a:rPr lang="ko-KR" altLang="en-US" b="1" dirty="0"/>
              <a:t>회원 정보 수정</a:t>
            </a:r>
            <a:r>
              <a:rPr lang="en-US" altLang="ko-KR" b="1" dirty="0" smtClean="0"/>
              <a:t>(2) </a:t>
            </a:r>
            <a:endParaRPr lang="en-US" altLang="ko-KR" b="1" dirty="0"/>
          </a:p>
        </p:txBody>
      </p:sp>
      <p:sp>
        <p:nvSpPr>
          <p:cNvPr id="28" name="직사각형 27"/>
          <p:cNvSpPr/>
          <p:nvPr/>
        </p:nvSpPr>
        <p:spPr>
          <a:xfrm>
            <a:off x="6807162" y="491967"/>
            <a:ext cx="5243939" cy="62170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/>
              <a:t>&lt; </a:t>
            </a:r>
            <a:r>
              <a:rPr lang="ko-KR" altLang="en-US" b="1" dirty="0"/>
              <a:t>참고사항 </a:t>
            </a:r>
            <a:r>
              <a:rPr lang="en-US" altLang="ko-KR" b="1" dirty="0"/>
              <a:t>&gt;</a:t>
            </a:r>
          </a:p>
          <a:p>
            <a:pPr algn="ctr"/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b="1" dirty="0"/>
              <a:t>이름 </a:t>
            </a:r>
            <a:r>
              <a:rPr lang="en-US" altLang="ko-KR" b="1" dirty="0"/>
              <a:t>: </a:t>
            </a:r>
            <a:r>
              <a:rPr lang="en-US" altLang="ko-KR" b="1" dirty="0" err="1"/>
              <a:t>display_name</a:t>
            </a: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b="1" dirty="0"/>
              <a:t>프로필사진 </a:t>
            </a:r>
            <a:r>
              <a:rPr lang="en-US" altLang="ko-KR" b="1" dirty="0"/>
              <a:t>: </a:t>
            </a:r>
            <a:r>
              <a:rPr lang="en-US" altLang="ko-KR" b="1" dirty="0" err="1"/>
              <a:t>profile_image_path</a:t>
            </a:r>
            <a:r>
              <a:rPr lang="en-US" altLang="ko-KR" b="1" dirty="0"/>
              <a:t>(URL)</a:t>
            </a: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algn="ctr"/>
            <a:r>
              <a:rPr lang="en-US" altLang="ko-KR" b="1" dirty="0"/>
              <a:t>&lt;</a:t>
            </a:r>
            <a:r>
              <a:rPr lang="en-US" altLang="ko-KR" b="1" dirty="0" err="1"/>
              <a:t>meta_key</a:t>
            </a:r>
            <a:r>
              <a:rPr lang="en-US" altLang="ko-KR" b="1" dirty="0"/>
              <a:t> </a:t>
            </a:r>
            <a:r>
              <a:rPr lang="ko-KR" altLang="en-US" b="1" dirty="0"/>
              <a:t>값</a:t>
            </a:r>
            <a:r>
              <a:rPr lang="en-US" altLang="ko-KR" b="1" dirty="0"/>
              <a:t>&gt;</a:t>
            </a:r>
          </a:p>
          <a:p>
            <a:pPr marL="285750" indent="-285750">
              <a:buFontTx/>
              <a:buChar char="-"/>
            </a:pPr>
            <a:r>
              <a:rPr lang="ko-KR" altLang="en-US" b="1" dirty="0"/>
              <a:t>업종 </a:t>
            </a:r>
            <a:r>
              <a:rPr lang="en-US" altLang="ko-KR" b="1" dirty="0"/>
              <a:t>: </a:t>
            </a:r>
            <a:r>
              <a:rPr lang="en-US" altLang="ko-KR" b="1" dirty="0" err="1"/>
              <a:t>business_type</a:t>
            </a: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b="1" dirty="0"/>
              <a:t>사업자등록번호 </a:t>
            </a:r>
            <a:r>
              <a:rPr lang="en-US" altLang="ko-KR" b="1" dirty="0"/>
              <a:t>: </a:t>
            </a:r>
            <a:r>
              <a:rPr lang="en-US" altLang="ko-KR" b="1" dirty="0" err="1"/>
              <a:t>registered_number</a:t>
            </a: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b="1" dirty="0"/>
              <a:t>대표자명</a:t>
            </a:r>
            <a:r>
              <a:rPr lang="en-US" altLang="ko-KR" b="1" dirty="0"/>
              <a:t> : </a:t>
            </a:r>
            <a:r>
              <a:rPr lang="en-US" altLang="ko-KR" b="1" dirty="0" err="1"/>
              <a:t>owner_name</a:t>
            </a: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b="1" dirty="0"/>
              <a:t>업체 주소 </a:t>
            </a:r>
            <a:r>
              <a:rPr lang="en-US" altLang="ko-KR" b="1" dirty="0"/>
              <a:t>: address {</a:t>
            </a:r>
          </a:p>
          <a:p>
            <a:r>
              <a:rPr lang="en-US" altLang="ko-KR" b="1" dirty="0"/>
              <a:t>       </a:t>
            </a:r>
            <a:r>
              <a:rPr lang="en-US" altLang="ko-KR" b="1" dirty="0" err="1"/>
              <a:t>post_code</a:t>
            </a:r>
            <a:r>
              <a:rPr lang="en-US" altLang="ko-KR" b="1" dirty="0"/>
              <a:t>: “54869”,</a:t>
            </a:r>
          </a:p>
          <a:p>
            <a:r>
              <a:rPr lang="en-US" altLang="ko-KR" b="1" dirty="0"/>
              <a:t>       addr1: “</a:t>
            </a:r>
            <a:r>
              <a:rPr lang="ko-KR" altLang="en-US" b="1" dirty="0"/>
              <a:t>전북 전주시 덕진구 백제대로</a:t>
            </a:r>
            <a:r>
              <a:rPr lang="en-US" altLang="ko-KR" b="1" dirty="0"/>
              <a:t>”,</a:t>
            </a:r>
          </a:p>
          <a:p>
            <a:r>
              <a:rPr lang="en-US" altLang="ko-KR" b="1" dirty="0"/>
              <a:t>       addr2: “</a:t>
            </a:r>
            <a:r>
              <a:rPr lang="ko-KR" altLang="en-US" b="1" dirty="0"/>
              <a:t>전북대학교 창업동아리 </a:t>
            </a:r>
            <a:r>
              <a:rPr lang="ko-KR" altLang="en-US" b="1" dirty="0" err="1"/>
              <a:t>아늑한집</a:t>
            </a:r>
            <a:r>
              <a:rPr lang="en-US" altLang="ko-KR" b="1" dirty="0"/>
              <a:t>”,</a:t>
            </a:r>
          </a:p>
          <a:p>
            <a:r>
              <a:rPr lang="en-US" altLang="ko-KR" b="1" dirty="0"/>
              <a:t>    }</a:t>
            </a:r>
          </a:p>
          <a:p>
            <a:pPr marL="285750" indent="-285750">
              <a:buFontTx/>
              <a:buChar char="-"/>
            </a:pPr>
            <a:r>
              <a:rPr lang="ko-KR" altLang="en-US" b="1" dirty="0"/>
              <a:t>소개글 </a:t>
            </a:r>
            <a:r>
              <a:rPr lang="en-US" altLang="ko-KR" b="1" dirty="0"/>
              <a:t>: </a:t>
            </a:r>
            <a:r>
              <a:rPr lang="en-US" altLang="ko-KR" b="1" dirty="0" err="1"/>
              <a:t>intro_comment</a:t>
            </a: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b="1" dirty="0"/>
              <a:t>회원레벨 </a:t>
            </a:r>
            <a:r>
              <a:rPr lang="en-US" altLang="ko-KR" b="1" dirty="0"/>
              <a:t>: level</a:t>
            </a:r>
          </a:p>
          <a:p>
            <a:pPr marL="285750" indent="-285750">
              <a:buFontTx/>
              <a:buChar char="-"/>
            </a:pPr>
            <a:r>
              <a:rPr lang="ko-KR" altLang="en-US" b="1" dirty="0"/>
              <a:t>업종 </a:t>
            </a:r>
            <a:r>
              <a:rPr lang="en-US" altLang="ko-KR" b="1" dirty="0"/>
              <a:t>: </a:t>
            </a:r>
            <a:r>
              <a:rPr lang="ko-KR" altLang="en-US" b="1" dirty="0"/>
              <a:t>호텔</a:t>
            </a:r>
            <a:r>
              <a:rPr lang="en-US" altLang="ko-KR" b="1" dirty="0"/>
              <a:t>(HOTEL), </a:t>
            </a:r>
            <a:r>
              <a:rPr lang="ko-KR" altLang="en-US" b="1" dirty="0"/>
              <a:t>공인중개사</a:t>
            </a:r>
            <a:r>
              <a:rPr lang="en-US" altLang="ko-KR" b="1" dirty="0"/>
              <a:t>(ESTATE_AGENT), </a:t>
            </a:r>
            <a:r>
              <a:rPr lang="ko-KR" altLang="en-US" b="1" dirty="0"/>
              <a:t>건물주</a:t>
            </a:r>
            <a:r>
              <a:rPr lang="en-US" altLang="ko-KR" b="1" dirty="0"/>
              <a:t>(LANDLORD)</a:t>
            </a:r>
            <a:r>
              <a:rPr lang="ko-KR" altLang="en-US" b="1" dirty="0"/>
              <a:t>등</a:t>
            </a:r>
            <a:endParaRPr lang="en-US" altLang="ko-KR" b="1" dirty="0"/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r>
              <a:rPr lang="en-US" altLang="ko-KR" sz="1400" b="1" u="sng" dirty="0"/>
              <a:t>- </a:t>
            </a:r>
            <a:r>
              <a:rPr lang="ko-KR" altLang="en-US" sz="1400" b="1" u="sng" dirty="0"/>
              <a:t>회원정보 </a:t>
            </a:r>
            <a:r>
              <a:rPr lang="ko-KR" altLang="en-US" sz="1400" b="1" u="sng" dirty="0" err="1"/>
              <a:t>수정시</a:t>
            </a:r>
            <a:r>
              <a:rPr lang="ko-KR" altLang="en-US" sz="1400" b="1" u="sng" dirty="0"/>
              <a:t> </a:t>
            </a:r>
            <a:r>
              <a:rPr lang="en-US" altLang="ko-KR" sz="1400" b="1" u="sng" dirty="0"/>
              <a:t>&lt;users&gt;</a:t>
            </a:r>
            <a:r>
              <a:rPr lang="ko-KR" altLang="en-US" sz="1400" b="1" u="sng" dirty="0"/>
              <a:t>와</a:t>
            </a:r>
            <a:r>
              <a:rPr lang="en-US" altLang="ko-KR" sz="1400" b="1" u="sng" dirty="0"/>
              <a:t>&lt;</a:t>
            </a:r>
            <a:r>
              <a:rPr lang="en-US" altLang="ko-KR" sz="1400" b="1" u="sng" dirty="0" err="1"/>
              <a:t>user_metas</a:t>
            </a:r>
            <a:r>
              <a:rPr lang="en-US" altLang="ko-KR" sz="1400" b="1" u="sng" dirty="0"/>
              <a:t>&gt;</a:t>
            </a:r>
          </a:p>
          <a:p>
            <a:r>
              <a:rPr lang="ko-KR" altLang="en-US" sz="1400" b="1" u="sng" dirty="0" err="1"/>
              <a:t>를</a:t>
            </a:r>
            <a:r>
              <a:rPr lang="ko-KR" altLang="en-US" sz="1400" b="1" u="sng" dirty="0"/>
              <a:t> </a:t>
            </a:r>
            <a:r>
              <a:rPr lang="ko-KR" altLang="en-US" sz="1400" b="1" u="sng" dirty="0" err="1"/>
              <a:t>트랜젝션으로</a:t>
            </a:r>
            <a:r>
              <a:rPr lang="ko-KR" altLang="en-US" sz="1400" b="1" u="sng" dirty="0"/>
              <a:t> 묶어준다</a:t>
            </a:r>
            <a:r>
              <a:rPr lang="en-US" altLang="ko-KR" sz="1400" b="1" u="sng" dirty="0"/>
              <a:t>.</a:t>
            </a:r>
          </a:p>
          <a:p>
            <a:r>
              <a:rPr lang="en-US" altLang="ko-KR" sz="1400" b="1" u="sng" dirty="0"/>
              <a:t>- </a:t>
            </a:r>
            <a:r>
              <a:rPr lang="ko-KR" altLang="en-US" sz="1400" b="1" u="sng" dirty="0"/>
              <a:t>프로필 사진의 경우 이미지 </a:t>
            </a:r>
            <a:r>
              <a:rPr lang="ko-KR" altLang="en-US" sz="1400" b="1" u="sng" dirty="0" err="1"/>
              <a:t>업로딩</a:t>
            </a:r>
            <a:r>
              <a:rPr lang="ko-KR" altLang="en-US" sz="1400" b="1" u="sng" dirty="0"/>
              <a:t> 제한을 둔다</a:t>
            </a:r>
            <a:r>
              <a:rPr lang="en-US" altLang="ko-KR" sz="1400" b="1" u="sng" dirty="0"/>
              <a:t>(</a:t>
            </a:r>
            <a:r>
              <a:rPr lang="ko-KR" altLang="en-US" sz="1400" b="1" u="sng" dirty="0"/>
              <a:t>향후 </a:t>
            </a:r>
            <a:r>
              <a:rPr lang="en-US" altLang="ko-KR" sz="1400" b="1" u="sng" dirty="0"/>
              <a:t>crop</a:t>
            </a:r>
            <a:r>
              <a:rPr lang="ko-KR" altLang="en-US" sz="1400" b="1" u="sng" dirty="0"/>
              <a:t>이나 자동으로 정사각형 </a:t>
            </a:r>
            <a:r>
              <a:rPr lang="en-US" altLang="ko-KR" sz="1400" b="1" u="sng" dirty="0"/>
              <a:t>&amp; </a:t>
            </a:r>
            <a:r>
              <a:rPr lang="ko-KR" altLang="en-US" sz="1400" b="1" u="sng" dirty="0" err="1"/>
              <a:t>리사이징</a:t>
            </a:r>
            <a:r>
              <a:rPr lang="ko-KR" altLang="en-US" sz="1400" b="1" u="sng" dirty="0"/>
              <a:t> 기능 추가</a:t>
            </a:r>
            <a:r>
              <a:rPr lang="en-US" altLang="ko-KR" sz="1400" b="1" u="sng" dirty="0"/>
              <a:t>)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420" y="890588"/>
            <a:ext cx="6354293" cy="4367212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5237615" y="1114425"/>
            <a:ext cx="1463223" cy="20716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3865223" y="4888468"/>
            <a:ext cx="1372392" cy="36933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회원 탈퇴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1283579" y="4935433"/>
            <a:ext cx="748002" cy="36933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취소</a:t>
            </a:r>
          </a:p>
        </p:txBody>
      </p:sp>
      <p:cxnSp>
        <p:nvCxnSpPr>
          <p:cNvPr id="46" name="직선 화살표 연결선 45"/>
          <p:cNvCxnSpPr/>
          <p:nvPr/>
        </p:nvCxnSpPr>
        <p:spPr>
          <a:xfrm flipH="1">
            <a:off x="2948401" y="4935433"/>
            <a:ext cx="2" cy="496923"/>
          </a:xfrm>
          <a:prstGeom prst="straightConnector1">
            <a:avLst/>
          </a:prstGeom>
          <a:ln w="317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/>
          <p:cNvSpPr/>
          <p:nvPr/>
        </p:nvSpPr>
        <p:spPr>
          <a:xfrm>
            <a:off x="1908524" y="5407272"/>
            <a:ext cx="207975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000" b="1" dirty="0">
                <a:latin typeface="Arial" panose="020B0604020202020204" pitchFamily="34" charset="0"/>
              </a:rPr>
              <a:t>업종선택은</a:t>
            </a:r>
            <a:r>
              <a:rPr lang="en-US" altLang="ko-KR" sz="1000" b="1" dirty="0">
                <a:latin typeface="Arial" panose="020B0604020202020204" pitchFamily="34" charset="0"/>
              </a:rPr>
              <a:t> Select </a:t>
            </a:r>
            <a:r>
              <a:rPr lang="ko-KR" altLang="en-US" sz="1000" b="1" dirty="0">
                <a:latin typeface="Arial" panose="020B0604020202020204" pitchFamily="34" charset="0"/>
              </a:rPr>
              <a:t>태그 이용</a:t>
            </a:r>
            <a:endParaRPr lang="ko-KR" altLang="ko-KR" sz="1000" b="1" dirty="0">
              <a:latin typeface="Arial" panose="020B0604020202020204" pitchFamily="34" charset="0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2123444" y="1894754"/>
            <a:ext cx="646331" cy="230832"/>
          </a:xfrm>
          <a:prstGeom prst="rect">
            <a:avLst/>
          </a:prstGeom>
          <a:solidFill>
            <a:schemeClr val="accent5"/>
          </a:solidFill>
          <a:ln>
            <a:solidFill>
              <a:schemeClr val="bg1"/>
            </a:solidFill>
          </a:ln>
        </p:spPr>
        <p:txBody>
          <a:bodyPr wrap="none">
            <a:spAutoFit/>
          </a:bodyPr>
          <a:lstStyle/>
          <a:p>
            <a:r>
              <a:rPr lang="ko-KR" altLang="en-US" sz="900">
                <a:solidFill>
                  <a:schemeClr val="bg1"/>
                </a:solidFill>
              </a:rPr>
              <a:t>사업장명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159320" y="929759"/>
            <a:ext cx="1372392" cy="36933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사업자회원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470512" y="3586166"/>
            <a:ext cx="1187373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b="1" dirty="0">
                <a:latin typeface="Arial" panose="020B0604020202020204" pitchFamily="34" charset="0"/>
              </a:rPr>
              <a:t>Select Tag</a:t>
            </a:r>
            <a:endParaRPr lang="ko-KR" altLang="en-US" sz="1100" dirty="0"/>
          </a:p>
        </p:txBody>
      </p:sp>
      <p:sp>
        <p:nvSpPr>
          <p:cNvPr id="17" name="직사각형 16"/>
          <p:cNvSpPr/>
          <p:nvPr/>
        </p:nvSpPr>
        <p:spPr>
          <a:xfrm>
            <a:off x="3663980" y="2843161"/>
            <a:ext cx="1573634" cy="355650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8" name="직선 화살표 연결선 17"/>
          <p:cNvCxnSpPr>
            <a:stCxn id="17" idx="3"/>
            <a:endCxn id="19" idx="0"/>
          </p:cNvCxnSpPr>
          <p:nvPr/>
        </p:nvCxnSpPr>
        <p:spPr>
          <a:xfrm>
            <a:off x="5237614" y="3020986"/>
            <a:ext cx="782732" cy="272792"/>
          </a:xfrm>
          <a:prstGeom prst="straightConnector1">
            <a:avLst/>
          </a:prstGeom>
          <a:ln w="317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5233529" y="3293778"/>
            <a:ext cx="157363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000" b="1" dirty="0">
                <a:latin typeface="Arial" panose="020B0604020202020204" pitchFamily="34" charset="0"/>
              </a:rPr>
              <a:t>프로필사진 변경</a:t>
            </a:r>
            <a:endParaRPr lang="en-US" altLang="ko-KR" sz="1000" b="1" dirty="0">
              <a:latin typeface="Arial" panose="020B0604020202020204" pitchFamily="34" charset="0"/>
            </a:endParaRPr>
          </a:p>
          <a:p>
            <a:pPr algn="ctr"/>
            <a:r>
              <a:rPr lang="en-US" altLang="ko-KR" sz="1000" b="1" dirty="0">
                <a:latin typeface="Arial" panose="020B0604020202020204" pitchFamily="34" charset="0"/>
              </a:rPr>
              <a:t>(</a:t>
            </a:r>
            <a:r>
              <a:rPr lang="ko-KR" altLang="en-US" sz="1000" b="1" dirty="0" err="1">
                <a:latin typeface="Arial" panose="020B0604020202020204" pitchFamily="34" charset="0"/>
              </a:rPr>
              <a:t>변경시</a:t>
            </a:r>
            <a:r>
              <a:rPr lang="ko-KR" altLang="en-US" sz="1000" b="1" dirty="0">
                <a:latin typeface="Arial" panose="020B0604020202020204" pitchFamily="34" charset="0"/>
              </a:rPr>
              <a:t> </a:t>
            </a:r>
            <a:r>
              <a:rPr lang="ko-KR" altLang="en-US" sz="1000" b="1" dirty="0" err="1">
                <a:latin typeface="Arial" panose="020B0604020202020204" pitchFamily="34" charset="0"/>
              </a:rPr>
              <a:t>미리보기</a:t>
            </a:r>
            <a:r>
              <a:rPr lang="ko-KR" altLang="en-US" sz="1000" b="1" dirty="0">
                <a:latin typeface="Arial" panose="020B0604020202020204" pitchFamily="34" charset="0"/>
              </a:rPr>
              <a:t> 사진 즉시 반영</a:t>
            </a:r>
            <a:r>
              <a:rPr lang="en-US" altLang="ko-KR" sz="1000" b="1" dirty="0">
                <a:latin typeface="Arial" panose="020B0604020202020204" pitchFamily="34" charset="0"/>
              </a:rPr>
              <a:t>)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453419" y="3942891"/>
            <a:ext cx="4127207" cy="447954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5" name="직선 화살표 연결선 24"/>
          <p:cNvCxnSpPr>
            <a:stCxn id="24" idx="3"/>
          </p:cNvCxnSpPr>
          <p:nvPr/>
        </p:nvCxnSpPr>
        <p:spPr>
          <a:xfrm>
            <a:off x="4580626" y="4166868"/>
            <a:ext cx="715993" cy="68702"/>
          </a:xfrm>
          <a:prstGeom prst="straightConnector1">
            <a:avLst/>
          </a:prstGeom>
          <a:ln w="317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5202533" y="3946676"/>
            <a:ext cx="166363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000" b="1" dirty="0">
                <a:latin typeface="Arial" panose="020B0604020202020204" pitchFamily="34" charset="0"/>
              </a:rPr>
              <a:t>우편번호 기능추가</a:t>
            </a:r>
            <a:endParaRPr lang="en-US" altLang="ko-KR" sz="1000" b="1" dirty="0">
              <a:latin typeface="Arial" panose="020B0604020202020204" pitchFamily="34" charset="0"/>
            </a:endParaRPr>
          </a:p>
          <a:p>
            <a:pPr algn="ctr"/>
            <a:r>
              <a:rPr lang="en-US" altLang="ko-KR" sz="1000" b="1" dirty="0">
                <a:latin typeface="Arial" panose="020B0604020202020204" pitchFamily="34" charset="0"/>
              </a:rPr>
              <a:t>(</a:t>
            </a:r>
            <a:r>
              <a:rPr lang="en-US" altLang="ko-KR" sz="1000" b="1" dirty="0" err="1">
                <a:latin typeface="Arial" panose="020B0604020202020204" pitchFamily="34" charset="0"/>
              </a:rPr>
              <a:t>daum</a:t>
            </a:r>
            <a:r>
              <a:rPr lang="en-US" altLang="ko-KR" sz="1000" b="1" dirty="0">
                <a:latin typeface="Arial" panose="020B0604020202020204" pitchFamily="34" charset="0"/>
              </a:rPr>
              <a:t> </a:t>
            </a:r>
            <a:r>
              <a:rPr lang="ko-KR" altLang="en-US" sz="1000" b="1" dirty="0">
                <a:latin typeface="Arial" panose="020B0604020202020204" pitchFamily="34" charset="0"/>
              </a:rPr>
              <a:t>우편번호 </a:t>
            </a:r>
            <a:r>
              <a:rPr lang="en-US" altLang="ko-KR" sz="1000" b="1" dirty="0">
                <a:latin typeface="Arial" panose="020B0604020202020204" pitchFamily="34" charset="0"/>
              </a:rPr>
              <a:t>API </a:t>
            </a:r>
            <a:r>
              <a:rPr lang="ko-KR" altLang="en-US" sz="1000" b="1" dirty="0">
                <a:latin typeface="Arial" panose="020B0604020202020204" pitchFamily="34" charset="0"/>
              </a:rPr>
              <a:t>이용</a:t>
            </a:r>
            <a:r>
              <a:rPr lang="en-US" altLang="ko-KR" sz="1000" b="1" dirty="0">
                <a:latin typeface="Arial" panose="020B0604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31509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53420" y="310541"/>
            <a:ext cx="5188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내 페이지 </a:t>
            </a:r>
            <a:r>
              <a:rPr lang="ko-KR" altLang="en-US" b="1" dirty="0"/>
              <a:t>정보 상세보기</a:t>
            </a:r>
            <a:r>
              <a:rPr lang="en-US" altLang="ko-KR" b="1" dirty="0"/>
              <a:t> (1) - </a:t>
            </a:r>
            <a:r>
              <a:rPr lang="en-US" altLang="ko-KR" b="1" dirty="0" smtClean="0"/>
              <a:t>follower</a:t>
            </a:r>
            <a:endParaRPr lang="ko-KR" altLang="en-US" b="1" dirty="0"/>
          </a:p>
        </p:txBody>
      </p:sp>
      <p:sp>
        <p:nvSpPr>
          <p:cNvPr id="55" name="모서리가 둥근 직사각형 54"/>
          <p:cNvSpPr/>
          <p:nvPr/>
        </p:nvSpPr>
        <p:spPr>
          <a:xfrm>
            <a:off x="328068" y="5148982"/>
            <a:ext cx="6176453" cy="2720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footer</a:t>
            </a:r>
            <a:endParaRPr lang="ko-KR" altLang="en-US" dirty="0"/>
          </a:p>
        </p:txBody>
      </p:sp>
      <p:sp>
        <p:nvSpPr>
          <p:cNvPr id="123" name="직사각형 122"/>
          <p:cNvSpPr/>
          <p:nvPr/>
        </p:nvSpPr>
        <p:spPr>
          <a:xfrm>
            <a:off x="304477" y="1323315"/>
            <a:ext cx="6200045" cy="1833608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63" name="그림 6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762" y="1062373"/>
            <a:ext cx="6108321" cy="263290"/>
          </a:xfrm>
          <a:prstGeom prst="rect">
            <a:avLst/>
          </a:prstGeom>
        </p:spPr>
      </p:pic>
      <p:pic>
        <p:nvPicPr>
          <p:cNvPr id="31" name="그림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763" y="1470629"/>
            <a:ext cx="4925642" cy="691112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2767" y="1368552"/>
            <a:ext cx="1841754" cy="1788371"/>
          </a:xfrm>
          <a:prstGeom prst="rect">
            <a:avLst/>
          </a:prstGeom>
        </p:spPr>
      </p:pic>
      <p:sp>
        <p:nvSpPr>
          <p:cNvPr id="137" name="타원 136"/>
          <p:cNvSpPr/>
          <p:nvPr/>
        </p:nvSpPr>
        <p:spPr>
          <a:xfrm>
            <a:off x="2406754" y="1539628"/>
            <a:ext cx="1288325" cy="25391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/>
              <a:t>사업자회원</a:t>
            </a:r>
            <a:endParaRPr lang="ko-KR" altLang="en-US" sz="800" b="1" dirty="0"/>
          </a:p>
        </p:txBody>
      </p:sp>
      <p:pic>
        <p:nvPicPr>
          <p:cNvPr id="34" name="그림 3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4335" y="2241984"/>
            <a:ext cx="4321871" cy="275413"/>
          </a:xfrm>
          <a:prstGeom prst="rect">
            <a:avLst/>
          </a:prstGeom>
        </p:spPr>
      </p:pic>
      <p:sp>
        <p:nvSpPr>
          <p:cNvPr id="143" name="직사각형 142"/>
          <p:cNvSpPr/>
          <p:nvPr/>
        </p:nvSpPr>
        <p:spPr>
          <a:xfrm>
            <a:off x="6768997" y="3417629"/>
            <a:ext cx="485042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/>
              <a:t>&lt; </a:t>
            </a:r>
            <a:r>
              <a:rPr lang="ko-KR" altLang="en-US" b="1" dirty="0"/>
              <a:t>참고사항 </a:t>
            </a:r>
            <a:r>
              <a:rPr lang="en-US" altLang="ko-KR" b="1" dirty="0"/>
              <a:t>&gt;</a:t>
            </a:r>
          </a:p>
          <a:p>
            <a:pPr algn="ctr"/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sz="1400" b="1" dirty="0"/>
              <a:t>Follower(</a:t>
            </a:r>
            <a:r>
              <a:rPr lang="ko-KR" altLang="en-US" sz="1400" b="1" dirty="0"/>
              <a:t>나를 </a:t>
            </a:r>
            <a:r>
              <a:rPr lang="ko-KR" altLang="en-US" sz="1400" b="1" dirty="0" err="1"/>
              <a:t>팔로워한</a:t>
            </a:r>
            <a:r>
              <a:rPr lang="ko-KR" altLang="en-US" sz="1400" b="1" dirty="0"/>
              <a:t> 사람</a:t>
            </a:r>
            <a:r>
              <a:rPr lang="en-US" altLang="ko-KR" sz="1400" b="1" dirty="0"/>
              <a:t>), following(</a:t>
            </a:r>
            <a:r>
              <a:rPr lang="ko-KR" altLang="en-US" sz="1400" b="1" dirty="0"/>
              <a:t>내가 </a:t>
            </a:r>
            <a:r>
              <a:rPr lang="ko-KR" altLang="en-US" sz="1400" b="1" dirty="0" err="1"/>
              <a:t>팔로워한</a:t>
            </a:r>
            <a:r>
              <a:rPr lang="ko-KR" altLang="en-US" sz="1400" b="1" dirty="0"/>
              <a:t> 사람</a:t>
            </a:r>
            <a:r>
              <a:rPr lang="en-US" altLang="ko-KR" sz="1400" b="1" dirty="0"/>
              <a:t>), posts(</a:t>
            </a:r>
            <a:r>
              <a:rPr lang="ko-KR" altLang="en-US" sz="1400" b="1" dirty="0"/>
              <a:t>내 </a:t>
            </a:r>
            <a:r>
              <a:rPr lang="ko-KR" altLang="en-US" sz="1400" b="1" dirty="0" err="1"/>
              <a:t>작성글</a:t>
            </a:r>
            <a:r>
              <a:rPr lang="en-US" altLang="ko-KR" sz="1400" b="1" dirty="0"/>
              <a:t>), replies(</a:t>
            </a:r>
            <a:r>
              <a:rPr lang="ko-KR" altLang="en-US" sz="1400" b="1" dirty="0"/>
              <a:t>게시물별 </a:t>
            </a:r>
            <a:r>
              <a:rPr lang="ko-KR" altLang="en-US" sz="1400" b="1" dirty="0" err="1"/>
              <a:t>댓글</a:t>
            </a:r>
            <a:r>
              <a:rPr lang="en-US" altLang="ko-KR" sz="1400" b="1" dirty="0"/>
              <a:t>), likeposts(</a:t>
            </a:r>
            <a:r>
              <a:rPr lang="ko-KR" altLang="en-US" sz="1400" b="1" dirty="0" err="1"/>
              <a:t>좋아요를</a:t>
            </a:r>
            <a:r>
              <a:rPr lang="ko-KR" altLang="en-US" sz="1400" b="1" dirty="0"/>
              <a:t> 누른 글</a:t>
            </a:r>
            <a:r>
              <a:rPr lang="en-US" altLang="ko-KR" sz="1400" b="1" dirty="0"/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sz="1400" b="1" dirty="0"/>
              <a:t>프로필사진 </a:t>
            </a:r>
            <a:r>
              <a:rPr lang="en-US" altLang="ko-KR" sz="1400" b="1" dirty="0"/>
              <a:t>: </a:t>
            </a:r>
            <a:r>
              <a:rPr lang="en-US" altLang="ko-KR" sz="1400" b="1" dirty="0" err="1"/>
              <a:t>profile_image_path</a:t>
            </a:r>
            <a:r>
              <a:rPr lang="en-US" altLang="ko-KR" sz="1400" b="1" dirty="0"/>
              <a:t>(URL)</a:t>
            </a:r>
          </a:p>
          <a:p>
            <a:pPr marL="285750" indent="-285750">
              <a:buFontTx/>
              <a:buChar char="-"/>
            </a:pPr>
            <a:r>
              <a:rPr lang="ko-KR" altLang="en-US" sz="1400" b="1" dirty="0"/>
              <a:t>사진을 올리면 </a:t>
            </a:r>
            <a:r>
              <a:rPr lang="ko-KR" altLang="en-US" sz="1400" b="1" dirty="0" err="1"/>
              <a:t>인스타나</a:t>
            </a:r>
            <a:r>
              <a:rPr lang="ko-KR" altLang="en-US" sz="1400" b="1" dirty="0"/>
              <a:t> </a:t>
            </a:r>
            <a:r>
              <a:rPr lang="ko-KR" altLang="en-US" sz="1400" b="1" dirty="0" err="1"/>
              <a:t>페이스북에</a:t>
            </a:r>
            <a:r>
              <a:rPr lang="ko-KR" altLang="en-US" sz="1400" b="1" dirty="0"/>
              <a:t> 동시에 올라갈 수 있도록 하는 것도 </a:t>
            </a:r>
            <a:r>
              <a:rPr lang="ko-KR" altLang="en-US" sz="1400" b="1" dirty="0" err="1"/>
              <a:t>좋을듯</a:t>
            </a:r>
            <a:r>
              <a:rPr lang="en-US" altLang="ko-KR" sz="1400" b="1" dirty="0" smtClean="0"/>
              <a:t>!</a:t>
            </a:r>
          </a:p>
        </p:txBody>
      </p:sp>
      <p:sp>
        <p:nvSpPr>
          <p:cNvPr id="149" name="직사각형 148"/>
          <p:cNvSpPr/>
          <p:nvPr/>
        </p:nvSpPr>
        <p:spPr>
          <a:xfrm>
            <a:off x="944977" y="1779101"/>
            <a:ext cx="961347" cy="321387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0" name="직사각형 149"/>
          <p:cNvSpPr/>
          <p:nvPr/>
        </p:nvSpPr>
        <p:spPr>
          <a:xfrm>
            <a:off x="846540" y="2254915"/>
            <a:ext cx="631904" cy="215444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sz="800" dirty="0"/>
              <a:t>Following</a:t>
            </a:r>
            <a:endParaRPr lang="ko-KR" altLang="en-US" sz="800" dirty="0"/>
          </a:p>
        </p:txBody>
      </p:sp>
      <p:sp>
        <p:nvSpPr>
          <p:cNvPr id="151" name="직사각형 150"/>
          <p:cNvSpPr/>
          <p:nvPr/>
        </p:nvSpPr>
        <p:spPr>
          <a:xfrm>
            <a:off x="1367368" y="2242997"/>
            <a:ext cx="572593" cy="215444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sz="800" dirty="0" err="1" smtClean="0"/>
              <a:t>myposts</a:t>
            </a:r>
            <a:endParaRPr lang="ko-KR" altLang="en-US" sz="800" dirty="0"/>
          </a:p>
        </p:txBody>
      </p:sp>
      <p:sp>
        <p:nvSpPr>
          <p:cNvPr id="65" name="직사각형 64"/>
          <p:cNvSpPr/>
          <p:nvPr/>
        </p:nvSpPr>
        <p:spPr>
          <a:xfrm>
            <a:off x="1880356" y="2265332"/>
            <a:ext cx="506870" cy="215444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sz="800" dirty="0"/>
              <a:t>replies</a:t>
            </a:r>
            <a:endParaRPr lang="ko-KR" altLang="en-US" sz="800" dirty="0"/>
          </a:p>
        </p:txBody>
      </p:sp>
      <p:sp>
        <p:nvSpPr>
          <p:cNvPr id="66" name="직사각형 65"/>
          <p:cNvSpPr/>
          <p:nvPr/>
        </p:nvSpPr>
        <p:spPr>
          <a:xfrm>
            <a:off x="2286423" y="2263370"/>
            <a:ext cx="588623" cy="215444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sz="800" dirty="0"/>
              <a:t>likeposts</a:t>
            </a:r>
            <a:endParaRPr lang="ko-KR" altLang="en-US" sz="800" dirty="0"/>
          </a:p>
        </p:txBody>
      </p:sp>
      <p:sp>
        <p:nvSpPr>
          <p:cNvPr id="42" name="직사각형 41"/>
          <p:cNvSpPr/>
          <p:nvPr/>
        </p:nvSpPr>
        <p:spPr>
          <a:xfrm>
            <a:off x="304477" y="2258511"/>
            <a:ext cx="603050" cy="215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ko-KR" sz="800" b="1" dirty="0" smtClean="0">
                <a:solidFill>
                  <a:schemeClr val="accent2"/>
                </a:solidFill>
              </a:rPr>
              <a:t>Follower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3069" y="2565259"/>
            <a:ext cx="4348137" cy="38432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5735" y="2928722"/>
            <a:ext cx="4372809" cy="372639"/>
          </a:xfrm>
          <a:prstGeom prst="rect">
            <a:avLst/>
          </a:prstGeom>
        </p:spPr>
      </p:pic>
      <p:cxnSp>
        <p:nvCxnSpPr>
          <p:cNvPr id="38" name="직선 화살표 연결선 37"/>
          <p:cNvCxnSpPr>
            <a:stCxn id="40" idx="2"/>
          </p:cNvCxnSpPr>
          <p:nvPr/>
        </p:nvCxnSpPr>
        <p:spPr>
          <a:xfrm>
            <a:off x="2406754" y="2097558"/>
            <a:ext cx="4287194" cy="571087"/>
          </a:xfrm>
          <a:prstGeom prst="straightConnector1">
            <a:avLst/>
          </a:prstGeom>
          <a:ln w="317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6734097" y="1272682"/>
            <a:ext cx="33265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 smtClean="0"/>
              <a:t>본인이면 </a:t>
            </a:r>
            <a:r>
              <a:rPr lang="ko-KR" altLang="en-US" sz="1200" dirty="0" err="1" smtClean="0"/>
              <a:t>해당폼이</a:t>
            </a:r>
            <a:r>
              <a:rPr lang="ko-KR" altLang="en-US" sz="1200" dirty="0" smtClean="0"/>
              <a:t> 등장해서 수정이 가능하고</a:t>
            </a:r>
            <a:endParaRPr lang="en-US" altLang="ko-KR" sz="1200" dirty="0" smtClean="0"/>
          </a:p>
          <a:p>
            <a:r>
              <a:rPr lang="ko-KR" altLang="en-US" sz="1200" dirty="0" smtClean="0"/>
              <a:t>본인이 아니면 </a:t>
            </a:r>
            <a:r>
              <a:rPr lang="ko-KR" altLang="en-US" sz="1200" dirty="0" err="1" smtClean="0"/>
              <a:t>해당폼은</a:t>
            </a:r>
            <a:r>
              <a:rPr lang="ko-KR" altLang="en-US" sz="1200" dirty="0" smtClean="0"/>
              <a:t> 나오지 않음</a:t>
            </a:r>
            <a:endParaRPr lang="en-US" altLang="ko-KR" sz="1200" dirty="0"/>
          </a:p>
        </p:txBody>
      </p:sp>
      <p:sp>
        <p:nvSpPr>
          <p:cNvPr id="40" name="직사각형 39"/>
          <p:cNvSpPr/>
          <p:nvPr/>
        </p:nvSpPr>
        <p:spPr>
          <a:xfrm>
            <a:off x="1906326" y="1776171"/>
            <a:ext cx="1000856" cy="321387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6891600" y="2565259"/>
            <a:ext cx="527965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 smtClean="0"/>
              <a:t>회원 좋아요 수</a:t>
            </a:r>
            <a:r>
              <a:rPr lang="en-US" altLang="ko-KR" sz="1200" dirty="0" smtClean="0"/>
              <a:t>(icon-line-heart2)</a:t>
            </a:r>
          </a:p>
          <a:p>
            <a:r>
              <a:rPr lang="ko-KR" altLang="en-US" sz="1200" dirty="0" smtClean="0"/>
              <a:t>회원 등급</a:t>
            </a:r>
            <a:r>
              <a:rPr lang="en-US" altLang="ko-KR" sz="1200" dirty="0" smtClean="0"/>
              <a:t>(icon-star2) : </a:t>
            </a:r>
            <a:r>
              <a:rPr lang="ko-KR" altLang="en-US" sz="1200" dirty="0" smtClean="0"/>
              <a:t>우수회원</a:t>
            </a:r>
            <a:r>
              <a:rPr lang="en-US" altLang="ko-KR" sz="1200" dirty="0" smtClean="0"/>
              <a:t>, </a:t>
            </a:r>
            <a:r>
              <a:rPr lang="ko-KR" altLang="en-US" sz="1200" dirty="0" err="1" smtClean="0"/>
              <a:t>최우수회원등</a:t>
            </a:r>
            <a:r>
              <a:rPr lang="en-US" altLang="ko-KR" sz="1200" dirty="0" smtClean="0"/>
              <a:t> </a:t>
            </a:r>
            <a:endParaRPr lang="en-US" altLang="ko-KR" sz="12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9810" y="3317027"/>
            <a:ext cx="1861108" cy="1741674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809" y="1814521"/>
            <a:ext cx="808498" cy="25482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7409" y="1832617"/>
            <a:ext cx="894037" cy="218542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176218" y="1850848"/>
            <a:ext cx="646331" cy="184666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ko-KR" altLang="en-US" sz="600" smtClean="0"/>
              <a:t>회원좋아요수</a:t>
            </a:r>
            <a:endParaRPr lang="ko-KR" altLang="en-US" sz="600" dirty="0"/>
          </a:p>
        </p:txBody>
      </p:sp>
      <p:sp>
        <p:nvSpPr>
          <p:cNvPr id="41" name="직사각형 40"/>
          <p:cNvSpPr/>
          <p:nvPr/>
        </p:nvSpPr>
        <p:spPr>
          <a:xfrm>
            <a:off x="2207968" y="1823494"/>
            <a:ext cx="569387" cy="184666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ko-KR" altLang="en-US" sz="600" dirty="0" smtClean="0"/>
              <a:t>최우수회원</a:t>
            </a:r>
            <a:endParaRPr lang="ko-KR" altLang="en-US" sz="600" dirty="0"/>
          </a:p>
        </p:txBody>
      </p:sp>
      <p:sp>
        <p:nvSpPr>
          <p:cNvPr id="45" name="직사각형 44"/>
          <p:cNvSpPr/>
          <p:nvPr/>
        </p:nvSpPr>
        <p:spPr>
          <a:xfrm>
            <a:off x="2943838" y="4496508"/>
            <a:ext cx="1228379" cy="41549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050" dirty="0" smtClean="0"/>
              <a:t>연락처</a:t>
            </a:r>
            <a:r>
              <a:rPr lang="en-US" altLang="ko-KR" sz="1050" dirty="0" smtClean="0"/>
              <a:t>, </a:t>
            </a:r>
            <a:r>
              <a:rPr lang="ko-KR" altLang="en-US" sz="1050" dirty="0" err="1" smtClean="0"/>
              <a:t>이메일</a:t>
            </a:r>
            <a:r>
              <a:rPr lang="en-US" altLang="ko-KR" sz="1050" dirty="0" smtClean="0"/>
              <a:t>, SNS </a:t>
            </a:r>
            <a:r>
              <a:rPr lang="ko-KR" altLang="en-US" sz="1050" dirty="0" err="1" smtClean="0"/>
              <a:t>주소등</a:t>
            </a:r>
            <a:endParaRPr lang="ko-KR" altLang="en-US" sz="1050" dirty="0"/>
          </a:p>
        </p:txBody>
      </p:sp>
      <p:sp>
        <p:nvSpPr>
          <p:cNvPr id="46" name="직사각형 45"/>
          <p:cNvSpPr/>
          <p:nvPr/>
        </p:nvSpPr>
        <p:spPr>
          <a:xfrm>
            <a:off x="4676206" y="4402855"/>
            <a:ext cx="1814877" cy="655846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7" name="직선 화살표 연결선 46"/>
          <p:cNvCxnSpPr>
            <a:stCxn id="46" idx="1"/>
          </p:cNvCxnSpPr>
          <p:nvPr/>
        </p:nvCxnSpPr>
        <p:spPr>
          <a:xfrm flipH="1" flipV="1">
            <a:off x="4035081" y="4677737"/>
            <a:ext cx="641125" cy="53041"/>
          </a:xfrm>
          <a:prstGeom prst="straightConnector1">
            <a:avLst/>
          </a:prstGeom>
          <a:ln w="317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4626660" y="3634516"/>
            <a:ext cx="1782026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err="1"/>
              <a:t>user.meta_value.comment</a:t>
            </a:r>
            <a:endParaRPr lang="ko-KR" altLang="en-US" sz="1000" dirty="0"/>
          </a:p>
        </p:txBody>
      </p:sp>
      <p:cxnSp>
        <p:nvCxnSpPr>
          <p:cNvPr id="52" name="직선 화살표 연결선 51"/>
          <p:cNvCxnSpPr>
            <a:stCxn id="137" idx="6"/>
          </p:cNvCxnSpPr>
          <p:nvPr/>
        </p:nvCxnSpPr>
        <p:spPr>
          <a:xfrm>
            <a:off x="3695079" y="1666586"/>
            <a:ext cx="153907" cy="120843"/>
          </a:xfrm>
          <a:prstGeom prst="straightConnector1">
            <a:avLst/>
          </a:prstGeom>
          <a:ln w="317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/>
          <p:cNvSpPr/>
          <p:nvPr/>
        </p:nvSpPr>
        <p:spPr>
          <a:xfrm>
            <a:off x="3558028" y="1739432"/>
            <a:ext cx="9541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 smtClean="0"/>
              <a:t>사업자회원</a:t>
            </a:r>
            <a:endParaRPr lang="en-US" altLang="ko-KR" sz="1200" dirty="0" smtClean="0"/>
          </a:p>
          <a:p>
            <a:r>
              <a:rPr lang="ko-KR" altLang="en-US" sz="1200" dirty="0" smtClean="0"/>
              <a:t>표시됨</a:t>
            </a:r>
            <a:endParaRPr lang="ko-KR" altLang="en-US" sz="1200" dirty="0"/>
          </a:p>
        </p:txBody>
      </p:sp>
      <p:sp>
        <p:nvSpPr>
          <p:cNvPr id="57" name="직사각형 56"/>
          <p:cNvSpPr/>
          <p:nvPr/>
        </p:nvSpPr>
        <p:spPr>
          <a:xfrm>
            <a:off x="4659810" y="1408995"/>
            <a:ext cx="1814877" cy="1680301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25" name="직선 화살표 연결선 124"/>
          <p:cNvCxnSpPr/>
          <p:nvPr/>
        </p:nvCxnSpPr>
        <p:spPr>
          <a:xfrm flipV="1">
            <a:off x="6134986" y="1503694"/>
            <a:ext cx="629919" cy="364862"/>
          </a:xfrm>
          <a:prstGeom prst="straightConnector1">
            <a:avLst/>
          </a:prstGeom>
          <a:ln w="317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7096586" y="231026"/>
            <a:ext cx="4635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참고 파일 </a:t>
            </a:r>
            <a:r>
              <a:rPr lang="en-US" altLang="ko-KR" dirty="0"/>
              <a:t>: </a:t>
            </a:r>
            <a:r>
              <a:rPr lang="en-US" altLang="ko-KR" dirty="0" smtClean="0"/>
              <a:t>profile.html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88014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53420" y="326870"/>
            <a:ext cx="5188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내 페이지 </a:t>
            </a:r>
            <a:r>
              <a:rPr lang="ko-KR" altLang="en-US" b="1" dirty="0"/>
              <a:t>정보 상세보기</a:t>
            </a:r>
            <a:r>
              <a:rPr lang="en-US" altLang="ko-KR" b="1" dirty="0"/>
              <a:t> (1) - </a:t>
            </a:r>
            <a:r>
              <a:rPr lang="en-US" altLang="ko-KR" b="1" dirty="0" smtClean="0"/>
              <a:t>following</a:t>
            </a:r>
            <a:endParaRPr lang="ko-KR" altLang="en-US" b="1" dirty="0"/>
          </a:p>
        </p:txBody>
      </p:sp>
      <p:sp>
        <p:nvSpPr>
          <p:cNvPr id="143" name="직사각형 142"/>
          <p:cNvSpPr/>
          <p:nvPr/>
        </p:nvSpPr>
        <p:spPr>
          <a:xfrm>
            <a:off x="7159739" y="3863712"/>
            <a:ext cx="485042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/>
              <a:t>&lt; </a:t>
            </a:r>
            <a:r>
              <a:rPr lang="ko-KR" altLang="en-US" b="1" dirty="0"/>
              <a:t>참고사항 </a:t>
            </a:r>
            <a:r>
              <a:rPr lang="en-US" altLang="ko-KR" b="1" dirty="0"/>
              <a:t>&gt;</a:t>
            </a:r>
          </a:p>
          <a:p>
            <a:pPr algn="ctr"/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sz="1400" b="1" dirty="0"/>
              <a:t>Follower(</a:t>
            </a:r>
            <a:r>
              <a:rPr lang="ko-KR" altLang="en-US" sz="1400" b="1" dirty="0"/>
              <a:t>나를 </a:t>
            </a:r>
            <a:r>
              <a:rPr lang="ko-KR" altLang="en-US" sz="1400" b="1" dirty="0" err="1"/>
              <a:t>팔로워한</a:t>
            </a:r>
            <a:r>
              <a:rPr lang="ko-KR" altLang="en-US" sz="1400" b="1" dirty="0"/>
              <a:t> 사람</a:t>
            </a:r>
            <a:r>
              <a:rPr lang="en-US" altLang="ko-KR" sz="1400" b="1" dirty="0"/>
              <a:t>), following(</a:t>
            </a:r>
            <a:r>
              <a:rPr lang="ko-KR" altLang="en-US" sz="1400" b="1" dirty="0"/>
              <a:t>내가 </a:t>
            </a:r>
            <a:r>
              <a:rPr lang="ko-KR" altLang="en-US" sz="1400" b="1" dirty="0" err="1"/>
              <a:t>팔로워한</a:t>
            </a:r>
            <a:r>
              <a:rPr lang="ko-KR" altLang="en-US" sz="1400" b="1" dirty="0"/>
              <a:t> 사람</a:t>
            </a:r>
            <a:r>
              <a:rPr lang="en-US" altLang="ko-KR" sz="1400" b="1" dirty="0"/>
              <a:t>), posts(</a:t>
            </a:r>
            <a:r>
              <a:rPr lang="ko-KR" altLang="en-US" sz="1400" b="1" dirty="0"/>
              <a:t>내 </a:t>
            </a:r>
            <a:r>
              <a:rPr lang="ko-KR" altLang="en-US" sz="1400" b="1" dirty="0" err="1"/>
              <a:t>작성글</a:t>
            </a:r>
            <a:r>
              <a:rPr lang="en-US" altLang="ko-KR" sz="1400" b="1" dirty="0"/>
              <a:t>), replies(</a:t>
            </a:r>
            <a:r>
              <a:rPr lang="ko-KR" altLang="en-US" sz="1400" b="1" dirty="0"/>
              <a:t>게시물별 </a:t>
            </a:r>
            <a:r>
              <a:rPr lang="ko-KR" altLang="en-US" sz="1400" b="1" dirty="0" err="1"/>
              <a:t>댓글</a:t>
            </a:r>
            <a:r>
              <a:rPr lang="en-US" altLang="ko-KR" sz="1400" b="1" dirty="0"/>
              <a:t>), likeposts(</a:t>
            </a:r>
            <a:r>
              <a:rPr lang="ko-KR" altLang="en-US" sz="1400" b="1" dirty="0" err="1"/>
              <a:t>좋아요를</a:t>
            </a:r>
            <a:r>
              <a:rPr lang="ko-KR" altLang="en-US" sz="1400" b="1" dirty="0"/>
              <a:t> 누른 글</a:t>
            </a:r>
            <a:r>
              <a:rPr lang="en-US" altLang="ko-KR" sz="1400" b="1" dirty="0"/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sz="1400" b="1" dirty="0"/>
              <a:t>프로필사진 </a:t>
            </a:r>
            <a:r>
              <a:rPr lang="en-US" altLang="ko-KR" sz="1400" b="1" dirty="0"/>
              <a:t>: </a:t>
            </a:r>
            <a:r>
              <a:rPr lang="en-US" altLang="ko-KR" sz="1400" b="1" dirty="0" err="1"/>
              <a:t>profile_image_path</a:t>
            </a:r>
            <a:r>
              <a:rPr lang="en-US" altLang="ko-KR" sz="1400" b="1" dirty="0"/>
              <a:t>(URL)</a:t>
            </a:r>
          </a:p>
          <a:p>
            <a:pPr marL="285750" indent="-285750">
              <a:buFontTx/>
              <a:buChar char="-"/>
            </a:pPr>
            <a:r>
              <a:rPr lang="ko-KR" altLang="en-US" sz="1400" b="1" dirty="0"/>
              <a:t>사진을 올리면 </a:t>
            </a:r>
            <a:r>
              <a:rPr lang="ko-KR" altLang="en-US" sz="1400" b="1" dirty="0" err="1"/>
              <a:t>인스타나</a:t>
            </a:r>
            <a:r>
              <a:rPr lang="ko-KR" altLang="en-US" sz="1400" b="1" dirty="0"/>
              <a:t> </a:t>
            </a:r>
            <a:r>
              <a:rPr lang="ko-KR" altLang="en-US" sz="1400" b="1" dirty="0" err="1"/>
              <a:t>페이스북에</a:t>
            </a:r>
            <a:r>
              <a:rPr lang="ko-KR" altLang="en-US" sz="1400" b="1" dirty="0"/>
              <a:t> 동시에 올라갈 수 있도록 하는 것도 </a:t>
            </a:r>
            <a:r>
              <a:rPr lang="ko-KR" altLang="en-US" sz="1400" b="1" dirty="0" err="1"/>
              <a:t>좋을듯</a:t>
            </a:r>
            <a:r>
              <a:rPr lang="en-US" altLang="ko-KR" sz="1400" b="1" dirty="0"/>
              <a:t>!</a:t>
            </a:r>
          </a:p>
        </p:txBody>
      </p:sp>
      <p:sp>
        <p:nvSpPr>
          <p:cNvPr id="35" name="모서리가 둥근 직사각형 34"/>
          <p:cNvSpPr/>
          <p:nvPr/>
        </p:nvSpPr>
        <p:spPr>
          <a:xfrm>
            <a:off x="328068" y="5148982"/>
            <a:ext cx="6176453" cy="2720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footer</a:t>
            </a:r>
            <a:endParaRPr lang="ko-KR" altLang="en-US" dirty="0"/>
          </a:p>
        </p:txBody>
      </p:sp>
      <p:grpSp>
        <p:nvGrpSpPr>
          <p:cNvPr id="40" name="그룹 39"/>
          <p:cNvGrpSpPr/>
          <p:nvPr/>
        </p:nvGrpSpPr>
        <p:grpSpPr>
          <a:xfrm>
            <a:off x="382762" y="1062373"/>
            <a:ext cx="6121759" cy="2094550"/>
            <a:chOff x="610224" y="955280"/>
            <a:chExt cx="4432100" cy="1516436"/>
          </a:xfrm>
        </p:grpSpPr>
        <p:pic>
          <p:nvPicPr>
            <p:cNvPr id="41" name="그림 4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0224" y="955280"/>
              <a:ext cx="4422371" cy="190620"/>
            </a:xfrm>
            <a:prstGeom prst="rect">
              <a:avLst/>
            </a:prstGeom>
          </p:spPr>
        </p:pic>
        <p:pic>
          <p:nvPicPr>
            <p:cNvPr id="43" name="그림 4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0225" y="1250854"/>
              <a:ext cx="3566122" cy="500359"/>
            </a:xfrm>
            <a:prstGeom prst="rect">
              <a:avLst/>
            </a:prstGeom>
          </p:spPr>
        </p:pic>
        <p:pic>
          <p:nvPicPr>
            <p:cNvPr id="44" name="그림 4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08910" y="1176951"/>
              <a:ext cx="1333414" cy="1294765"/>
            </a:xfrm>
            <a:prstGeom prst="rect">
              <a:avLst/>
            </a:prstGeom>
          </p:spPr>
        </p:pic>
        <p:sp>
          <p:nvSpPr>
            <p:cNvPr id="46" name="타원 45"/>
            <p:cNvSpPr/>
            <p:nvPr/>
          </p:nvSpPr>
          <p:spPr>
            <a:xfrm>
              <a:off x="2437882" y="1270297"/>
              <a:ext cx="932736" cy="28349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/>
                <a:t>Member_type</a:t>
              </a:r>
              <a:endParaRPr lang="ko-KR" altLang="en-US" sz="800" b="1" dirty="0"/>
            </a:p>
          </p:txBody>
        </p:sp>
      </p:grpSp>
      <p:pic>
        <p:nvPicPr>
          <p:cNvPr id="47" name="그림 4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4335" y="2263246"/>
            <a:ext cx="4321871" cy="275413"/>
          </a:xfrm>
          <a:prstGeom prst="rect">
            <a:avLst/>
          </a:prstGeom>
        </p:spPr>
      </p:pic>
      <p:sp>
        <p:nvSpPr>
          <p:cNvPr id="49" name="직사각형 48"/>
          <p:cNvSpPr/>
          <p:nvPr/>
        </p:nvSpPr>
        <p:spPr>
          <a:xfrm>
            <a:off x="944978" y="1833153"/>
            <a:ext cx="839610" cy="321387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846540" y="2276177"/>
            <a:ext cx="662361" cy="215444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sz="800" b="1" dirty="0">
                <a:solidFill>
                  <a:schemeClr val="accent2"/>
                </a:solidFill>
              </a:rPr>
              <a:t>Following</a:t>
            </a:r>
            <a:endParaRPr lang="ko-KR" altLang="en-US" sz="800" dirty="0">
              <a:solidFill>
                <a:schemeClr val="accent2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1402605" y="2263208"/>
            <a:ext cx="572593" cy="215444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sz="800" dirty="0" err="1" smtClean="0"/>
              <a:t>myposts</a:t>
            </a:r>
            <a:endParaRPr lang="ko-KR" altLang="en-US" sz="800" dirty="0"/>
          </a:p>
        </p:txBody>
      </p:sp>
      <p:sp>
        <p:nvSpPr>
          <p:cNvPr id="52" name="직사각형 51"/>
          <p:cNvSpPr/>
          <p:nvPr/>
        </p:nvSpPr>
        <p:spPr>
          <a:xfrm>
            <a:off x="1880356" y="2286594"/>
            <a:ext cx="506870" cy="215444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sz="800" dirty="0"/>
              <a:t>replies</a:t>
            </a:r>
            <a:endParaRPr lang="ko-KR" altLang="en-US" sz="800" dirty="0"/>
          </a:p>
        </p:txBody>
      </p:sp>
      <p:sp>
        <p:nvSpPr>
          <p:cNvPr id="53" name="직사각형 52"/>
          <p:cNvSpPr/>
          <p:nvPr/>
        </p:nvSpPr>
        <p:spPr>
          <a:xfrm>
            <a:off x="2286423" y="2284632"/>
            <a:ext cx="588623" cy="215444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sz="800" dirty="0"/>
              <a:t>likeposts</a:t>
            </a:r>
            <a:endParaRPr lang="ko-KR" altLang="en-US" sz="800" dirty="0"/>
          </a:p>
        </p:txBody>
      </p:sp>
      <p:sp>
        <p:nvSpPr>
          <p:cNvPr id="54" name="직사각형 53"/>
          <p:cNvSpPr/>
          <p:nvPr/>
        </p:nvSpPr>
        <p:spPr>
          <a:xfrm>
            <a:off x="321752" y="2285369"/>
            <a:ext cx="575799" cy="215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ko-KR" sz="800" dirty="0"/>
              <a:t>Follower</a:t>
            </a:r>
            <a:endParaRPr lang="ko-KR" altLang="en-US" sz="800" dirty="0"/>
          </a:p>
        </p:txBody>
      </p:sp>
      <p:pic>
        <p:nvPicPr>
          <p:cNvPr id="58" name="그림 5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5638" y="2864276"/>
            <a:ext cx="4348137" cy="384324"/>
          </a:xfrm>
          <a:prstGeom prst="rect">
            <a:avLst/>
          </a:prstGeom>
        </p:spPr>
      </p:pic>
      <p:pic>
        <p:nvPicPr>
          <p:cNvPr id="60" name="그림 5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4477" y="2534801"/>
            <a:ext cx="4372809" cy="372639"/>
          </a:xfrm>
          <a:prstGeom prst="rect">
            <a:avLst/>
          </a:prstGeom>
        </p:spPr>
      </p:pic>
      <p:sp>
        <p:nvSpPr>
          <p:cNvPr id="67" name="직사각형 66"/>
          <p:cNvSpPr/>
          <p:nvPr/>
        </p:nvSpPr>
        <p:spPr>
          <a:xfrm>
            <a:off x="1906326" y="1830223"/>
            <a:ext cx="1000856" cy="321387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69" name="그림 6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9810" y="3317027"/>
            <a:ext cx="1861108" cy="1741674"/>
          </a:xfrm>
          <a:prstGeom prst="rect">
            <a:avLst/>
          </a:prstGeom>
        </p:spPr>
      </p:pic>
      <p:pic>
        <p:nvPicPr>
          <p:cNvPr id="70" name="그림 6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809" y="1868573"/>
            <a:ext cx="808498" cy="254820"/>
          </a:xfrm>
          <a:prstGeom prst="rect">
            <a:avLst/>
          </a:prstGeom>
        </p:spPr>
      </p:pic>
      <p:pic>
        <p:nvPicPr>
          <p:cNvPr id="71" name="그림 7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7409" y="1886669"/>
            <a:ext cx="894037" cy="218542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7096586" y="231026"/>
            <a:ext cx="4635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참고 파일 </a:t>
            </a:r>
            <a:r>
              <a:rPr lang="en-US" altLang="ko-KR" dirty="0"/>
              <a:t>: </a:t>
            </a:r>
            <a:r>
              <a:rPr lang="en-US" altLang="ko-KR" dirty="0" smtClean="0"/>
              <a:t>profile.html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74488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직사각형 142"/>
          <p:cNvSpPr/>
          <p:nvPr/>
        </p:nvSpPr>
        <p:spPr>
          <a:xfrm>
            <a:off x="7185804" y="1216222"/>
            <a:ext cx="485042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/>
              <a:t>&lt; </a:t>
            </a:r>
            <a:r>
              <a:rPr lang="ko-KR" altLang="en-US" b="1" dirty="0"/>
              <a:t>참고사항 </a:t>
            </a:r>
            <a:r>
              <a:rPr lang="en-US" altLang="ko-KR" b="1" dirty="0"/>
              <a:t>&gt;</a:t>
            </a:r>
          </a:p>
          <a:p>
            <a:pPr algn="ctr"/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sz="1400" b="1" dirty="0"/>
              <a:t>Follower(</a:t>
            </a:r>
            <a:r>
              <a:rPr lang="ko-KR" altLang="en-US" sz="1400" b="1" dirty="0"/>
              <a:t>나를 </a:t>
            </a:r>
            <a:r>
              <a:rPr lang="ko-KR" altLang="en-US" sz="1400" b="1" dirty="0" err="1"/>
              <a:t>팔로워한</a:t>
            </a:r>
            <a:r>
              <a:rPr lang="ko-KR" altLang="en-US" sz="1400" b="1" dirty="0"/>
              <a:t> 사람</a:t>
            </a:r>
            <a:r>
              <a:rPr lang="en-US" altLang="ko-KR" sz="1400" b="1" dirty="0"/>
              <a:t>), following(</a:t>
            </a:r>
            <a:r>
              <a:rPr lang="ko-KR" altLang="en-US" sz="1400" b="1" dirty="0"/>
              <a:t>내가 </a:t>
            </a:r>
            <a:r>
              <a:rPr lang="ko-KR" altLang="en-US" sz="1400" b="1" dirty="0" err="1"/>
              <a:t>팔로워한</a:t>
            </a:r>
            <a:r>
              <a:rPr lang="ko-KR" altLang="en-US" sz="1400" b="1" dirty="0"/>
              <a:t> 사람</a:t>
            </a:r>
            <a:r>
              <a:rPr lang="en-US" altLang="ko-KR" sz="1400" b="1" dirty="0"/>
              <a:t>), posts(</a:t>
            </a:r>
            <a:r>
              <a:rPr lang="ko-KR" altLang="en-US" sz="1400" b="1" dirty="0"/>
              <a:t>내 </a:t>
            </a:r>
            <a:r>
              <a:rPr lang="ko-KR" altLang="en-US" sz="1400" b="1" dirty="0" err="1"/>
              <a:t>작성글</a:t>
            </a:r>
            <a:r>
              <a:rPr lang="en-US" altLang="ko-KR" sz="1400" b="1" dirty="0"/>
              <a:t>), replies(</a:t>
            </a:r>
            <a:r>
              <a:rPr lang="ko-KR" altLang="en-US" sz="1400" b="1" dirty="0"/>
              <a:t>게시물별 </a:t>
            </a:r>
            <a:r>
              <a:rPr lang="ko-KR" altLang="en-US" sz="1400" b="1" dirty="0" err="1"/>
              <a:t>댓글</a:t>
            </a:r>
            <a:r>
              <a:rPr lang="en-US" altLang="ko-KR" sz="1400" b="1" dirty="0"/>
              <a:t>), likeposts(</a:t>
            </a:r>
            <a:r>
              <a:rPr lang="ko-KR" altLang="en-US" sz="1400" b="1" dirty="0" err="1"/>
              <a:t>좋아요를</a:t>
            </a:r>
            <a:r>
              <a:rPr lang="ko-KR" altLang="en-US" sz="1400" b="1" dirty="0"/>
              <a:t> 누른 글</a:t>
            </a:r>
            <a:r>
              <a:rPr lang="en-US" altLang="ko-KR" sz="1400" b="1" dirty="0"/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sz="1400" b="1" dirty="0"/>
              <a:t>프로필사진 </a:t>
            </a:r>
            <a:r>
              <a:rPr lang="en-US" altLang="ko-KR" sz="1400" b="1" dirty="0"/>
              <a:t>: </a:t>
            </a:r>
            <a:r>
              <a:rPr lang="en-US" altLang="ko-KR" sz="1400" b="1" dirty="0" err="1"/>
              <a:t>profile_image_path</a:t>
            </a:r>
            <a:r>
              <a:rPr lang="en-US" altLang="ko-KR" sz="1400" b="1" dirty="0"/>
              <a:t>(URL)</a:t>
            </a:r>
          </a:p>
          <a:p>
            <a:pPr marL="285750" indent="-285750">
              <a:buFontTx/>
              <a:buChar char="-"/>
            </a:pPr>
            <a:r>
              <a:rPr lang="ko-KR" altLang="en-US" sz="1400" b="1" dirty="0"/>
              <a:t>사진을 올리면 </a:t>
            </a:r>
            <a:r>
              <a:rPr lang="ko-KR" altLang="en-US" sz="1400" b="1" dirty="0" err="1"/>
              <a:t>인스타나</a:t>
            </a:r>
            <a:r>
              <a:rPr lang="ko-KR" altLang="en-US" sz="1400" b="1" dirty="0"/>
              <a:t> </a:t>
            </a:r>
            <a:r>
              <a:rPr lang="ko-KR" altLang="en-US" sz="1400" b="1" dirty="0" err="1"/>
              <a:t>페이스북에</a:t>
            </a:r>
            <a:r>
              <a:rPr lang="ko-KR" altLang="en-US" sz="1400" b="1" dirty="0"/>
              <a:t> 동시에 올라갈 수 있도록 하는 것도 </a:t>
            </a:r>
            <a:r>
              <a:rPr lang="ko-KR" altLang="en-US" sz="1400" b="1" dirty="0" err="1"/>
              <a:t>좋을듯</a:t>
            </a:r>
            <a:r>
              <a:rPr lang="en-US" altLang="ko-KR" sz="1400" b="1" dirty="0"/>
              <a:t>!</a:t>
            </a:r>
          </a:p>
        </p:txBody>
      </p:sp>
      <p:sp>
        <p:nvSpPr>
          <p:cNvPr id="104" name="모서리가 둥근 직사각형 103"/>
          <p:cNvSpPr/>
          <p:nvPr/>
        </p:nvSpPr>
        <p:spPr>
          <a:xfrm>
            <a:off x="348695" y="6421369"/>
            <a:ext cx="6176453" cy="2720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footer</a:t>
            </a:r>
            <a:endParaRPr lang="ko-KR" altLang="en-US" dirty="0"/>
          </a:p>
        </p:txBody>
      </p:sp>
      <p:grpSp>
        <p:nvGrpSpPr>
          <p:cNvPr id="111" name="그룹 110"/>
          <p:cNvGrpSpPr/>
          <p:nvPr/>
        </p:nvGrpSpPr>
        <p:grpSpPr>
          <a:xfrm>
            <a:off x="382762" y="1062373"/>
            <a:ext cx="6121759" cy="2094550"/>
            <a:chOff x="610224" y="955280"/>
            <a:chExt cx="4432100" cy="1516436"/>
          </a:xfrm>
        </p:grpSpPr>
        <p:pic>
          <p:nvPicPr>
            <p:cNvPr id="112" name="그림 1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0224" y="955280"/>
              <a:ext cx="4422371" cy="190620"/>
            </a:xfrm>
            <a:prstGeom prst="rect">
              <a:avLst/>
            </a:prstGeom>
          </p:spPr>
        </p:pic>
        <p:pic>
          <p:nvPicPr>
            <p:cNvPr id="116" name="그림 11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0225" y="1250854"/>
              <a:ext cx="3566122" cy="500359"/>
            </a:xfrm>
            <a:prstGeom prst="rect">
              <a:avLst/>
            </a:prstGeom>
          </p:spPr>
        </p:pic>
        <p:pic>
          <p:nvPicPr>
            <p:cNvPr id="118" name="그림 11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08910" y="1176951"/>
              <a:ext cx="1333414" cy="1294765"/>
            </a:xfrm>
            <a:prstGeom prst="rect">
              <a:avLst/>
            </a:prstGeom>
          </p:spPr>
        </p:pic>
        <p:sp>
          <p:nvSpPr>
            <p:cNvPr id="120" name="타원 119"/>
            <p:cNvSpPr/>
            <p:nvPr/>
          </p:nvSpPr>
          <p:spPr>
            <a:xfrm>
              <a:off x="2437882" y="1270297"/>
              <a:ext cx="932736" cy="28349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/>
                <a:t>Member_type</a:t>
              </a:r>
              <a:endParaRPr lang="ko-KR" altLang="en-US" sz="800" b="1" dirty="0"/>
            </a:p>
          </p:txBody>
        </p:sp>
      </p:grpSp>
      <p:pic>
        <p:nvPicPr>
          <p:cNvPr id="121" name="그림 1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4335" y="2273882"/>
            <a:ext cx="4321871" cy="275413"/>
          </a:xfrm>
          <a:prstGeom prst="rect">
            <a:avLst/>
          </a:prstGeom>
        </p:spPr>
      </p:pic>
      <p:sp>
        <p:nvSpPr>
          <p:cNvPr id="126" name="직사각형 125"/>
          <p:cNvSpPr/>
          <p:nvPr/>
        </p:nvSpPr>
        <p:spPr>
          <a:xfrm>
            <a:off x="964732" y="1855134"/>
            <a:ext cx="839610" cy="321387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7" name="직사각형 126"/>
          <p:cNvSpPr/>
          <p:nvPr/>
        </p:nvSpPr>
        <p:spPr>
          <a:xfrm>
            <a:off x="846540" y="2286813"/>
            <a:ext cx="631904" cy="215444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sz="800" dirty="0"/>
              <a:t>Following</a:t>
            </a:r>
            <a:endParaRPr lang="ko-KR" altLang="en-US" sz="800" dirty="0"/>
          </a:p>
        </p:txBody>
      </p:sp>
      <p:sp>
        <p:nvSpPr>
          <p:cNvPr id="128" name="직사각형 127"/>
          <p:cNvSpPr/>
          <p:nvPr/>
        </p:nvSpPr>
        <p:spPr>
          <a:xfrm>
            <a:off x="1380280" y="2283944"/>
            <a:ext cx="598241" cy="215444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sz="800" b="1" dirty="0" err="1" smtClean="0">
                <a:solidFill>
                  <a:schemeClr val="accent2"/>
                </a:solidFill>
              </a:rPr>
              <a:t>myposts</a:t>
            </a:r>
            <a:endParaRPr lang="ko-KR" altLang="en-US" sz="800" b="1" dirty="0">
              <a:solidFill>
                <a:schemeClr val="accent2"/>
              </a:solidFill>
            </a:endParaRPr>
          </a:p>
        </p:txBody>
      </p:sp>
      <p:sp>
        <p:nvSpPr>
          <p:cNvPr id="129" name="직사각형 128"/>
          <p:cNvSpPr/>
          <p:nvPr/>
        </p:nvSpPr>
        <p:spPr>
          <a:xfrm>
            <a:off x="1880356" y="2297230"/>
            <a:ext cx="506870" cy="215444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sz="800" dirty="0"/>
              <a:t>replies</a:t>
            </a:r>
            <a:endParaRPr lang="ko-KR" altLang="en-US" sz="800" dirty="0"/>
          </a:p>
        </p:txBody>
      </p:sp>
      <p:sp>
        <p:nvSpPr>
          <p:cNvPr id="130" name="직사각형 129"/>
          <p:cNvSpPr/>
          <p:nvPr/>
        </p:nvSpPr>
        <p:spPr>
          <a:xfrm>
            <a:off x="2286423" y="2295268"/>
            <a:ext cx="588623" cy="215444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sz="800" dirty="0" err="1"/>
              <a:t>likeposts</a:t>
            </a:r>
            <a:endParaRPr lang="ko-KR" altLang="en-US" sz="800" dirty="0"/>
          </a:p>
        </p:txBody>
      </p:sp>
      <p:sp>
        <p:nvSpPr>
          <p:cNvPr id="131" name="직사각형 130"/>
          <p:cNvSpPr/>
          <p:nvPr/>
        </p:nvSpPr>
        <p:spPr>
          <a:xfrm>
            <a:off x="304477" y="2290409"/>
            <a:ext cx="575799" cy="215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ko-KR" sz="800" dirty="0"/>
              <a:t>Follower</a:t>
            </a:r>
            <a:endParaRPr lang="ko-KR" altLang="en-US" sz="800" dirty="0"/>
          </a:p>
        </p:txBody>
      </p:sp>
      <p:sp>
        <p:nvSpPr>
          <p:cNvPr id="144" name="직사각형 143"/>
          <p:cNvSpPr/>
          <p:nvPr/>
        </p:nvSpPr>
        <p:spPr>
          <a:xfrm>
            <a:off x="1926080" y="1852204"/>
            <a:ext cx="1000856" cy="321387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46" name="그림 14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9810" y="3317027"/>
            <a:ext cx="1861108" cy="1741674"/>
          </a:xfrm>
          <a:prstGeom prst="rect">
            <a:avLst/>
          </a:prstGeom>
        </p:spPr>
      </p:pic>
      <p:pic>
        <p:nvPicPr>
          <p:cNvPr id="152" name="그림 15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735" y="1853316"/>
            <a:ext cx="808498" cy="254820"/>
          </a:xfrm>
          <a:prstGeom prst="rect">
            <a:avLst/>
          </a:prstGeom>
        </p:spPr>
      </p:pic>
      <p:pic>
        <p:nvPicPr>
          <p:cNvPr id="153" name="그림 15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7163" y="1908650"/>
            <a:ext cx="894037" cy="218542"/>
          </a:xfrm>
          <a:prstGeom prst="rect">
            <a:avLst/>
          </a:prstGeom>
        </p:spPr>
      </p:pic>
      <p:sp>
        <p:nvSpPr>
          <p:cNvPr id="155" name="TextBox 154"/>
          <p:cNvSpPr txBox="1"/>
          <p:nvPr/>
        </p:nvSpPr>
        <p:spPr>
          <a:xfrm>
            <a:off x="453420" y="326870"/>
            <a:ext cx="5188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내 페이지 </a:t>
            </a:r>
            <a:r>
              <a:rPr lang="ko-KR" altLang="en-US" b="1" dirty="0"/>
              <a:t>정보 상세보기</a:t>
            </a:r>
            <a:r>
              <a:rPr lang="en-US" altLang="ko-KR" b="1" dirty="0"/>
              <a:t> (1) - </a:t>
            </a:r>
            <a:r>
              <a:rPr lang="en-US" altLang="ko-KR" b="1" dirty="0" smtClean="0"/>
              <a:t>posts</a:t>
            </a:r>
            <a:endParaRPr lang="ko-KR" altLang="en-US" b="1" dirty="0"/>
          </a:p>
        </p:txBody>
      </p:sp>
      <p:grpSp>
        <p:nvGrpSpPr>
          <p:cNvPr id="2" name="그룹 1"/>
          <p:cNvGrpSpPr/>
          <p:nvPr/>
        </p:nvGrpSpPr>
        <p:grpSpPr>
          <a:xfrm>
            <a:off x="8945004" y="3282938"/>
            <a:ext cx="3097553" cy="3027744"/>
            <a:chOff x="8945004" y="3282938"/>
            <a:chExt cx="3097553" cy="3027744"/>
          </a:xfrm>
        </p:grpSpPr>
        <p:grpSp>
          <p:nvGrpSpPr>
            <p:cNvPr id="63" name="그룹 62"/>
            <p:cNvGrpSpPr/>
            <p:nvPr/>
          </p:nvGrpSpPr>
          <p:grpSpPr>
            <a:xfrm>
              <a:off x="8945004" y="3282938"/>
              <a:ext cx="3033923" cy="2888284"/>
              <a:chOff x="-85696" y="2188949"/>
              <a:chExt cx="3025014" cy="3602447"/>
            </a:xfrm>
          </p:grpSpPr>
          <p:sp>
            <p:nvSpPr>
              <p:cNvPr id="64" name="직사각형 63"/>
              <p:cNvSpPr/>
              <p:nvPr/>
            </p:nvSpPr>
            <p:spPr>
              <a:xfrm>
                <a:off x="0" y="2798273"/>
                <a:ext cx="2939318" cy="299312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pic>
            <p:nvPicPr>
              <p:cNvPr id="65" name="그림 64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72766" y="4989271"/>
                <a:ext cx="1021436" cy="260116"/>
              </a:xfrm>
              <a:prstGeom prst="rect">
                <a:avLst/>
              </a:prstGeom>
            </p:spPr>
          </p:pic>
          <p:pic>
            <p:nvPicPr>
              <p:cNvPr id="66" name="그림 65"/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81554" y="5028931"/>
                <a:ext cx="904875" cy="247650"/>
              </a:xfrm>
              <a:prstGeom prst="rect">
                <a:avLst/>
              </a:prstGeom>
            </p:spPr>
          </p:pic>
          <p:pic>
            <p:nvPicPr>
              <p:cNvPr id="67" name="그림 66"/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2453" y="5007163"/>
                <a:ext cx="895350" cy="238125"/>
              </a:xfrm>
              <a:prstGeom prst="rect">
                <a:avLst/>
              </a:prstGeom>
            </p:spPr>
          </p:pic>
          <p:pic>
            <p:nvPicPr>
              <p:cNvPr id="68" name="그림 67"/>
              <p:cNvPicPr>
                <a:picLocks noChangeAspect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85696" y="2188949"/>
                <a:ext cx="1597920" cy="558686"/>
              </a:xfrm>
              <a:prstGeom prst="rect">
                <a:avLst/>
              </a:prstGeom>
            </p:spPr>
          </p:pic>
          <p:pic>
            <p:nvPicPr>
              <p:cNvPr id="69" name="그림 68"/>
              <p:cNvPicPr>
                <a:picLocks noChangeAspect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0935" y="4754295"/>
                <a:ext cx="2052873" cy="165174"/>
              </a:xfrm>
              <a:prstGeom prst="rect">
                <a:avLst/>
              </a:prstGeom>
            </p:spPr>
          </p:pic>
          <p:pic>
            <p:nvPicPr>
              <p:cNvPr id="70" name="그림 69"/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2453" y="2861372"/>
                <a:ext cx="2821749" cy="1706145"/>
              </a:xfrm>
              <a:prstGeom prst="rect">
                <a:avLst/>
              </a:prstGeom>
            </p:spPr>
          </p:pic>
        </p:grpSp>
        <p:sp>
          <p:nvSpPr>
            <p:cNvPr id="71" name="TextBox 70"/>
            <p:cNvSpPr txBox="1"/>
            <p:nvPr/>
          </p:nvSpPr>
          <p:spPr>
            <a:xfrm>
              <a:off x="9415499" y="3368128"/>
              <a:ext cx="2177350" cy="261610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1100" dirty="0" smtClean="0"/>
                <a:t>닉네임</a:t>
              </a:r>
              <a:endParaRPr lang="ko-KR" altLang="en-US" sz="1100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9126223" y="5261121"/>
              <a:ext cx="2753663" cy="276999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글 내용</a:t>
              </a:r>
              <a:endParaRPr lang="ko-KR" altLang="en-US" sz="1200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11143142" y="5519913"/>
              <a:ext cx="899415" cy="246221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err="1" smtClean="0"/>
                <a:t>글좋아요수</a:t>
              </a:r>
              <a:endParaRPr lang="ko-KR" altLang="en-US" sz="1000" dirty="0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10180098" y="5517190"/>
              <a:ext cx="652868" cy="246221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err="1" smtClean="0"/>
                <a:t>댓글수</a:t>
              </a:r>
              <a:endParaRPr lang="ko-KR" altLang="en-US" sz="1000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9376169" y="5517190"/>
              <a:ext cx="593979" cy="246221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날짜</a:t>
              </a:r>
              <a:endParaRPr lang="ko-KR" altLang="en-US" sz="1000" dirty="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11143142" y="5776836"/>
              <a:ext cx="899415" cy="246221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/>
                <a:t>5</a:t>
              </a:r>
              <a:endParaRPr lang="ko-KR" altLang="en-US" sz="1000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10180098" y="5774113"/>
              <a:ext cx="652868" cy="246221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/>
                <a:t>3</a:t>
              </a:r>
              <a:endParaRPr lang="ko-KR" altLang="en-US" sz="1000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9376168" y="5774113"/>
              <a:ext cx="740299" cy="246221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/>
                <a:t>12</a:t>
              </a:r>
              <a:r>
                <a:rPr lang="ko-KR" altLang="en-US" sz="1000" dirty="0" err="1" smtClean="0"/>
                <a:t>시간전</a:t>
              </a:r>
              <a:endParaRPr lang="en-US" altLang="ko-KR" sz="1000" dirty="0" smtClean="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9376168" y="6064461"/>
              <a:ext cx="2503718" cy="246221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 err="1" smtClean="0"/>
                <a:t>Monent</a:t>
              </a:r>
              <a:r>
                <a:rPr lang="en-US" altLang="ko-KR" sz="1000" b="1" dirty="0"/>
                <a:t> </a:t>
              </a:r>
              <a:r>
                <a:rPr lang="en-US" altLang="ko-KR" sz="1000" b="1" dirty="0" smtClean="0"/>
                <a:t>– relative time </a:t>
              </a:r>
              <a:r>
                <a:rPr lang="ko-KR" altLang="en-US" sz="1000" b="1" dirty="0" smtClean="0"/>
                <a:t>참고</a:t>
              </a:r>
              <a:endParaRPr lang="en-US" altLang="ko-KR" sz="1000" b="1" dirty="0" smtClean="0"/>
            </a:p>
          </p:txBody>
        </p:sp>
      </p:grpSp>
      <p:grpSp>
        <p:nvGrpSpPr>
          <p:cNvPr id="81" name="그룹 80"/>
          <p:cNvGrpSpPr/>
          <p:nvPr/>
        </p:nvGrpSpPr>
        <p:grpSpPr>
          <a:xfrm>
            <a:off x="297927" y="2621878"/>
            <a:ext cx="1371263" cy="1110925"/>
            <a:chOff x="-14105" y="2798273"/>
            <a:chExt cx="2953423" cy="2993123"/>
          </a:xfrm>
        </p:grpSpPr>
        <p:sp>
          <p:nvSpPr>
            <p:cNvPr id="82" name="직사각형 81"/>
            <p:cNvSpPr/>
            <p:nvPr/>
          </p:nvSpPr>
          <p:spPr>
            <a:xfrm>
              <a:off x="0" y="2798273"/>
              <a:ext cx="2939318" cy="29931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83" name="그림 82"/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72766" y="5479959"/>
              <a:ext cx="1021436" cy="260117"/>
            </a:xfrm>
            <a:prstGeom prst="rect">
              <a:avLst/>
            </a:prstGeom>
          </p:spPr>
        </p:pic>
        <p:pic>
          <p:nvPicPr>
            <p:cNvPr id="84" name="그림 83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1554" y="5493089"/>
              <a:ext cx="904875" cy="247650"/>
            </a:xfrm>
            <a:prstGeom prst="rect">
              <a:avLst/>
            </a:prstGeom>
          </p:spPr>
        </p:pic>
        <p:pic>
          <p:nvPicPr>
            <p:cNvPr id="85" name="그림 84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453" y="5497852"/>
              <a:ext cx="895350" cy="238125"/>
            </a:xfrm>
            <a:prstGeom prst="rect">
              <a:avLst/>
            </a:prstGeom>
          </p:spPr>
        </p:pic>
        <p:pic>
          <p:nvPicPr>
            <p:cNvPr id="86" name="그림 85"/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4105" y="2878161"/>
              <a:ext cx="1944231" cy="679768"/>
            </a:xfrm>
            <a:prstGeom prst="rect">
              <a:avLst/>
            </a:prstGeom>
          </p:spPr>
        </p:pic>
        <p:pic>
          <p:nvPicPr>
            <p:cNvPr id="87" name="그림 86"/>
            <p:cNvPicPr>
              <a:picLocks noChangeAspect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935" y="5271492"/>
              <a:ext cx="2052873" cy="165174"/>
            </a:xfrm>
            <a:prstGeom prst="rect">
              <a:avLst/>
            </a:prstGeom>
          </p:spPr>
        </p:pic>
        <p:pic>
          <p:nvPicPr>
            <p:cNvPr id="88" name="그림 87"/>
            <p:cNvPicPr>
              <a:picLocks noChangeAspect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784" y="3409544"/>
              <a:ext cx="2821749" cy="1706144"/>
            </a:xfrm>
            <a:prstGeom prst="rect">
              <a:avLst/>
            </a:prstGeom>
          </p:spPr>
        </p:pic>
      </p:grpSp>
      <p:sp>
        <p:nvSpPr>
          <p:cNvPr id="157" name="TextBox 156"/>
          <p:cNvSpPr txBox="1"/>
          <p:nvPr/>
        </p:nvSpPr>
        <p:spPr>
          <a:xfrm>
            <a:off x="7096586" y="231026"/>
            <a:ext cx="4635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참고 파일 </a:t>
            </a:r>
            <a:r>
              <a:rPr lang="en-US" altLang="ko-KR" dirty="0"/>
              <a:t>: </a:t>
            </a:r>
            <a:r>
              <a:rPr lang="en-US" altLang="ko-KR" dirty="0" smtClean="0"/>
              <a:t>profile.html</a:t>
            </a:r>
            <a:endParaRPr lang="en-US" altLang="ko-KR" dirty="0"/>
          </a:p>
        </p:txBody>
      </p:sp>
      <p:grpSp>
        <p:nvGrpSpPr>
          <p:cNvPr id="107" name="그룹 106"/>
          <p:cNvGrpSpPr/>
          <p:nvPr/>
        </p:nvGrpSpPr>
        <p:grpSpPr>
          <a:xfrm>
            <a:off x="1800380" y="2622093"/>
            <a:ext cx="1371263" cy="1110925"/>
            <a:chOff x="-14105" y="2798273"/>
            <a:chExt cx="2953423" cy="2993123"/>
          </a:xfrm>
        </p:grpSpPr>
        <p:sp>
          <p:nvSpPr>
            <p:cNvPr id="109" name="직사각형 108"/>
            <p:cNvSpPr/>
            <p:nvPr/>
          </p:nvSpPr>
          <p:spPr>
            <a:xfrm>
              <a:off x="0" y="2798273"/>
              <a:ext cx="2939318" cy="29931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110" name="그림 109"/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72766" y="5479959"/>
              <a:ext cx="1021436" cy="260117"/>
            </a:xfrm>
            <a:prstGeom prst="rect">
              <a:avLst/>
            </a:prstGeom>
          </p:spPr>
        </p:pic>
        <p:pic>
          <p:nvPicPr>
            <p:cNvPr id="119" name="그림 118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1554" y="5493089"/>
              <a:ext cx="904875" cy="247650"/>
            </a:xfrm>
            <a:prstGeom prst="rect">
              <a:avLst/>
            </a:prstGeom>
          </p:spPr>
        </p:pic>
        <p:pic>
          <p:nvPicPr>
            <p:cNvPr id="122" name="그림 121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453" y="5497852"/>
              <a:ext cx="895350" cy="238125"/>
            </a:xfrm>
            <a:prstGeom prst="rect">
              <a:avLst/>
            </a:prstGeom>
          </p:spPr>
        </p:pic>
        <p:pic>
          <p:nvPicPr>
            <p:cNvPr id="132" name="그림 131"/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4105" y="2878161"/>
              <a:ext cx="1944231" cy="679768"/>
            </a:xfrm>
            <a:prstGeom prst="rect">
              <a:avLst/>
            </a:prstGeom>
          </p:spPr>
        </p:pic>
        <p:pic>
          <p:nvPicPr>
            <p:cNvPr id="135" name="그림 134"/>
            <p:cNvPicPr>
              <a:picLocks noChangeAspect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935" y="5271492"/>
              <a:ext cx="2052873" cy="165174"/>
            </a:xfrm>
            <a:prstGeom prst="rect">
              <a:avLst/>
            </a:prstGeom>
          </p:spPr>
        </p:pic>
        <p:pic>
          <p:nvPicPr>
            <p:cNvPr id="136" name="그림 135"/>
            <p:cNvPicPr>
              <a:picLocks noChangeAspect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784" y="3409544"/>
              <a:ext cx="2821749" cy="1706144"/>
            </a:xfrm>
            <a:prstGeom prst="rect">
              <a:avLst/>
            </a:prstGeom>
          </p:spPr>
        </p:pic>
      </p:grpSp>
      <p:grpSp>
        <p:nvGrpSpPr>
          <p:cNvPr id="145" name="그룹 144"/>
          <p:cNvGrpSpPr/>
          <p:nvPr/>
        </p:nvGrpSpPr>
        <p:grpSpPr>
          <a:xfrm>
            <a:off x="3315073" y="2637752"/>
            <a:ext cx="1371263" cy="1110925"/>
            <a:chOff x="-14105" y="2798273"/>
            <a:chExt cx="2953423" cy="2993123"/>
          </a:xfrm>
        </p:grpSpPr>
        <p:sp>
          <p:nvSpPr>
            <p:cNvPr id="158" name="직사각형 157"/>
            <p:cNvSpPr/>
            <p:nvPr/>
          </p:nvSpPr>
          <p:spPr>
            <a:xfrm>
              <a:off x="0" y="2798273"/>
              <a:ext cx="2939318" cy="29931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159" name="그림 158"/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72766" y="5479959"/>
              <a:ext cx="1021436" cy="260117"/>
            </a:xfrm>
            <a:prstGeom prst="rect">
              <a:avLst/>
            </a:prstGeom>
          </p:spPr>
        </p:pic>
        <p:pic>
          <p:nvPicPr>
            <p:cNvPr id="160" name="그림 159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1554" y="5493089"/>
              <a:ext cx="904875" cy="247650"/>
            </a:xfrm>
            <a:prstGeom prst="rect">
              <a:avLst/>
            </a:prstGeom>
          </p:spPr>
        </p:pic>
        <p:pic>
          <p:nvPicPr>
            <p:cNvPr id="161" name="그림 160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453" y="5497852"/>
              <a:ext cx="895350" cy="238125"/>
            </a:xfrm>
            <a:prstGeom prst="rect">
              <a:avLst/>
            </a:prstGeom>
          </p:spPr>
        </p:pic>
        <p:pic>
          <p:nvPicPr>
            <p:cNvPr id="162" name="그림 161"/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4105" y="2878161"/>
              <a:ext cx="1944231" cy="679768"/>
            </a:xfrm>
            <a:prstGeom prst="rect">
              <a:avLst/>
            </a:prstGeom>
          </p:spPr>
        </p:pic>
        <p:pic>
          <p:nvPicPr>
            <p:cNvPr id="163" name="그림 162"/>
            <p:cNvPicPr>
              <a:picLocks noChangeAspect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935" y="5271492"/>
              <a:ext cx="2052873" cy="165174"/>
            </a:xfrm>
            <a:prstGeom prst="rect">
              <a:avLst/>
            </a:prstGeom>
          </p:spPr>
        </p:pic>
        <p:pic>
          <p:nvPicPr>
            <p:cNvPr id="164" name="그림 163"/>
            <p:cNvPicPr>
              <a:picLocks noChangeAspect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784" y="3409544"/>
              <a:ext cx="2821749" cy="1706144"/>
            </a:xfrm>
            <a:prstGeom prst="rect">
              <a:avLst/>
            </a:prstGeom>
          </p:spPr>
        </p:pic>
      </p:grpSp>
      <p:grpSp>
        <p:nvGrpSpPr>
          <p:cNvPr id="165" name="그룹 164"/>
          <p:cNvGrpSpPr/>
          <p:nvPr/>
        </p:nvGrpSpPr>
        <p:grpSpPr>
          <a:xfrm>
            <a:off x="286173" y="3868759"/>
            <a:ext cx="1371263" cy="1110925"/>
            <a:chOff x="-14105" y="2798273"/>
            <a:chExt cx="2953423" cy="2993123"/>
          </a:xfrm>
        </p:grpSpPr>
        <p:sp>
          <p:nvSpPr>
            <p:cNvPr id="166" name="직사각형 165"/>
            <p:cNvSpPr/>
            <p:nvPr/>
          </p:nvSpPr>
          <p:spPr>
            <a:xfrm>
              <a:off x="0" y="2798273"/>
              <a:ext cx="2939318" cy="29931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167" name="그림 166"/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72766" y="5479959"/>
              <a:ext cx="1021436" cy="260117"/>
            </a:xfrm>
            <a:prstGeom prst="rect">
              <a:avLst/>
            </a:prstGeom>
          </p:spPr>
        </p:pic>
        <p:pic>
          <p:nvPicPr>
            <p:cNvPr id="168" name="그림 167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1554" y="5493089"/>
              <a:ext cx="904875" cy="247650"/>
            </a:xfrm>
            <a:prstGeom prst="rect">
              <a:avLst/>
            </a:prstGeom>
          </p:spPr>
        </p:pic>
        <p:pic>
          <p:nvPicPr>
            <p:cNvPr id="169" name="그림 168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453" y="5497852"/>
              <a:ext cx="895350" cy="238125"/>
            </a:xfrm>
            <a:prstGeom prst="rect">
              <a:avLst/>
            </a:prstGeom>
          </p:spPr>
        </p:pic>
        <p:pic>
          <p:nvPicPr>
            <p:cNvPr id="170" name="그림 169"/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4105" y="2878161"/>
              <a:ext cx="1944231" cy="679768"/>
            </a:xfrm>
            <a:prstGeom prst="rect">
              <a:avLst/>
            </a:prstGeom>
          </p:spPr>
        </p:pic>
        <p:pic>
          <p:nvPicPr>
            <p:cNvPr id="171" name="그림 170"/>
            <p:cNvPicPr>
              <a:picLocks noChangeAspect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935" y="5271492"/>
              <a:ext cx="2052873" cy="165174"/>
            </a:xfrm>
            <a:prstGeom prst="rect">
              <a:avLst/>
            </a:prstGeom>
          </p:spPr>
        </p:pic>
        <p:pic>
          <p:nvPicPr>
            <p:cNvPr id="172" name="그림 171"/>
            <p:cNvPicPr>
              <a:picLocks noChangeAspect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784" y="3409544"/>
              <a:ext cx="2821749" cy="1706144"/>
            </a:xfrm>
            <a:prstGeom prst="rect">
              <a:avLst/>
            </a:prstGeom>
          </p:spPr>
        </p:pic>
      </p:grpSp>
      <p:grpSp>
        <p:nvGrpSpPr>
          <p:cNvPr id="173" name="그룹 172"/>
          <p:cNvGrpSpPr/>
          <p:nvPr/>
        </p:nvGrpSpPr>
        <p:grpSpPr>
          <a:xfrm>
            <a:off x="1788626" y="3868974"/>
            <a:ext cx="1371263" cy="1110925"/>
            <a:chOff x="-14105" y="2798273"/>
            <a:chExt cx="2953423" cy="2993123"/>
          </a:xfrm>
        </p:grpSpPr>
        <p:sp>
          <p:nvSpPr>
            <p:cNvPr id="174" name="직사각형 173"/>
            <p:cNvSpPr/>
            <p:nvPr/>
          </p:nvSpPr>
          <p:spPr>
            <a:xfrm>
              <a:off x="0" y="2798273"/>
              <a:ext cx="2939318" cy="29931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175" name="그림 174"/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72766" y="5479959"/>
              <a:ext cx="1021436" cy="260117"/>
            </a:xfrm>
            <a:prstGeom prst="rect">
              <a:avLst/>
            </a:prstGeom>
          </p:spPr>
        </p:pic>
        <p:pic>
          <p:nvPicPr>
            <p:cNvPr id="176" name="그림 175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1554" y="5493089"/>
              <a:ext cx="904875" cy="247650"/>
            </a:xfrm>
            <a:prstGeom prst="rect">
              <a:avLst/>
            </a:prstGeom>
          </p:spPr>
        </p:pic>
        <p:pic>
          <p:nvPicPr>
            <p:cNvPr id="177" name="그림 176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453" y="5497852"/>
              <a:ext cx="895350" cy="238125"/>
            </a:xfrm>
            <a:prstGeom prst="rect">
              <a:avLst/>
            </a:prstGeom>
          </p:spPr>
        </p:pic>
        <p:pic>
          <p:nvPicPr>
            <p:cNvPr id="178" name="그림 177"/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4105" y="2878161"/>
              <a:ext cx="1944231" cy="679768"/>
            </a:xfrm>
            <a:prstGeom prst="rect">
              <a:avLst/>
            </a:prstGeom>
          </p:spPr>
        </p:pic>
        <p:pic>
          <p:nvPicPr>
            <p:cNvPr id="179" name="그림 178"/>
            <p:cNvPicPr>
              <a:picLocks noChangeAspect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935" y="5271492"/>
              <a:ext cx="2052873" cy="165174"/>
            </a:xfrm>
            <a:prstGeom prst="rect">
              <a:avLst/>
            </a:prstGeom>
          </p:spPr>
        </p:pic>
        <p:pic>
          <p:nvPicPr>
            <p:cNvPr id="180" name="그림 179"/>
            <p:cNvPicPr>
              <a:picLocks noChangeAspect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784" y="3409544"/>
              <a:ext cx="2821749" cy="1706144"/>
            </a:xfrm>
            <a:prstGeom prst="rect">
              <a:avLst/>
            </a:prstGeom>
          </p:spPr>
        </p:pic>
      </p:grpSp>
      <p:grpSp>
        <p:nvGrpSpPr>
          <p:cNvPr id="181" name="그룹 180"/>
          <p:cNvGrpSpPr/>
          <p:nvPr/>
        </p:nvGrpSpPr>
        <p:grpSpPr>
          <a:xfrm>
            <a:off x="3303319" y="3884633"/>
            <a:ext cx="1371263" cy="1110925"/>
            <a:chOff x="-14105" y="2798273"/>
            <a:chExt cx="2953423" cy="2993123"/>
          </a:xfrm>
        </p:grpSpPr>
        <p:sp>
          <p:nvSpPr>
            <p:cNvPr id="182" name="직사각형 181"/>
            <p:cNvSpPr/>
            <p:nvPr/>
          </p:nvSpPr>
          <p:spPr>
            <a:xfrm>
              <a:off x="0" y="2798273"/>
              <a:ext cx="2939318" cy="29931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183" name="그림 182"/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72766" y="5479959"/>
              <a:ext cx="1021436" cy="260117"/>
            </a:xfrm>
            <a:prstGeom prst="rect">
              <a:avLst/>
            </a:prstGeom>
          </p:spPr>
        </p:pic>
        <p:pic>
          <p:nvPicPr>
            <p:cNvPr id="184" name="그림 183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1554" y="5493089"/>
              <a:ext cx="904875" cy="247650"/>
            </a:xfrm>
            <a:prstGeom prst="rect">
              <a:avLst/>
            </a:prstGeom>
          </p:spPr>
        </p:pic>
        <p:pic>
          <p:nvPicPr>
            <p:cNvPr id="185" name="그림 184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453" y="5497852"/>
              <a:ext cx="895350" cy="238125"/>
            </a:xfrm>
            <a:prstGeom prst="rect">
              <a:avLst/>
            </a:prstGeom>
          </p:spPr>
        </p:pic>
        <p:pic>
          <p:nvPicPr>
            <p:cNvPr id="186" name="그림 185"/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4105" y="2878161"/>
              <a:ext cx="1944231" cy="679768"/>
            </a:xfrm>
            <a:prstGeom prst="rect">
              <a:avLst/>
            </a:prstGeom>
          </p:spPr>
        </p:pic>
        <p:pic>
          <p:nvPicPr>
            <p:cNvPr id="187" name="그림 186"/>
            <p:cNvPicPr>
              <a:picLocks noChangeAspect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935" y="5271492"/>
              <a:ext cx="2052873" cy="165174"/>
            </a:xfrm>
            <a:prstGeom prst="rect">
              <a:avLst/>
            </a:prstGeom>
          </p:spPr>
        </p:pic>
        <p:pic>
          <p:nvPicPr>
            <p:cNvPr id="188" name="그림 187"/>
            <p:cNvPicPr>
              <a:picLocks noChangeAspect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784" y="3409544"/>
              <a:ext cx="2821749" cy="17061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87568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53420" y="326870"/>
            <a:ext cx="5188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내 </a:t>
            </a:r>
            <a:r>
              <a:rPr lang="ko-KR" altLang="en-US" b="1" dirty="0" smtClean="0"/>
              <a:t>페이지 정보 </a:t>
            </a:r>
            <a:r>
              <a:rPr lang="ko-KR" altLang="en-US" b="1" dirty="0"/>
              <a:t>상세보기</a:t>
            </a:r>
            <a:r>
              <a:rPr lang="en-US" altLang="ko-KR" b="1" dirty="0"/>
              <a:t> (1) - </a:t>
            </a:r>
            <a:r>
              <a:rPr lang="en-US" altLang="ko-KR" b="1" dirty="0" smtClean="0"/>
              <a:t>replies</a:t>
            </a:r>
            <a:endParaRPr lang="ko-KR" altLang="en-US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7096586" y="231026"/>
            <a:ext cx="4635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참고 파일 </a:t>
            </a:r>
            <a:r>
              <a:rPr lang="en-US" altLang="ko-KR" dirty="0"/>
              <a:t>: </a:t>
            </a:r>
            <a:r>
              <a:rPr lang="en-US" altLang="ko-KR" dirty="0" smtClean="0"/>
              <a:t>profile.html</a:t>
            </a:r>
            <a:endParaRPr lang="en-US" altLang="ko-KR" dirty="0"/>
          </a:p>
        </p:txBody>
      </p:sp>
      <p:sp>
        <p:nvSpPr>
          <p:cNvPr id="143" name="직사각형 142"/>
          <p:cNvSpPr/>
          <p:nvPr/>
        </p:nvSpPr>
        <p:spPr>
          <a:xfrm>
            <a:off x="7185804" y="1216222"/>
            <a:ext cx="485042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/>
              <a:t>&lt; </a:t>
            </a:r>
            <a:r>
              <a:rPr lang="ko-KR" altLang="en-US" b="1" dirty="0"/>
              <a:t>참고사항 </a:t>
            </a:r>
            <a:r>
              <a:rPr lang="en-US" altLang="ko-KR" b="1" dirty="0"/>
              <a:t>&gt;</a:t>
            </a:r>
          </a:p>
          <a:p>
            <a:pPr algn="ctr"/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sz="1400" b="1" dirty="0"/>
              <a:t>Follower(</a:t>
            </a:r>
            <a:r>
              <a:rPr lang="ko-KR" altLang="en-US" sz="1400" b="1" dirty="0"/>
              <a:t>나를 </a:t>
            </a:r>
            <a:r>
              <a:rPr lang="ko-KR" altLang="en-US" sz="1400" b="1" dirty="0" err="1"/>
              <a:t>팔로워한</a:t>
            </a:r>
            <a:r>
              <a:rPr lang="ko-KR" altLang="en-US" sz="1400" b="1" dirty="0"/>
              <a:t> 사람</a:t>
            </a:r>
            <a:r>
              <a:rPr lang="en-US" altLang="ko-KR" sz="1400" b="1" dirty="0"/>
              <a:t>), following(</a:t>
            </a:r>
            <a:r>
              <a:rPr lang="ko-KR" altLang="en-US" sz="1400" b="1" dirty="0"/>
              <a:t>내가 </a:t>
            </a:r>
            <a:r>
              <a:rPr lang="ko-KR" altLang="en-US" sz="1400" b="1" dirty="0" err="1"/>
              <a:t>팔로워한</a:t>
            </a:r>
            <a:r>
              <a:rPr lang="ko-KR" altLang="en-US" sz="1400" b="1" dirty="0"/>
              <a:t> 사람</a:t>
            </a:r>
            <a:r>
              <a:rPr lang="en-US" altLang="ko-KR" sz="1400" b="1" dirty="0"/>
              <a:t>), posts(</a:t>
            </a:r>
            <a:r>
              <a:rPr lang="ko-KR" altLang="en-US" sz="1400" b="1" dirty="0"/>
              <a:t>내 </a:t>
            </a:r>
            <a:r>
              <a:rPr lang="ko-KR" altLang="en-US" sz="1400" b="1" dirty="0" err="1"/>
              <a:t>작성글</a:t>
            </a:r>
            <a:r>
              <a:rPr lang="en-US" altLang="ko-KR" sz="1400" b="1" dirty="0"/>
              <a:t>), replies(</a:t>
            </a:r>
            <a:r>
              <a:rPr lang="ko-KR" altLang="en-US" sz="1400" b="1" dirty="0"/>
              <a:t>게시물별 </a:t>
            </a:r>
            <a:r>
              <a:rPr lang="ko-KR" altLang="en-US" sz="1400" b="1" dirty="0" err="1"/>
              <a:t>댓글</a:t>
            </a:r>
            <a:r>
              <a:rPr lang="en-US" altLang="ko-KR" sz="1400" b="1" dirty="0"/>
              <a:t>), likeposts(</a:t>
            </a:r>
            <a:r>
              <a:rPr lang="ko-KR" altLang="en-US" sz="1400" b="1" dirty="0" err="1"/>
              <a:t>좋아요를</a:t>
            </a:r>
            <a:r>
              <a:rPr lang="ko-KR" altLang="en-US" sz="1400" b="1" dirty="0"/>
              <a:t> 누른 글</a:t>
            </a:r>
            <a:r>
              <a:rPr lang="en-US" altLang="ko-KR" sz="1400" b="1" dirty="0"/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sz="1400" b="1" dirty="0"/>
              <a:t>프로필사진 </a:t>
            </a:r>
            <a:r>
              <a:rPr lang="en-US" altLang="ko-KR" sz="1400" b="1" dirty="0"/>
              <a:t>: </a:t>
            </a:r>
            <a:r>
              <a:rPr lang="en-US" altLang="ko-KR" sz="1400" b="1" dirty="0" err="1"/>
              <a:t>profile_image_path</a:t>
            </a:r>
            <a:r>
              <a:rPr lang="en-US" altLang="ko-KR" sz="1400" b="1" dirty="0"/>
              <a:t>(URL)</a:t>
            </a:r>
          </a:p>
          <a:p>
            <a:pPr marL="285750" indent="-285750">
              <a:buFontTx/>
              <a:buChar char="-"/>
            </a:pPr>
            <a:r>
              <a:rPr lang="ko-KR" altLang="en-US" sz="1400" b="1" dirty="0"/>
              <a:t>사진을 올리면 </a:t>
            </a:r>
            <a:r>
              <a:rPr lang="ko-KR" altLang="en-US" sz="1400" b="1" dirty="0" err="1"/>
              <a:t>인스타나</a:t>
            </a:r>
            <a:r>
              <a:rPr lang="ko-KR" altLang="en-US" sz="1400" b="1" dirty="0"/>
              <a:t> </a:t>
            </a:r>
            <a:r>
              <a:rPr lang="ko-KR" altLang="en-US" sz="1400" b="1" dirty="0" err="1"/>
              <a:t>페이스북에</a:t>
            </a:r>
            <a:r>
              <a:rPr lang="ko-KR" altLang="en-US" sz="1400" b="1" dirty="0"/>
              <a:t> 동시에 올라갈 수 있도록 하는 것도 </a:t>
            </a:r>
            <a:r>
              <a:rPr lang="ko-KR" altLang="en-US" sz="1400" b="1" dirty="0" err="1"/>
              <a:t>좋을듯</a:t>
            </a:r>
            <a:r>
              <a:rPr lang="en-US" altLang="ko-KR" sz="1400" b="1" dirty="0"/>
              <a:t>!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786" y="2481229"/>
            <a:ext cx="4364520" cy="808244"/>
          </a:xfrm>
          <a:prstGeom prst="rect">
            <a:avLst/>
          </a:prstGeom>
        </p:spPr>
      </p:pic>
      <p:sp>
        <p:nvSpPr>
          <p:cNvPr id="35" name="모서리가 둥근 직사각형 34"/>
          <p:cNvSpPr/>
          <p:nvPr/>
        </p:nvSpPr>
        <p:spPr>
          <a:xfrm>
            <a:off x="328068" y="5148982"/>
            <a:ext cx="6176453" cy="2720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footer</a:t>
            </a:r>
            <a:endParaRPr lang="ko-KR" altLang="en-US" dirty="0"/>
          </a:p>
        </p:txBody>
      </p:sp>
      <p:grpSp>
        <p:nvGrpSpPr>
          <p:cNvPr id="39" name="그룹 38"/>
          <p:cNvGrpSpPr/>
          <p:nvPr/>
        </p:nvGrpSpPr>
        <p:grpSpPr>
          <a:xfrm>
            <a:off x="382762" y="1062373"/>
            <a:ext cx="6121759" cy="2094550"/>
            <a:chOff x="610224" y="955280"/>
            <a:chExt cx="4432100" cy="1516436"/>
          </a:xfrm>
        </p:grpSpPr>
        <p:pic>
          <p:nvPicPr>
            <p:cNvPr id="40" name="그림 3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0224" y="955280"/>
              <a:ext cx="4422371" cy="190620"/>
            </a:xfrm>
            <a:prstGeom prst="rect">
              <a:avLst/>
            </a:prstGeom>
          </p:spPr>
        </p:pic>
        <p:pic>
          <p:nvPicPr>
            <p:cNvPr id="41" name="그림 4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0225" y="1250854"/>
              <a:ext cx="3566122" cy="500359"/>
            </a:xfrm>
            <a:prstGeom prst="rect">
              <a:avLst/>
            </a:prstGeom>
          </p:spPr>
        </p:pic>
        <p:pic>
          <p:nvPicPr>
            <p:cNvPr id="43" name="그림 4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708910" y="1176951"/>
              <a:ext cx="1333414" cy="1294765"/>
            </a:xfrm>
            <a:prstGeom prst="rect">
              <a:avLst/>
            </a:prstGeom>
          </p:spPr>
        </p:pic>
        <p:sp>
          <p:nvSpPr>
            <p:cNvPr id="45" name="타원 44"/>
            <p:cNvSpPr/>
            <p:nvPr/>
          </p:nvSpPr>
          <p:spPr>
            <a:xfrm>
              <a:off x="2437882" y="1270297"/>
              <a:ext cx="932736" cy="28349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/>
                <a:t>Member_type</a:t>
              </a:r>
              <a:endParaRPr lang="ko-KR" altLang="en-US" sz="800" b="1" dirty="0"/>
            </a:p>
          </p:txBody>
        </p:sp>
      </p:grpSp>
      <p:pic>
        <p:nvPicPr>
          <p:cNvPr id="46" name="그림 4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4335" y="2199452"/>
            <a:ext cx="4321871" cy="275413"/>
          </a:xfrm>
          <a:prstGeom prst="rect">
            <a:avLst/>
          </a:prstGeom>
        </p:spPr>
      </p:pic>
      <p:sp>
        <p:nvSpPr>
          <p:cNvPr id="48" name="직사각형 47"/>
          <p:cNvSpPr/>
          <p:nvPr/>
        </p:nvSpPr>
        <p:spPr>
          <a:xfrm>
            <a:off x="944978" y="1780942"/>
            <a:ext cx="839610" cy="321387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직사각형 48"/>
          <p:cNvSpPr/>
          <p:nvPr/>
        </p:nvSpPr>
        <p:spPr>
          <a:xfrm>
            <a:off x="846540" y="2212383"/>
            <a:ext cx="631904" cy="215444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sz="800" dirty="0" smtClean="0"/>
              <a:t>Following</a:t>
            </a:r>
            <a:endParaRPr lang="ko-KR" altLang="en-US" sz="800" dirty="0"/>
          </a:p>
        </p:txBody>
      </p:sp>
      <p:sp>
        <p:nvSpPr>
          <p:cNvPr id="50" name="직사각형 49"/>
          <p:cNvSpPr/>
          <p:nvPr/>
        </p:nvSpPr>
        <p:spPr>
          <a:xfrm>
            <a:off x="1373188" y="2220838"/>
            <a:ext cx="572593" cy="215444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sz="800" dirty="0" err="1" smtClean="0"/>
              <a:t>myposts</a:t>
            </a:r>
            <a:endParaRPr lang="ko-KR" altLang="en-US" sz="800" dirty="0"/>
          </a:p>
        </p:txBody>
      </p:sp>
      <p:sp>
        <p:nvSpPr>
          <p:cNvPr id="51" name="직사각형 50"/>
          <p:cNvSpPr/>
          <p:nvPr/>
        </p:nvSpPr>
        <p:spPr>
          <a:xfrm>
            <a:off x="1880356" y="2222800"/>
            <a:ext cx="506870" cy="215444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sz="800" b="1" dirty="0">
                <a:solidFill>
                  <a:schemeClr val="accent2"/>
                </a:solidFill>
              </a:rPr>
              <a:t>replies</a:t>
            </a:r>
            <a:endParaRPr lang="ko-KR" altLang="en-US" sz="800" b="1" dirty="0">
              <a:solidFill>
                <a:schemeClr val="accent2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2286423" y="2220838"/>
            <a:ext cx="588623" cy="215444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sz="800" dirty="0"/>
              <a:t>likeposts</a:t>
            </a:r>
            <a:endParaRPr lang="ko-KR" altLang="en-US" sz="800" dirty="0"/>
          </a:p>
        </p:txBody>
      </p:sp>
      <p:sp>
        <p:nvSpPr>
          <p:cNvPr id="53" name="직사각형 52"/>
          <p:cNvSpPr/>
          <p:nvPr/>
        </p:nvSpPr>
        <p:spPr>
          <a:xfrm>
            <a:off x="321752" y="2221575"/>
            <a:ext cx="575799" cy="215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ko-KR" sz="800" dirty="0"/>
              <a:t>Follower</a:t>
            </a:r>
            <a:endParaRPr lang="ko-KR" altLang="en-US" sz="800" dirty="0"/>
          </a:p>
        </p:txBody>
      </p:sp>
      <p:sp>
        <p:nvSpPr>
          <p:cNvPr id="69" name="직사각형 68"/>
          <p:cNvSpPr/>
          <p:nvPr/>
        </p:nvSpPr>
        <p:spPr>
          <a:xfrm>
            <a:off x="1906326" y="1778012"/>
            <a:ext cx="1000856" cy="321387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71" name="그림 7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9810" y="3317027"/>
            <a:ext cx="1861108" cy="1741674"/>
          </a:xfrm>
          <a:prstGeom prst="rect">
            <a:avLst/>
          </a:prstGeom>
        </p:spPr>
      </p:pic>
      <p:pic>
        <p:nvPicPr>
          <p:cNvPr id="72" name="그림 7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809" y="1816362"/>
            <a:ext cx="808498" cy="254820"/>
          </a:xfrm>
          <a:prstGeom prst="rect">
            <a:avLst/>
          </a:prstGeom>
        </p:spPr>
      </p:pic>
      <p:pic>
        <p:nvPicPr>
          <p:cNvPr id="73" name="그림 7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7409" y="1834458"/>
            <a:ext cx="894037" cy="218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056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/>
          <p:cNvSpPr txBox="1"/>
          <p:nvPr/>
        </p:nvSpPr>
        <p:spPr>
          <a:xfrm>
            <a:off x="7096586" y="231026"/>
            <a:ext cx="4635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참고 파일 </a:t>
            </a:r>
            <a:r>
              <a:rPr lang="en-US" altLang="ko-KR" dirty="0"/>
              <a:t>: profile.html</a:t>
            </a:r>
          </a:p>
        </p:txBody>
      </p:sp>
      <p:sp>
        <p:nvSpPr>
          <p:cNvPr id="143" name="직사각형 142"/>
          <p:cNvSpPr/>
          <p:nvPr/>
        </p:nvSpPr>
        <p:spPr>
          <a:xfrm>
            <a:off x="6881505" y="4483617"/>
            <a:ext cx="485042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/>
              <a:t>&lt; </a:t>
            </a:r>
            <a:r>
              <a:rPr lang="ko-KR" altLang="en-US" b="1" dirty="0"/>
              <a:t>참고사항 </a:t>
            </a:r>
            <a:r>
              <a:rPr lang="en-US" altLang="ko-KR" b="1" dirty="0"/>
              <a:t>&gt;</a:t>
            </a:r>
          </a:p>
          <a:p>
            <a:pPr algn="ctr"/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sz="1400" b="1" dirty="0"/>
              <a:t>Follower(</a:t>
            </a:r>
            <a:r>
              <a:rPr lang="ko-KR" altLang="en-US" sz="1400" b="1" dirty="0"/>
              <a:t>나를 </a:t>
            </a:r>
            <a:r>
              <a:rPr lang="ko-KR" altLang="en-US" sz="1400" b="1" dirty="0" err="1"/>
              <a:t>팔로워한</a:t>
            </a:r>
            <a:r>
              <a:rPr lang="ko-KR" altLang="en-US" sz="1400" b="1" dirty="0"/>
              <a:t> 사람</a:t>
            </a:r>
            <a:r>
              <a:rPr lang="en-US" altLang="ko-KR" sz="1400" b="1" dirty="0"/>
              <a:t>), following(</a:t>
            </a:r>
            <a:r>
              <a:rPr lang="ko-KR" altLang="en-US" sz="1400" b="1" dirty="0"/>
              <a:t>내가 </a:t>
            </a:r>
            <a:r>
              <a:rPr lang="ko-KR" altLang="en-US" sz="1400" b="1" dirty="0" err="1"/>
              <a:t>팔로워한</a:t>
            </a:r>
            <a:r>
              <a:rPr lang="ko-KR" altLang="en-US" sz="1400" b="1" dirty="0"/>
              <a:t> 사람</a:t>
            </a:r>
            <a:r>
              <a:rPr lang="en-US" altLang="ko-KR" sz="1400" b="1" dirty="0"/>
              <a:t>), posts(</a:t>
            </a:r>
            <a:r>
              <a:rPr lang="ko-KR" altLang="en-US" sz="1400" b="1" dirty="0"/>
              <a:t>내 </a:t>
            </a:r>
            <a:r>
              <a:rPr lang="ko-KR" altLang="en-US" sz="1400" b="1" dirty="0" err="1"/>
              <a:t>작성글</a:t>
            </a:r>
            <a:r>
              <a:rPr lang="en-US" altLang="ko-KR" sz="1400" b="1" dirty="0"/>
              <a:t>), replies(</a:t>
            </a:r>
            <a:r>
              <a:rPr lang="ko-KR" altLang="en-US" sz="1400" b="1" dirty="0"/>
              <a:t>게시물별 </a:t>
            </a:r>
            <a:r>
              <a:rPr lang="ko-KR" altLang="en-US" sz="1400" b="1" dirty="0" err="1"/>
              <a:t>댓글</a:t>
            </a:r>
            <a:r>
              <a:rPr lang="en-US" altLang="ko-KR" sz="1400" b="1" dirty="0"/>
              <a:t>), likeposts(</a:t>
            </a:r>
            <a:r>
              <a:rPr lang="ko-KR" altLang="en-US" sz="1400" b="1" dirty="0" err="1"/>
              <a:t>좋아요를</a:t>
            </a:r>
            <a:r>
              <a:rPr lang="ko-KR" altLang="en-US" sz="1400" b="1" dirty="0"/>
              <a:t> 누른 글</a:t>
            </a:r>
            <a:r>
              <a:rPr lang="en-US" altLang="ko-KR" sz="1400" b="1" dirty="0"/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sz="1400" b="1" dirty="0"/>
              <a:t>프로필사진 </a:t>
            </a:r>
            <a:r>
              <a:rPr lang="en-US" altLang="ko-KR" sz="1400" b="1" dirty="0"/>
              <a:t>: </a:t>
            </a:r>
            <a:r>
              <a:rPr lang="en-US" altLang="ko-KR" sz="1400" b="1" dirty="0" err="1"/>
              <a:t>profile_image_path</a:t>
            </a:r>
            <a:r>
              <a:rPr lang="en-US" altLang="ko-KR" sz="1400" b="1" dirty="0"/>
              <a:t>(URL)</a:t>
            </a:r>
          </a:p>
          <a:p>
            <a:pPr marL="285750" indent="-285750">
              <a:buFontTx/>
              <a:buChar char="-"/>
            </a:pPr>
            <a:r>
              <a:rPr lang="ko-KR" altLang="en-US" sz="1400" b="1" dirty="0"/>
              <a:t>사진을 올리면 </a:t>
            </a:r>
            <a:r>
              <a:rPr lang="ko-KR" altLang="en-US" sz="1400" b="1" dirty="0" err="1"/>
              <a:t>인스타나</a:t>
            </a:r>
            <a:r>
              <a:rPr lang="ko-KR" altLang="en-US" sz="1400" b="1" dirty="0"/>
              <a:t> </a:t>
            </a:r>
            <a:r>
              <a:rPr lang="ko-KR" altLang="en-US" sz="1400" b="1" dirty="0" err="1"/>
              <a:t>페이스북에</a:t>
            </a:r>
            <a:r>
              <a:rPr lang="ko-KR" altLang="en-US" sz="1400" b="1" dirty="0"/>
              <a:t> 동시에 올라갈 수 있도록 하는 것도 </a:t>
            </a:r>
            <a:r>
              <a:rPr lang="ko-KR" altLang="en-US" sz="1400" b="1" dirty="0" err="1"/>
              <a:t>좋을듯</a:t>
            </a:r>
            <a:r>
              <a:rPr lang="en-US" altLang="ko-KR" sz="1400" b="1" dirty="0"/>
              <a:t>!</a:t>
            </a:r>
          </a:p>
        </p:txBody>
      </p:sp>
      <p:sp>
        <p:nvSpPr>
          <p:cNvPr id="104" name="모서리가 둥근 직사각형 103"/>
          <p:cNvSpPr/>
          <p:nvPr/>
        </p:nvSpPr>
        <p:spPr>
          <a:xfrm>
            <a:off x="348695" y="6421369"/>
            <a:ext cx="6176453" cy="2720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footer</a:t>
            </a:r>
            <a:endParaRPr lang="ko-KR" altLang="en-US" dirty="0"/>
          </a:p>
        </p:txBody>
      </p:sp>
      <p:grpSp>
        <p:nvGrpSpPr>
          <p:cNvPr id="111" name="그룹 110"/>
          <p:cNvGrpSpPr/>
          <p:nvPr/>
        </p:nvGrpSpPr>
        <p:grpSpPr>
          <a:xfrm>
            <a:off x="382762" y="1062373"/>
            <a:ext cx="6121759" cy="2094550"/>
            <a:chOff x="610224" y="955280"/>
            <a:chExt cx="4432100" cy="1516436"/>
          </a:xfrm>
        </p:grpSpPr>
        <p:pic>
          <p:nvPicPr>
            <p:cNvPr id="112" name="그림 1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0224" y="955280"/>
              <a:ext cx="4422371" cy="190620"/>
            </a:xfrm>
            <a:prstGeom prst="rect">
              <a:avLst/>
            </a:prstGeom>
          </p:spPr>
        </p:pic>
        <p:pic>
          <p:nvPicPr>
            <p:cNvPr id="116" name="그림 11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0225" y="1250854"/>
              <a:ext cx="3566122" cy="500359"/>
            </a:xfrm>
            <a:prstGeom prst="rect">
              <a:avLst/>
            </a:prstGeom>
          </p:spPr>
        </p:pic>
        <p:pic>
          <p:nvPicPr>
            <p:cNvPr id="118" name="그림 11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08910" y="1176951"/>
              <a:ext cx="1333414" cy="1294765"/>
            </a:xfrm>
            <a:prstGeom prst="rect">
              <a:avLst/>
            </a:prstGeom>
          </p:spPr>
        </p:pic>
        <p:sp>
          <p:nvSpPr>
            <p:cNvPr id="120" name="타원 119"/>
            <p:cNvSpPr/>
            <p:nvPr/>
          </p:nvSpPr>
          <p:spPr>
            <a:xfrm>
              <a:off x="2437882" y="1270297"/>
              <a:ext cx="932736" cy="28349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/>
                <a:t>Member_type</a:t>
              </a:r>
              <a:endParaRPr lang="ko-KR" altLang="en-US" sz="800" b="1" dirty="0"/>
            </a:p>
          </p:txBody>
        </p:sp>
      </p:grpSp>
      <p:pic>
        <p:nvPicPr>
          <p:cNvPr id="121" name="그림 1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4335" y="2103764"/>
            <a:ext cx="4321871" cy="275413"/>
          </a:xfrm>
          <a:prstGeom prst="rect">
            <a:avLst/>
          </a:prstGeom>
        </p:spPr>
      </p:pic>
      <p:sp>
        <p:nvSpPr>
          <p:cNvPr id="126" name="직사각형 125"/>
          <p:cNvSpPr/>
          <p:nvPr/>
        </p:nvSpPr>
        <p:spPr>
          <a:xfrm>
            <a:off x="991143" y="1769283"/>
            <a:ext cx="839610" cy="321387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7" name="직사각형 126"/>
          <p:cNvSpPr/>
          <p:nvPr/>
        </p:nvSpPr>
        <p:spPr>
          <a:xfrm>
            <a:off x="846540" y="2116695"/>
            <a:ext cx="631904" cy="215444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sz="800" dirty="0"/>
              <a:t>Following</a:t>
            </a:r>
            <a:endParaRPr lang="ko-KR" altLang="en-US" sz="800" dirty="0"/>
          </a:p>
        </p:txBody>
      </p:sp>
      <p:sp>
        <p:nvSpPr>
          <p:cNvPr id="128" name="직사각형 127"/>
          <p:cNvSpPr/>
          <p:nvPr/>
        </p:nvSpPr>
        <p:spPr>
          <a:xfrm>
            <a:off x="1379898" y="2124512"/>
            <a:ext cx="572593" cy="215444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sz="800" dirty="0" err="1" smtClean="0"/>
              <a:t>myposts</a:t>
            </a:r>
            <a:endParaRPr lang="ko-KR" altLang="en-US" sz="800" dirty="0"/>
          </a:p>
        </p:txBody>
      </p:sp>
      <p:sp>
        <p:nvSpPr>
          <p:cNvPr id="129" name="직사각형 128"/>
          <p:cNvSpPr/>
          <p:nvPr/>
        </p:nvSpPr>
        <p:spPr>
          <a:xfrm>
            <a:off x="1880356" y="2127112"/>
            <a:ext cx="506870" cy="215444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sz="800" dirty="0"/>
              <a:t>replies</a:t>
            </a:r>
            <a:endParaRPr lang="ko-KR" altLang="en-US" sz="800" dirty="0"/>
          </a:p>
        </p:txBody>
      </p:sp>
      <p:sp>
        <p:nvSpPr>
          <p:cNvPr id="130" name="직사각형 129"/>
          <p:cNvSpPr/>
          <p:nvPr/>
        </p:nvSpPr>
        <p:spPr>
          <a:xfrm>
            <a:off x="2286423" y="2125150"/>
            <a:ext cx="620683" cy="215444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sz="800" b="1" dirty="0" err="1">
                <a:solidFill>
                  <a:schemeClr val="accent2"/>
                </a:solidFill>
              </a:rPr>
              <a:t>likeposts</a:t>
            </a:r>
            <a:endParaRPr lang="ko-KR" altLang="en-US" sz="800" b="1" dirty="0">
              <a:solidFill>
                <a:schemeClr val="accent2"/>
              </a:solidFill>
            </a:endParaRPr>
          </a:p>
        </p:txBody>
      </p:sp>
      <p:sp>
        <p:nvSpPr>
          <p:cNvPr id="131" name="직사각형 130"/>
          <p:cNvSpPr/>
          <p:nvPr/>
        </p:nvSpPr>
        <p:spPr>
          <a:xfrm>
            <a:off x="304477" y="2120291"/>
            <a:ext cx="575799" cy="215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ko-KR" sz="800" dirty="0"/>
              <a:t>Follower</a:t>
            </a:r>
            <a:endParaRPr lang="ko-KR" altLang="en-US" sz="800" dirty="0"/>
          </a:p>
        </p:txBody>
      </p:sp>
      <p:sp>
        <p:nvSpPr>
          <p:cNvPr id="144" name="직사각형 143"/>
          <p:cNvSpPr/>
          <p:nvPr/>
        </p:nvSpPr>
        <p:spPr>
          <a:xfrm>
            <a:off x="1952491" y="1766353"/>
            <a:ext cx="1000856" cy="321387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46" name="그림 14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9810" y="3317027"/>
            <a:ext cx="1861108" cy="1741674"/>
          </a:xfrm>
          <a:prstGeom prst="rect">
            <a:avLst/>
          </a:prstGeom>
        </p:spPr>
      </p:pic>
      <p:pic>
        <p:nvPicPr>
          <p:cNvPr id="152" name="그림 15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974" y="1804703"/>
            <a:ext cx="808498" cy="254820"/>
          </a:xfrm>
          <a:prstGeom prst="rect">
            <a:avLst/>
          </a:prstGeom>
        </p:spPr>
      </p:pic>
      <p:pic>
        <p:nvPicPr>
          <p:cNvPr id="153" name="그림 15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3574" y="1822799"/>
            <a:ext cx="894037" cy="218542"/>
          </a:xfrm>
          <a:prstGeom prst="rect">
            <a:avLst/>
          </a:prstGeom>
        </p:spPr>
      </p:pic>
      <p:sp>
        <p:nvSpPr>
          <p:cNvPr id="155" name="TextBox 154"/>
          <p:cNvSpPr txBox="1"/>
          <p:nvPr/>
        </p:nvSpPr>
        <p:spPr>
          <a:xfrm>
            <a:off x="453420" y="326870"/>
            <a:ext cx="5188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내 페이지 </a:t>
            </a:r>
            <a:r>
              <a:rPr lang="ko-KR" altLang="en-US" b="1" dirty="0"/>
              <a:t>정보 상세보기</a:t>
            </a:r>
            <a:r>
              <a:rPr lang="en-US" altLang="ko-KR" b="1" dirty="0"/>
              <a:t> (1) - </a:t>
            </a:r>
            <a:r>
              <a:rPr lang="en-US" altLang="ko-KR" b="1" dirty="0" err="1" smtClean="0"/>
              <a:t>likeposts</a:t>
            </a:r>
            <a:endParaRPr lang="ko-KR" altLang="en-US" b="1" dirty="0"/>
          </a:p>
        </p:txBody>
      </p:sp>
      <p:grpSp>
        <p:nvGrpSpPr>
          <p:cNvPr id="101" name="그룹 100"/>
          <p:cNvGrpSpPr/>
          <p:nvPr/>
        </p:nvGrpSpPr>
        <p:grpSpPr>
          <a:xfrm>
            <a:off x="297927" y="2621878"/>
            <a:ext cx="1371263" cy="1110925"/>
            <a:chOff x="-14105" y="2798273"/>
            <a:chExt cx="2953423" cy="2993123"/>
          </a:xfrm>
        </p:grpSpPr>
        <p:sp>
          <p:nvSpPr>
            <p:cNvPr id="107" name="직사각형 106"/>
            <p:cNvSpPr/>
            <p:nvPr/>
          </p:nvSpPr>
          <p:spPr>
            <a:xfrm>
              <a:off x="0" y="2798273"/>
              <a:ext cx="2939318" cy="29931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110" name="그림 109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72766" y="5479959"/>
              <a:ext cx="1021436" cy="260117"/>
            </a:xfrm>
            <a:prstGeom prst="rect">
              <a:avLst/>
            </a:prstGeom>
          </p:spPr>
        </p:pic>
        <p:pic>
          <p:nvPicPr>
            <p:cNvPr id="115" name="그림 114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1554" y="5493089"/>
              <a:ext cx="904875" cy="247650"/>
            </a:xfrm>
            <a:prstGeom prst="rect">
              <a:avLst/>
            </a:prstGeom>
          </p:spPr>
        </p:pic>
        <p:pic>
          <p:nvPicPr>
            <p:cNvPr id="117" name="그림 116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453" y="5497852"/>
              <a:ext cx="895350" cy="238125"/>
            </a:xfrm>
            <a:prstGeom prst="rect">
              <a:avLst/>
            </a:prstGeom>
          </p:spPr>
        </p:pic>
        <p:pic>
          <p:nvPicPr>
            <p:cNvPr id="119" name="그림 118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4105" y="2878161"/>
              <a:ext cx="1944231" cy="679768"/>
            </a:xfrm>
            <a:prstGeom prst="rect">
              <a:avLst/>
            </a:prstGeom>
          </p:spPr>
        </p:pic>
        <p:pic>
          <p:nvPicPr>
            <p:cNvPr id="122" name="그림 121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935" y="5271492"/>
              <a:ext cx="2052873" cy="165174"/>
            </a:xfrm>
            <a:prstGeom prst="rect">
              <a:avLst/>
            </a:prstGeom>
          </p:spPr>
        </p:pic>
        <p:pic>
          <p:nvPicPr>
            <p:cNvPr id="124" name="그림 123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784" y="3409544"/>
              <a:ext cx="2821749" cy="1706144"/>
            </a:xfrm>
            <a:prstGeom prst="rect">
              <a:avLst/>
            </a:prstGeom>
          </p:spPr>
        </p:pic>
      </p:grpSp>
      <p:grpSp>
        <p:nvGrpSpPr>
          <p:cNvPr id="125" name="그룹 124"/>
          <p:cNvGrpSpPr/>
          <p:nvPr/>
        </p:nvGrpSpPr>
        <p:grpSpPr>
          <a:xfrm>
            <a:off x="1800380" y="2622093"/>
            <a:ext cx="1371263" cy="1110925"/>
            <a:chOff x="-14105" y="2798273"/>
            <a:chExt cx="2953423" cy="2993123"/>
          </a:xfrm>
        </p:grpSpPr>
        <p:sp>
          <p:nvSpPr>
            <p:cNvPr id="132" name="직사각형 131"/>
            <p:cNvSpPr/>
            <p:nvPr/>
          </p:nvSpPr>
          <p:spPr>
            <a:xfrm>
              <a:off x="0" y="2798273"/>
              <a:ext cx="2939318" cy="29931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133" name="그림 132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72766" y="5479959"/>
              <a:ext cx="1021436" cy="260117"/>
            </a:xfrm>
            <a:prstGeom prst="rect">
              <a:avLst/>
            </a:prstGeom>
          </p:spPr>
        </p:pic>
        <p:pic>
          <p:nvPicPr>
            <p:cNvPr id="134" name="그림 133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1554" y="5493089"/>
              <a:ext cx="904875" cy="247650"/>
            </a:xfrm>
            <a:prstGeom prst="rect">
              <a:avLst/>
            </a:prstGeom>
          </p:spPr>
        </p:pic>
        <p:pic>
          <p:nvPicPr>
            <p:cNvPr id="135" name="그림 134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453" y="5497852"/>
              <a:ext cx="895350" cy="238125"/>
            </a:xfrm>
            <a:prstGeom prst="rect">
              <a:avLst/>
            </a:prstGeom>
          </p:spPr>
        </p:pic>
        <p:pic>
          <p:nvPicPr>
            <p:cNvPr id="136" name="그림 135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4105" y="2878161"/>
              <a:ext cx="1944231" cy="679768"/>
            </a:xfrm>
            <a:prstGeom prst="rect">
              <a:avLst/>
            </a:prstGeom>
          </p:spPr>
        </p:pic>
        <p:pic>
          <p:nvPicPr>
            <p:cNvPr id="137" name="그림 136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935" y="5271492"/>
              <a:ext cx="2052873" cy="165174"/>
            </a:xfrm>
            <a:prstGeom prst="rect">
              <a:avLst/>
            </a:prstGeom>
          </p:spPr>
        </p:pic>
        <p:pic>
          <p:nvPicPr>
            <p:cNvPr id="138" name="그림 137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784" y="3409544"/>
              <a:ext cx="2821749" cy="1706144"/>
            </a:xfrm>
            <a:prstGeom prst="rect">
              <a:avLst/>
            </a:prstGeom>
          </p:spPr>
        </p:pic>
      </p:grpSp>
      <p:grpSp>
        <p:nvGrpSpPr>
          <p:cNvPr id="139" name="그룹 138"/>
          <p:cNvGrpSpPr/>
          <p:nvPr/>
        </p:nvGrpSpPr>
        <p:grpSpPr>
          <a:xfrm>
            <a:off x="3315073" y="2637752"/>
            <a:ext cx="1371263" cy="1110925"/>
            <a:chOff x="-14105" y="2798273"/>
            <a:chExt cx="2953423" cy="2993123"/>
          </a:xfrm>
        </p:grpSpPr>
        <p:sp>
          <p:nvSpPr>
            <p:cNvPr id="140" name="직사각형 139"/>
            <p:cNvSpPr/>
            <p:nvPr/>
          </p:nvSpPr>
          <p:spPr>
            <a:xfrm>
              <a:off x="0" y="2798273"/>
              <a:ext cx="2939318" cy="29931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141" name="그림 140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72766" y="5479959"/>
              <a:ext cx="1021436" cy="260117"/>
            </a:xfrm>
            <a:prstGeom prst="rect">
              <a:avLst/>
            </a:prstGeom>
          </p:spPr>
        </p:pic>
        <p:pic>
          <p:nvPicPr>
            <p:cNvPr id="142" name="그림 141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1554" y="5493089"/>
              <a:ext cx="904875" cy="247650"/>
            </a:xfrm>
            <a:prstGeom prst="rect">
              <a:avLst/>
            </a:prstGeom>
          </p:spPr>
        </p:pic>
        <p:pic>
          <p:nvPicPr>
            <p:cNvPr id="145" name="그림 144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453" y="5497852"/>
              <a:ext cx="895350" cy="238125"/>
            </a:xfrm>
            <a:prstGeom prst="rect">
              <a:avLst/>
            </a:prstGeom>
          </p:spPr>
        </p:pic>
        <p:pic>
          <p:nvPicPr>
            <p:cNvPr id="147" name="그림 146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4105" y="2878161"/>
              <a:ext cx="1944231" cy="679768"/>
            </a:xfrm>
            <a:prstGeom prst="rect">
              <a:avLst/>
            </a:prstGeom>
          </p:spPr>
        </p:pic>
        <p:pic>
          <p:nvPicPr>
            <p:cNvPr id="148" name="그림 147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935" y="5271492"/>
              <a:ext cx="2052873" cy="165174"/>
            </a:xfrm>
            <a:prstGeom prst="rect">
              <a:avLst/>
            </a:prstGeom>
          </p:spPr>
        </p:pic>
        <p:pic>
          <p:nvPicPr>
            <p:cNvPr id="149" name="그림 148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784" y="3409544"/>
              <a:ext cx="2821749" cy="1706144"/>
            </a:xfrm>
            <a:prstGeom prst="rect">
              <a:avLst/>
            </a:prstGeom>
          </p:spPr>
        </p:pic>
      </p:grpSp>
      <p:grpSp>
        <p:nvGrpSpPr>
          <p:cNvPr id="150" name="그룹 149"/>
          <p:cNvGrpSpPr/>
          <p:nvPr/>
        </p:nvGrpSpPr>
        <p:grpSpPr>
          <a:xfrm>
            <a:off x="286173" y="3868759"/>
            <a:ext cx="1371263" cy="1110925"/>
            <a:chOff x="-14105" y="2798273"/>
            <a:chExt cx="2953423" cy="2993123"/>
          </a:xfrm>
        </p:grpSpPr>
        <p:sp>
          <p:nvSpPr>
            <p:cNvPr id="151" name="직사각형 150"/>
            <p:cNvSpPr/>
            <p:nvPr/>
          </p:nvSpPr>
          <p:spPr>
            <a:xfrm>
              <a:off x="0" y="2798273"/>
              <a:ext cx="2939318" cy="29931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154" name="그림 153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72766" y="5479959"/>
              <a:ext cx="1021436" cy="260117"/>
            </a:xfrm>
            <a:prstGeom prst="rect">
              <a:avLst/>
            </a:prstGeom>
          </p:spPr>
        </p:pic>
        <p:pic>
          <p:nvPicPr>
            <p:cNvPr id="156" name="그림 155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1554" y="5493089"/>
              <a:ext cx="904875" cy="247650"/>
            </a:xfrm>
            <a:prstGeom prst="rect">
              <a:avLst/>
            </a:prstGeom>
          </p:spPr>
        </p:pic>
        <p:pic>
          <p:nvPicPr>
            <p:cNvPr id="157" name="그림 156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453" y="5497852"/>
              <a:ext cx="895350" cy="238125"/>
            </a:xfrm>
            <a:prstGeom prst="rect">
              <a:avLst/>
            </a:prstGeom>
          </p:spPr>
        </p:pic>
        <p:pic>
          <p:nvPicPr>
            <p:cNvPr id="158" name="그림 157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4105" y="2878161"/>
              <a:ext cx="1944231" cy="679768"/>
            </a:xfrm>
            <a:prstGeom prst="rect">
              <a:avLst/>
            </a:prstGeom>
          </p:spPr>
        </p:pic>
        <p:pic>
          <p:nvPicPr>
            <p:cNvPr id="159" name="그림 158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935" y="5271492"/>
              <a:ext cx="2052873" cy="165174"/>
            </a:xfrm>
            <a:prstGeom prst="rect">
              <a:avLst/>
            </a:prstGeom>
          </p:spPr>
        </p:pic>
        <p:pic>
          <p:nvPicPr>
            <p:cNvPr id="168" name="그림 167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784" y="3409544"/>
              <a:ext cx="2821749" cy="1706144"/>
            </a:xfrm>
            <a:prstGeom prst="rect">
              <a:avLst/>
            </a:prstGeom>
          </p:spPr>
        </p:pic>
      </p:grpSp>
      <p:grpSp>
        <p:nvGrpSpPr>
          <p:cNvPr id="177" name="그룹 176"/>
          <p:cNvGrpSpPr/>
          <p:nvPr/>
        </p:nvGrpSpPr>
        <p:grpSpPr>
          <a:xfrm>
            <a:off x="1788626" y="3868974"/>
            <a:ext cx="1371263" cy="1110925"/>
            <a:chOff x="-14105" y="2798273"/>
            <a:chExt cx="2953423" cy="2993123"/>
          </a:xfrm>
        </p:grpSpPr>
        <p:sp>
          <p:nvSpPr>
            <p:cNvPr id="178" name="직사각형 177"/>
            <p:cNvSpPr/>
            <p:nvPr/>
          </p:nvSpPr>
          <p:spPr>
            <a:xfrm>
              <a:off x="0" y="2798273"/>
              <a:ext cx="2939318" cy="29931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179" name="그림 178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72766" y="5479959"/>
              <a:ext cx="1021436" cy="260117"/>
            </a:xfrm>
            <a:prstGeom prst="rect">
              <a:avLst/>
            </a:prstGeom>
          </p:spPr>
        </p:pic>
        <p:pic>
          <p:nvPicPr>
            <p:cNvPr id="180" name="그림 179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1554" y="5493089"/>
              <a:ext cx="904875" cy="247650"/>
            </a:xfrm>
            <a:prstGeom prst="rect">
              <a:avLst/>
            </a:prstGeom>
          </p:spPr>
        </p:pic>
        <p:pic>
          <p:nvPicPr>
            <p:cNvPr id="181" name="그림 180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453" y="5497852"/>
              <a:ext cx="895350" cy="238125"/>
            </a:xfrm>
            <a:prstGeom prst="rect">
              <a:avLst/>
            </a:prstGeom>
          </p:spPr>
        </p:pic>
        <p:pic>
          <p:nvPicPr>
            <p:cNvPr id="182" name="그림 181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4105" y="2878161"/>
              <a:ext cx="1944231" cy="679768"/>
            </a:xfrm>
            <a:prstGeom prst="rect">
              <a:avLst/>
            </a:prstGeom>
          </p:spPr>
        </p:pic>
        <p:pic>
          <p:nvPicPr>
            <p:cNvPr id="183" name="그림 182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935" y="5271492"/>
              <a:ext cx="2052873" cy="165174"/>
            </a:xfrm>
            <a:prstGeom prst="rect">
              <a:avLst/>
            </a:prstGeom>
          </p:spPr>
        </p:pic>
        <p:pic>
          <p:nvPicPr>
            <p:cNvPr id="184" name="그림 183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784" y="3409544"/>
              <a:ext cx="2821749" cy="1706144"/>
            </a:xfrm>
            <a:prstGeom prst="rect">
              <a:avLst/>
            </a:prstGeom>
          </p:spPr>
        </p:pic>
      </p:grpSp>
      <p:grpSp>
        <p:nvGrpSpPr>
          <p:cNvPr id="185" name="그룹 184"/>
          <p:cNvGrpSpPr/>
          <p:nvPr/>
        </p:nvGrpSpPr>
        <p:grpSpPr>
          <a:xfrm>
            <a:off x="3303319" y="3884633"/>
            <a:ext cx="1371263" cy="1110925"/>
            <a:chOff x="-14105" y="2798273"/>
            <a:chExt cx="2953423" cy="2993123"/>
          </a:xfrm>
        </p:grpSpPr>
        <p:sp>
          <p:nvSpPr>
            <p:cNvPr id="186" name="직사각형 185"/>
            <p:cNvSpPr/>
            <p:nvPr/>
          </p:nvSpPr>
          <p:spPr>
            <a:xfrm>
              <a:off x="0" y="2798273"/>
              <a:ext cx="2939318" cy="29931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187" name="그림 186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72766" y="5479959"/>
              <a:ext cx="1021436" cy="260117"/>
            </a:xfrm>
            <a:prstGeom prst="rect">
              <a:avLst/>
            </a:prstGeom>
          </p:spPr>
        </p:pic>
        <p:pic>
          <p:nvPicPr>
            <p:cNvPr id="188" name="그림 187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1554" y="5493089"/>
              <a:ext cx="904875" cy="247650"/>
            </a:xfrm>
            <a:prstGeom prst="rect">
              <a:avLst/>
            </a:prstGeom>
          </p:spPr>
        </p:pic>
        <p:pic>
          <p:nvPicPr>
            <p:cNvPr id="189" name="그림 188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453" y="5497852"/>
              <a:ext cx="895350" cy="238125"/>
            </a:xfrm>
            <a:prstGeom prst="rect">
              <a:avLst/>
            </a:prstGeom>
          </p:spPr>
        </p:pic>
        <p:pic>
          <p:nvPicPr>
            <p:cNvPr id="190" name="그림 189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4105" y="2878161"/>
              <a:ext cx="1944231" cy="679768"/>
            </a:xfrm>
            <a:prstGeom prst="rect">
              <a:avLst/>
            </a:prstGeom>
          </p:spPr>
        </p:pic>
        <p:pic>
          <p:nvPicPr>
            <p:cNvPr id="191" name="그림 190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935" y="5271492"/>
              <a:ext cx="2052873" cy="165174"/>
            </a:xfrm>
            <a:prstGeom prst="rect">
              <a:avLst/>
            </a:prstGeom>
          </p:spPr>
        </p:pic>
        <p:pic>
          <p:nvPicPr>
            <p:cNvPr id="192" name="그림 191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784" y="3409544"/>
              <a:ext cx="2821749" cy="1706144"/>
            </a:xfrm>
            <a:prstGeom prst="rect">
              <a:avLst/>
            </a:prstGeom>
          </p:spPr>
        </p:pic>
      </p:grpSp>
      <p:grpSp>
        <p:nvGrpSpPr>
          <p:cNvPr id="193" name="그룹 192"/>
          <p:cNvGrpSpPr/>
          <p:nvPr/>
        </p:nvGrpSpPr>
        <p:grpSpPr>
          <a:xfrm>
            <a:off x="8796459" y="996393"/>
            <a:ext cx="3097553" cy="3027744"/>
            <a:chOff x="8945004" y="3282938"/>
            <a:chExt cx="3097553" cy="3027744"/>
          </a:xfrm>
        </p:grpSpPr>
        <p:grpSp>
          <p:nvGrpSpPr>
            <p:cNvPr id="194" name="그룹 193"/>
            <p:cNvGrpSpPr/>
            <p:nvPr/>
          </p:nvGrpSpPr>
          <p:grpSpPr>
            <a:xfrm>
              <a:off x="8945004" y="3282938"/>
              <a:ext cx="3033923" cy="2888284"/>
              <a:chOff x="-85696" y="2188949"/>
              <a:chExt cx="3025014" cy="3602447"/>
            </a:xfrm>
          </p:grpSpPr>
          <p:sp>
            <p:nvSpPr>
              <p:cNvPr id="204" name="직사각형 203"/>
              <p:cNvSpPr/>
              <p:nvPr/>
            </p:nvSpPr>
            <p:spPr>
              <a:xfrm>
                <a:off x="0" y="2798273"/>
                <a:ext cx="2939318" cy="299312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pic>
            <p:nvPicPr>
              <p:cNvPr id="205" name="그림 204"/>
              <p:cNvPicPr>
                <a:picLocks noChangeAspect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72766" y="4989271"/>
                <a:ext cx="1021436" cy="260116"/>
              </a:xfrm>
              <a:prstGeom prst="rect">
                <a:avLst/>
              </a:prstGeom>
            </p:spPr>
          </p:pic>
          <p:pic>
            <p:nvPicPr>
              <p:cNvPr id="206" name="그림 205"/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81554" y="5028931"/>
                <a:ext cx="904875" cy="247650"/>
              </a:xfrm>
              <a:prstGeom prst="rect">
                <a:avLst/>
              </a:prstGeom>
            </p:spPr>
          </p:pic>
          <p:pic>
            <p:nvPicPr>
              <p:cNvPr id="207" name="그림 206"/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2453" y="5007163"/>
                <a:ext cx="895350" cy="238125"/>
              </a:xfrm>
              <a:prstGeom prst="rect">
                <a:avLst/>
              </a:prstGeom>
            </p:spPr>
          </p:pic>
          <p:pic>
            <p:nvPicPr>
              <p:cNvPr id="208" name="그림 207"/>
              <p:cNvPicPr>
                <a:picLocks noChangeAspect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85696" y="2188949"/>
                <a:ext cx="1597920" cy="558686"/>
              </a:xfrm>
              <a:prstGeom prst="rect">
                <a:avLst/>
              </a:prstGeom>
            </p:spPr>
          </p:pic>
          <p:pic>
            <p:nvPicPr>
              <p:cNvPr id="209" name="그림 208"/>
              <p:cNvPicPr>
                <a:picLocks noChangeAspect="1"/>
              </p:cNvPicPr>
              <p:nvPr/>
            </p:nvPicPr>
            <p:blipFill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0935" y="4754295"/>
                <a:ext cx="2052873" cy="165174"/>
              </a:xfrm>
              <a:prstGeom prst="rect">
                <a:avLst/>
              </a:prstGeom>
            </p:spPr>
          </p:pic>
          <p:pic>
            <p:nvPicPr>
              <p:cNvPr id="210" name="그림 209"/>
              <p:cNvPicPr>
                <a:picLocks noChangeAspect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2453" y="2861372"/>
                <a:ext cx="2821749" cy="1706145"/>
              </a:xfrm>
              <a:prstGeom prst="rect">
                <a:avLst/>
              </a:prstGeom>
            </p:spPr>
          </p:pic>
        </p:grpSp>
        <p:sp>
          <p:nvSpPr>
            <p:cNvPr id="195" name="TextBox 194"/>
            <p:cNvSpPr txBox="1"/>
            <p:nvPr/>
          </p:nvSpPr>
          <p:spPr>
            <a:xfrm>
              <a:off x="9415499" y="3368128"/>
              <a:ext cx="2177350" cy="261610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1100" dirty="0" smtClean="0"/>
                <a:t>닉네임</a:t>
              </a:r>
              <a:endParaRPr lang="ko-KR" altLang="en-US" sz="1100" dirty="0"/>
            </a:p>
          </p:txBody>
        </p:sp>
        <p:sp>
          <p:nvSpPr>
            <p:cNvPr id="196" name="TextBox 195"/>
            <p:cNvSpPr txBox="1"/>
            <p:nvPr/>
          </p:nvSpPr>
          <p:spPr>
            <a:xfrm>
              <a:off x="9126223" y="5261121"/>
              <a:ext cx="2753663" cy="276999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글 내용</a:t>
              </a:r>
              <a:endParaRPr lang="ko-KR" altLang="en-US" sz="1200" dirty="0"/>
            </a:p>
          </p:txBody>
        </p:sp>
        <p:sp>
          <p:nvSpPr>
            <p:cNvPr id="197" name="TextBox 196"/>
            <p:cNvSpPr txBox="1"/>
            <p:nvPr/>
          </p:nvSpPr>
          <p:spPr>
            <a:xfrm>
              <a:off x="11143142" y="5519913"/>
              <a:ext cx="899415" cy="246221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err="1" smtClean="0"/>
                <a:t>글좋아요수</a:t>
              </a:r>
              <a:endParaRPr lang="ko-KR" altLang="en-US" sz="1000" dirty="0"/>
            </a:p>
          </p:txBody>
        </p:sp>
        <p:sp>
          <p:nvSpPr>
            <p:cNvPr id="198" name="TextBox 197"/>
            <p:cNvSpPr txBox="1"/>
            <p:nvPr/>
          </p:nvSpPr>
          <p:spPr>
            <a:xfrm>
              <a:off x="10180098" y="5517190"/>
              <a:ext cx="652868" cy="246221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err="1" smtClean="0"/>
                <a:t>댓글수</a:t>
              </a:r>
              <a:endParaRPr lang="ko-KR" altLang="en-US" sz="1000" dirty="0"/>
            </a:p>
          </p:txBody>
        </p:sp>
        <p:sp>
          <p:nvSpPr>
            <p:cNvPr id="199" name="TextBox 198"/>
            <p:cNvSpPr txBox="1"/>
            <p:nvPr/>
          </p:nvSpPr>
          <p:spPr>
            <a:xfrm>
              <a:off x="9376169" y="5517190"/>
              <a:ext cx="593979" cy="246221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날짜</a:t>
              </a:r>
              <a:endParaRPr lang="ko-KR" altLang="en-US" sz="1000" dirty="0"/>
            </a:p>
          </p:txBody>
        </p:sp>
        <p:sp>
          <p:nvSpPr>
            <p:cNvPr id="200" name="TextBox 199"/>
            <p:cNvSpPr txBox="1"/>
            <p:nvPr/>
          </p:nvSpPr>
          <p:spPr>
            <a:xfrm>
              <a:off x="11143142" y="5776836"/>
              <a:ext cx="899415" cy="246221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/>
                <a:t>5</a:t>
              </a:r>
              <a:endParaRPr lang="ko-KR" altLang="en-US" sz="1000" dirty="0"/>
            </a:p>
          </p:txBody>
        </p:sp>
        <p:sp>
          <p:nvSpPr>
            <p:cNvPr id="201" name="TextBox 200"/>
            <p:cNvSpPr txBox="1"/>
            <p:nvPr/>
          </p:nvSpPr>
          <p:spPr>
            <a:xfrm>
              <a:off x="10180098" y="5774113"/>
              <a:ext cx="652868" cy="246221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/>
                <a:t>3</a:t>
              </a:r>
              <a:endParaRPr lang="ko-KR" altLang="en-US" sz="1000" dirty="0"/>
            </a:p>
          </p:txBody>
        </p:sp>
        <p:sp>
          <p:nvSpPr>
            <p:cNvPr id="202" name="TextBox 201"/>
            <p:cNvSpPr txBox="1"/>
            <p:nvPr/>
          </p:nvSpPr>
          <p:spPr>
            <a:xfrm>
              <a:off x="9376168" y="5774113"/>
              <a:ext cx="740299" cy="246221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/>
                <a:t>12</a:t>
              </a:r>
              <a:r>
                <a:rPr lang="ko-KR" altLang="en-US" sz="1000" dirty="0" err="1" smtClean="0"/>
                <a:t>시간전</a:t>
              </a:r>
              <a:endParaRPr lang="en-US" altLang="ko-KR" sz="1000" dirty="0" smtClean="0"/>
            </a:p>
          </p:txBody>
        </p:sp>
        <p:sp>
          <p:nvSpPr>
            <p:cNvPr id="203" name="TextBox 202"/>
            <p:cNvSpPr txBox="1"/>
            <p:nvPr/>
          </p:nvSpPr>
          <p:spPr>
            <a:xfrm>
              <a:off x="9376168" y="6064461"/>
              <a:ext cx="2503718" cy="246221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 err="1" smtClean="0"/>
                <a:t>Monent</a:t>
              </a:r>
              <a:r>
                <a:rPr lang="en-US" altLang="ko-KR" sz="1000" b="1" dirty="0"/>
                <a:t> </a:t>
              </a:r>
              <a:r>
                <a:rPr lang="en-US" altLang="ko-KR" sz="1000" b="1" dirty="0" smtClean="0"/>
                <a:t>– relative time </a:t>
              </a:r>
              <a:r>
                <a:rPr lang="ko-KR" altLang="en-US" sz="1000" b="1" dirty="0" smtClean="0"/>
                <a:t>참고</a:t>
              </a:r>
              <a:endParaRPr lang="en-US" altLang="ko-KR" sz="1000" b="1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2671857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6735420" y="1028602"/>
            <a:ext cx="1804307" cy="399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smtClean="0"/>
              <a:t>내 작성 글 목록 보기</a:t>
            </a:r>
            <a:endParaRPr lang="en-US" altLang="ko-KR" sz="1300" b="1" dirty="0" smtClean="0"/>
          </a:p>
        </p:txBody>
      </p:sp>
      <p:sp>
        <p:nvSpPr>
          <p:cNvPr id="25" name="직사각형 24"/>
          <p:cNvSpPr/>
          <p:nvPr/>
        </p:nvSpPr>
        <p:spPr>
          <a:xfrm>
            <a:off x="8687865" y="1014533"/>
            <a:ext cx="1804307" cy="399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smtClean="0"/>
              <a:t>내 작성 글의</a:t>
            </a:r>
            <a:endParaRPr lang="en-US" altLang="ko-KR" sz="1300" b="1" dirty="0" smtClean="0"/>
          </a:p>
          <a:p>
            <a:pPr algn="ctr"/>
            <a:r>
              <a:rPr lang="ko-KR" altLang="en-US" sz="1300" b="1" dirty="0" err="1" smtClean="0"/>
              <a:t>댓글</a:t>
            </a:r>
            <a:r>
              <a:rPr lang="ko-KR" altLang="en-US" sz="1300" b="1" dirty="0" smtClean="0"/>
              <a:t> 목록 보기</a:t>
            </a:r>
            <a:endParaRPr lang="en-US" altLang="ko-KR" sz="1300" b="1" dirty="0" smtClean="0"/>
          </a:p>
        </p:txBody>
      </p:sp>
      <p:sp>
        <p:nvSpPr>
          <p:cNvPr id="26" name="직사각형 25"/>
          <p:cNvSpPr/>
          <p:nvPr/>
        </p:nvSpPr>
        <p:spPr>
          <a:xfrm>
            <a:off x="5845078" y="1762051"/>
            <a:ext cx="1361897" cy="399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smtClean="0"/>
              <a:t>선택 글 수정</a:t>
            </a:r>
            <a:endParaRPr lang="en-US" altLang="ko-KR" sz="1300" b="1" dirty="0" smtClean="0"/>
          </a:p>
          <a:p>
            <a:pPr algn="ctr"/>
            <a:r>
              <a:rPr lang="ko-KR" altLang="en-US" sz="1300" b="1" dirty="0" smtClean="0"/>
              <a:t>페이지로 이동</a:t>
            </a:r>
            <a:endParaRPr lang="en-US" altLang="ko-KR" sz="1300" b="1" dirty="0" smtClean="0"/>
          </a:p>
        </p:txBody>
      </p:sp>
      <p:sp>
        <p:nvSpPr>
          <p:cNvPr id="27" name="직사각형 26"/>
          <p:cNvSpPr/>
          <p:nvPr/>
        </p:nvSpPr>
        <p:spPr>
          <a:xfrm>
            <a:off x="8680141" y="2344393"/>
            <a:ext cx="1804307" cy="399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err="1" smtClean="0"/>
              <a:t>팔로우</a:t>
            </a:r>
            <a:r>
              <a:rPr lang="en-US" altLang="ko-KR" sz="1300" b="1" dirty="0" smtClean="0"/>
              <a:t>/</a:t>
            </a:r>
            <a:r>
              <a:rPr lang="ko-KR" altLang="en-US" sz="1300" b="1" dirty="0" err="1" smtClean="0"/>
              <a:t>팔로잉</a:t>
            </a:r>
            <a:endParaRPr lang="en-US" altLang="ko-KR" sz="1300" b="1" dirty="0" smtClean="0"/>
          </a:p>
          <a:p>
            <a:pPr algn="ctr"/>
            <a:r>
              <a:rPr lang="ko-KR" altLang="en-US" sz="1300" b="1" dirty="0"/>
              <a:t>정보 </a:t>
            </a:r>
            <a:r>
              <a:rPr lang="ko-KR" altLang="en-US" sz="1300" b="1" dirty="0" smtClean="0"/>
              <a:t>목록 보기</a:t>
            </a:r>
            <a:endParaRPr lang="en-US" altLang="ko-KR" sz="1300" b="1" dirty="0" smtClean="0"/>
          </a:p>
        </p:txBody>
      </p:sp>
      <p:sp>
        <p:nvSpPr>
          <p:cNvPr id="46" name="TextBox 45"/>
          <p:cNvSpPr txBox="1"/>
          <p:nvPr/>
        </p:nvSpPr>
        <p:spPr>
          <a:xfrm>
            <a:off x="303185" y="4445144"/>
            <a:ext cx="10986483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b="1" u="sng" dirty="0" err="1" smtClean="0"/>
              <a:t>게시글</a:t>
            </a:r>
            <a:r>
              <a:rPr lang="ko-KR" altLang="en-US" sz="1600" b="1" u="sng" dirty="0" smtClean="0"/>
              <a:t> 상세보기</a:t>
            </a:r>
            <a:r>
              <a:rPr lang="en-US" altLang="ko-KR" sz="1600" b="1" u="sng" dirty="0" smtClean="0"/>
              <a:t>-</a:t>
            </a:r>
            <a:r>
              <a:rPr lang="ko-KR" altLang="en-US" sz="1600" b="1" u="sng" dirty="0" smtClean="0"/>
              <a:t>팝업</a:t>
            </a:r>
            <a:endParaRPr lang="en-US" altLang="ko-KR" sz="1600" b="1" u="sng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b="1" u="sng" dirty="0" smtClean="0"/>
              <a:t>타 유저</a:t>
            </a:r>
            <a:r>
              <a:rPr lang="en-US" altLang="ko-KR" sz="1600" b="1" u="sng" dirty="0" smtClean="0"/>
              <a:t>/</a:t>
            </a:r>
            <a:r>
              <a:rPr lang="ko-KR" altLang="en-US" sz="1600" b="1" u="sng" dirty="0" smtClean="0"/>
              <a:t>기관</a:t>
            </a:r>
            <a:r>
              <a:rPr lang="en-US" altLang="ko-KR" sz="1600" b="1" u="sng" dirty="0"/>
              <a:t> </a:t>
            </a:r>
            <a:endParaRPr lang="en-US" altLang="ko-KR" sz="1600" b="1" u="sng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u="sng" dirty="0" smtClean="0"/>
              <a:t>Auth0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b="1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b="1" u="sng" dirty="0" smtClean="0"/>
              <a:t>현재 기획하는 페이지는 </a:t>
            </a:r>
            <a:r>
              <a:rPr lang="en-US" altLang="ko-KR" sz="1600" b="1" u="sng" dirty="0" err="1" smtClean="0"/>
              <a:t>spinattic</a:t>
            </a:r>
            <a:r>
              <a:rPr lang="ko-KR" altLang="en-US" sz="1600" b="1" u="sng" dirty="0" smtClean="0"/>
              <a:t>과 굉장히 흡사한 상태</a:t>
            </a:r>
            <a:endParaRPr lang="en-US" altLang="ko-KR" sz="1600" b="1" u="sng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b="1" u="sng" dirty="0" smtClean="0"/>
              <a:t>개인유저</a:t>
            </a:r>
            <a:r>
              <a:rPr lang="en-US" altLang="ko-KR" sz="1600" b="1" u="sng" dirty="0" smtClean="0"/>
              <a:t>/</a:t>
            </a:r>
            <a:r>
              <a:rPr lang="ko-KR" altLang="en-US" sz="1600" b="1" u="sng" dirty="0" smtClean="0"/>
              <a:t>기관 페이지는 </a:t>
            </a:r>
            <a:r>
              <a:rPr lang="ko-KR" altLang="en-US" sz="1600" b="1" u="sng" dirty="0" err="1" smtClean="0"/>
              <a:t>트위터와</a:t>
            </a:r>
            <a:r>
              <a:rPr lang="ko-KR" altLang="en-US" sz="1600" b="1" u="sng" dirty="0" smtClean="0"/>
              <a:t> 흡사한 상태에서 기획</a:t>
            </a:r>
            <a:endParaRPr lang="en-US" altLang="ko-KR" sz="1600" b="1" u="sng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b="1" u="sng" dirty="0" smtClean="0"/>
              <a:t>그렇기 때문에 카테고리</a:t>
            </a:r>
            <a:r>
              <a:rPr lang="en-US" altLang="ko-KR" sz="1600" b="1" u="sng" dirty="0" smtClean="0"/>
              <a:t>(</a:t>
            </a:r>
            <a:r>
              <a:rPr lang="ko-KR" altLang="en-US" sz="1600" b="1" u="sng" dirty="0" smtClean="0"/>
              <a:t>홈페이지 사용처</a:t>
            </a:r>
            <a:r>
              <a:rPr lang="en-US" altLang="ko-KR" sz="1600" b="1" u="sng" dirty="0" smtClean="0"/>
              <a:t>)</a:t>
            </a:r>
            <a:r>
              <a:rPr lang="ko-KR" altLang="en-US" sz="1600" b="1" u="sng" dirty="0" smtClean="0"/>
              <a:t>를 확실히 해야 좀 더 </a:t>
            </a:r>
            <a:r>
              <a:rPr lang="ko-KR" altLang="en-US" sz="1600" b="1" u="sng" dirty="0" err="1" smtClean="0"/>
              <a:t>활용성이</a:t>
            </a:r>
            <a:r>
              <a:rPr lang="ko-KR" altLang="en-US" sz="1600" b="1" u="sng" dirty="0" smtClean="0"/>
              <a:t> 높은 홈페이지가 될 수 있음</a:t>
            </a:r>
            <a:endParaRPr lang="en-US" altLang="ko-KR" sz="1600" b="1" u="sng" dirty="0" smtClean="0"/>
          </a:p>
        </p:txBody>
      </p:sp>
      <p:sp>
        <p:nvSpPr>
          <p:cNvPr id="2" name="직사각형 1"/>
          <p:cNvSpPr/>
          <p:nvPr/>
        </p:nvSpPr>
        <p:spPr>
          <a:xfrm>
            <a:off x="5796426" y="4314763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/>
              <a:t>http://localhost:63342/themeforest-9228123-canvas-the-multipurpose-html5-template%20(3)/Package-HTML/Documentation/index.html?_ijt=28mbr5jbmhk8n6s83nq0ajt3rb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731099" y="985769"/>
            <a:ext cx="2038037" cy="4697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smtClean="0"/>
              <a:t>닉네임</a:t>
            </a:r>
            <a:r>
              <a:rPr lang="en-US" altLang="ko-KR" sz="1300" b="1" dirty="0" smtClean="0"/>
              <a:t>, </a:t>
            </a:r>
            <a:r>
              <a:rPr lang="ko-KR" altLang="en-US" sz="1300" b="1" dirty="0" err="1" smtClean="0"/>
              <a:t>소개글</a:t>
            </a:r>
            <a:r>
              <a:rPr lang="en-US" altLang="ko-KR" sz="1300" b="1" dirty="0" smtClean="0"/>
              <a:t>, </a:t>
            </a:r>
            <a:r>
              <a:rPr lang="ko-KR" altLang="en-US" sz="1300" b="1" dirty="0" smtClean="0"/>
              <a:t>전화번호</a:t>
            </a:r>
            <a:r>
              <a:rPr lang="en-US" altLang="ko-KR" sz="1300" b="1" dirty="0" smtClean="0"/>
              <a:t>, </a:t>
            </a:r>
            <a:r>
              <a:rPr lang="en-US" altLang="ko-KR" sz="1300" b="1" dirty="0" err="1" smtClean="0"/>
              <a:t>sns</a:t>
            </a:r>
            <a:r>
              <a:rPr lang="ko-KR" altLang="en-US" sz="1300" b="1" dirty="0" smtClean="0"/>
              <a:t> 정보</a:t>
            </a:r>
            <a:r>
              <a:rPr lang="en-US" altLang="ko-KR" sz="1300" b="1" dirty="0" smtClean="0"/>
              <a:t>, </a:t>
            </a:r>
            <a:r>
              <a:rPr lang="ko-KR" altLang="en-US" sz="1300" b="1" dirty="0" smtClean="0"/>
              <a:t>언어 수정</a:t>
            </a:r>
            <a:endParaRPr lang="en-US" altLang="ko-KR" sz="1300" b="1" dirty="0" smtClean="0"/>
          </a:p>
        </p:txBody>
      </p:sp>
      <p:cxnSp>
        <p:nvCxnSpPr>
          <p:cNvPr id="39" name="직선 화살표 연결선 38"/>
          <p:cNvCxnSpPr>
            <a:stCxn id="24" idx="2"/>
            <a:endCxn id="26" idx="0"/>
          </p:cNvCxnSpPr>
          <p:nvPr/>
        </p:nvCxnSpPr>
        <p:spPr>
          <a:xfrm flipH="1">
            <a:off x="6526027" y="1428502"/>
            <a:ext cx="1111547" cy="333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8680140" y="3093169"/>
            <a:ext cx="1804307" cy="383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err="1" smtClean="0"/>
              <a:t>맞팔</a:t>
            </a:r>
            <a:r>
              <a:rPr lang="en-US" altLang="ko-KR" sz="1300" b="1" dirty="0" smtClean="0"/>
              <a:t>, </a:t>
            </a:r>
            <a:r>
              <a:rPr lang="ko-KR" altLang="en-US" sz="1300" b="1" dirty="0" err="1" smtClean="0"/>
              <a:t>팔로우</a:t>
            </a:r>
            <a:r>
              <a:rPr lang="ko-KR" altLang="en-US" sz="1300" b="1" dirty="0" smtClean="0"/>
              <a:t> 취소</a:t>
            </a:r>
            <a:endParaRPr lang="en-US" altLang="ko-KR" sz="1300" b="1" dirty="0" smtClean="0"/>
          </a:p>
        </p:txBody>
      </p:sp>
      <p:cxnSp>
        <p:nvCxnSpPr>
          <p:cNvPr id="47" name="직선 화살표 연결선 46"/>
          <p:cNvCxnSpPr>
            <a:stCxn id="27" idx="2"/>
            <a:endCxn id="45" idx="0"/>
          </p:cNvCxnSpPr>
          <p:nvPr/>
        </p:nvCxnSpPr>
        <p:spPr>
          <a:xfrm flipH="1">
            <a:off x="9582294" y="2744293"/>
            <a:ext cx="1" cy="348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/>
          <p:cNvSpPr/>
          <p:nvPr/>
        </p:nvSpPr>
        <p:spPr>
          <a:xfrm>
            <a:off x="2929454" y="985769"/>
            <a:ext cx="1644242" cy="4697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smtClean="0"/>
              <a:t>프로필 이미지 수정</a:t>
            </a:r>
            <a:endParaRPr lang="en-US" altLang="ko-KR" sz="1300" b="1" dirty="0" smtClean="0"/>
          </a:p>
        </p:txBody>
      </p:sp>
      <p:sp>
        <p:nvSpPr>
          <p:cNvPr id="61" name="직사각형 60"/>
          <p:cNvSpPr/>
          <p:nvPr/>
        </p:nvSpPr>
        <p:spPr>
          <a:xfrm>
            <a:off x="1841366" y="1778059"/>
            <a:ext cx="1644242" cy="4697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smtClean="0"/>
              <a:t>내가 </a:t>
            </a:r>
            <a:r>
              <a:rPr lang="ko-KR" altLang="en-US" sz="1300" b="1" dirty="0" err="1" smtClean="0"/>
              <a:t>좋아요한</a:t>
            </a:r>
            <a:endParaRPr lang="en-US" altLang="ko-KR" sz="1300" b="1" dirty="0" smtClean="0"/>
          </a:p>
          <a:p>
            <a:pPr algn="ctr"/>
            <a:r>
              <a:rPr lang="ko-KR" altLang="en-US" sz="1300" b="1" dirty="0" smtClean="0"/>
              <a:t>글 목록 보기</a:t>
            </a:r>
            <a:endParaRPr lang="en-US" altLang="ko-KR" sz="1300" b="1" dirty="0" smtClean="0"/>
          </a:p>
        </p:txBody>
      </p:sp>
      <p:sp>
        <p:nvSpPr>
          <p:cNvPr id="66" name="TextBox 65"/>
          <p:cNvSpPr txBox="1"/>
          <p:nvPr/>
        </p:nvSpPr>
        <p:spPr>
          <a:xfrm>
            <a:off x="303185" y="135770"/>
            <a:ext cx="4784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 smtClean="0"/>
              <a:t>페이지별</a:t>
            </a:r>
            <a:r>
              <a:rPr lang="ko-KR" altLang="en-US" b="1" dirty="0" smtClean="0"/>
              <a:t> 기능 배치 개요</a:t>
            </a:r>
            <a:r>
              <a:rPr lang="en-US" altLang="ko-KR" b="1" dirty="0" smtClean="0"/>
              <a:t>2</a:t>
            </a:r>
            <a:endParaRPr lang="ko-KR" altLang="en-US" b="1" dirty="0"/>
          </a:p>
        </p:txBody>
      </p:sp>
      <p:sp>
        <p:nvSpPr>
          <p:cNvPr id="48" name="직사각형 47"/>
          <p:cNvSpPr/>
          <p:nvPr/>
        </p:nvSpPr>
        <p:spPr>
          <a:xfrm>
            <a:off x="4792295" y="992700"/>
            <a:ext cx="1644242" cy="4697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smtClean="0"/>
              <a:t>비밀번호 수정</a:t>
            </a:r>
            <a:endParaRPr lang="en-US" altLang="ko-KR" sz="1300" b="1" dirty="0" smtClean="0"/>
          </a:p>
        </p:txBody>
      </p:sp>
      <p:sp>
        <p:nvSpPr>
          <p:cNvPr id="80" name="직사각형 79"/>
          <p:cNvSpPr/>
          <p:nvPr/>
        </p:nvSpPr>
        <p:spPr>
          <a:xfrm>
            <a:off x="8680140" y="1778059"/>
            <a:ext cx="1804307" cy="383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smtClean="0"/>
              <a:t>해당 </a:t>
            </a:r>
            <a:r>
              <a:rPr lang="ko-KR" altLang="en-US" sz="1300" b="1" dirty="0" err="1" smtClean="0"/>
              <a:t>댓글이</a:t>
            </a:r>
            <a:r>
              <a:rPr lang="ko-KR" altLang="en-US" sz="1300" b="1" dirty="0" smtClean="0"/>
              <a:t> 달린 </a:t>
            </a:r>
            <a:r>
              <a:rPr lang="ko-KR" altLang="en-US" sz="1300" b="1" dirty="0" err="1" smtClean="0"/>
              <a:t>게시글</a:t>
            </a:r>
            <a:r>
              <a:rPr lang="ko-KR" altLang="en-US" sz="1300" b="1" dirty="0" smtClean="0"/>
              <a:t> 페이지로 이동</a:t>
            </a:r>
            <a:endParaRPr lang="en-US" altLang="ko-KR" sz="1300" b="1" dirty="0" smtClean="0"/>
          </a:p>
        </p:txBody>
      </p:sp>
      <p:cxnSp>
        <p:nvCxnSpPr>
          <p:cNvPr id="81" name="직선 화살표 연결선 80"/>
          <p:cNvCxnSpPr>
            <a:stCxn id="25" idx="2"/>
            <a:endCxn id="80" idx="0"/>
          </p:cNvCxnSpPr>
          <p:nvPr/>
        </p:nvCxnSpPr>
        <p:spPr>
          <a:xfrm flipH="1">
            <a:off x="9582294" y="1414433"/>
            <a:ext cx="7725" cy="363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직사각형 82"/>
          <p:cNvSpPr/>
          <p:nvPr/>
        </p:nvSpPr>
        <p:spPr>
          <a:xfrm>
            <a:off x="510364" y="566667"/>
            <a:ext cx="10898372" cy="3265462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4623307" y="313089"/>
            <a:ext cx="1644242" cy="469784"/>
          </a:xfrm>
          <a:prstGeom prst="rect">
            <a:avLst/>
          </a:prstGeom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err="1" smtClean="0"/>
              <a:t>내정보</a:t>
            </a:r>
            <a:r>
              <a:rPr lang="ko-KR" altLang="en-US" sz="1300" b="1" dirty="0" smtClean="0"/>
              <a:t> 관리</a:t>
            </a:r>
            <a:endParaRPr lang="ko-KR" altLang="en-US" sz="1300" b="1" dirty="0"/>
          </a:p>
        </p:txBody>
      </p:sp>
      <p:sp>
        <p:nvSpPr>
          <p:cNvPr id="84" name="직사각형 83"/>
          <p:cNvSpPr/>
          <p:nvPr/>
        </p:nvSpPr>
        <p:spPr>
          <a:xfrm>
            <a:off x="822203" y="2623624"/>
            <a:ext cx="1644242" cy="449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smtClean="0"/>
              <a:t>선택 글로 이동</a:t>
            </a:r>
            <a:endParaRPr lang="en-US" altLang="ko-KR" sz="1300" b="1" dirty="0" smtClean="0"/>
          </a:p>
        </p:txBody>
      </p:sp>
      <p:cxnSp>
        <p:nvCxnSpPr>
          <p:cNvPr id="85" name="직선 화살표 연결선 84"/>
          <p:cNvCxnSpPr>
            <a:stCxn id="61" idx="2"/>
            <a:endCxn id="84" idx="0"/>
          </p:cNvCxnSpPr>
          <p:nvPr/>
        </p:nvCxnSpPr>
        <p:spPr>
          <a:xfrm flipH="1">
            <a:off x="1644324" y="2247843"/>
            <a:ext cx="1019163" cy="3757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직사각형 88"/>
          <p:cNvSpPr/>
          <p:nvPr/>
        </p:nvSpPr>
        <p:spPr>
          <a:xfrm>
            <a:off x="2674554" y="2653672"/>
            <a:ext cx="1804307" cy="383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smtClean="0"/>
              <a:t>좋아요 취소</a:t>
            </a:r>
            <a:endParaRPr lang="en-US" altLang="ko-KR" sz="1300" b="1" dirty="0" smtClean="0"/>
          </a:p>
        </p:txBody>
      </p:sp>
      <p:cxnSp>
        <p:nvCxnSpPr>
          <p:cNvPr id="90" name="직선 화살표 연결선 89"/>
          <p:cNvCxnSpPr>
            <a:stCxn id="61" idx="2"/>
            <a:endCxn id="89" idx="0"/>
          </p:cNvCxnSpPr>
          <p:nvPr/>
        </p:nvCxnSpPr>
        <p:spPr>
          <a:xfrm>
            <a:off x="2663487" y="2247843"/>
            <a:ext cx="913221" cy="405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화살표 연결선 92"/>
          <p:cNvCxnSpPr>
            <a:stCxn id="24" idx="2"/>
            <a:endCxn id="94" idx="0"/>
          </p:cNvCxnSpPr>
          <p:nvPr/>
        </p:nvCxnSpPr>
        <p:spPr>
          <a:xfrm>
            <a:off x="7637574" y="1428502"/>
            <a:ext cx="321052" cy="3399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직사각형 93"/>
          <p:cNvSpPr/>
          <p:nvPr/>
        </p:nvSpPr>
        <p:spPr>
          <a:xfrm>
            <a:off x="7337860" y="1768472"/>
            <a:ext cx="1241532" cy="399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smtClean="0"/>
              <a:t>선택 글 삭제</a:t>
            </a:r>
            <a:endParaRPr lang="en-US" altLang="ko-KR" sz="1300" b="1" dirty="0" smtClean="0"/>
          </a:p>
        </p:txBody>
      </p:sp>
    </p:spTree>
    <p:extLst>
      <p:ext uri="{BB962C8B-B14F-4D97-AF65-F5344CB8AC3E}">
        <p14:creationId xmlns:p14="http://schemas.microsoft.com/office/powerpoint/2010/main" val="1876259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2212" y="326870"/>
            <a:ext cx="7025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방 정보관리 </a:t>
            </a:r>
            <a:r>
              <a:rPr lang="en-US" altLang="ko-KR" b="1" dirty="0"/>
              <a:t>– </a:t>
            </a:r>
            <a:r>
              <a:rPr lang="ko-KR" altLang="en-US" b="1" dirty="0"/>
              <a:t>방 정보 목록 조회</a:t>
            </a:r>
            <a:r>
              <a:rPr lang="en-US" altLang="ko-KR" b="1" dirty="0"/>
              <a:t>(1) - </a:t>
            </a:r>
            <a:r>
              <a:rPr lang="ko-KR" altLang="en-US" b="1" dirty="0"/>
              <a:t>개발참고사항</a:t>
            </a:r>
            <a:r>
              <a:rPr lang="en-US" altLang="ko-KR" b="1" dirty="0"/>
              <a:t> </a:t>
            </a:r>
            <a:endParaRPr lang="ko-KR" alt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62212" y="1092365"/>
            <a:ext cx="10618236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b="1" dirty="0"/>
              <a:t>Google Geocoding API</a:t>
            </a:r>
            <a:r>
              <a:rPr lang="ko-KR" altLang="en-US" b="1" dirty="0"/>
              <a:t>를 이용한 지도</a:t>
            </a:r>
            <a:r>
              <a:rPr lang="en-US" altLang="ko-KR" b="1" dirty="0"/>
              <a:t>-&gt;</a:t>
            </a:r>
            <a:r>
              <a:rPr lang="ko-KR" altLang="en-US" b="1" dirty="0"/>
              <a:t>좌표 변환</a:t>
            </a:r>
            <a:endParaRPr lang="en-US" altLang="ko-KR" b="1" dirty="0"/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/>
              <a:t>“</a:t>
            </a:r>
            <a:r>
              <a:rPr lang="ko-KR" altLang="en-US" b="1" dirty="0"/>
              <a:t>지도</a:t>
            </a:r>
            <a:r>
              <a:rPr lang="en-US" altLang="ko-KR" b="1" dirty="0"/>
              <a:t>”</a:t>
            </a:r>
            <a:r>
              <a:rPr lang="ko-KR" altLang="en-US" b="1" dirty="0"/>
              <a:t>기준 검색의 경우</a:t>
            </a:r>
            <a:r>
              <a:rPr lang="en-US" altLang="ko-KR" b="1" dirty="0"/>
              <a:t>(1</a:t>
            </a:r>
            <a:r>
              <a:rPr lang="ko-KR" altLang="en-US" b="1" dirty="0"/>
              <a:t>순위 구현</a:t>
            </a:r>
            <a:r>
              <a:rPr lang="en-US" altLang="ko-KR" b="1" dirty="0"/>
              <a:t>)</a:t>
            </a:r>
          </a:p>
          <a:p>
            <a:r>
              <a:rPr lang="ko-KR" altLang="en-US" b="1" dirty="0"/>
              <a:t> </a:t>
            </a:r>
            <a:r>
              <a:rPr lang="en-US" altLang="ko-KR" b="1" dirty="0"/>
              <a:t>map viewport</a:t>
            </a:r>
            <a:r>
              <a:rPr lang="ko-KR" altLang="en-US" b="1" dirty="0"/>
              <a:t>에 대한 </a:t>
            </a:r>
            <a:r>
              <a:rPr lang="en-US" altLang="ko-KR" dirty="0" err="1">
                <a:hlinkClick r:id="rId2"/>
              </a:rPr>
              <a:t>LatLngBounds</a:t>
            </a:r>
            <a:r>
              <a:rPr lang="ko-KR" altLang="en-US" dirty="0"/>
              <a:t>를 계산하여 좌표</a:t>
            </a:r>
            <a:r>
              <a:rPr lang="en-US" altLang="ko-KR" dirty="0"/>
              <a:t>(</a:t>
            </a:r>
            <a:r>
              <a:rPr lang="ko-KR" altLang="en-US" dirty="0"/>
              <a:t>위도</a:t>
            </a:r>
            <a:r>
              <a:rPr lang="en-US" altLang="ko-KR" dirty="0"/>
              <a:t>/</a:t>
            </a:r>
            <a:r>
              <a:rPr lang="ko-KR" altLang="en-US" dirty="0"/>
              <a:t>경도</a:t>
            </a:r>
            <a:r>
              <a:rPr lang="en-US" altLang="ko-KR" dirty="0"/>
              <a:t>)</a:t>
            </a:r>
            <a:r>
              <a:rPr lang="ko-KR" altLang="en-US" dirty="0"/>
              <a:t>를 범위로 하는 검색질의를 생성하는 것이 좋을 것 같음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/>
              <a:t>“</a:t>
            </a:r>
            <a:r>
              <a:rPr lang="ko-KR" altLang="en-US" b="1" dirty="0"/>
              <a:t>조건</a:t>
            </a:r>
            <a:r>
              <a:rPr lang="en-US" altLang="ko-KR" b="1" dirty="0"/>
              <a:t>”</a:t>
            </a:r>
            <a:r>
              <a:rPr lang="ko-KR" altLang="en-US" b="1" dirty="0"/>
              <a:t>기준 검색의 경우</a:t>
            </a:r>
            <a:r>
              <a:rPr lang="en-US" altLang="ko-KR" b="1" dirty="0"/>
              <a:t>(1</a:t>
            </a:r>
            <a:r>
              <a:rPr lang="ko-KR" altLang="en-US" b="1" dirty="0"/>
              <a:t>순위 구현</a:t>
            </a:r>
            <a:r>
              <a:rPr lang="en-US" altLang="ko-KR" b="1" dirty="0"/>
              <a:t>)</a:t>
            </a:r>
          </a:p>
          <a:p>
            <a:r>
              <a:rPr lang="en-US" altLang="ko-KR" b="1" dirty="0"/>
              <a:t>Best Solution : </a:t>
            </a:r>
            <a:r>
              <a:rPr lang="en-US" altLang="ko-KR" b="1" dirty="0" err="1"/>
              <a:t>LatLagBounds</a:t>
            </a:r>
            <a:r>
              <a:rPr lang="en-US" altLang="ko-KR" b="1" dirty="0"/>
              <a:t> </a:t>
            </a:r>
            <a:r>
              <a:rPr lang="ko-KR" altLang="en-US" b="1" dirty="0"/>
              <a:t>계산을 통한 좌표기준 범위 검색 후 조회된 데이터에 대한 필터 검색 실시</a:t>
            </a:r>
            <a:endParaRPr lang="en-US" altLang="ko-KR" b="1" dirty="0"/>
          </a:p>
          <a:p>
            <a:r>
              <a:rPr lang="en-US" altLang="ko-KR" b="1" strike="sngStrike" dirty="0"/>
              <a:t>Easy Solution : Request Query </a:t>
            </a:r>
            <a:r>
              <a:rPr lang="ko-KR" altLang="en-US" b="1" strike="sngStrike" dirty="0" err="1"/>
              <a:t>셋팅을</a:t>
            </a:r>
            <a:r>
              <a:rPr lang="ko-KR" altLang="en-US" b="1" strike="sngStrike" dirty="0"/>
              <a:t> 통한 범위</a:t>
            </a:r>
            <a:r>
              <a:rPr lang="en-US" altLang="ko-KR" b="1" strike="sngStrike" dirty="0"/>
              <a:t>&amp;</a:t>
            </a:r>
            <a:r>
              <a:rPr lang="ko-KR" altLang="en-US" b="1" strike="sngStrike" dirty="0"/>
              <a:t>필터 검색 실시</a:t>
            </a:r>
            <a:endParaRPr lang="en-US" altLang="ko-KR" b="1" strike="sngStrike" dirty="0"/>
          </a:p>
          <a:p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/>
              <a:t>“</a:t>
            </a:r>
            <a:r>
              <a:rPr lang="ko-KR" altLang="en-US" b="1" dirty="0" err="1"/>
              <a:t>검색창</a:t>
            </a:r>
            <a:r>
              <a:rPr lang="en-US" altLang="ko-KR" b="1" dirty="0"/>
              <a:t>”</a:t>
            </a:r>
            <a:r>
              <a:rPr lang="ko-KR" altLang="en-US" b="1" dirty="0"/>
              <a:t>기준 검색의 경우</a:t>
            </a:r>
            <a:r>
              <a:rPr lang="en-US" altLang="ko-KR" b="1" dirty="0"/>
              <a:t>(2</a:t>
            </a:r>
            <a:r>
              <a:rPr lang="ko-KR" altLang="en-US" b="1" dirty="0"/>
              <a:t>순위 구현</a:t>
            </a:r>
            <a:r>
              <a:rPr lang="en-US" altLang="ko-KR" b="1" dirty="0"/>
              <a:t>)</a:t>
            </a:r>
          </a:p>
          <a:p>
            <a:r>
              <a:rPr lang="en-US" altLang="ko-KR" b="1" dirty="0"/>
              <a:t>Google geocoding, typeahead.js</a:t>
            </a:r>
            <a:r>
              <a:rPr lang="ko-KR" altLang="en-US" b="1" dirty="0"/>
              <a:t>을 이용함</a:t>
            </a:r>
            <a:r>
              <a:rPr lang="en-US" altLang="ko-KR" b="1" dirty="0"/>
              <a:t>. (</a:t>
            </a:r>
            <a:r>
              <a:rPr lang="ko-KR" altLang="en-US" b="1" dirty="0"/>
              <a:t>서버부하방지를 위해서 단어단위로 검색하되 </a:t>
            </a:r>
            <a:r>
              <a:rPr lang="en-US" altLang="ko-KR" b="1" dirty="0" err="1"/>
              <a:t>keyup</a:t>
            </a:r>
            <a:r>
              <a:rPr lang="ko-KR" altLang="en-US" b="1" dirty="0" err="1"/>
              <a:t>입력후</a:t>
            </a:r>
            <a:r>
              <a:rPr lang="ko-KR" altLang="en-US" b="1" dirty="0"/>
              <a:t> 약 </a:t>
            </a:r>
            <a:r>
              <a:rPr lang="en-US" altLang="ko-KR" b="1" dirty="0"/>
              <a:t>1.5~2</a:t>
            </a:r>
            <a:r>
              <a:rPr lang="ko-KR" altLang="en-US" b="1" dirty="0"/>
              <a:t>초 이후에 검색이 되게 하기</a:t>
            </a:r>
            <a:r>
              <a:rPr lang="en-US" altLang="ko-KR" b="1" dirty="0"/>
              <a:t>)</a:t>
            </a:r>
          </a:p>
          <a:p>
            <a:r>
              <a:rPr lang="en-US" altLang="ko-KR" b="1" dirty="0"/>
              <a:t>(“room” </a:t>
            </a:r>
            <a:r>
              <a:rPr lang="ko-KR" altLang="en-US" b="1" dirty="0"/>
              <a:t>테이블 대상 주소</a:t>
            </a:r>
            <a:r>
              <a:rPr lang="en-US" altLang="ko-KR" b="1" dirty="0"/>
              <a:t> </a:t>
            </a:r>
          </a:p>
          <a:p>
            <a:endParaRPr lang="en-US" altLang="ko-KR" b="1" dirty="0"/>
          </a:p>
          <a:p>
            <a:r>
              <a:rPr lang="en-US" altLang="ko-KR" b="1" u="sng" dirty="0"/>
              <a:t>※ </a:t>
            </a:r>
            <a:r>
              <a:rPr lang="ko-KR" altLang="en-US" b="1" u="sng" dirty="0"/>
              <a:t>추천 해결 방법</a:t>
            </a:r>
            <a:endParaRPr lang="en-US" altLang="ko-KR" b="1" dirty="0"/>
          </a:p>
          <a:p>
            <a:r>
              <a:rPr lang="en-US" altLang="ko-KR" b="1" u="sng" dirty="0"/>
              <a:t>1. </a:t>
            </a:r>
            <a:r>
              <a:rPr lang="ko-KR" altLang="en-US" b="1" u="sng" dirty="0"/>
              <a:t>초기에는 데이터가 별로 안되니까 일단 모든 범위에 대해서 로딩 </a:t>
            </a:r>
            <a:r>
              <a:rPr lang="en-US" altLang="ko-KR" b="1" u="sng" dirty="0"/>
              <a:t>-&gt;</a:t>
            </a:r>
            <a:r>
              <a:rPr lang="ko-KR" altLang="en-US" b="1" u="sng" dirty="0"/>
              <a:t> 필터 적용</a:t>
            </a:r>
            <a:endParaRPr lang="en-US" altLang="ko-KR" b="1" u="sng" dirty="0"/>
          </a:p>
          <a:p>
            <a:r>
              <a:rPr lang="en-US" altLang="ko-KR" b="1" u="sng" dirty="0"/>
              <a:t>2. </a:t>
            </a:r>
            <a:r>
              <a:rPr lang="ko-KR" altLang="en-US" b="1" u="sng" dirty="0"/>
              <a:t>향후에는 </a:t>
            </a:r>
            <a:r>
              <a:rPr lang="en-US" altLang="ko-KR" b="1" u="sng" dirty="0"/>
              <a:t>map event </a:t>
            </a:r>
            <a:r>
              <a:rPr lang="ko-KR" altLang="en-US" b="1" u="sng" dirty="0"/>
              <a:t>발생시 </a:t>
            </a:r>
            <a:r>
              <a:rPr lang="en-US" altLang="ko-KR" b="1" u="sng" dirty="0"/>
              <a:t>bound</a:t>
            </a:r>
            <a:r>
              <a:rPr lang="ko-KR" altLang="en-US" b="1" u="sng" dirty="0"/>
              <a:t>된 </a:t>
            </a:r>
            <a:r>
              <a:rPr lang="en-US" altLang="ko-KR" b="1" u="sng" dirty="0"/>
              <a:t>map</a:t>
            </a:r>
            <a:r>
              <a:rPr lang="ko-KR" altLang="en-US" b="1" u="sng" dirty="0"/>
              <a:t>의 범위에 따라서 검색 </a:t>
            </a:r>
            <a:r>
              <a:rPr lang="en-US" altLang="ko-KR" b="1" u="sng" dirty="0"/>
              <a:t>-&gt; “</a:t>
            </a:r>
            <a:r>
              <a:rPr lang="ko-KR" altLang="en-US" b="1" u="sng" dirty="0"/>
              <a:t>조건</a:t>
            </a:r>
            <a:r>
              <a:rPr lang="en-US" altLang="ko-KR" b="1" u="sng" dirty="0"/>
              <a:t>＂</a:t>
            </a:r>
            <a:r>
              <a:rPr lang="ko-KR" altLang="en-US" b="1" u="sng" dirty="0"/>
              <a:t>필터 적용</a:t>
            </a:r>
            <a:endParaRPr lang="en-US" altLang="ko-KR" b="1" u="sng" dirty="0"/>
          </a:p>
        </p:txBody>
      </p:sp>
    </p:spTree>
    <p:extLst>
      <p:ext uri="{BB962C8B-B14F-4D97-AF65-F5344CB8AC3E}">
        <p14:creationId xmlns:p14="http://schemas.microsoft.com/office/powerpoint/2010/main" val="1592889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2212" y="326870"/>
            <a:ext cx="7025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방 정보관리 </a:t>
            </a:r>
            <a:r>
              <a:rPr lang="en-US" altLang="ko-KR" b="1" dirty="0"/>
              <a:t>– </a:t>
            </a:r>
            <a:r>
              <a:rPr lang="ko-KR" altLang="en-US" b="1" dirty="0"/>
              <a:t>방 정보 목록 조회</a:t>
            </a:r>
            <a:r>
              <a:rPr lang="en-US" altLang="ko-KR" b="1" dirty="0"/>
              <a:t>(1) - </a:t>
            </a:r>
            <a:r>
              <a:rPr lang="ko-KR" altLang="en-US" b="1" dirty="0"/>
              <a:t>개발참고사항</a:t>
            </a:r>
            <a:r>
              <a:rPr lang="en-US" altLang="ko-KR" b="1" dirty="0"/>
              <a:t> </a:t>
            </a:r>
            <a:endParaRPr lang="ko-KR" alt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62212" y="948690"/>
            <a:ext cx="10618236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/>
              <a:t>검색기능 </a:t>
            </a:r>
            <a:r>
              <a:rPr lang="ko-KR" altLang="en-US" b="1" dirty="0" err="1"/>
              <a:t>구현시</a:t>
            </a: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/>
              <a:t>Google Geocoding API</a:t>
            </a:r>
            <a:r>
              <a:rPr lang="ko-KR" altLang="en-US" b="1" dirty="0"/>
              <a:t>를 이용한 지도</a:t>
            </a:r>
            <a:r>
              <a:rPr lang="en-US" altLang="ko-KR" b="1" dirty="0"/>
              <a:t>-&gt;</a:t>
            </a:r>
            <a:r>
              <a:rPr lang="ko-KR" altLang="en-US" b="1" dirty="0"/>
              <a:t>좌표 변환</a:t>
            </a:r>
            <a:r>
              <a:rPr lang="en-US" altLang="ko-KR" b="1" dirty="0"/>
              <a:t>, </a:t>
            </a:r>
            <a:r>
              <a:rPr lang="ko-KR" altLang="en-US" b="1" dirty="0"/>
              <a:t>검색언어적용</a:t>
            </a:r>
            <a:r>
              <a:rPr lang="en-US" altLang="ko-KR" b="1" dirty="0"/>
              <a:t>(language)</a:t>
            </a:r>
          </a:p>
          <a:p>
            <a:r>
              <a:rPr lang="en-US" altLang="ko-KR" b="1" dirty="0"/>
              <a:t>(</a:t>
            </a:r>
            <a:r>
              <a:rPr lang="en-US" altLang="ko-KR" b="1" dirty="0">
                <a:hlinkClick r:id="rId2"/>
              </a:rPr>
              <a:t>http://maps.googleapis.com/maps/api/geocode/json?address=%EB%8D%95%EC%A7%84%EA%B5%AC%20%EB%A7%A4%EB%B4%894%EA%B8%B8&amp;language=ch&amp;sensor=false</a:t>
            </a:r>
            <a:endParaRPr lang="en-US" altLang="ko-KR" b="1" dirty="0"/>
          </a:p>
          <a:p>
            <a:r>
              <a:rPr lang="en-US" altLang="ko-KR" b="1" dirty="0"/>
              <a:t>https://developers.google.com/maps/documentation/geocoding/intro?hl=ko)</a:t>
            </a:r>
          </a:p>
          <a:p>
            <a:endParaRPr lang="en-US" altLang="ko-KR" b="1" dirty="0"/>
          </a:p>
          <a:p>
            <a:r>
              <a:rPr lang="en-US" altLang="ko-KR" b="1" dirty="0"/>
              <a:t>- </a:t>
            </a:r>
            <a:r>
              <a:rPr lang="ko-KR" altLang="en-US" b="1" dirty="0" err="1"/>
              <a:t>마커</a:t>
            </a:r>
            <a:r>
              <a:rPr lang="ko-KR" altLang="en-US" b="1" dirty="0"/>
              <a:t> </a:t>
            </a:r>
            <a:r>
              <a:rPr lang="ko-KR" altLang="en-US" b="1" dirty="0" err="1"/>
              <a:t>클러스터링을</a:t>
            </a:r>
            <a:r>
              <a:rPr lang="ko-KR" altLang="en-US" b="1" dirty="0"/>
              <a:t> 이용</a:t>
            </a:r>
            <a:r>
              <a:rPr lang="en-US" altLang="ko-KR" b="1" dirty="0"/>
              <a:t>(https://developers.google.com/maps/documentation/javascript/marker-clustering)</a:t>
            </a:r>
          </a:p>
          <a:p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u="sng" dirty="0"/>
              <a:t>language</a:t>
            </a:r>
            <a:r>
              <a:rPr lang="ko-KR" altLang="en-US" b="1" u="sng" dirty="0"/>
              <a:t>의 경우 기본적으로 </a:t>
            </a:r>
            <a:r>
              <a:rPr lang="en-US" altLang="ko-KR" b="1" u="sng" dirty="0"/>
              <a:t>“</a:t>
            </a:r>
            <a:r>
              <a:rPr lang="en-US" altLang="ko-KR" b="1" u="sng" dirty="0" err="1"/>
              <a:t>ko</a:t>
            </a:r>
            <a:r>
              <a:rPr lang="en-US" altLang="ko-KR" b="1" u="sng" dirty="0"/>
              <a:t>”</a:t>
            </a:r>
            <a:r>
              <a:rPr lang="ko-KR" altLang="en-US" b="1" u="sng" dirty="0"/>
              <a:t>를 기준으로 하고</a:t>
            </a:r>
            <a:r>
              <a:rPr lang="en-US" altLang="ko-KR" b="1" u="sng" dirty="0"/>
              <a:t>, </a:t>
            </a:r>
            <a:r>
              <a:rPr lang="ko-KR" altLang="en-US" b="1" u="sng" dirty="0"/>
              <a:t>유동적으로 다른 언어</a:t>
            </a:r>
            <a:r>
              <a:rPr lang="en-US" altLang="ko-KR" b="1" u="sng" dirty="0"/>
              <a:t>(</a:t>
            </a:r>
            <a:r>
              <a:rPr lang="ko-KR" altLang="en-US" b="1" u="sng" dirty="0"/>
              <a:t>영어</a:t>
            </a:r>
            <a:r>
              <a:rPr lang="en-US" altLang="ko-KR" b="1" u="sng" dirty="0"/>
              <a:t>)</a:t>
            </a:r>
            <a:r>
              <a:rPr lang="ko-KR" altLang="en-US" b="1" u="sng" dirty="0"/>
              <a:t>로 변경할 수 있도록 개발 필요</a:t>
            </a:r>
            <a:endParaRPr lang="en-US" altLang="ko-KR" b="1" u="sng" dirty="0"/>
          </a:p>
          <a:p>
            <a:pPr marL="285750" indent="-285750">
              <a:buFontTx/>
              <a:buChar char="-"/>
            </a:pPr>
            <a:endParaRPr lang="en-US" altLang="ko-KR" b="1" u="sng" dirty="0"/>
          </a:p>
          <a:p>
            <a:pPr marL="285750" indent="-285750">
              <a:buFontTx/>
              <a:buChar char="-"/>
            </a:pPr>
            <a:r>
              <a:rPr lang="ko-KR" altLang="en-US" b="1" u="sng" dirty="0"/>
              <a:t>자동완성 기능 구현하기</a:t>
            </a:r>
            <a:endParaRPr lang="en-US" altLang="ko-KR" b="1" u="sng" dirty="0"/>
          </a:p>
          <a:p>
            <a:r>
              <a:rPr lang="en-US" altLang="ko-KR" b="1" u="sng" dirty="0"/>
              <a:t>(</a:t>
            </a:r>
            <a:r>
              <a:rPr lang="en-US" altLang="ko-KR" b="1" dirty="0"/>
              <a:t>canvas/component-</a:t>
            </a:r>
            <a:r>
              <a:rPr lang="en-US" altLang="ko-KR" b="1" dirty="0" err="1"/>
              <a:t>typeahead.php</a:t>
            </a:r>
            <a:r>
              <a:rPr lang="en-US" altLang="ko-KR" b="1" dirty="0"/>
              <a:t>, </a:t>
            </a:r>
            <a:r>
              <a:rPr lang="en-US" altLang="ko-KR" b="1" dirty="0">
                <a:hlinkClick r:id="rId3"/>
              </a:rPr>
              <a:t>https://twitter.github.io/typeahead.js</a:t>
            </a:r>
            <a:r>
              <a:rPr lang="en-US" altLang="ko-KR" b="1" u="sng" dirty="0"/>
              <a:t>)</a:t>
            </a:r>
          </a:p>
          <a:p>
            <a:pPr marL="285750" indent="-285750">
              <a:buFontTx/>
              <a:buChar char="-"/>
            </a:pPr>
            <a:endParaRPr lang="en-US" altLang="ko-KR" b="1" u="sng" dirty="0"/>
          </a:p>
          <a:p>
            <a:pPr marL="285750" indent="-285750">
              <a:buFontTx/>
              <a:buChar char="-"/>
            </a:pPr>
            <a:r>
              <a:rPr lang="ko-KR" altLang="en-US" b="1" u="sng" dirty="0" err="1"/>
              <a:t>페이지네이션</a:t>
            </a:r>
            <a:r>
              <a:rPr lang="en-US" altLang="ko-KR" b="1" u="sng" dirty="0"/>
              <a:t>/</a:t>
            </a:r>
            <a:r>
              <a:rPr lang="ko-KR" altLang="en-US" b="1" u="sng" dirty="0"/>
              <a:t>필터기능 구현하기</a:t>
            </a:r>
            <a:endParaRPr lang="en-US" altLang="ko-KR" b="1" u="sng" dirty="0"/>
          </a:p>
          <a:p>
            <a:r>
              <a:rPr lang="en-US" altLang="ko-KR" b="1" u="sng" dirty="0"/>
              <a:t>(</a:t>
            </a:r>
            <a:r>
              <a:rPr lang="en-US" altLang="ko-KR" b="1" u="sng" dirty="0">
                <a:hlinkClick r:id="rId4"/>
              </a:rPr>
              <a:t>https://esimakin.github.io/twbs-pagination/</a:t>
            </a:r>
            <a:r>
              <a:rPr lang="en-US" altLang="ko-KR" b="1" u="sng" dirty="0"/>
              <a:t>, http://listjs.com/)</a:t>
            </a:r>
          </a:p>
          <a:p>
            <a:pPr marL="285750" indent="-285750">
              <a:buFontTx/>
              <a:buChar char="-"/>
            </a:pPr>
            <a:endParaRPr lang="en-US" altLang="ko-KR" b="1" u="sng" dirty="0"/>
          </a:p>
          <a:p>
            <a:r>
              <a:rPr lang="en-US" altLang="ko-KR" b="1" u="sng" dirty="0"/>
              <a:t>※ </a:t>
            </a:r>
            <a:r>
              <a:rPr lang="ko-KR" altLang="en-US" b="1" u="sng" dirty="0"/>
              <a:t>직방의 경우 모든 축척범위</a:t>
            </a:r>
            <a:r>
              <a:rPr lang="en-US" altLang="ko-KR" b="1" u="sng" dirty="0"/>
              <a:t>(128km)</a:t>
            </a:r>
            <a:r>
              <a:rPr lang="ko-KR" altLang="en-US" b="1" u="sng" dirty="0"/>
              <a:t>를 허용하기 때문에 </a:t>
            </a:r>
            <a:r>
              <a:rPr lang="ko-KR" altLang="en-US" b="1" u="sng" dirty="0" err="1"/>
              <a:t>검색시</a:t>
            </a:r>
            <a:r>
              <a:rPr lang="ko-KR" altLang="en-US" b="1" u="sng" dirty="0"/>
              <a:t> 부하</a:t>
            </a:r>
            <a:r>
              <a:rPr lang="en-US" altLang="ko-KR" b="1" u="sng" dirty="0"/>
              <a:t>&amp;</a:t>
            </a:r>
            <a:r>
              <a:rPr lang="ko-KR" altLang="en-US" b="1" u="sng" dirty="0"/>
              <a:t>로딩지연이 발생하지만</a:t>
            </a:r>
            <a:r>
              <a:rPr lang="en-US" altLang="ko-KR" b="1" u="sng" dirty="0"/>
              <a:t>, </a:t>
            </a:r>
            <a:r>
              <a:rPr lang="ko-KR" altLang="en-US" b="1" u="sng" dirty="0"/>
              <a:t>다방의 경우 축척범위 </a:t>
            </a:r>
            <a:r>
              <a:rPr lang="en-US" altLang="ko-KR" b="1" u="sng" dirty="0"/>
              <a:t>10km</a:t>
            </a:r>
            <a:r>
              <a:rPr lang="ko-KR" altLang="en-US" b="1" u="sng" dirty="0"/>
              <a:t>까지만 허용하고</a:t>
            </a:r>
            <a:r>
              <a:rPr lang="en-US" altLang="ko-KR" b="1" u="sng" dirty="0"/>
              <a:t>, map</a:t>
            </a:r>
            <a:r>
              <a:rPr lang="ko-KR" altLang="en-US" b="1" u="sng" dirty="0"/>
              <a:t>상 검색은 </a:t>
            </a:r>
            <a:r>
              <a:rPr lang="en-US" altLang="ko-KR" b="1" u="sng" dirty="0"/>
              <a:t>2km</a:t>
            </a:r>
            <a:r>
              <a:rPr lang="ko-KR" altLang="en-US" b="1" u="sng" dirty="0"/>
              <a:t>만 허용하기 때문에 상대적으로 부하가 적게 발생하는 장점이 있음</a:t>
            </a:r>
            <a:endParaRPr lang="en-US" altLang="ko-KR" b="1" u="sng" dirty="0"/>
          </a:p>
        </p:txBody>
      </p:sp>
    </p:spTree>
    <p:extLst>
      <p:ext uri="{BB962C8B-B14F-4D97-AF65-F5344CB8AC3E}">
        <p14:creationId xmlns:p14="http://schemas.microsoft.com/office/powerpoint/2010/main" val="3682548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3420" y="320676"/>
            <a:ext cx="6589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방 정보관리 </a:t>
            </a:r>
            <a:r>
              <a:rPr lang="en-US" altLang="ko-KR" b="1" dirty="0"/>
              <a:t>– </a:t>
            </a:r>
            <a:r>
              <a:rPr lang="ko-KR" altLang="en-US" b="1" dirty="0"/>
              <a:t>방 정보 목록 조회</a:t>
            </a:r>
            <a:r>
              <a:rPr lang="en-US" altLang="ko-KR" b="1" dirty="0"/>
              <a:t>(1) - </a:t>
            </a:r>
            <a:r>
              <a:rPr lang="ko-KR" altLang="en-US" b="1" dirty="0"/>
              <a:t>검색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9909105" y="99051"/>
            <a:ext cx="2224875" cy="36471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tx1">
                    <a:lumMod val="85000"/>
                    <a:lumOff val="15000"/>
                  </a:schemeClr>
                </a:solidFill>
                <a:hlinkClick r:id="rId2"/>
              </a:rPr>
              <a:t>&lt;</a:t>
            </a:r>
            <a:r>
              <a:rPr lang="ko-KR" altLang="en-US" sz="1100" b="1" dirty="0">
                <a:solidFill>
                  <a:schemeClr val="tx1">
                    <a:lumMod val="85000"/>
                    <a:lumOff val="15000"/>
                  </a:schemeClr>
                </a:solidFill>
                <a:hlinkClick r:id="rId2"/>
              </a:rPr>
              <a:t>참고사항</a:t>
            </a:r>
            <a:r>
              <a:rPr lang="en-US" altLang="ko-KR" sz="1100" b="1" dirty="0">
                <a:solidFill>
                  <a:schemeClr val="tx1">
                    <a:lumMod val="85000"/>
                    <a:lumOff val="15000"/>
                  </a:schemeClr>
                </a:solidFill>
                <a:hlinkClick r:id="rId2"/>
              </a:rPr>
              <a:t>&gt;</a:t>
            </a:r>
          </a:p>
          <a:p>
            <a:endParaRPr lang="en-US" altLang="ko-KR" sz="1000" b="1" dirty="0">
              <a:hlinkClick r:id="rId2"/>
            </a:endParaRPr>
          </a:p>
          <a:p>
            <a:r>
              <a:rPr lang="ko-KR" altLang="en-US" sz="1000" b="1" dirty="0">
                <a:hlinkClick r:id="rId2"/>
              </a:rPr>
              <a:t>http://apis.map.daum.net/</a:t>
            </a:r>
            <a:endParaRPr lang="en-US" altLang="ko-KR" sz="1000" b="1" dirty="0"/>
          </a:p>
          <a:p>
            <a:r>
              <a:rPr lang="en-US" altLang="ko-KR" sz="1000" b="1" dirty="0"/>
              <a:t>Daum </a:t>
            </a:r>
            <a:r>
              <a:rPr lang="ko-KR" altLang="en-US" sz="1000" b="1" dirty="0"/>
              <a:t>지도 </a:t>
            </a:r>
            <a:r>
              <a:rPr lang="en-US" altLang="ko-KR" sz="1000" b="1" dirty="0"/>
              <a:t>api </a:t>
            </a:r>
            <a:r>
              <a:rPr lang="ko-KR" altLang="en-US" sz="1000" b="1" dirty="0"/>
              <a:t>사용</a:t>
            </a:r>
            <a:endParaRPr lang="en-US" altLang="ko-KR" sz="1000" b="1" dirty="0"/>
          </a:p>
          <a:p>
            <a:endParaRPr lang="en-US" altLang="ko-KR" sz="1000" b="1" dirty="0"/>
          </a:p>
          <a:p>
            <a:pPr marL="171450" indent="-171450">
              <a:buFontTx/>
              <a:buChar char="-"/>
            </a:pPr>
            <a:r>
              <a:rPr lang="ko-KR" altLang="en-US" sz="1000" b="1" dirty="0"/>
              <a:t>절반은 일반 </a:t>
            </a:r>
            <a:r>
              <a:rPr lang="en-US" altLang="ko-KR" sz="1000" b="1" dirty="0"/>
              <a:t>Grid, </a:t>
            </a:r>
            <a:r>
              <a:rPr lang="ko-KR" altLang="en-US" sz="1000" b="1" dirty="0"/>
              <a:t>절반은 </a:t>
            </a:r>
            <a:r>
              <a:rPr lang="en-US" altLang="ko-KR" sz="1000" b="1" dirty="0"/>
              <a:t>Map API </a:t>
            </a:r>
            <a:r>
              <a:rPr lang="ko-KR" altLang="en-US" sz="1000" b="1" dirty="0"/>
              <a:t>이용</a:t>
            </a:r>
            <a:endParaRPr lang="en-US" altLang="ko-KR" sz="1000" b="1" dirty="0"/>
          </a:p>
          <a:p>
            <a:pPr marL="171450" indent="-171450">
              <a:buFontTx/>
              <a:buChar char="-"/>
            </a:pPr>
            <a:endParaRPr lang="en-US" altLang="ko-KR" sz="1000" b="1" dirty="0"/>
          </a:p>
          <a:p>
            <a:pPr marL="171450" indent="-171450">
              <a:buFontTx/>
              <a:buChar char="-"/>
            </a:pPr>
            <a:r>
              <a:rPr lang="ko-KR" altLang="en-US" sz="1000" b="1" dirty="0" err="1"/>
              <a:t>방종류</a:t>
            </a:r>
            <a:r>
              <a:rPr lang="en-US" altLang="ko-KR" sz="1000" b="1" dirty="0"/>
              <a:t>(</a:t>
            </a:r>
            <a:r>
              <a:rPr lang="ko-KR" altLang="en-US" sz="1000" b="1" dirty="0"/>
              <a:t>타입</a:t>
            </a:r>
            <a:r>
              <a:rPr lang="en-US" altLang="ko-KR" sz="1000" b="1" dirty="0"/>
              <a:t>)</a:t>
            </a:r>
            <a:r>
              <a:rPr lang="ko-KR" altLang="en-US" sz="1000" b="1" dirty="0"/>
              <a:t>에 따라 색깔이 다르면 좋을 것 같다</a:t>
            </a:r>
            <a:r>
              <a:rPr lang="en-US" altLang="ko-KR" sz="1000" b="1" dirty="0"/>
              <a:t>.</a:t>
            </a:r>
            <a:r>
              <a:rPr lang="ko-KR" altLang="en-US" sz="1000" b="1" dirty="0"/>
              <a:t> </a:t>
            </a:r>
            <a:endParaRPr lang="en-US" altLang="ko-KR" sz="1000" b="1" dirty="0"/>
          </a:p>
          <a:p>
            <a:pPr marL="171450" indent="-171450">
              <a:buFontTx/>
              <a:buChar char="-"/>
            </a:pPr>
            <a:endParaRPr lang="en-US" altLang="ko-KR" sz="1000" b="1" dirty="0"/>
          </a:p>
          <a:p>
            <a:pPr marL="171450" indent="-171450">
              <a:buFontTx/>
              <a:buChar char="-"/>
            </a:pPr>
            <a:r>
              <a:rPr lang="ko-KR" altLang="en-US" sz="1000" b="1" dirty="0"/>
              <a:t>공감</a:t>
            </a:r>
            <a:r>
              <a:rPr lang="en-US" altLang="ko-KR" sz="1000" b="1" dirty="0"/>
              <a:t>(like), </a:t>
            </a:r>
            <a:r>
              <a:rPr lang="ko-KR" altLang="en-US" sz="1000" b="1" dirty="0" err="1"/>
              <a:t>비공감</a:t>
            </a:r>
            <a:r>
              <a:rPr lang="en-US" altLang="ko-KR" sz="1000" b="1" dirty="0"/>
              <a:t>(unlike)</a:t>
            </a:r>
          </a:p>
          <a:p>
            <a:pPr marL="171450" indent="-171450">
              <a:buFontTx/>
              <a:buChar char="-"/>
            </a:pPr>
            <a:endParaRPr lang="en-US" altLang="ko-KR" sz="1000" b="1" dirty="0"/>
          </a:p>
          <a:p>
            <a:pPr marL="171450" indent="-171450">
              <a:buFontTx/>
              <a:buChar char="-"/>
            </a:pPr>
            <a:r>
              <a:rPr lang="en-US" altLang="ko-KR" sz="1000" b="1" dirty="0"/>
              <a:t>“</a:t>
            </a:r>
            <a:r>
              <a:rPr lang="ko-KR" altLang="en-US" sz="1000" b="1" dirty="0"/>
              <a:t>제목</a:t>
            </a:r>
            <a:r>
              <a:rPr lang="en-US" altLang="ko-KR" sz="1000" b="1" dirty="0"/>
              <a:t>”</a:t>
            </a:r>
            <a:r>
              <a:rPr lang="ko-KR" altLang="en-US" sz="1000" b="1" dirty="0"/>
              <a:t>은 있으면 보여주고</a:t>
            </a:r>
            <a:r>
              <a:rPr lang="en-US" altLang="ko-KR" sz="1000" b="1" dirty="0"/>
              <a:t>, </a:t>
            </a:r>
            <a:r>
              <a:rPr lang="ko-KR" altLang="en-US" sz="1000" b="1" dirty="0"/>
              <a:t>없으면 안보여주기</a:t>
            </a:r>
            <a:endParaRPr lang="en-US" altLang="ko-KR" sz="1000" b="1" dirty="0"/>
          </a:p>
          <a:p>
            <a:pPr marL="171450" indent="-171450">
              <a:buFontTx/>
              <a:buChar char="-"/>
            </a:pPr>
            <a:endParaRPr lang="en-US" altLang="ko-KR" sz="1000" b="1" dirty="0"/>
          </a:p>
          <a:p>
            <a:pPr marL="171450" indent="-171450">
              <a:buFontTx/>
              <a:buChar char="-"/>
            </a:pPr>
            <a:r>
              <a:rPr lang="ko-KR" altLang="en-US" sz="1000" b="1" dirty="0"/>
              <a:t>썸네일 이미지를 세로로 긴 이미지를 보여주면 어떨까</a:t>
            </a:r>
            <a:r>
              <a:rPr lang="en-US" altLang="ko-KR" sz="1000" b="1" dirty="0"/>
              <a:t>??</a:t>
            </a:r>
          </a:p>
          <a:p>
            <a:endParaRPr lang="en-US" altLang="ko-KR" sz="1000" b="1" dirty="0"/>
          </a:p>
          <a:p>
            <a:r>
              <a:rPr lang="en-US" altLang="ko-KR" sz="1000" b="1" dirty="0"/>
              <a:t>“</a:t>
            </a:r>
            <a:r>
              <a:rPr lang="ko-KR" altLang="en-US" sz="1000" b="1" dirty="0" err="1"/>
              <a:t>클릭시</a:t>
            </a:r>
            <a:r>
              <a:rPr lang="ko-KR" altLang="en-US" sz="1000" b="1" dirty="0"/>
              <a:t> </a:t>
            </a:r>
            <a:r>
              <a:rPr lang="ko-KR" altLang="en-US" sz="1000" b="1" dirty="0" err="1"/>
              <a:t>새창을</a:t>
            </a:r>
            <a:r>
              <a:rPr lang="ko-KR" altLang="en-US" sz="1000" b="1" dirty="0"/>
              <a:t> 띄워서 상세보기 페이지로 이동</a:t>
            </a:r>
            <a:r>
              <a:rPr lang="en-US" altLang="ko-KR" sz="1000" b="1" dirty="0"/>
              <a:t>＂</a:t>
            </a:r>
          </a:p>
          <a:p>
            <a:pPr marL="171450" indent="-171450">
              <a:buFontTx/>
              <a:buChar char="-"/>
            </a:pPr>
            <a:endParaRPr lang="en-US" altLang="ko-KR" sz="1000" b="1" dirty="0"/>
          </a:p>
          <a:p>
            <a:pPr marL="171450" indent="-171450">
              <a:buFontTx/>
              <a:buChar char="-"/>
            </a:pPr>
            <a:endParaRPr lang="en-US" altLang="ko-KR" sz="1000" b="1" dirty="0"/>
          </a:p>
        </p:txBody>
      </p:sp>
      <p:sp>
        <p:nvSpPr>
          <p:cNvPr id="91" name="TextBox 90"/>
          <p:cNvSpPr txBox="1"/>
          <p:nvPr/>
        </p:nvSpPr>
        <p:spPr>
          <a:xfrm>
            <a:off x="9955040" y="5052605"/>
            <a:ext cx="15386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Tap.html</a:t>
            </a:r>
          </a:p>
          <a:p>
            <a:r>
              <a:rPr lang="en-US" altLang="ko-KR" b="1" dirty="0"/>
              <a:t>Bolg.html </a:t>
            </a:r>
          </a:p>
        </p:txBody>
      </p:sp>
      <p:cxnSp>
        <p:nvCxnSpPr>
          <p:cNvPr id="88" name="직선 화살표 연결선 87"/>
          <p:cNvCxnSpPr/>
          <p:nvPr/>
        </p:nvCxnSpPr>
        <p:spPr>
          <a:xfrm>
            <a:off x="2546363" y="6397803"/>
            <a:ext cx="1281280" cy="249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3892333" y="6462709"/>
            <a:ext cx="4159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Infinite scroll </a:t>
            </a:r>
            <a:r>
              <a:rPr lang="ko-KR" altLang="en-US" b="1" dirty="0"/>
              <a:t>사용하기</a:t>
            </a: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405" y="1006460"/>
            <a:ext cx="9424832" cy="666750"/>
          </a:xfrm>
          <a:prstGeom prst="rect">
            <a:avLst/>
          </a:prstGeom>
        </p:spPr>
      </p:pic>
      <p:pic>
        <p:nvPicPr>
          <p:cNvPr id="67" name="그림 6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923" y="672120"/>
            <a:ext cx="9361964" cy="47625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530800" y="1721208"/>
            <a:ext cx="3729711" cy="8525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579350" y="1157124"/>
            <a:ext cx="3332933" cy="4302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이름</a:t>
            </a:r>
            <a:r>
              <a:rPr lang="en-US" altLang="ko-KR" b="1" dirty="0" smtClean="0">
                <a:solidFill>
                  <a:schemeClr val="tx1"/>
                </a:solidFill>
              </a:rPr>
              <a:t>/</a:t>
            </a:r>
            <a:r>
              <a:rPr lang="ko-KR" altLang="en-US" b="1" dirty="0" smtClean="0">
                <a:solidFill>
                  <a:schemeClr val="tx1"/>
                </a:solidFill>
              </a:rPr>
              <a:t>주소검색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298" y="1897968"/>
            <a:ext cx="2190750" cy="466725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711776" y="2003277"/>
            <a:ext cx="1091651" cy="276045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카테고리선택</a:t>
            </a:r>
            <a:endParaRPr lang="ko-KR" altLang="en-US" sz="800" dirty="0"/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2791048" y="2155890"/>
            <a:ext cx="3372988" cy="6118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6" name="TextBox 135"/>
          <p:cNvSpPr txBox="1"/>
          <p:nvPr/>
        </p:nvSpPr>
        <p:spPr>
          <a:xfrm>
            <a:off x="5531710" y="2855058"/>
            <a:ext cx="355265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cap="all" dirty="0" smtClean="0"/>
              <a:t>Component-SELECT-PICKER.html</a:t>
            </a:r>
            <a:endParaRPr lang="en-US" altLang="ko-KR" sz="1500" b="1" cap="all" dirty="0"/>
          </a:p>
        </p:txBody>
      </p:sp>
      <p:grpSp>
        <p:nvGrpSpPr>
          <p:cNvPr id="52" name="그룹 51"/>
          <p:cNvGrpSpPr/>
          <p:nvPr/>
        </p:nvGrpSpPr>
        <p:grpSpPr>
          <a:xfrm>
            <a:off x="530800" y="2748353"/>
            <a:ext cx="1845300" cy="1502139"/>
            <a:chOff x="0" y="2798273"/>
            <a:chExt cx="2939318" cy="2993123"/>
          </a:xfrm>
        </p:grpSpPr>
        <p:sp>
          <p:nvSpPr>
            <p:cNvPr id="53" name="직사각형 52"/>
            <p:cNvSpPr/>
            <p:nvPr/>
          </p:nvSpPr>
          <p:spPr>
            <a:xfrm>
              <a:off x="0" y="2798273"/>
              <a:ext cx="2939318" cy="29931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54" name="그림 53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72766" y="5479959"/>
              <a:ext cx="1021436" cy="260117"/>
            </a:xfrm>
            <a:prstGeom prst="rect">
              <a:avLst/>
            </a:prstGeom>
          </p:spPr>
        </p:pic>
        <p:pic>
          <p:nvPicPr>
            <p:cNvPr id="55" name="그림 54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1554" y="5493089"/>
              <a:ext cx="904875" cy="247650"/>
            </a:xfrm>
            <a:prstGeom prst="rect">
              <a:avLst/>
            </a:prstGeom>
          </p:spPr>
        </p:pic>
        <p:pic>
          <p:nvPicPr>
            <p:cNvPr id="56" name="그림 55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453" y="5497852"/>
              <a:ext cx="895350" cy="238125"/>
            </a:xfrm>
            <a:prstGeom prst="rect">
              <a:avLst/>
            </a:prstGeom>
          </p:spPr>
        </p:pic>
        <p:pic>
          <p:nvPicPr>
            <p:cNvPr id="57" name="그림 56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182" y="4548431"/>
              <a:ext cx="1944231" cy="679768"/>
            </a:xfrm>
            <a:prstGeom prst="rect">
              <a:avLst/>
            </a:prstGeom>
          </p:spPr>
        </p:pic>
        <p:pic>
          <p:nvPicPr>
            <p:cNvPr id="58" name="그림 57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935" y="5271492"/>
              <a:ext cx="2052873" cy="165174"/>
            </a:xfrm>
            <a:prstGeom prst="rect">
              <a:avLst/>
            </a:prstGeom>
          </p:spPr>
        </p:pic>
        <p:pic>
          <p:nvPicPr>
            <p:cNvPr id="59" name="그림 58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453" y="2861372"/>
              <a:ext cx="2821749" cy="1706145"/>
            </a:xfrm>
            <a:prstGeom prst="rect">
              <a:avLst/>
            </a:prstGeom>
          </p:spPr>
        </p:pic>
      </p:grpSp>
      <p:sp>
        <p:nvSpPr>
          <p:cNvPr id="61" name="직사각형 60"/>
          <p:cNvSpPr/>
          <p:nvPr/>
        </p:nvSpPr>
        <p:spPr>
          <a:xfrm>
            <a:off x="2438968" y="2748352"/>
            <a:ext cx="1845300" cy="150213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62" name="그림 6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4688" y="4094192"/>
            <a:ext cx="641256" cy="130543"/>
          </a:xfrm>
          <a:prstGeom prst="rect">
            <a:avLst/>
          </a:prstGeom>
        </p:spPr>
      </p:pic>
      <p:pic>
        <p:nvPicPr>
          <p:cNvPr id="63" name="그림 6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5186" y="4100782"/>
            <a:ext cx="568079" cy="124286"/>
          </a:xfrm>
          <a:prstGeom prst="rect">
            <a:avLst/>
          </a:prstGeom>
        </p:spPr>
      </p:pic>
      <p:pic>
        <p:nvPicPr>
          <p:cNvPr id="64" name="그림 6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4454" y="4103172"/>
            <a:ext cx="562100" cy="119506"/>
          </a:xfrm>
          <a:prstGeom prst="rect">
            <a:avLst/>
          </a:prstGeom>
        </p:spPr>
      </p:pic>
      <p:pic>
        <p:nvPicPr>
          <p:cNvPr id="65" name="그림 6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1683" y="3626692"/>
            <a:ext cx="1220586" cy="341151"/>
          </a:xfrm>
          <a:prstGeom prst="rect">
            <a:avLst/>
          </a:prstGeom>
        </p:spPr>
      </p:pic>
      <p:pic>
        <p:nvPicPr>
          <p:cNvPr id="66" name="그림 6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891" y="3989570"/>
            <a:ext cx="1288791" cy="82895"/>
          </a:xfrm>
          <a:prstGeom prst="rect">
            <a:avLst/>
          </a:prstGeom>
        </p:spPr>
      </p:pic>
      <p:pic>
        <p:nvPicPr>
          <p:cNvPr id="71" name="그림 70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4454" y="2780019"/>
            <a:ext cx="1771490" cy="856252"/>
          </a:xfrm>
          <a:prstGeom prst="rect">
            <a:avLst/>
          </a:prstGeom>
        </p:spPr>
      </p:pic>
      <p:grpSp>
        <p:nvGrpSpPr>
          <p:cNvPr id="72" name="그룹 71"/>
          <p:cNvGrpSpPr/>
          <p:nvPr/>
        </p:nvGrpSpPr>
        <p:grpSpPr>
          <a:xfrm>
            <a:off x="508407" y="4301535"/>
            <a:ext cx="1845300" cy="1502139"/>
            <a:chOff x="0" y="2798273"/>
            <a:chExt cx="2939318" cy="2993123"/>
          </a:xfrm>
        </p:grpSpPr>
        <p:sp>
          <p:nvSpPr>
            <p:cNvPr id="73" name="직사각형 72"/>
            <p:cNvSpPr/>
            <p:nvPr/>
          </p:nvSpPr>
          <p:spPr>
            <a:xfrm>
              <a:off x="0" y="2798273"/>
              <a:ext cx="2939318" cy="29931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74" name="그림 73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72766" y="5479959"/>
              <a:ext cx="1021436" cy="260117"/>
            </a:xfrm>
            <a:prstGeom prst="rect">
              <a:avLst/>
            </a:prstGeom>
          </p:spPr>
        </p:pic>
        <p:pic>
          <p:nvPicPr>
            <p:cNvPr id="77" name="그림 76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1554" y="5493089"/>
              <a:ext cx="904875" cy="247650"/>
            </a:xfrm>
            <a:prstGeom prst="rect">
              <a:avLst/>
            </a:prstGeom>
          </p:spPr>
        </p:pic>
        <p:pic>
          <p:nvPicPr>
            <p:cNvPr id="80" name="그림 79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453" y="5497852"/>
              <a:ext cx="895350" cy="238125"/>
            </a:xfrm>
            <a:prstGeom prst="rect">
              <a:avLst/>
            </a:prstGeom>
          </p:spPr>
        </p:pic>
        <p:pic>
          <p:nvPicPr>
            <p:cNvPr id="81" name="그림 80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182" y="4548431"/>
              <a:ext cx="1944231" cy="679768"/>
            </a:xfrm>
            <a:prstGeom prst="rect">
              <a:avLst/>
            </a:prstGeom>
          </p:spPr>
        </p:pic>
        <p:pic>
          <p:nvPicPr>
            <p:cNvPr id="82" name="그림 81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935" y="5271492"/>
              <a:ext cx="2052873" cy="165174"/>
            </a:xfrm>
            <a:prstGeom prst="rect">
              <a:avLst/>
            </a:prstGeom>
          </p:spPr>
        </p:pic>
        <p:pic>
          <p:nvPicPr>
            <p:cNvPr id="83" name="그림 82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453" y="2861372"/>
              <a:ext cx="2821749" cy="1706145"/>
            </a:xfrm>
            <a:prstGeom prst="rect">
              <a:avLst/>
            </a:prstGeom>
          </p:spPr>
        </p:pic>
      </p:grpSp>
      <p:grpSp>
        <p:nvGrpSpPr>
          <p:cNvPr id="84" name="그룹 83"/>
          <p:cNvGrpSpPr/>
          <p:nvPr/>
        </p:nvGrpSpPr>
        <p:grpSpPr>
          <a:xfrm>
            <a:off x="2438968" y="4301035"/>
            <a:ext cx="1845300" cy="1502139"/>
            <a:chOff x="0" y="2798273"/>
            <a:chExt cx="2939318" cy="2993123"/>
          </a:xfrm>
        </p:grpSpPr>
        <p:sp>
          <p:nvSpPr>
            <p:cNvPr id="85" name="직사각형 84"/>
            <p:cNvSpPr/>
            <p:nvPr/>
          </p:nvSpPr>
          <p:spPr>
            <a:xfrm>
              <a:off x="0" y="2798273"/>
              <a:ext cx="2939318" cy="29931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86" name="그림 85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72766" y="5479959"/>
              <a:ext cx="1021436" cy="260117"/>
            </a:xfrm>
            <a:prstGeom prst="rect">
              <a:avLst/>
            </a:prstGeom>
          </p:spPr>
        </p:pic>
        <p:pic>
          <p:nvPicPr>
            <p:cNvPr id="87" name="그림 86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1554" y="5493089"/>
              <a:ext cx="904875" cy="247650"/>
            </a:xfrm>
            <a:prstGeom prst="rect">
              <a:avLst/>
            </a:prstGeom>
          </p:spPr>
        </p:pic>
        <p:pic>
          <p:nvPicPr>
            <p:cNvPr id="90" name="그림 89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453" y="5497852"/>
              <a:ext cx="895350" cy="238125"/>
            </a:xfrm>
            <a:prstGeom prst="rect">
              <a:avLst/>
            </a:prstGeom>
          </p:spPr>
        </p:pic>
        <p:pic>
          <p:nvPicPr>
            <p:cNvPr id="95" name="그림 94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182" y="4548431"/>
              <a:ext cx="1944231" cy="679768"/>
            </a:xfrm>
            <a:prstGeom prst="rect">
              <a:avLst/>
            </a:prstGeom>
          </p:spPr>
        </p:pic>
        <p:pic>
          <p:nvPicPr>
            <p:cNvPr id="96" name="그림 95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935" y="5271492"/>
              <a:ext cx="2052873" cy="165174"/>
            </a:xfrm>
            <a:prstGeom prst="rect">
              <a:avLst/>
            </a:prstGeom>
          </p:spPr>
        </p:pic>
        <p:pic>
          <p:nvPicPr>
            <p:cNvPr id="97" name="그림 96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453" y="2861372"/>
              <a:ext cx="2821749" cy="170614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81688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그림 1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923" y="1094797"/>
            <a:ext cx="9361964" cy="47625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53420" y="320676"/>
            <a:ext cx="6589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방 정보관리 </a:t>
            </a:r>
            <a:r>
              <a:rPr lang="en-US" altLang="ko-KR" b="1" dirty="0"/>
              <a:t>– </a:t>
            </a:r>
            <a:r>
              <a:rPr lang="ko-KR" altLang="en-US" b="1" dirty="0"/>
              <a:t>방 정보 목록 조회</a:t>
            </a:r>
            <a:r>
              <a:rPr lang="en-US" altLang="ko-KR" b="1" dirty="0"/>
              <a:t>(1) - </a:t>
            </a:r>
            <a:r>
              <a:rPr lang="ko-KR" altLang="en-US" b="1" dirty="0"/>
              <a:t>초기화면</a:t>
            </a: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5379" y="1740346"/>
            <a:ext cx="5305289" cy="4873981"/>
          </a:xfrm>
          <a:prstGeom prst="rect">
            <a:avLst/>
          </a:prstGeom>
        </p:spPr>
      </p:pic>
      <p:sp>
        <p:nvSpPr>
          <p:cNvPr id="32" name="직사각형 31"/>
          <p:cNvSpPr/>
          <p:nvPr/>
        </p:nvSpPr>
        <p:spPr>
          <a:xfrm>
            <a:off x="9909105" y="99051"/>
            <a:ext cx="2224875" cy="45704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tx1">
                    <a:lumMod val="85000"/>
                    <a:lumOff val="15000"/>
                  </a:schemeClr>
                </a:solidFill>
                <a:hlinkClick r:id="rId4"/>
              </a:rPr>
              <a:t>&lt;</a:t>
            </a:r>
            <a:r>
              <a:rPr lang="ko-KR" altLang="en-US" sz="1100" b="1" dirty="0">
                <a:solidFill>
                  <a:schemeClr val="tx1">
                    <a:lumMod val="85000"/>
                    <a:lumOff val="15000"/>
                  </a:schemeClr>
                </a:solidFill>
                <a:hlinkClick r:id="rId4"/>
              </a:rPr>
              <a:t>참고사항</a:t>
            </a:r>
            <a:r>
              <a:rPr lang="en-US" altLang="ko-KR" sz="1100" b="1" dirty="0">
                <a:solidFill>
                  <a:schemeClr val="tx1">
                    <a:lumMod val="85000"/>
                    <a:lumOff val="15000"/>
                  </a:schemeClr>
                </a:solidFill>
                <a:hlinkClick r:id="rId4"/>
              </a:rPr>
              <a:t>&gt;</a:t>
            </a:r>
          </a:p>
          <a:p>
            <a:endParaRPr lang="en-US" altLang="ko-KR" sz="1000" b="1" dirty="0">
              <a:hlinkClick r:id="rId4"/>
            </a:endParaRPr>
          </a:p>
          <a:p>
            <a:r>
              <a:rPr lang="ko-KR" altLang="en-US" sz="1000" b="1" dirty="0">
                <a:hlinkClick r:id="rId4"/>
              </a:rPr>
              <a:t>http://apis.map.daum.net/</a:t>
            </a:r>
            <a:endParaRPr lang="en-US" altLang="ko-KR" sz="1000" b="1" dirty="0"/>
          </a:p>
          <a:p>
            <a:r>
              <a:rPr lang="en-US" altLang="ko-KR" sz="1000" b="1" dirty="0"/>
              <a:t>Daum </a:t>
            </a:r>
            <a:r>
              <a:rPr lang="ko-KR" altLang="en-US" sz="1000" b="1" dirty="0"/>
              <a:t>지도 </a:t>
            </a:r>
            <a:r>
              <a:rPr lang="en-US" altLang="ko-KR" sz="1000" b="1" dirty="0"/>
              <a:t>api </a:t>
            </a:r>
            <a:r>
              <a:rPr lang="ko-KR" altLang="en-US" sz="1000" b="1" dirty="0"/>
              <a:t>사용</a:t>
            </a:r>
            <a:endParaRPr lang="en-US" altLang="ko-KR" sz="1000" b="1" dirty="0"/>
          </a:p>
          <a:p>
            <a:endParaRPr lang="en-US" altLang="ko-KR" sz="1000" b="1" dirty="0"/>
          </a:p>
          <a:p>
            <a:pPr marL="171450" indent="-171450">
              <a:buFontTx/>
              <a:buChar char="-"/>
            </a:pPr>
            <a:r>
              <a:rPr lang="ko-KR" altLang="en-US" sz="1000" b="1" dirty="0"/>
              <a:t>절반은 일반 </a:t>
            </a:r>
            <a:r>
              <a:rPr lang="en-US" altLang="ko-KR" sz="1000" b="1" dirty="0"/>
              <a:t>Grid, </a:t>
            </a:r>
            <a:r>
              <a:rPr lang="ko-KR" altLang="en-US" sz="1000" b="1" dirty="0"/>
              <a:t>절반은 </a:t>
            </a:r>
            <a:r>
              <a:rPr lang="en-US" altLang="ko-KR" sz="1000" b="1" dirty="0"/>
              <a:t>Map API </a:t>
            </a:r>
            <a:r>
              <a:rPr lang="ko-KR" altLang="en-US" sz="1000" b="1" dirty="0"/>
              <a:t>이용</a:t>
            </a:r>
            <a:endParaRPr lang="en-US" altLang="ko-KR" sz="1000" b="1" dirty="0"/>
          </a:p>
          <a:p>
            <a:pPr marL="171450" indent="-171450">
              <a:buFontTx/>
              <a:buChar char="-"/>
            </a:pPr>
            <a:endParaRPr lang="en-US" altLang="ko-KR" sz="1000" b="1" dirty="0"/>
          </a:p>
          <a:p>
            <a:pPr marL="171450" indent="-171450">
              <a:buFontTx/>
              <a:buChar char="-"/>
            </a:pPr>
            <a:r>
              <a:rPr lang="ko-KR" altLang="en-US" sz="1000" b="1" dirty="0" err="1"/>
              <a:t>방종류</a:t>
            </a:r>
            <a:r>
              <a:rPr lang="en-US" altLang="ko-KR" sz="1000" b="1" dirty="0"/>
              <a:t>(</a:t>
            </a:r>
            <a:r>
              <a:rPr lang="ko-KR" altLang="en-US" sz="1000" b="1" dirty="0"/>
              <a:t>타입</a:t>
            </a:r>
            <a:r>
              <a:rPr lang="en-US" altLang="ko-KR" sz="1000" b="1" dirty="0"/>
              <a:t>)</a:t>
            </a:r>
            <a:r>
              <a:rPr lang="ko-KR" altLang="en-US" sz="1000" b="1" dirty="0"/>
              <a:t>에 따라 색깔이 다르면 좋을 것 같다</a:t>
            </a:r>
            <a:r>
              <a:rPr lang="en-US" altLang="ko-KR" sz="1000" b="1" dirty="0"/>
              <a:t>.</a:t>
            </a:r>
            <a:r>
              <a:rPr lang="ko-KR" altLang="en-US" sz="1000" b="1" dirty="0"/>
              <a:t> </a:t>
            </a:r>
            <a:endParaRPr lang="en-US" altLang="ko-KR" sz="1000" b="1" dirty="0"/>
          </a:p>
          <a:p>
            <a:pPr marL="171450" indent="-171450">
              <a:buFontTx/>
              <a:buChar char="-"/>
            </a:pPr>
            <a:endParaRPr lang="en-US" altLang="ko-KR" sz="1000" b="1" dirty="0"/>
          </a:p>
          <a:p>
            <a:pPr marL="171450" indent="-171450">
              <a:buFontTx/>
              <a:buChar char="-"/>
            </a:pPr>
            <a:r>
              <a:rPr lang="ko-KR" altLang="en-US" sz="1000" b="1" dirty="0"/>
              <a:t>공감</a:t>
            </a:r>
            <a:r>
              <a:rPr lang="en-US" altLang="ko-KR" sz="1000" b="1" dirty="0"/>
              <a:t>(like), </a:t>
            </a:r>
            <a:r>
              <a:rPr lang="ko-KR" altLang="en-US" sz="1000" b="1" dirty="0" err="1"/>
              <a:t>비공감</a:t>
            </a:r>
            <a:r>
              <a:rPr lang="en-US" altLang="ko-KR" sz="1000" b="1" dirty="0"/>
              <a:t>(unlike)</a:t>
            </a:r>
          </a:p>
          <a:p>
            <a:pPr marL="171450" indent="-171450">
              <a:buFontTx/>
              <a:buChar char="-"/>
            </a:pPr>
            <a:endParaRPr lang="en-US" altLang="ko-KR" sz="1000" b="1" dirty="0"/>
          </a:p>
          <a:p>
            <a:pPr marL="171450" indent="-171450">
              <a:buFontTx/>
              <a:buChar char="-"/>
            </a:pPr>
            <a:r>
              <a:rPr lang="en-US" altLang="ko-KR" sz="1000" b="1" dirty="0"/>
              <a:t>“</a:t>
            </a:r>
            <a:r>
              <a:rPr lang="ko-KR" altLang="en-US" sz="1000" b="1" dirty="0"/>
              <a:t>제목</a:t>
            </a:r>
            <a:r>
              <a:rPr lang="en-US" altLang="ko-KR" sz="1000" b="1" dirty="0"/>
              <a:t>”</a:t>
            </a:r>
            <a:r>
              <a:rPr lang="ko-KR" altLang="en-US" sz="1000" b="1" dirty="0"/>
              <a:t>은 있으면 보여주고</a:t>
            </a:r>
            <a:r>
              <a:rPr lang="en-US" altLang="ko-KR" sz="1000" b="1" dirty="0"/>
              <a:t>, </a:t>
            </a:r>
            <a:r>
              <a:rPr lang="ko-KR" altLang="en-US" sz="1000" b="1" dirty="0"/>
              <a:t>없으면 안보여주기</a:t>
            </a:r>
            <a:endParaRPr lang="en-US" altLang="ko-KR" sz="1000" b="1" dirty="0"/>
          </a:p>
          <a:p>
            <a:pPr marL="171450" indent="-171450">
              <a:buFontTx/>
              <a:buChar char="-"/>
            </a:pPr>
            <a:endParaRPr lang="en-US" altLang="ko-KR" sz="1000" b="1" dirty="0"/>
          </a:p>
          <a:p>
            <a:pPr marL="171450" indent="-171450">
              <a:buFontTx/>
              <a:buChar char="-"/>
            </a:pPr>
            <a:r>
              <a:rPr lang="ko-KR" altLang="en-US" sz="1000" b="1" dirty="0"/>
              <a:t>썸네일 이미지를 세로로 긴 이미지를 보여주면 어떨까</a:t>
            </a:r>
            <a:r>
              <a:rPr lang="en-US" altLang="ko-KR" sz="1000" b="1" dirty="0" smtClean="0"/>
              <a:t>??</a:t>
            </a:r>
            <a:endParaRPr lang="en-US" altLang="ko-KR" sz="1000" b="1" dirty="0"/>
          </a:p>
          <a:p>
            <a:pPr marL="171450" indent="-171450">
              <a:buFontTx/>
              <a:buChar char="-"/>
            </a:pPr>
            <a:endParaRPr lang="en-US" altLang="ko-KR" sz="1000" b="1" dirty="0"/>
          </a:p>
          <a:p>
            <a:pPr marL="171450" indent="-171450">
              <a:buFontTx/>
              <a:buChar char="-"/>
            </a:pPr>
            <a:r>
              <a:rPr lang="ko-KR" altLang="en-US" sz="1000" b="1" dirty="0" smtClean="0"/>
              <a:t>제목 하단에 날짜</a:t>
            </a:r>
            <a:r>
              <a:rPr lang="en-US" altLang="ko-KR" sz="1000" b="1" dirty="0" smtClean="0"/>
              <a:t>/</a:t>
            </a:r>
            <a:r>
              <a:rPr lang="ko-KR" altLang="en-US" sz="1000" b="1" dirty="0" smtClean="0"/>
              <a:t>좋아요</a:t>
            </a:r>
            <a:r>
              <a:rPr lang="en-US" altLang="ko-KR" sz="1000" b="1" dirty="0" smtClean="0"/>
              <a:t>/</a:t>
            </a:r>
            <a:r>
              <a:rPr lang="ko-KR" altLang="en-US" sz="1000" b="1" dirty="0" smtClean="0"/>
              <a:t>조회수</a:t>
            </a:r>
            <a:r>
              <a:rPr lang="en-US" altLang="ko-KR" sz="1000" b="1" dirty="0" smtClean="0"/>
              <a:t>/</a:t>
            </a:r>
            <a:r>
              <a:rPr lang="ko-KR" altLang="en-US" sz="1000" b="1" dirty="0" smtClean="0"/>
              <a:t>댓글수 개시</a:t>
            </a:r>
            <a:endParaRPr lang="en-US" altLang="ko-KR" sz="1000" b="1" dirty="0" smtClean="0"/>
          </a:p>
          <a:p>
            <a:pPr marL="171450" indent="-171450">
              <a:buFontTx/>
              <a:buChar char="-"/>
            </a:pPr>
            <a:endParaRPr lang="en-US" altLang="ko-KR" sz="1000" b="1" dirty="0"/>
          </a:p>
          <a:p>
            <a:pPr marL="171450" indent="-171450">
              <a:buFontTx/>
              <a:buChar char="-"/>
            </a:pPr>
            <a:r>
              <a:rPr lang="ko-KR" altLang="en-US" sz="1000" b="1" dirty="0" smtClean="0"/>
              <a:t>페이지 무한스크롤</a:t>
            </a:r>
            <a:endParaRPr lang="en-US" altLang="ko-KR" sz="1000" b="1" dirty="0"/>
          </a:p>
          <a:p>
            <a:endParaRPr lang="en-US" altLang="ko-KR" sz="1000" b="1" dirty="0"/>
          </a:p>
          <a:p>
            <a:r>
              <a:rPr lang="en-US" altLang="ko-KR" sz="1000" b="1" dirty="0"/>
              <a:t>“</a:t>
            </a:r>
            <a:r>
              <a:rPr lang="ko-KR" altLang="en-US" sz="1000" b="1" dirty="0" err="1"/>
              <a:t>클릭시</a:t>
            </a:r>
            <a:r>
              <a:rPr lang="ko-KR" altLang="en-US" sz="1000" b="1" dirty="0"/>
              <a:t> </a:t>
            </a:r>
            <a:r>
              <a:rPr lang="ko-KR" altLang="en-US" sz="1000" b="1" dirty="0" err="1"/>
              <a:t>새창을</a:t>
            </a:r>
            <a:r>
              <a:rPr lang="ko-KR" altLang="en-US" sz="1000" b="1" dirty="0"/>
              <a:t> 띄워서 상세보기 페이지로 </a:t>
            </a:r>
            <a:r>
              <a:rPr lang="ko-KR" altLang="en-US" sz="1000" b="1" dirty="0" smtClean="0"/>
              <a:t>이동</a:t>
            </a:r>
            <a:r>
              <a:rPr lang="en-US" altLang="ko-KR" sz="1000" b="1" dirty="0" smtClean="0"/>
              <a:t>“</a:t>
            </a:r>
          </a:p>
          <a:p>
            <a:endParaRPr lang="en-US" altLang="ko-KR" sz="1000" b="1" dirty="0" smtClean="0"/>
          </a:p>
          <a:p>
            <a:endParaRPr lang="en-US" altLang="ko-KR" sz="1000" b="1" dirty="0"/>
          </a:p>
          <a:p>
            <a:r>
              <a:rPr lang="ko-KR" altLang="en-US" sz="1000" b="1" dirty="0" smtClean="0"/>
              <a:t>예시</a:t>
            </a:r>
            <a:r>
              <a:rPr lang="en-US" altLang="ko-KR" sz="1000" b="1" dirty="0" smtClean="0"/>
              <a:t>)</a:t>
            </a:r>
          </a:p>
        </p:txBody>
      </p:sp>
      <p:cxnSp>
        <p:nvCxnSpPr>
          <p:cNvPr id="88" name="직선 화살표 연결선 87"/>
          <p:cNvCxnSpPr/>
          <p:nvPr/>
        </p:nvCxnSpPr>
        <p:spPr>
          <a:xfrm>
            <a:off x="2546363" y="6397803"/>
            <a:ext cx="1345970" cy="479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3851576" y="6698879"/>
            <a:ext cx="4159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Infinite scroll </a:t>
            </a:r>
            <a:r>
              <a:rPr lang="ko-KR" altLang="en-US" dirty="0"/>
              <a:t>사용하기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045" y="4704129"/>
            <a:ext cx="2088748" cy="1559206"/>
          </a:xfrm>
          <a:prstGeom prst="rect">
            <a:avLst/>
          </a:prstGeom>
        </p:spPr>
      </p:pic>
      <p:cxnSp>
        <p:nvCxnSpPr>
          <p:cNvPr id="8" name="직선 화살표 연결선 7"/>
          <p:cNvCxnSpPr>
            <a:stCxn id="82" idx="3"/>
          </p:cNvCxnSpPr>
          <p:nvPr/>
        </p:nvCxnSpPr>
        <p:spPr>
          <a:xfrm>
            <a:off x="4281399" y="2752012"/>
            <a:ext cx="5604313" cy="1831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0" name="그림 12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8448" y="922910"/>
            <a:ext cx="9424832" cy="666750"/>
          </a:xfrm>
          <a:prstGeom prst="rect">
            <a:avLst/>
          </a:prstGeom>
        </p:spPr>
      </p:pic>
      <p:pic>
        <p:nvPicPr>
          <p:cNvPr id="63" name="그림 6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8448" y="975481"/>
            <a:ext cx="9424832" cy="666750"/>
          </a:xfrm>
          <a:prstGeom prst="rect">
            <a:avLst/>
          </a:prstGeom>
        </p:spPr>
      </p:pic>
      <p:grpSp>
        <p:nvGrpSpPr>
          <p:cNvPr id="64" name="그룹 63"/>
          <p:cNvGrpSpPr/>
          <p:nvPr/>
        </p:nvGrpSpPr>
        <p:grpSpPr>
          <a:xfrm>
            <a:off x="536472" y="1741286"/>
            <a:ext cx="1845300" cy="1502139"/>
            <a:chOff x="0" y="2798273"/>
            <a:chExt cx="2939318" cy="2993123"/>
          </a:xfrm>
        </p:grpSpPr>
        <p:sp>
          <p:nvSpPr>
            <p:cNvPr id="65" name="직사각형 64"/>
            <p:cNvSpPr/>
            <p:nvPr/>
          </p:nvSpPr>
          <p:spPr>
            <a:xfrm>
              <a:off x="0" y="2798273"/>
              <a:ext cx="2939318" cy="29931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66" name="그림 65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72766" y="5479959"/>
              <a:ext cx="1021436" cy="260117"/>
            </a:xfrm>
            <a:prstGeom prst="rect">
              <a:avLst/>
            </a:prstGeom>
          </p:spPr>
        </p:pic>
        <p:pic>
          <p:nvPicPr>
            <p:cNvPr id="67" name="그림 66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1554" y="5493089"/>
              <a:ext cx="904875" cy="247650"/>
            </a:xfrm>
            <a:prstGeom prst="rect">
              <a:avLst/>
            </a:prstGeom>
          </p:spPr>
        </p:pic>
        <p:pic>
          <p:nvPicPr>
            <p:cNvPr id="68" name="그림 67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453" y="5497852"/>
              <a:ext cx="895350" cy="238125"/>
            </a:xfrm>
            <a:prstGeom prst="rect">
              <a:avLst/>
            </a:prstGeom>
          </p:spPr>
        </p:pic>
        <p:pic>
          <p:nvPicPr>
            <p:cNvPr id="69" name="그림 68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182" y="4548431"/>
              <a:ext cx="1944231" cy="679768"/>
            </a:xfrm>
            <a:prstGeom prst="rect">
              <a:avLst/>
            </a:prstGeom>
          </p:spPr>
        </p:pic>
        <p:pic>
          <p:nvPicPr>
            <p:cNvPr id="70" name="그림 69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935" y="5271492"/>
              <a:ext cx="2052873" cy="165174"/>
            </a:xfrm>
            <a:prstGeom prst="rect">
              <a:avLst/>
            </a:prstGeom>
          </p:spPr>
        </p:pic>
        <p:pic>
          <p:nvPicPr>
            <p:cNvPr id="72" name="그림 71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453" y="2861372"/>
              <a:ext cx="2821749" cy="1706145"/>
            </a:xfrm>
            <a:prstGeom prst="rect">
              <a:avLst/>
            </a:prstGeom>
          </p:spPr>
        </p:pic>
      </p:grpSp>
      <p:grpSp>
        <p:nvGrpSpPr>
          <p:cNvPr id="73" name="그룹 72"/>
          <p:cNvGrpSpPr/>
          <p:nvPr/>
        </p:nvGrpSpPr>
        <p:grpSpPr>
          <a:xfrm>
            <a:off x="2444640" y="1741285"/>
            <a:ext cx="1845300" cy="1502139"/>
            <a:chOff x="0" y="2798273"/>
            <a:chExt cx="2939318" cy="2993123"/>
          </a:xfrm>
        </p:grpSpPr>
        <p:sp>
          <p:nvSpPr>
            <p:cNvPr id="74" name="직사각형 73"/>
            <p:cNvSpPr/>
            <p:nvPr/>
          </p:nvSpPr>
          <p:spPr>
            <a:xfrm>
              <a:off x="0" y="2798273"/>
              <a:ext cx="2939318" cy="29931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75" name="그림 74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72766" y="5479959"/>
              <a:ext cx="1021436" cy="260117"/>
            </a:xfrm>
            <a:prstGeom prst="rect">
              <a:avLst/>
            </a:prstGeom>
          </p:spPr>
        </p:pic>
        <p:pic>
          <p:nvPicPr>
            <p:cNvPr id="76" name="그림 75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1554" y="5493089"/>
              <a:ext cx="904875" cy="247650"/>
            </a:xfrm>
            <a:prstGeom prst="rect">
              <a:avLst/>
            </a:prstGeom>
          </p:spPr>
        </p:pic>
        <p:pic>
          <p:nvPicPr>
            <p:cNvPr id="77" name="그림 76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453" y="5497852"/>
              <a:ext cx="895350" cy="238125"/>
            </a:xfrm>
            <a:prstGeom prst="rect">
              <a:avLst/>
            </a:prstGeom>
          </p:spPr>
        </p:pic>
        <p:pic>
          <p:nvPicPr>
            <p:cNvPr id="78" name="그림 77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182" y="4548431"/>
              <a:ext cx="1944231" cy="679768"/>
            </a:xfrm>
            <a:prstGeom prst="rect">
              <a:avLst/>
            </a:prstGeom>
          </p:spPr>
        </p:pic>
        <p:pic>
          <p:nvPicPr>
            <p:cNvPr id="79" name="그림 78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935" y="5271492"/>
              <a:ext cx="2052873" cy="165174"/>
            </a:xfrm>
            <a:prstGeom prst="rect">
              <a:avLst/>
            </a:prstGeom>
          </p:spPr>
        </p:pic>
        <p:pic>
          <p:nvPicPr>
            <p:cNvPr id="80" name="그림 79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453" y="2861372"/>
              <a:ext cx="2821749" cy="1706145"/>
            </a:xfrm>
            <a:prstGeom prst="rect">
              <a:avLst/>
            </a:prstGeom>
          </p:spPr>
        </p:pic>
      </p:grpSp>
      <p:grpSp>
        <p:nvGrpSpPr>
          <p:cNvPr id="87" name="그룹 86"/>
          <p:cNvGrpSpPr/>
          <p:nvPr/>
        </p:nvGrpSpPr>
        <p:grpSpPr>
          <a:xfrm>
            <a:off x="514079" y="3294468"/>
            <a:ext cx="1845300" cy="1502139"/>
            <a:chOff x="0" y="2798273"/>
            <a:chExt cx="2939318" cy="2993123"/>
          </a:xfrm>
        </p:grpSpPr>
        <p:sp>
          <p:nvSpPr>
            <p:cNvPr id="90" name="직사각형 89"/>
            <p:cNvSpPr/>
            <p:nvPr/>
          </p:nvSpPr>
          <p:spPr>
            <a:xfrm>
              <a:off x="0" y="2798273"/>
              <a:ext cx="2939318" cy="29931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92" name="그림 91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72766" y="5479959"/>
              <a:ext cx="1021436" cy="260117"/>
            </a:xfrm>
            <a:prstGeom prst="rect">
              <a:avLst/>
            </a:prstGeom>
          </p:spPr>
        </p:pic>
        <p:pic>
          <p:nvPicPr>
            <p:cNvPr id="108" name="그림 107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1554" y="5493089"/>
              <a:ext cx="904875" cy="247650"/>
            </a:xfrm>
            <a:prstGeom prst="rect">
              <a:avLst/>
            </a:prstGeom>
          </p:spPr>
        </p:pic>
        <p:pic>
          <p:nvPicPr>
            <p:cNvPr id="112" name="그림 111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453" y="5497852"/>
              <a:ext cx="895350" cy="238125"/>
            </a:xfrm>
            <a:prstGeom prst="rect">
              <a:avLst/>
            </a:prstGeom>
          </p:spPr>
        </p:pic>
        <p:pic>
          <p:nvPicPr>
            <p:cNvPr id="131" name="그림 130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182" y="4548431"/>
              <a:ext cx="1944231" cy="679768"/>
            </a:xfrm>
            <a:prstGeom prst="rect">
              <a:avLst/>
            </a:prstGeom>
          </p:spPr>
        </p:pic>
        <p:pic>
          <p:nvPicPr>
            <p:cNvPr id="132" name="그림 131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935" y="5271492"/>
              <a:ext cx="2052873" cy="165174"/>
            </a:xfrm>
            <a:prstGeom prst="rect">
              <a:avLst/>
            </a:prstGeom>
          </p:spPr>
        </p:pic>
        <p:pic>
          <p:nvPicPr>
            <p:cNvPr id="134" name="그림 133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453" y="2861372"/>
              <a:ext cx="2821749" cy="1706145"/>
            </a:xfrm>
            <a:prstGeom prst="rect">
              <a:avLst/>
            </a:prstGeom>
          </p:spPr>
        </p:pic>
      </p:grpSp>
      <p:grpSp>
        <p:nvGrpSpPr>
          <p:cNvPr id="135" name="그룹 134"/>
          <p:cNvGrpSpPr/>
          <p:nvPr/>
        </p:nvGrpSpPr>
        <p:grpSpPr>
          <a:xfrm>
            <a:off x="2444640" y="3293968"/>
            <a:ext cx="1845300" cy="1502139"/>
            <a:chOff x="0" y="2798273"/>
            <a:chExt cx="2939318" cy="2993123"/>
          </a:xfrm>
        </p:grpSpPr>
        <p:sp>
          <p:nvSpPr>
            <p:cNvPr id="136" name="직사각형 135"/>
            <p:cNvSpPr/>
            <p:nvPr/>
          </p:nvSpPr>
          <p:spPr>
            <a:xfrm>
              <a:off x="0" y="2798273"/>
              <a:ext cx="2939318" cy="29931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137" name="그림 136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72766" y="5479959"/>
              <a:ext cx="1021436" cy="260117"/>
            </a:xfrm>
            <a:prstGeom prst="rect">
              <a:avLst/>
            </a:prstGeom>
          </p:spPr>
        </p:pic>
        <p:pic>
          <p:nvPicPr>
            <p:cNvPr id="138" name="그림 137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1554" y="5493089"/>
              <a:ext cx="904875" cy="247650"/>
            </a:xfrm>
            <a:prstGeom prst="rect">
              <a:avLst/>
            </a:prstGeom>
          </p:spPr>
        </p:pic>
        <p:pic>
          <p:nvPicPr>
            <p:cNvPr id="139" name="그림 138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453" y="5497852"/>
              <a:ext cx="895350" cy="238125"/>
            </a:xfrm>
            <a:prstGeom prst="rect">
              <a:avLst/>
            </a:prstGeom>
          </p:spPr>
        </p:pic>
        <p:pic>
          <p:nvPicPr>
            <p:cNvPr id="140" name="그림 139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182" y="4548431"/>
              <a:ext cx="1944231" cy="679768"/>
            </a:xfrm>
            <a:prstGeom prst="rect">
              <a:avLst/>
            </a:prstGeom>
          </p:spPr>
        </p:pic>
        <p:pic>
          <p:nvPicPr>
            <p:cNvPr id="141" name="그림 140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935" y="5271492"/>
              <a:ext cx="2052873" cy="165174"/>
            </a:xfrm>
            <a:prstGeom prst="rect">
              <a:avLst/>
            </a:prstGeom>
          </p:spPr>
        </p:pic>
        <p:pic>
          <p:nvPicPr>
            <p:cNvPr id="142" name="그림 141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453" y="2861372"/>
              <a:ext cx="2821749" cy="1706145"/>
            </a:xfrm>
            <a:prstGeom prst="rect">
              <a:avLst/>
            </a:prstGeom>
          </p:spPr>
        </p:pic>
      </p:grpSp>
      <p:grpSp>
        <p:nvGrpSpPr>
          <p:cNvPr id="143" name="그룹 142"/>
          <p:cNvGrpSpPr/>
          <p:nvPr/>
        </p:nvGrpSpPr>
        <p:grpSpPr>
          <a:xfrm>
            <a:off x="499459" y="4845120"/>
            <a:ext cx="1845300" cy="1502139"/>
            <a:chOff x="0" y="2798273"/>
            <a:chExt cx="2939318" cy="2993123"/>
          </a:xfrm>
        </p:grpSpPr>
        <p:sp>
          <p:nvSpPr>
            <p:cNvPr id="144" name="직사각형 143"/>
            <p:cNvSpPr/>
            <p:nvPr/>
          </p:nvSpPr>
          <p:spPr>
            <a:xfrm>
              <a:off x="0" y="2798273"/>
              <a:ext cx="2939318" cy="29931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145" name="그림 144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72766" y="5479959"/>
              <a:ext cx="1021436" cy="260117"/>
            </a:xfrm>
            <a:prstGeom prst="rect">
              <a:avLst/>
            </a:prstGeom>
          </p:spPr>
        </p:pic>
        <p:pic>
          <p:nvPicPr>
            <p:cNvPr id="146" name="그림 145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1554" y="5493089"/>
              <a:ext cx="904875" cy="247650"/>
            </a:xfrm>
            <a:prstGeom prst="rect">
              <a:avLst/>
            </a:prstGeom>
          </p:spPr>
        </p:pic>
        <p:pic>
          <p:nvPicPr>
            <p:cNvPr id="147" name="그림 146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453" y="5497852"/>
              <a:ext cx="895350" cy="238125"/>
            </a:xfrm>
            <a:prstGeom prst="rect">
              <a:avLst/>
            </a:prstGeom>
          </p:spPr>
        </p:pic>
        <p:pic>
          <p:nvPicPr>
            <p:cNvPr id="148" name="그림 147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182" y="4548431"/>
              <a:ext cx="1944231" cy="679768"/>
            </a:xfrm>
            <a:prstGeom prst="rect">
              <a:avLst/>
            </a:prstGeom>
          </p:spPr>
        </p:pic>
        <p:pic>
          <p:nvPicPr>
            <p:cNvPr id="149" name="그림 148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935" y="5271492"/>
              <a:ext cx="2052873" cy="165174"/>
            </a:xfrm>
            <a:prstGeom prst="rect">
              <a:avLst/>
            </a:prstGeom>
          </p:spPr>
        </p:pic>
        <p:pic>
          <p:nvPicPr>
            <p:cNvPr id="150" name="그림 149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453" y="2861372"/>
              <a:ext cx="2821749" cy="1706145"/>
            </a:xfrm>
            <a:prstGeom prst="rect">
              <a:avLst/>
            </a:prstGeom>
          </p:spPr>
        </p:pic>
      </p:grpSp>
      <p:grpSp>
        <p:nvGrpSpPr>
          <p:cNvPr id="151" name="그룹 150"/>
          <p:cNvGrpSpPr/>
          <p:nvPr/>
        </p:nvGrpSpPr>
        <p:grpSpPr>
          <a:xfrm>
            <a:off x="2430020" y="4844620"/>
            <a:ext cx="1845300" cy="1502139"/>
            <a:chOff x="0" y="2798273"/>
            <a:chExt cx="2939318" cy="2993123"/>
          </a:xfrm>
        </p:grpSpPr>
        <p:sp>
          <p:nvSpPr>
            <p:cNvPr id="152" name="직사각형 151"/>
            <p:cNvSpPr/>
            <p:nvPr/>
          </p:nvSpPr>
          <p:spPr>
            <a:xfrm>
              <a:off x="0" y="2798273"/>
              <a:ext cx="2939318" cy="29931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153" name="그림 152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72766" y="5479959"/>
              <a:ext cx="1021436" cy="260117"/>
            </a:xfrm>
            <a:prstGeom prst="rect">
              <a:avLst/>
            </a:prstGeom>
          </p:spPr>
        </p:pic>
        <p:pic>
          <p:nvPicPr>
            <p:cNvPr id="154" name="그림 153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1554" y="5493089"/>
              <a:ext cx="904875" cy="247650"/>
            </a:xfrm>
            <a:prstGeom prst="rect">
              <a:avLst/>
            </a:prstGeom>
          </p:spPr>
        </p:pic>
        <p:pic>
          <p:nvPicPr>
            <p:cNvPr id="155" name="그림 154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453" y="5497852"/>
              <a:ext cx="895350" cy="238125"/>
            </a:xfrm>
            <a:prstGeom prst="rect">
              <a:avLst/>
            </a:prstGeom>
          </p:spPr>
        </p:pic>
        <p:pic>
          <p:nvPicPr>
            <p:cNvPr id="156" name="그림 155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182" y="4548431"/>
              <a:ext cx="1944231" cy="679768"/>
            </a:xfrm>
            <a:prstGeom prst="rect">
              <a:avLst/>
            </a:prstGeom>
          </p:spPr>
        </p:pic>
        <p:pic>
          <p:nvPicPr>
            <p:cNvPr id="157" name="그림 156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935" y="5271492"/>
              <a:ext cx="2052873" cy="165174"/>
            </a:xfrm>
            <a:prstGeom prst="rect">
              <a:avLst/>
            </a:prstGeom>
          </p:spPr>
        </p:pic>
        <p:pic>
          <p:nvPicPr>
            <p:cNvPr id="158" name="그림 157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453" y="2861372"/>
              <a:ext cx="2821749" cy="170614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01896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53420" y="326870"/>
            <a:ext cx="5628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글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작성하기</a:t>
            </a:r>
            <a:r>
              <a:rPr lang="en-US" altLang="ko-KR" b="1" dirty="0" smtClean="0"/>
              <a:t>1(1)</a:t>
            </a:r>
            <a:endParaRPr lang="ko-KR" altLang="en-US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7096586" y="231026"/>
            <a:ext cx="46353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400" dirty="0" smtClean="0"/>
              <a:t>참고 파일</a:t>
            </a:r>
            <a:endParaRPr lang="en-US" altLang="ko-KR" sz="1400" dirty="0" smtClean="0"/>
          </a:p>
          <a:p>
            <a:r>
              <a:rPr lang="ko-KR" altLang="en-US" sz="1400" dirty="0" smtClean="0"/>
              <a:t>portfolio-3-left-sidebar.html</a:t>
            </a:r>
            <a:r>
              <a:rPr lang="en-US" altLang="ko-KR" sz="1400" dirty="0"/>
              <a:t>, left-sidebar.html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027994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53420" y="326870"/>
            <a:ext cx="5628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글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작성하기</a:t>
            </a:r>
            <a:r>
              <a:rPr lang="en-US" altLang="ko-KR" b="1" dirty="0" smtClean="0"/>
              <a:t>2(1)</a:t>
            </a:r>
            <a:endParaRPr lang="ko-KR" altLang="en-US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7096586" y="231026"/>
            <a:ext cx="4635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참고 파일 </a:t>
            </a:r>
            <a:r>
              <a:rPr lang="en-US" altLang="ko-KR" dirty="0"/>
              <a:t>: </a:t>
            </a:r>
            <a:r>
              <a:rPr lang="ko-KR" altLang="en-US" dirty="0" smtClean="0"/>
              <a:t>portfolio-3-left-sidebar.html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6845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3096" y="87631"/>
            <a:ext cx="5276064" cy="286164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3420" y="326870"/>
            <a:ext cx="5628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글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상세보기</a:t>
            </a:r>
            <a:r>
              <a:rPr lang="en-US" altLang="ko-KR" b="1" dirty="0"/>
              <a:t>1(1) - </a:t>
            </a:r>
            <a:r>
              <a:rPr lang="ko-KR" altLang="en-US" b="1" dirty="0"/>
              <a:t>초기기획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7793666" y="2969584"/>
            <a:ext cx="2185296" cy="307574"/>
            <a:chOff x="1730721" y="2869683"/>
            <a:chExt cx="2605365" cy="366697"/>
          </a:xfrm>
        </p:grpSpPr>
        <p:pic>
          <p:nvPicPr>
            <p:cNvPr id="20" name="그림 1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30721" y="2869683"/>
              <a:ext cx="2414668" cy="366697"/>
            </a:xfrm>
            <a:prstGeom prst="rect">
              <a:avLst/>
            </a:prstGeom>
          </p:spPr>
        </p:pic>
        <p:pic>
          <p:nvPicPr>
            <p:cNvPr id="21" name="Picture 2" descr="embed icon에 대한 이미지 검색결과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331" t="10948" r="13676" b="11679"/>
            <a:stretch/>
          </p:blipFill>
          <p:spPr bwMode="auto">
            <a:xfrm>
              <a:off x="4055697" y="2891885"/>
              <a:ext cx="280389" cy="2972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057245" y="2884049"/>
              <a:ext cx="327344" cy="327343"/>
            </a:xfrm>
            <a:prstGeom prst="rect">
              <a:avLst/>
            </a:prstGeom>
          </p:spPr>
        </p:pic>
      </p:grpSp>
      <p:sp>
        <p:nvSpPr>
          <p:cNvPr id="2" name="직사각형 1"/>
          <p:cNvSpPr/>
          <p:nvPr/>
        </p:nvSpPr>
        <p:spPr>
          <a:xfrm>
            <a:off x="170078" y="4111951"/>
            <a:ext cx="6096000" cy="2462213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ko-KR" sz="1400" b="1" dirty="0"/>
              <a:t>&lt; </a:t>
            </a:r>
            <a:r>
              <a:rPr lang="ko-KR" altLang="en-US" sz="1400" b="1" dirty="0"/>
              <a:t>참고사항 </a:t>
            </a:r>
            <a:r>
              <a:rPr lang="en-US" altLang="ko-KR" sz="1400" b="1" dirty="0" smtClean="0"/>
              <a:t>&gt;</a:t>
            </a:r>
            <a:endParaRPr lang="en-US" altLang="ko-KR" sz="1400" dirty="0" smtClean="0"/>
          </a:p>
          <a:p>
            <a:r>
              <a:rPr lang="en-US" altLang="ko-KR" sz="1400" dirty="0" smtClean="0">
                <a:hlinkClick r:id="rId6"/>
              </a:rPr>
              <a:t>http</a:t>
            </a:r>
            <a:r>
              <a:rPr lang="en-US" altLang="ko-KR" sz="1400" dirty="0">
                <a:hlinkClick r:id="rId6"/>
              </a:rPr>
              <a:t>://</a:t>
            </a:r>
            <a:r>
              <a:rPr lang="en-US" altLang="ko-KR" sz="1400" dirty="0" smtClean="0">
                <a:hlinkClick r:id="rId6"/>
              </a:rPr>
              <a:t>dimsemenov.com/plugins/magnific-popup/documentation.html#api</a:t>
            </a:r>
            <a:endParaRPr lang="en-US" altLang="ko-KR" sz="1400" dirty="0" smtClean="0"/>
          </a:p>
          <a:p>
            <a:r>
              <a:rPr lang="en-US" altLang="ko-KR" sz="1400" dirty="0">
                <a:hlinkClick r:id="rId7"/>
              </a:rPr>
              <a:t>https://</a:t>
            </a:r>
            <a:r>
              <a:rPr lang="en-US" altLang="ko-KR" sz="1400" dirty="0" smtClean="0">
                <a:hlinkClick r:id="rId7"/>
              </a:rPr>
              <a:t>codepen.io/dimsemenov/pen/JGjHK</a:t>
            </a:r>
            <a:endParaRPr lang="en-US" altLang="ko-KR" sz="1400" dirty="0" smtClean="0"/>
          </a:p>
          <a:p>
            <a:r>
              <a:rPr lang="en-US" altLang="ko-KR" sz="1400" dirty="0">
                <a:hlinkClick r:id="rId8"/>
              </a:rPr>
              <a:t>https://</a:t>
            </a:r>
            <a:r>
              <a:rPr lang="en-US" altLang="ko-KR" sz="1400" dirty="0" smtClean="0">
                <a:hlinkClick r:id="rId8"/>
              </a:rPr>
              <a:t>codepen.io/dimsemenov/pen/sHoxp</a:t>
            </a:r>
            <a:endParaRPr lang="en-US" altLang="ko-KR" sz="1400" dirty="0" smtClean="0"/>
          </a:p>
          <a:p>
            <a:r>
              <a:rPr lang="en-US" altLang="ko-KR" sz="1400" dirty="0">
                <a:hlinkClick r:id="rId9"/>
              </a:rPr>
              <a:t>https://</a:t>
            </a:r>
            <a:r>
              <a:rPr lang="en-US" altLang="ko-KR" sz="1400" dirty="0" smtClean="0">
                <a:hlinkClick r:id="rId9"/>
              </a:rPr>
              <a:t>codepen.io/dimsemenov/pen/vKrqs</a:t>
            </a:r>
            <a:endParaRPr lang="en-US" altLang="ko-KR" sz="1400" dirty="0" smtClean="0"/>
          </a:p>
          <a:p>
            <a:r>
              <a:rPr lang="en-US" altLang="ko-KR" sz="1400" dirty="0">
                <a:hlinkClick r:id="rId7"/>
              </a:rPr>
              <a:t>https://</a:t>
            </a:r>
            <a:r>
              <a:rPr lang="en-US" altLang="ko-KR" sz="1400" dirty="0" smtClean="0">
                <a:hlinkClick r:id="rId7"/>
              </a:rPr>
              <a:t>codepen.io/dimsemenov/pen/JGjHK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https</a:t>
            </a:r>
            <a:r>
              <a:rPr lang="en-US" altLang="ko-KR" sz="1400" dirty="0"/>
              <a:t>://codepen.io/collection/nLcqo/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- </a:t>
            </a:r>
            <a:r>
              <a:rPr lang="ko-KR" altLang="en-US" sz="1400" dirty="0" err="1" smtClean="0"/>
              <a:t>팝업시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댓글</a:t>
            </a:r>
            <a:r>
              <a:rPr lang="ko-KR" altLang="en-US" sz="1400" dirty="0" smtClean="0"/>
              <a:t> 목록은 뜨게 하고</a:t>
            </a:r>
            <a:r>
              <a:rPr lang="en-US" altLang="ko-KR" sz="1400" dirty="0" smtClean="0"/>
              <a:t>, </a:t>
            </a:r>
            <a:r>
              <a:rPr lang="ko-KR" altLang="en-US" sz="1400" dirty="0" err="1" smtClean="0"/>
              <a:t>댓글</a:t>
            </a:r>
            <a:r>
              <a:rPr lang="ko-KR" altLang="en-US" sz="1400" dirty="0" smtClean="0"/>
              <a:t> 작성을 위해서는 </a:t>
            </a:r>
            <a:r>
              <a:rPr lang="ko-KR" altLang="en-US" sz="1400" dirty="0" err="1" smtClean="0"/>
              <a:t>다시팝업을</a:t>
            </a:r>
            <a:r>
              <a:rPr lang="ko-KR" altLang="en-US" sz="1400" dirty="0" smtClean="0"/>
              <a:t> 띄운다 </a:t>
            </a:r>
            <a:endParaRPr lang="ko-KR" altLang="en-US" sz="1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098040" y="2988035"/>
            <a:ext cx="447398" cy="198718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973096" y="3816168"/>
            <a:ext cx="5276064" cy="783970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973096" y="3397090"/>
            <a:ext cx="4170364" cy="428351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973096" y="4566909"/>
            <a:ext cx="5276064" cy="783970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973096" y="5302724"/>
            <a:ext cx="5276064" cy="783970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407065" y="3384923"/>
            <a:ext cx="781050" cy="409575"/>
          </a:xfrm>
          <a:prstGeom prst="rect">
            <a:avLst/>
          </a:prstGeom>
        </p:spPr>
      </p:pic>
      <p:grpSp>
        <p:nvGrpSpPr>
          <p:cNvPr id="28" name="그룹 27"/>
          <p:cNvGrpSpPr/>
          <p:nvPr/>
        </p:nvGrpSpPr>
        <p:grpSpPr>
          <a:xfrm>
            <a:off x="433409" y="961278"/>
            <a:ext cx="3561817" cy="2885597"/>
            <a:chOff x="-14105" y="2798273"/>
            <a:chExt cx="2953423" cy="2993123"/>
          </a:xfrm>
        </p:grpSpPr>
        <p:sp>
          <p:nvSpPr>
            <p:cNvPr id="29" name="직사각형 28"/>
            <p:cNvSpPr/>
            <p:nvPr/>
          </p:nvSpPr>
          <p:spPr>
            <a:xfrm>
              <a:off x="0" y="2798273"/>
              <a:ext cx="2939318" cy="29931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30" name="그림 29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72766" y="5479959"/>
              <a:ext cx="1021436" cy="260117"/>
            </a:xfrm>
            <a:prstGeom prst="rect">
              <a:avLst/>
            </a:prstGeom>
          </p:spPr>
        </p:pic>
        <p:pic>
          <p:nvPicPr>
            <p:cNvPr id="31" name="그림 30"/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1554" y="5493089"/>
              <a:ext cx="904875" cy="247650"/>
            </a:xfrm>
            <a:prstGeom prst="rect">
              <a:avLst/>
            </a:prstGeom>
          </p:spPr>
        </p:pic>
        <p:pic>
          <p:nvPicPr>
            <p:cNvPr id="32" name="그림 31"/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453" y="5497852"/>
              <a:ext cx="895350" cy="238125"/>
            </a:xfrm>
            <a:prstGeom prst="rect">
              <a:avLst/>
            </a:prstGeom>
          </p:spPr>
        </p:pic>
        <p:pic>
          <p:nvPicPr>
            <p:cNvPr id="33" name="그림 32"/>
            <p:cNvPicPr>
              <a:picLocks noChangeAspect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4105" y="2878161"/>
              <a:ext cx="1944231" cy="679768"/>
            </a:xfrm>
            <a:prstGeom prst="rect">
              <a:avLst/>
            </a:prstGeom>
          </p:spPr>
        </p:pic>
        <p:pic>
          <p:nvPicPr>
            <p:cNvPr id="34" name="그림 33"/>
            <p:cNvPicPr>
              <a:picLocks noChangeAspect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935" y="5271492"/>
              <a:ext cx="2052873" cy="165174"/>
            </a:xfrm>
            <a:prstGeom prst="rect">
              <a:avLst/>
            </a:prstGeom>
          </p:spPr>
        </p:pic>
        <p:pic>
          <p:nvPicPr>
            <p:cNvPr id="35" name="그림 34"/>
            <p:cNvPicPr>
              <a:picLocks noChangeAspect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784" y="3409544"/>
              <a:ext cx="2821749" cy="1706144"/>
            </a:xfrm>
            <a:prstGeom prst="rect">
              <a:avLst/>
            </a:prstGeom>
          </p:spPr>
        </p:pic>
      </p:grpSp>
      <p:sp>
        <p:nvSpPr>
          <p:cNvPr id="36" name="TextBox 35"/>
          <p:cNvSpPr txBox="1"/>
          <p:nvPr/>
        </p:nvSpPr>
        <p:spPr>
          <a:xfrm>
            <a:off x="10227190" y="2969584"/>
            <a:ext cx="570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3 of 7</a:t>
            </a:r>
            <a:endParaRPr lang="ko-KR" altLang="en-US" sz="1000" dirty="0"/>
          </a:p>
        </p:txBody>
      </p:sp>
      <p:sp>
        <p:nvSpPr>
          <p:cNvPr id="38" name="TextBox 37"/>
          <p:cNvSpPr txBox="1"/>
          <p:nvPr/>
        </p:nvSpPr>
        <p:spPr>
          <a:xfrm>
            <a:off x="6434479" y="4149370"/>
            <a:ext cx="944516" cy="200055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altLang="ko-KR" sz="700" dirty="0" smtClean="0"/>
              <a:t>12</a:t>
            </a:r>
            <a:r>
              <a:rPr lang="ko-KR" altLang="en-US" sz="700" dirty="0" err="1" smtClean="0"/>
              <a:t>시간전</a:t>
            </a:r>
            <a:endParaRPr lang="en-US" altLang="ko-KR" sz="700" dirty="0" smtClean="0"/>
          </a:p>
        </p:txBody>
      </p:sp>
      <p:sp>
        <p:nvSpPr>
          <p:cNvPr id="39" name="TextBox 38"/>
          <p:cNvSpPr txBox="1"/>
          <p:nvPr/>
        </p:nvSpPr>
        <p:spPr>
          <a:xfrm>
            <a:off x="6434479" y="4900111"/>
            <a:ext cx="944516" cy="200055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altLang="ko-KR" sz="700" dirty="0" smtClean="0"/>
              <a:t>14</a:t>
            </a:r>
            <a:r>
              <a:rPr lang="ko-KR" altLang="en-US" sz="700" dirty="0" err="1" smtClean="0"/>
              <a:t>시간전</a:t>
            </a:r>
            <a:endParaRPr lang="en-US" altLang="ko-KR" sz="700" dirty="0" smtClean="0"/>
          </a:p>
        </p:txBody>
      </p:sp>
      <p:sp>
        <p:nvSpPr>
          <p:cNvPr id="40" name="TextBox 39"/>
          <p:cNvSpPr txBox="1"/>
          <p:nvPr/>
        </p:nvSpPr>
        <p:spPr>
          <a:xfrm>
            <a:off x="6434479" y="5647390"/>
            <a:ext cx="944516" cy="200055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altLang="ko-KR" sz="700" dirty="0" smtClean="0"/>
              <a:t>20</a:t>
            </a:r>
            <a:r>
              <a:rPr lang="ko-KR" altLang="en-US" sz="700" dirty="0" err="1" smtClean="0"/>
              <a:t>시간전</a:t>
            </a:r>
            <a:endParaRPr lang="en-US" altLang="ko-KR" sz="700" dirty="0" smtClean="0"/>
          </a:p>
        </p:txBody>
      </p:sp>
      <p:pic>
        <p:nvPicPr>
          <p:cNvPr id="41" name="그림 40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6613450" y="2992808"/>
            <a:ext cx="431073" cy="195330"/>
          </a:xfrm>
          <a:prstGeom prst="rect">
            <a:avLst/>
          </a:prstGeom>
        </p:spPr>
      </p:pic>
      <p:cxnSp>
        <p:nvCxnSpPr>
          <p:cNvPr id="43" name="직선 화살표 연결선 42"/>
          <p:cNvCxnSpPr>
            <a:stCxn id="29" idx="3"/>
          </p:cNvCxnSpPr>
          <p:nvPr/>
        </p:nvCxnSpPr>
        <p:spPr>
          <a:xfrm flipV="1">
            <a:off x="3995226" y="1550589"/>
            <a:ext cx="2086397" cy="853488"/>
          </a:xfrm>
          <a:prstGeom prst="straightConnector1">
            <a:avLst/>
          </a:prstGeom>
          <a:ln w="317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모서리가 둥근 직사각형 41"/>
          <p:cNvSpPr/>
          <p:nvPr/>
        </p:nvSpPr>
        <p:spPr>
          <a:xfrm>
            <a:off x="4147412" y="1800415"/>
            <a:ext cx="1673498" cy="353836"/>
          </a:xfrm>
          <a:prstGeom prst="roundRect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/>
              <a:t>클릭시</a:t>
            </a:r>
            <a:r>
              <a:rPr lang="ko-KR" altLang="en-US" sz="1200" dirty="0" smtClean="0"/>
              <a:t> 팝업페이지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919803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453420" y="326870"/>
            <a:ext cx="5628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글</a:t>
            </a:r>
            <a:r>
              <a:rPr lang="en-US" altLang="ko-KR" b="1" dirty="0"/>
              <a:t> </a:t>
            </a:r>
            <a:r>
              <a:rPr lang="ko-KR" altLang="en-US" b="1" dirty="0"/>
              <a:t>상세보기</a:t>
            </a:r>
            <a:r>
              <a:rPr lang="en-US" altLang="ko-KR" b="1" dirty="0"/>
              <a:t>2(1) </a:t>
            </a:r>
            <a:r>
              <a:rPr lang="en-US" altLang="ko-KR" b="1" dirty="0" smtClean="0"/>
              <a:t>– </a:t>
            </a:r>
            <a:r>
              <a:rPr lang="ko-KR" altLang="en-US" b="1" dirty="0" smtClean="0"/>
              <a:t>공유기능 구현</a:t>
            </a:r>
            <a:endParaRPr lang="ko-KR" altLang="en-US" b="1" dirty="0"/>
          </a:p>
        </p:txBody>
      </p:sp>
      <p:sp>
        <p:nvSpPr>
          <p:cNvPr id="43" name="직사각형 42"/>
          <p:cNvSpPr/>
          <p:nvPr/>
        </p:nvSpPr>
        <p:spPr>
          <a:xfrm>
            <a:off x="434737" y="3891442"/>
            <a:ext cx="3407796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/>
              <a:t>&lt; </a:t>
            </a:r>
            <a:r>
              <a:rPr lang="ko-KR" altLang="en-US" b="1" dirty="0"/>
              <a:t>참고사항 </a:t>
            </a:r>
            <a:r>
              <a:rPr lang="en-US" altLang="ko-KR" b="1" dirty="0"/>
              <a:t>&gt;</a:t>
            </a:r>
          </a:p>
          <a:p>
            <a:pPr algn="ctr"/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sz="1400" b="1" dirty="0"/>
              <a:t>공유하기 버튼 </a:t>
            </a:r>
            <a:r>
              <a:rPr lang="ko-KR" altLang="en-US" sz="1400" b="1" dirty="0" err="1"/>
              <a:t>클릭시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workflow</a:t>
            </a:r>
          </a:p>
        </p:txBody>
      </p:sp>
      <p:grpSp>
        <p:nvGrpSpPr>
          <p:cNvPr id="79" name="그룹 78"/>
          <p:cNvGrpSpPr/>
          <p:nvPr/>
        </p:nvGrpSpPr>
        <p:grpSpPr>
          <a:xfrm>
            <a:off x="1082789" y="918927"/>
            <a:ext cx="2605365" cy="366697"/>
            <a:chOff x="1730721" y="2869683"/>
            <a:chExt cx="2605365" cy="366697"/>
          </a:xfrm>
        </p:grpSpPr>
        <p:pic>
          <p:nvPicPr>
            <p:cNvPr id="80" name="그림 7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30721" y="2869683"/>
              <a:ext cx="2414668" cy="366697"/>
            </a:xfrm>
            <a:prstGeom prst="rect">
              <a:avLst/>
            </a:prstGeom>
          </p:spPr>
        </p:pic>
        <p:pic>
          <p:nvPicPr>
            <p:cNvPr id="81" name="Picture 2" descr="embed icon에 대한 이미지 검색결과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331" t="10948" r="13676" b="11679"/>
            <a:stretch/>
          </p:blipFill>
          <p:spPr bwMode="auto">
            <a:xfrm>
              <a:off x="4055697" y="2891885"/>
              <a:ext cx="280389" cy="2972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2" name="그림 8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57245" y="2884049"/>
              <a:ext cx="327344" cy="327343"/>
            </a:xfrm>
            <a:prstGeom prst="rect">
              <a:avLst/>
            </a:prstGeom>
          </p:spPr>
        </p:pic>
      </p:grpSp>
      <p:sp>
        <p:nvSpPr>
          <p:cNvPr id="83" name="직사각형 82"/>
          <p:cNvSpPr/>
          <p:nvPr/>
        </p:nvSpPr>
        <p:spPr>
          <a:xfrm>
            <a:off x="1121659" y="891904"/>
            <a:ext cx="2585581" cy="426580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6" name="그림 45"/>
          <p:cNvPicPr>
            <a:picLocks noChangeAspect="1"/>
          </p:cNvPicPr>
          <p:nvPr/>
        </p:nvPicPr>
        <p:blipFill rotWithShape="1">
          <a:blip r:embed="rId5"/>
          <a:srcRect t="18425" b="54079"/>
          <a:stretch/>
        </p:blipFill>
        <p:spPr>
          <a:xfrm>
            <a:off x="1306904" y="1994165"/>
            <a:ext cx="2381250" cy="489737"/>
          </a:xfrm>
          <a:prstGeom prst="rect">
            <a:avLst/>
          </a:prstGeom>
        </p:spPr>
      </p:pic>
      <p:pic>
        <p:nvPicPr>
          <p:cNvPr id="52" name="Picture 4" descr="링크 공유하기 아이콘에 대한 이미지 검색결과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1538" y="935762"/>
            <a:ext cx="345421" cy="345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3" name="직선 화살표 연결선 52"/>
          <p:cNvCxnSpPr>
            <a:stCxn id="52" idx="1"/>
            <a:endCxn id="46" idx="0"/>
          </p:cNvCxnSpPr>
          <p:nvPr/>
        </p:nvCxnSpPr>
        <p:spPr>
          <a:xfrm flipH="1">
            <a:off x="2497529" y="1108473"/>
            <a:ext cx="444009" cy="885692"/>
          </a:xfrm>
          <a:prstGeom prst="straightConnector1">
            <a:avLst/>
          </a:prstGeom>
          <a:ln w="31750">
            <a:solidFill>
              <a:srgbClr val="5B9BD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>
            <a:stCxn id="81" idx="3"/>
            <a:endCxn id="59" idx="0"/>
          </p:cNvCxnSpPr>
          <p:nvPr/>
        </p:nvCxnSpPr>
        <p:spPr>
          <a:xfrm>
            <a:off x="3688154" y="1089736"/>
            <a:ext cx="1675087" cy="904429"/>
          </a:xfrm>
          <a:prstGeom prst="straightConnector1">
            <a:avLst/>
          </a:prstGeom>
          <a:ln w="31750">
            <a:solidFill>
              <a:srgbClr val="5B9BD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/>
          <p:cNvSpPr/>
          <p:nvPr/>
        </p:nvSpPr>
        <p:spPr>
          <a:xfrm>
            <a:off x="3417581" y="954878"/>
            <a:ext cx="252586" cy="252586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7" name="그림 5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51587" y="1994165"/>
            <a:ext cx="2219325" cy="1638300"/>
          </a:xfrm>
          <a:prstGeom prst="rect">
            <a:avLst/>
          </a:prstGeom>
        </p:spPr>
      </p:pic>
      <p:sp>
        <p:nvSpPr>
          <p:cNvPr id="58" name="직사각형 57"/>
          <p:cNvSpPr/>
          <p:nvPr/>
        </p:nvSpPr>
        <p:spPr>
          <a:xfrm>
            <a:off x="4342251" y="2323017"/>
            <a:ext cx="949465" cy="341644"/>
          </a:xfrm>
          <a:prstGeom prst="rect">
            <a:avLst/>
          </a:prstGeom>
          <a:solidFill>
            <a:srgbClr val="494C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9" name="직사각형 58"/>
          <p:cNvSpPr/>
          <p:nvPr/>
        </p:nvSpPr>
        <p:spPr>
          <a:xfrm>
            <a:off x="4475044" y="1994165"/>
            <a:ext cx="1776394" cy="2249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크기 조절</a:t>
            </a:r>
          </a:p>
        </p:txBody>
      </p:sp>
      <p:sp>
        <p:nvSpPr>
          <p:cNvPr id="60" name="직사각형 59"/>
          <p:cNvSpPr/>
          <p:nvPr/>
        </p:nvSpPr>
        <p:spPr>
          <a:xfrm>
            <a:off x="5649990" y="2333173"/>
            <a:ext cx="670572" cy="308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300</a:t>
            </a:r>
            <a:endParaRPr lang="ko-KR" altLang="en-US" dirty="0"/>
          </a:p>
        </p:txBody>
      </p:sp>
      <p:sp>
        <p:nvSpPr>
          <p:cNvPr id="62" name="이등변 삼각형 61"/>
          <p:cNvSpPr/>
          <p:nvPr/>
        </p:nvSpPr>
        <p:spPr>
          <a:xfrm rot="10800000">
            <a:off x="6202468" y="2429520"/>
            <a:ext cx="158707" cy="150206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64" name="직선 화살표 연결선 63"/>
          <p:cNvCxnSpPr>
            <a:stCxn id="62" idx="1"/>
            <a:endCxn id="65" idx="1"/>
          </p:cNvCxnSpPr>
          <p:nvPr/>
        </p:nvCxnSpPr>
        <p:spPr>
          <a:xfrm flipV="1">
            <a:off x="6321498" y="2243221"/>
            <a:ext cx="1313480" cy="261402"/>
          </a:xfrm>
          <a:prstGeom prst="straightConnector1">
            <a:avLst/>
          </a:prstGeom>
          <a:ln w="31750">
            <a:solidFill>
              <a:srgbClr val="5B9BD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/>
          <p:cNvSpPr/>
          <p:nvPr/>
        </p:nvSpPr>
        <p:spPr>
          <a:xfrm>
            <a:off x="7634978" y="1876456"/>
            <a:ext cx="1154907" cy="7335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Small(300px)</a:t>
            </a:r>
          </a:p>
          <a:p>
            <a:pPr algn="ctr"/>
            <a:r>
              <a:rPr lang="en-US" altLang="ko-KR" sz="1100" dirty="0"/>
              <a:t>Medium(600px)</a:t>
            </a:r>
          </a:p>
          <a:p>
            <a:pPr algn="ctr"/>
            <a:r>
              <a:rPr lang="en-US" altLang="ko-KR" sz="1100" dirty="0"/>
              <a:t>Big(900px)</a:t>
            </a:r>
            <a:endParaRPr lang="ko-KR" altLang="en-US" sz="1100" dirty="0"/>
          </a:p>
          <a:p>
            <a:pPr algn="ctr"/>
            <a:r>
              <a:rPr lang="en-US" altLang="ko-KR" sz="1100" dirty="0"/>
              <a:t>Custom</a:t>
            </a:r>
            <a:endParaRPr lang="ko-KR" altLang="en-US" sz="1100" dirty="0"/>
          </a:p>
        </p:txBody>
      </p:sp>
      <p:sp>
        <p:nvSpPr>
          <p:cNvPr id="66" name="직사각형 65"/>
          <p:cNvSpPr/>
          <p:nvPr/>
        </p:nvSpPr>
        <p:spPr>
          <a:xfrm>
            <a:off x="7413914" y="2862540"/>
            <a:ext cx="1375971" cy="238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&lt;Custom </a:t>
            </a:r>
            <a:r>
              <a:rPr lang="ko-KR" altLang="en-US" sz="1100" dirty="0" err="1"/>
              <a:t>선택시</a:t>
            </a:r>
            <a:r>
              <a:rPr lang="en-US" altLang="ko-KR" sz="1100" dirty="0"/>
              <a:t>&gt;</a:t>
            </a:r>
            <a:endParaRPr lang="ko-KR" altLang="en-US" sz="1100" dirty="0"/>
          </a:p>
        </p:txBody>
      </p:sp>
      <p:cxnSp>
        <p:nvCxnSpPr>
          <p:cNvPr id="68" name="직선 화살표 연결선 67"/>
          <p:cNvCxnSpPr>
            <a:stCxn id="65" idx="2"/>
            <a:endCxn id="66" idx="0"/>
          </p:cNvCxnSpPr>
          <p:nvPr/>
        </p:nvCxnSpPr>
        <p:spPr>
          <a:xfrm flipH="1">
            <a:off x="8101900" y="2609985"/>
            <a:ext cx="110532" cy="252555"/>
          </a:xfrm>
          <a:prstGeom prst="straightConnector1">
            <a:avLst/>
          </a:prstGeom>
          <a:ln w="31750">
            <a:solidFill>
              <a:srgbClr val="5B9BD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8" name="그림 77"/>
          <p:cNvPicPr>
            <a:picLocks noChangeAspect="1"/>
          </p:cNvPicPr>
          <p:nvPr/>
        </p:nvPicPr>
        <p:blipFill rotWithShape="1">
          <a:blip r:embed="rId8"/>
          <a:srcRect t="39828"/>
          <a:stretch/>
        </p:blipFill>
        <p:spPr>
          <a:xfrm>
            <a:off x="6845593" y="3076647"/>
            <a:ext cx="2733675" cy="498634"/>
          </a:xfrm>
          <a:prstGeom prst="rect">
            <a:avLst/>
          </a:prstGeom>
        </p:spPr>
      </p:pic>
      <p:sp>
        <p:nvSpPr>
          <p:cNvPr id="87" name="TextBox 86"/>
          <p:cNvSpPr txBox="1"/>
          <p:nvPr/>
        </p:nvSpPr>
        <p:spPr>
          <a:xfrm>
            <a:off x="8355785" y="3211309"/>
            <a:ext cx="318319" cy="230832"/>
          </a:xfrm>
          <a:prstGeom prst="rect">
            <a:avLst/>
          </a:prstGeom>
          <a:solidFill>
            <a:srgbClr val="F7F7F7"/>
          </a:solidFill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px</a:t>
            </a:r>
            <a:endParaRPr lang="ko-KR" altLang="en-US" sz="900" dirty="0"/>
          </a:p>
        </p:txBody>
      </p:sp>
      <p:pic>
        <p:nvPicPr>
          <p:cNvPr id="88" name="그림 8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800157" y="942072"/>
            <a:ext cx="338478" cy="326244"/>
          </a:xfrm>
          <a:prstGeom prst="rect">
            <a:avLst/>
          </a:prstGeom>
        </p:spPr>
      </p:pic>
      <p:sp>
        <p:nvSpPr>
          <p:cNvPr id="89" name="모서리가 둥근 직사각형 88"/>
          <p:cNvSpPr/>
          <p:nvPr/>
        </p:nvSpPr>
        <p:spPr>
          <a:xfrm>
            <a:off x="2463731" y="1530317"/>
            <a:ext cx="545852" cy="172868"/>
          </a:xfrm>
          <a:prstGeom prst="roundRect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클릭</a:t>
            </a:r>
            <a:endParaRPr lang="ko-KR" altLang="en-US" sz="1200" dirty="0"/>
          </a:p>
        </p:txBody>
      </p:sp>
      <p:sp>
        <p:nvSpPr>
          <p:cNvPr id="92" name="모서리가 둥근 직사각형 91"/>
          <p:cNvSpPr/>
          <p:nvPr/>
        </p:nvSpPr>
        <p:spPr>
          <a:xfrm>
            <a:off x="4342251" y="1458540"/>
            <a:ext cx="545852" cy="172868"/>
          </a:xfrm>
          <a:prstGeom prst="roundRect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클릭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930941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3420" y="326870"/>
            <a:ext cx="7210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글</a:t>
            </a:r>
            <a:r>
              <a:rPr lang="en-US" altLang="ko-KR" b="1" dirty="0"/>
              <a:t> </a:t>
            </a:r>
            <a:r>
              <a:rPr lang="ko-KR" altLang="en-US" b="1" dirty="0" smtClean="0"/>
              <a:t>상세보기 </a:t>
            </a:r>
            <a:r>
              <a:rPr lang="en-US" altLang="ko-KR" b="1" dirty="0" smtClean="0"/>
              <a:t>– </a:t>
            </a:r>
            <a:r>
              <a:rPr lang="en-US" altLang="ko-KR" b="1" dirty="0"/>
              <a:t>VR </a:t>
            </a:r>
            <a:r>
              <a:rPr lang="en-US" altLang="ko-KR" b="1" dirty="0" smtClean="0"/>
              <a:t>Viewer[Embed </a:t>
            </a:r>
            <a:r>
              <a:rPr lang="ko-KR" altLang="en-US" b="1" dirty="0" smtClean="0"/>
              <a:t>타입</a:t>
            </a:r>
            <a:r>
              <a:rPr lang="en-US" altLang="ko-KR" b="1" dirty="0" smtClean="0"/>
              <a:t>](</a:t>
            </a:r>
            <a:r>
              <a:rPr lang="en-US" altLang="ko-KR" b="1" dirty="0"/>
              <a:t>1</a:t>
            </a:r>
            <a:r>
              <a:rPr lang="en-US" altLang="ko-KR" b="1" dirty="0" smtClean="0"/>
              <a:t>) </a:t>
            </a:r>
            <a:r>
              <a:rPr lang="ko-KR" altLang="en-US" b="1" dirty="0" err="1" smtClean="0"/>
              <a:t>어디페이지</a:t>
            </a:r>
            <a:r>
              <a:rPr lang="ko-KR" altLang="en-US" b="1" dirty="0" smtClean="0"/>
              <a:t> 어느 위치에서 동작할지 정확하게 </a:t>
            </a:r>
            <a:r>
              <a:rPr lang="ko-KR" altLang="en-US" b="1" dirty="0" err="1" smtClean="0"/>
              <a:t>지정해야함</a:t>
            </a:r>
            <a:endParaRPr lang="en-US" altLang="ko-KR" b="1" dirty="0"/>
          </a:p>
        </p:txBody>
      </p:sp>
      <p:sp>
        <p:nvSpPr>
          <p:cNvPr id="27" name="직사각형 26"/>
          <p:cNvSpPr/>
          <p:nvPr/>
        </p:nvSpPr>
        <p:spPr>
          <a:xfrm>
            <a:off x="8128856" y="4089428"/>
            <a:ext cx="382037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/>
              <a:t>&lt; </a:t>
            </a:r>
            <a:r>
              <a:rPr lang="ko-KR" altLang="en-US" sz="1400" b="1" dirty="0"/>
              <a:t>참고사항 </a:t>
            </a:r>
            <a:r>
              <a:rPr lang="en-US" altLang="ko-KR" sz="1400" b="1" dirty="0"/>
              <a:t>&gt;</a:t>
            </a:r>
          </a:p>
          <a:p>
            <a:pPr algn="ctr"/>
            <a:endParaRPr lang="en-US" altLang="ko-KR" sz="1000" b="1" dirty="0"/>
          </a:p>
          <a:p>
            <a:pPr marL="171450" indent="-171450">
              <a:buFontTx/>
              <a:buChar char="-"/>
            </a:pPr>
            <a:r>
              <a:rPr lang="en-US" altLang="ko-KR" sz="1000" b="1" dirty="0">
                <a:latin typeface="Arial" panose="020B0604020202020204" pitchFamily="34" charset="0"/>
                <a:hlinkClick r:id="rId2"/>
              </a:rPr>
              <a:t>Field</a:t>
            </a:r>
          </a:p>
          <a:p>
            <a:r>
              <a:rPr lang="ko-KR" altLang="en-US" sz="1000" b="1" dirty="0">
                <a:latin typeface="Arial" panose="020B0604020202020204" pitchFamily="34" charset="0"/>
                <a:hlinkClick r:id="rId2"/>
              </a:rPr>
              <a:t>http://dev.moblab.kr/canvas-theme/HTML/component-editable.html</a:t>
            </a:r>
            <a:endParaRPr lang="en-US" altLang="ko-KR" sz="1000" b="1" dirty="0">
              <a:latin typeface="Arial" panose="020B0604020202020204" pitchFamily="34" charset="0"/>
            </a:endParaRPr>
          </a:p>
          <a:p>
            <a:endParaRPr lang="en-US" altLang="ko-KR" sz="1000" b="1" dirty="0">
              <a:latin typeface="Arial" panose="020B0604020202020204" pitchFamily="34" charset="0"/>
            </a:endParaRPr>
          </a:p>
          <a:p>
            <a:pPr marL="171450" indent="-171450">
              <a:buFontTx/>
              <a:buChar char="-"/>
            </a:pPr>
            <a:r>
              <a:rPr lang="en-US" altLang="ko-KR" sz="1000" b="1" dirty="0">
                <a:latin typeface="Arial" panose="020B0604020202020204" pitchFamily="34" charset="0"/>
              </a:rPr>
              <a:t>Icon</a:t>
            </a:r>
          </a:p>
          <a:p>
            <a:r>
              <a:rPr lang="en-US" altLang="ko-KR" sz="1000" b="1" dirty="0">
                <a:latin typeface="Arial" panose="020B0604020202020204" pitchFamily="34" charset="0"/>
                <a:hlinkClick r:id="rId3"/>
              </a:rPr>
              <a:t>http://dev.moblab.kr/canvas-theme/HTML/social-icons.html</a:t>
            </a:r>
            <a:endParaRPr lang="en-US" altLang="ko-KR" sz="1000" b="1" dirty="0">
              <a:latin typeface="Arial" panose="020B0604020202020204" pitchFamily="34" charset="0"/>
            </a:endParaRPr>
          </a:p>
          <a:p>
            <a:endParaRPr lang="en-US" altLang="ko-KR" sz="1000" b="1" dirty="0">
              <a:latin typeface="Arial" panose="020B0604020202020204" pitchFamily="34" charset="0"/>
            </a:endParaRPr>
          </a:p>
          <a:p>
            <a:pPr marL="171450" indent="-171450">
              <a:buFontTx/>
              <a:buChar char="-"/>
            </a:pPr>
            <a:r>
              <a:rPr lang="ko-KR" altLang="en-US" sz="1000" b="1" dirty="0">
                <a:latin typeface="Arial" panose="020B0604020202020204" pitchFamily="34" charset="0"/>
              </a:rPr>
              <a:t>접속경로</a:t>
            </a:r>
            <a:endParaRPr lang="en-US" altLang="ko-KR" sz="1000" b="1" dirty="0">
              <a:latin typeface="Arial" panose="020B0604020202020204" pitchFamily="34" charset="0"/>
            </a:endParaRPr>
          </a:p>
          <a:p>
            <a:r>
              <a:rPr lang="en-US" altLang="ko-KR" sz="1000" b="1" dirty="0">
                <a:latin typeface="Arial" panose="020B0604020202020204" pitchFamily="34" charset="0"/>
              </a:rPr>
              <a:t>/post/embed/:ID</a:t>
            </a:r>
          </a:p>
          <a:p>
            <a:endParaRPr lang="en-US" altLang="ko-KR" sz="1000" b="1" dirty="0">
              <a:latin typeface="Arial" panose="020B0604020202020204" pitchFamily="34" charset="0"/>
            </a:endParaRPr>
          </a:p>
          <a:p>
            <a:r>
              <a:rPr lang="en-US" altLang="ko-KR" sz="1000" b="1" dirty="0">
                <a:latin typeface="Arial" panose="020B0604020202020204" pitchFamily="34" charset="0"/>
              </a:rPr>
              <a:t>- http://dev.moblab.kr/canvas-theme/HTML/widgets.html</a:t>
            </a:r>
            <a:endParaRPr lang="ko-KR" altLang="en-US" sz="1000" b="1" dirty="0">
              <a:latin typeface="Arial" panose="020B0604020202020204" pitchFamily="34" charset="0"/>
            </a:endParaRPr>
          </a:p>
          <a:p>
            <a:endParaRPr lang="ko-KR" altLang="en-US" sz="1000" b="1" dirty="0">
              <a:latin typeface="Arial" panose="020B0604020202020204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420" y="1009650"/>
            <a:ext cx="7210616" cy="5497830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1200529" y="5970384"/>
            <a:ext cx="5769614" cy="414751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0" name="직선 화살표 연결선 19"/>
          <p:cNvCxnSpPr>
            <a:stCxn id="9" idx="3"/>
            <a:endCxn id="25" idx="1"/>
          </p:cNvCxnSpPr>
          <p:nvPr/>
        </p:nvCxnSpPr>
        <p:spPr>
          <a:xfrm flipV="1">
            <a:off x="7664036" y="2143054"/>
            <a:ext cx="464820" cy="812968"/>
          </a:xfrm>
          <a:prstGeom prst="straightConnector1">
            <a:avLst/>
          </a:prstGeom>
          <a:ln w="317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8128856" y="6189512"/>
            <a:ext cx="98281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000" b="1" dirty="0">
                <a:latin typeface="Arial" panose="020B0604020202020204" pitchFamily="34" charset="0"/>
              </a:rPr>
              <a:t>현재 있는 폼</a:t>
            </a:r>
            <a:endParaRPr lang="en-US" altLang="ko-KR" sz="1000" b="1" dirty="0">
              <a:latin typeface="Arial" panose="020B0604020202020204" pitchFamily="34" charset="0"/>
            </a:endParaRPr>
          </a:p>
          <a:p>
            <a:pPr algn="ctr"/>
            <a:r>
              <a:rPr lang="ko-KR" altLang="en-US" sz="1000" b="1" dirty="0">
                <a:latin typeface="Arial" panose="020B0604020202020204" pitchFamily="34" charset="0"/>
              </a:rPr>
              <a:t>그대로 사용</a:t>
            </a:r>
            <a:endParaRPr lang="ko-KR" altLang="ko-KR" sz="1000" b="1" dirty="0">
              <a:latin typeface="Arial" panose="020B0604020202020204" pitchFamily="34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315200" y="2099170"/>
            <a:ext cx="348836" cy="1713703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2" name="직선 화살표 연결선 11"/>
          <p:cNvCxnSpPr>
            <a:endCxn id="21" idx="1"/>
          </p:cNvCxnSpPr>
          <p:nvPr/>
        </p:nvCxnSpPr>
        <p:spPr>
          <a:xfrm>
            <a:off x="6979456" y="6185080"/>
            <a:ext cx="1149400" cy="204487"/>
          </a:xfrm>
          <a:prstGeom prst="straightConnector1">
            <a:avLst/>
          </a:prstGeom>
          <a:ln w="317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5"/>
          <a:srcRect t="18425" b="54079"/>
          <a:stretch/>
        </p:blipFill>
        <p:spPr>
          <a:xfrm>
            <a:off x="3077486" y="2027013"/>
            <a:ext cx="2381250" cy="489737"/>
          </a:xfrm>
          <a:prstGeom prst="rect">
            <a:avLst/>
          </a:prstGeom>
        </p:spPr>
      </p:pic>
      <p:pic>
        <p:nvPicPr>
          <p:cNvPr id="1026" name="Picture 2" descr="embed icon에 대한 이미지 검색결과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31" t="10948" r="13676" b="11679"/>
          <a:stretch/>
        </p:blipFill>
        <p:spPr bwMode="auto">
          <a:xfrm>
            <a:off x="7346477" y="2458013"/>
            <a:ext cx="286282" cy="303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24843" y="2772823"/>
            <a:ext cx="342900" cy="34290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20379" y="3127073"/>
            <a:ext cx="338478" cy="326244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20379" y="3455152"/>
            <a:ext cx="334224" cy="334224"/>
          </a:xfrm>
          <a:prstGeom prst="rect">
            <a:avLst/>
          </a:prstGeom>
        </p:spPr>
      </p:pic>
      <p:pic>
        <p:nvPicPr>
          <p:cNvPr id="1028" name="Picture 4" descr="링크 공유하기 아이콘에 대한 이미지 검색결과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4843" y="2099170"/>
            <a:ext cx="345421" cy="345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직선 화살표 연결선 23"/>
          <p:cNvCxnSpPr>
            <a:stCxn id="1028" idx="1"/>
            <a:endCxn id="11" idx="3"/>
          </p:cNvCxnSpPr>
          <p:nvPr/>
        </p:nvCxnSpPr>
        <p:spPr>
          <a:xfrm flipH="1">
            <a:off x="5458736" y="2271881"/>
            <a:ext cx="1866107" cy="1"/>
          </a:xfrm>
          <a:prstGeom prst="straightConnector1">
            <a:avLst/>
          </a:prstGeom>
          <a:ln w="31750">
            <a:solidFill>
              <a:srgbClr val="5B9BD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8128856" y="342561"/>
            <a:ext cx="3820373" cy="360098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/>
              <a:t>&lt;</a:t>
            </a:r>
            <a:r>
              <a:rPr lang="ko-KR" altLang="en-US" sz="1400" b="1" dirty="0"/>
              <a:t>기능설명</a:t>
            </a:r>
            <a:r>
              <a:rPr lang="en-US" altLang="ko-KR" sz="1400" b="1" dirty="0"/>
              <a:t>&gt;</a:t>
            </a:r>
          </a:p>
          <a:p>
            <a:pPr algn="ctr"/>
            <a:endParaRPr lang="en-US" altLang="ko-KR" sz="1000" b="1" dirty="0">
              <a:latin typeface="Arial" panose="020B0604020202020204" pitchFamily="34" charset="0"/>
            </a:endParaRPr>
          </a:p>
          <a:p>
            <a:pPr algn="ctr"/>
            <a:endParaRPr lang="en-US" altLang="ko-KR" sz="1000" b="1" dirty="0">
              <a:latin typeface="Arial" panose="020B0604020202020204" pitchFamily="34" charset="0"/>
            </a:endParaRPr>
          </a:p>
          <a:p>
            <a:pPr algn="just"/>
            <a:r>
              <a:rPr lang="en-US" altLang="ko-KR" sz="1000" b="1" dirty="0">
                <a:latin typeface="Arial" panose="020B0604020202020204" pitchFamily="34" charset="0"/>
              </a:rPr>
              <a:t>- </a:t>
            </a:r>
            <a:r>
              <a:rPr lang="ko-KR" altLang="en-US" sz="1000" b="1" dirty="0">
                <a:latin typeface="Arial" panose="020B0604020202020204" pitchFamily="34" charset="0"/>
              </a:rPr>
              <a:t>링크공유</a:t>
            </a:r>
            <a:endParaRPr lang="en-US" altLang="ko-KR" sz="1000" b="1" dirty="0">
              <a:latin typeface="Arial" panose="020B0604020202020204" pitchFamily="34" charset="0"/>
            </a:endParaRPr>
          </a:p>
          <a:p>
            <a:pPr algn="just"/>
            <a:r>
              <a:rPr lang="ko-KR" altLang="en-US" sz="1000" b="1" dirty="0">
                <a:latin typeface="Arial" panose="020B0604020202020204" pitchFamily="34" charset="0"/>
              </a:rPr>
              <a:t>말 그대로 링크공유</a:t>
            </a:r>
            <a:r>
              <a:rPr lang="en-US" altLang="ko-KR" sz="1000" b="1" dirty="0">
                <a:latin typeface="Arial" panose="020B0604020202020204" pitchFamily="34" charset="0"/>
              </a:rPr>
              <a:t>, </a:t>
            </a:r>
            <a:r>
              <a:rPr lang="ko-KR" altLang="en-US" sz="1000" b="1" dirty="0">
                <a:latin typeface="Arial" panose="020B0604020202020204" pitchFamily="34" charset="0"/>
              </a:rPr>
              <a:t>현재 페이지의 </a:t>
            </a:r>
            <a:r>
              <a:rPr lang="en-US" altLang="ko-KR" sz="1000" b="1" dirty="0" err="1">
                <a:latin typeface="Arial" panose="020B0604020202020204" pitchFamily="34" charset="0"/>
              </a:rPr>
              <a:t>url</a:t>
            </a:r>
            <a:r>
              <a:rPr lang="ko-KR" altLang="en-US" sz="1000" b="1" dirty="0">
                <a:latin typeface="Arial" panose="020B0604020202020204" pitchFamily="34" charset="0"/>
              </a:rPr>
              <a:t>을 클립보드로 복사할 수 있게 함</a:t>
            </a:r>
            <a:r>
              <a:rPr lang="en-US" altLang="ko-KR" sz="1000" b="1" dirty="0">
                <a:latin typeface="Arial" panose="020B0604020202020204" pitchFamily="34" charset="0"/>
              </a:rPr>
              <a:t>. Copy</a:t>
            </a:r>
            <a:r>
              <a:rPr lang="ko-KR" altLang="en-US" sz="1000" b="1" dirty="0">
                <a:latin typeface="Arial" panose="020B0604020202020204" pitchFamily="34" charset="0"/>
              </a:rPr>
              <a:t>를 </a:t>
            </a:r>
            <a:r>
              <a:rPr lang="ko-KR" altLang="en-US" sz="1000" b="1" dirty="0" err="1">
                <a:latin typeface="Arial" panose="020B0604020202020204" pitchFamily="34" charset="0"/>
              </a:rPr>
              <a:t>클릭시</a:t>
            </a:r>
            <a:r>
              <a:rPr lang="ko-KR" altLang="en-US" sz="1000" b="1" dirty="0">
                <a:latin typeface="Arial" panose="020B0604020202020204" pitchFamily="34" charset="0"/>
              </a:rPr>
              <a:t> 클립보드에 </a:t>
            </a:r>
            <a:r>
              <a:rPr lang="en-US" altLang="ko-KR" sz="1000" b="1" dirty="0" err="1">
                <a:latin typeface="Arial" panose="020B0604020202020204" pitchFamily="34" charset="0"/>
              </a:rPr>
              <a:t>url</a:t>
            </a:r>
            <a:r>
              <a:rPr lang="ko-KR" altLang="en-US" sz="1000" b="1" dirty="0">
                <a:latin typeface="Arial" panose="020B0604020202020204" pitchFamily="34" charset="0"/>
              </a:rPr>
              <a:t>이 복사된다</a:t>
            </a:r>
            <a:endParaRPr lang="en-US" altLang="ko-KR" sz="1000" b="1" dirty="0">
              <a:latin typeface="Arial" panose="020B0604020202020204" pitchFamily="34" charset="0"/>
            </a:endParaRPr>
          </a:p>
          <a:p>
            <a:pPr algn="just"/>
            <a:endParaRPr lang="en-US" altLang="ko-KR" sz="1000" b="1" dirty="0">
              <a:latin typeface="Arial" panose="020B0604020202020204" pitchFamily="34" charset="0"/>
            </a:endParaRPr>
          </a:p>
          <a:p>
            <a:pPr marL="171450" indent="-171450" algn="just">
              <a:buFontTx/>
              <a:buChar char="-"/>
            </a:pPr>
            <a:r>
              <a:rPr lang="en-US" altLang="ko-KR" sz="1000" b="1" dirty="0">
                <a:latin typeface="Arial" panose="020B0604020202020204" pitchFamily="34" charset="0"/>
              </a:rPr>
              <a:t>Embed(iframe)</a:t>
            </a:r>
          </a:p>
          <a:p>
            <a:pPr algn="just"/>
            <a:r>
              <a:rPr lang="ko-KR" altLang="en-US" sz="1000" b="1" dirty="0">
                <a:latin typeface="Arial" panose="020B0604020202020204" pitchFamily="34" charset="0"/>
              </a:rPr>
              <a:t>홈페이지</a:t>
            </a:r>
            <a:r>
              <a:rPr lang="en-US" altLang="ko-KR" sz="1000" b="1" dirty="0">
                <a:latin typeface="Arial" panose="020B0604020202020204" pitchFamily="34" charset="0"/>
              </a:rPr>
              <a:t>, </a:t>
            </a:r>
            <a:r>
              <a:rPr lang="ko-KR" altLang="en-US" sz="1000" b="1" dirty="0">
                <a:latin typeface="Arial" panose="020B0604020202020204" pitchFamily="34" charset="0"/>
              </a:rPr>
              <a:t>각종 </a:t>
            </a:r>
            <a:r>
              <a:rPr lang="ko-KR" altLang="en-US" sz="1000" b="1" dirty="0" err="1">
                <a:latin typeface="Arial" panose="020B0604020202020204" pitchFamily="34" charset="0"/>
              </a:rPr>
              <a:t>게시글에</a:t>
            </a:r>
            <a:r>
              <a:rPr lang="ko-KR" altLang="en-US" sz="1000" b="1" dirty="0">
                <a:latin typeface="Arial" panose="020B0604020202020204" pitchFamily="34" charset="0"/>
              </a:rPr>
              <a:t> 링크형태가 아닌 </a:t>
            </a:r>
            <a:r>
              <a:rPr lang="en-US" altLang="ko-KR" sz="1000" b="1" dirty="0">
                <a:latin typeface="Arial" panose="020B0604020202020204" pitchFamily="34" charset="0"/>
              </a:rPr>
              <a:t>iframe</a:t>
            </a:r>
            <a:r>
              <a:rPr lang="ko-KR" altLang="en-US" sz="1000" b="1" dirty="0">
                <a:latin typeface="Arial" panose="020B0604020202020204" pitchFamily="34" charset="0"/>
              </a:rPr>
              <a:t>형태로 삽입하는 기능</a:t>
            </a:r>
            <a:r>
              <a:rPr lang="en-US" altLang="ko-KR" sz="1000" b="1" dirty="0">
                <a:latin typeface="Arial" panose="020B0604020202020204" pitchFamily="34" charset="0"/>
              </a:rPr>
              <a:t>.</a:t>
            </a:r>
          </a:p>
          <a:p>
            <a:pPr algn="just"/>
            <a:r>
              <a:rPr lang="ko-KR" altLang="en-US" sz="1000" b="1" dirty="0">
                <a:latin typeface="Arial" panose="020B0604020202020204" pitchFamily="34" charset="0"/>
              </a:rPr>
              <a:t>삽입 </a:t>
            </a:r>
            <a:r>
              <a:rPr lang="en-US" altLang="ko-KR" sz="1000" b="1" dirty="0" err="1">
                <a:latin typeface="Arial" panose="020B0604020202020204" pitchFamily="34" charset="0"/>
              </a:rPr>
              <a:t>url</a:t>
            </a:r>
            <a:r>
              <a:rPr lang="en-US" altLang="ko-KR" sz="1000" b="1" dirty="0">
                <a:latin typeface="Arial" panose="020B0604020202020204" pitchFamily="34" charset="0"/>
              </a:rPr>
              <a:t> </a:t>
            </a:r>
            <a:r>
              <a:rPr lang="ko-KR" altLang="en-US" sz="1000" b="1" dirty="0">
                <a:latin typeface="Arial" panose="020B0604020202020204" pitchFamily="34" charset="0"/>
              </a:rPr>
              <a:t>생성시 </a:t>
            </a:r>
            <a:r>
              <a:rPr lang="en-US" altLang="ko-KR" sz="1000" b="1" dirty="0">
                <a:latin typeface="Arial" panose="020B0604020202020204" pitchFamily="34" charset="0"/>
              </a:rPr>
              <a:t>Width</a:t>
            </a:r>
            <a:r>
              <a:rPr lang="ko-KR" altLang="en-US" sz="1000" b="1" dirty="0">
                <a:latin typeface="Arial" panose="020B0604020202020204" pitchFamily="34" charset="0"/>
              </a:rPr>
              <a:t>는 </a:t>
            </a:r>
            <a:r>
              <a:rPr lang="en-US" altLang="ko-KR" sz="1000" b="1" dirty="0">
                <a:latin typeface="Arial" panose="020B0604020202020204" pitchFamily="34" charset="0"/>
              </a:rPr>
              <a:t>100%</a:t>
            </a:r>
            <a:r>
              <a:rPr lang="ko-KR" altLang="en-US" sz="1000" b="1" dirty="0">
                <a:latin typeface="Arial" panose="020B0604020202020204" pitchFamily="34" charset="0"/>
              </a:rPr>
              <a:t>로 지정하며</a:t>
            </a:r>
            <a:r>
              <a:rPr lang="en-US" altLang="ko-KR" sz="1000" b="1" dirty="0">
                <a:latin typeface="Arial" panose="020B0604020202020204" pitchFamily="34" charset="0"/>
              </a:rPr>
              <a:t>, </a:t>
            </a:r>
            <a:r>
              <a:rPr lang="en-US" altLang="ko-KR" sz="1000" b="1" dirty="0" err="1">
                <a:latin typeface="Arial" panose="020B0604020202020204" pitchFamily="34" charset="0"/>
              </a:rPr>
              <a:t>heigh</a:t>
            </a:r>
            <a:r>
              <a:rPr lang="ko-KR" altLang="en-US" sz="1000" b="1" dirty="0">
                <a:latin typeface="Arial" panose="020B0604020202020204" pitchFamily="34" charset="0"/>
              </a:rPr>
              <a:t>는 </a:t>
            </a:r>
            <a:r>
              <a:rPr lang="en-US" altLang="ko-KR" sz="1000" b="1" dirty="0">
                <a:latin typeface="Arial" panose="020B0604020202020204" pitchFamily="34" charset="0"/>
              </a:rPr>
              <a:t>select-[Small(300px), Medium(600px), Big(900px), Custom(</a:t>
            </a:r>
            <a:r>
              <a:rPr lang="ko-KR" altLang="en-US" sz="1000" b="1" dirty="0" err="1">
                <a:latin typeface="Arial" panose="020B0604020202020204" pitchFamily="34" charset="0"/>
              </a:rPr>
              <a:t>사이즈입력창</a:t>
            </a:r>
            <a:r>
              <a:rPr lang="ko-KR" altLang="en-US" sz="1000" b="1" dirty="0">
                <a:latin typeface="Arial" panose="020B0604020202020204" pitchFamily="34" charset="0"/>
              </a:rPr>
              <a:t> 생성</a:t>
            </a:r>
            <a:r>
              <a:rPr lang="en-US" altLang="ko-KR" sz="1000" b="1" dirty="0">
                <a:latin typeface="Arial" panose="020B0604020202020204" pitchFamily="34" charset="0"/>
              </a:rPr>
              <a:t>]</a:t>
            </a:r>
            <a:r>
              <a:rPr lang="ko-KR" altLang="en-US" sz="1000" b="1" dirty="0">
                <a:latin typeface="Arial" panose="020B0604020202020204" pitchFamily="34" charset="0"/>
              </a:rPr>
              <a:t>으로 제작</a:t>
            </a:r>
            <a:endParaRPr lang="en-US" altLang="ko-KR" sz="1000" b="1" dirty="0">
              <a:latin typeface="Arial" panose="020B0604020202020204" pitchFamily="34" charset="0"/>
            </a:endParaRPr>
          </a:p>
          <a:p>
            <a:pPr algn="just"/>
            <a:r>
              <a:rPr lang="ko-KR" altLang="en-US" sz="1000" b="1" dirty="0">
                <a:latin typeface="Arial" panose="020B0604020202020204" pitchFamily="34" charset="0"/>
              </a:rPr>
              <a:t>입력되는 코드에 따라 하단의 </a:t>
            </a:r>
            <a:r>
              <a:rPr lang="en-US" altLang="ko-KR" sz="1000" b="1" dirty="0" err="1">
                <a:latin typeface="Arial" panose="020B0604020202020204" pitchFamily="34" charset="0"/>
              </a:rPr>
              <a:t>url</a:t>
            </a:r>
            <a:r>
              <a:rPr lang="ko-KR" altLang="en-US" sz="1000" b="1" dirty="0">
                <a:latin typeface="Arial" panose="020B0604020202020204" pitchFamily="34" charset="0"/>
              </a:rPr>
              <a:t>이 동적으로 생성된다</a:t>
            </a:r>
            <a:r>
              <a:rPr lang="en-US" altLang="ko-KR" sz="1000" b="1" dirty="0">
                <a:latin typeface="Arial" panose="020B0604020202020204" pitchFamily="34" charset="0"/>
              </a:rPr>
              <a:t>.</a:t>
            </a:r>
          </a:p>
          <a:p>
            <a:pPr algn="just"/>
            <a:r>
              <a:rPr lang="en-US" altLang="ko-KR" sz="1000" b="1" dirty="0">
                <a:latin typeface="Arial" panose="020B0604020202020204" pitchFamily="34" charset="0"/>
              </a:rPr>
              <a:t>Copy</a:t>
            </a:r>
            <a:r>
              <a:rPr lang="ko-KR" altLang="en-US" sz="1000" b="1" dirty="0">
                <a:latin typeface="Arial" panose="020B0604020202020204" pitchFamily="34" charset="0"/>
              </a:rPr>
              <a:t>를 </a:t>
            </a:r>
            <a:r>
              <a:rPr lang="ko-KR" altLang="en-US" sz="1000" b="1" dirty="0" err="1">
                <a:latin typeface="Arial" panose="020B0604020202020204" pitchFamily="34" charset="0"/>
              </a:rPr>
              <a:t>클릭시</a:t>
            </a:r>
            <a:r>
              <a:rPr lang="ko-KR" altLang="en-US" sz="1000" b="1" dirty="0">
                <a:latin typeface="Arial" panose="020B0604020202020204" pitchFamily="34" charset="0"/>
              </a:rPr>
              <a:t> 클립보드에 생성된 </a:t>
            </a:r>
            <a:r>
              <a:rPr lang="en-US" altLang="ko-KR" sz="1000" b="1" dirty="0" err="1">
                <a:latin typeface="Arial" panose="020B0604020202020204" pitchFamily="34" charset="0"/>
              </a:rPr>
              <a:t>url</a:t>
            </a:r>
            <a:r>
              <a:rPr lang="ko-KR" altLang="en-US" sz="1000" b="1" dirty="0">
                <a:latin typeface="Arial" panose="020B0604020202020204" pitchFamily="34" charset="0"/>
              </a:rPr>
              <a:t>이 복사된다</a:t>
            </a:r>
            <a:r>
              <a:rPr lang="en-US" altLang="ko-KR" sz="1000" b="1" dirty="0">
                <a:latin typeface="Arial" panose="020B0604020202020204" pitchFamily="34" charset="0"/>
              </a:rPr>
              <a:t>.</a:t>
            </a:r>
          </a:p>
          <a:p>
            <a:pPr algn="just"/>
            <a:endParaRPr lang="en-US" altLang="ko-KR" sz="1000" b="1" dirty="0">
              <a:latin typeface="Arial" panose="020B0604020202020204" pitchFamily="34" charset="0"/>
            </a:endParaRPr>
          </a:p>
          <a:p>
            <a:pPr algn="just"/>
            <a:r>
              <a:rPr lang="en-US" altLang="ko-KR" sz="1000" b="1" dirty="0">
                <a:latin typeface="Arial" panose="020B0604020202020204" pitchFamily="34" charset="0"/>
              </a:rPr>
              <a:t>- Facebook/</a:t>
            </a:r>
            <a:r>
              <a:rPr lang="ko-KR" altLang="en-US" sz="1000" b="1" dirty="0" err="1">
                <a:latin typeface="Arial" panose="020B0604020202020204" pitchFamily="34" charset="0"/>
              </a:rPr>
              <a:t>카카오톡</a:t>
            </a:r>
            <a:r>
              <a:rPr lang="en-US" altLang="ko-KR" sz="1000" b="1" dirty="0">
                <a:latin typeface="Arial" panose="020B0604020202020204" pitchFamily="34" charset="0"/>
              </a:rPr>
              <a:t>/</a:t>
            </a:r>
            <a:r>
              <a:rPr lang="ko-KR" altLang="en-US" sz="1000" b="1" dirty="0" err="1">
                <a:latin typeface="Arial" panose="020B0604020202020204" pitchFamily="34" charset="0"/>
              </a:rPr>
              <a:t>네이버밴드</a:t>
            </a:r>
            <a:r>
              <a:rPr lang="ko-KR" altLang="en-US" sz="1000" b="1" dirty="0">
                <a:latin typeface="Arial" panose="020B0604020202020204" pitchFamily="34" charset="0"/>
              </a:rPr>
              <a:t> 공유하기</a:t>
            </a:r>
            <a:r>
              <a:rPr lang="en-US" altLang="ko-KR" sz="1000" b="1" dirty="0">
                <a:latin typeface="Arial" panose="020B0604020202020204" pitchFamily="34" charset="0"/>
              </a:rPr>
              <a:t>,</a:t>
            </a:r>
          </a:p>
          <a:p>
            <a:pPr algn="just"/>
            <a:r>
              <a:rPr lang="ko-KR" altLang="en-US" sz="1000" b="1" dirty="0">
                <a:latin typeface="Arial" panose="020B0604020202020204" pitchFamily="34" charset="0"/>
              </a:rPr>
              <a:t>각 </a:t>
            </a:r>
            <a:r>
              <a:rPr lang="en-US" altLang="ko-KR" sz="1000" b="1" dirty="0">
                <a:latin typeface="Arial" panose="020B0604020202020204" pitchFamily="34" charset="0"/>
              </a:rPr>
              <a:t>SDK</a:t>
            </a:r>
            <a:r>
              <a:rPr lang="ko-KR" altLang="en-US" sz="1000" b="1" dirty="0">
                <a:latin typeface="Arial" panose="020B0604020202020204" pitchFamily="34" charset="0"/>
              </a:rPr>
              <a:t>를 이용한 공유하기 기능 구현</a:t>
            </a:r>
            <a:endParaRPr lang="en-US" altLang="ko-KR" sz="1000" b="1" dirty="0">
              <a:latin typeface="Arial" panose="020B0604020202020204" pitchFamily="34" charset="0"/>
            </a:endParaRPr>
          </a:p>
          <a:p>
            <a:pPr algn="just"/>
            <a:endParaRPr lang="en-US" altLang="ko-KR" sz="1000" b="1" dirty="0">
              <a:latin typeface="Arial" panose="020B0604020202020204" pitchFamily="34" charset="0"/>
            </a:endParaRPr>
          </a:p>
          <a:p>
            <a:pPr marL="171450" indent="-171450" algn="just">
              <a:buFontTx/>
              <a:buChar char="-"/>
            </a:pPr>
            <a:r>
              <a:rPr lang="ko-KR" altLang="en-US" sz="1000" b="1" dirty="0">
                <a:latin typeface="Arial" panose="020B0604020202020204" pitchFamily="34" charset="0"/>
              </a:rPr>
              <a:t>글을 작성한 </a:t>
            </a:r>
            <a:r>
              <a:rPr lang="en-US" altLang="ko-KR" sz="1000" b="1" dirty="0">
                <a:latin typeface="Arial" panose="020B0604020202020204" pitchFamily="34" charset="0"/>
              </a:rPr>
              <a:t>User </a:t>
            </a:r>
            <a:r>
              <a:rPr lang="ko-KR" altLang="en-US" sz="1000" b="1" dirty="0">
                <a:latin typeface="Arial" panose="020B0604020202020204" pitchFamily="34" charset="0"/>
              </a:rPr>
              <a:t>정보 보여주기</a:t>
            </a:r>
            <a:endParaRPr lang="en-US" altLang="ko-KR" sz="1000" b="1" dirty="0">
              <a:latin typeface="Arial" panose="020B0604020202020204" pitchFamily="34" charset="0"/>
            </a:endParaRPr>
          </a:p>
          <a:p>
            <a:pPr algn="just"/>
            <a:r>
              <a:rPr lang="en-US" altLang="ko-KR" sz="1000" b="1" dirty="0" err="1">
                <a:latin typeface="Arial" panose="020B0604020202020204" pitchFamily="34" charset="0"/>
              </a:rPr>
              <a:t>display_name</a:t>
            </a:r>
            <a:r>
              <a:rPr lang="en-US" altLang="ko-KR" sz="1000" b="1" dirty="0">
                <a:latin typeface="Arial" panose="020B0604020202020204" pitchFamily="34" charset="0"/>
              </a:rPr>
              <a:t>(</a:t>
            </a:r>
            <a:r>
              <a:rPr lang="ko-KR" altLang="en-US" sz="1000" b="1" dirty="0">
                <a:latin typeface="Arial" panose="020B0604020202020204" pitchFamily="34" charset="0"/>
              </a:rPr>
              <a:t>닉네임</a:t>
            </a:r>
            <a:r>
              <a:rPr lang="en-US" altLang="ko-KR" sz="1000" b="1" dirty="0">
                <a:latin typeface="Arial" panose="020B0604020202020204" pitchFamily="34" charset="0"/>
              </a:rPr>
              <a:t>/</a:t>
            </a:r>
            <a:r>
              <a:rPr lang="ko-KR" altLang="en-US" sz="1000" b="1" dirty="0">
                <a:latin typeface="Arial" panose="020B0604020202020204" pitchFamily="34" charset="0"/>
              </a:rPr>
              <a:t>사업자명</a:t>
            </a:r>
            <a:r>
              <a:rPr lang="en-US" altLang="ko-KR" sz="1000" b="1" dirty="0">
                <a:latin typeface="Arial" panose="020B0604020202020204" pitchFamily="34" charset="0"/>
              </a:rPr>
              <a:t>), </a:t>
            </a:r>
            <a:r>
              <a:rPr lang="en-US" altLang="ko-KR" sz="1000" b="1" dirty="0" err="1">
                <a:latin typeface="Arial" panose="020B0604020202020204" pitchFamily="34" charset="0"/>
              </a:rPr>
              <a:t>profile_image_path</a:t>
            </a:r>
            <a:r>
              <a:rPr lang="en-US" altLang="ko-KR" sz="1000" b="1" dirty="0">
                <a:latin typeface="Arial" panose="020B0604020202020204" pitchFamily="34" charset="0"/>
              </a:rPr>
              <a:t> </a:t>
            </a:r>
            <a:r>
              <a:rPr lang="ko-KR" altLang="en-US" sz="1000" b="1" dirty="0">
                <a:latin typeface="Arial" panose="020B0604020202020204" pitchFamily="34" charset="0"/>
              </a:rPr>
              <a:t>정보 제공</a:t>
            </a:r>
            <a:r>
              <a:rPr lang="en-US" altLang="ko-KR" sz="1000" b="1" dirty="0">
                <a:latin typeface="Arial" panose="020B0604020202020204" pitchFamily="34" charset="0"/>
              </a:rPr>
              <a:t>. </a:t>
            </a:r>
            <a:r>
              <a:rPr lang="ko-KR" altLang="en-US" sz="1000" b="1" dirty="0">
                <a:latin typeface="Arial" panose="020B0604020202020204" pitchFamily="34" charset="0"/>
              </a:rPr>
              <a:t>하단의 화살표 버튼 </a:t>
            </a:r>
            <a:r>
              <a:rPr lang="en-US" altLang="ko-KR" sz="1000" b="1" dirty="0">
                <a:latin typeface="Arial" panose="020B0604020202020204" pitchFamily="34" charset="0"/>
              </a:rPr>
              <a:t>- </a:t>
            </a:r>
            <a:r>
              <a:rPr lang="ko-KR" altLang="en-US" sz="1000" b="1" dirty="0">
                <a:latin typeface="Arial" panose="020B0604020202020204" pitchFamily="34" charset="0"/>
              </a:rPr>
              <a:t>보이기</a:t>
            </a:r>
            <a:r>
              <a:rPr lang="en-US" altLang="ko-KR" sz="1000" b="1" dirty="0">
                <a:latin typeface="Arial" panose="020B0604020202020204" pitchFamily="34" charset="0"/>
              </a:rPr>
              <a:t>/</a:t>
            </a:r>
            <a:r>
              <a:rPr lang="ko-KR" altLang="en-US" sz="1000" b="1" dirty="0">
                <a:latin typeface="Arial" panose="020B0604020202020204" pitchFamily="34" charset="0"/>
              </a:rPr>
              <a:t>숨기기 기</a:t>
            </a:r>
            <a:endParaRPr lang="en-US" altLang="ko-KR" sz="1000" b="1" dirty="0">
              <a:latin typeface="Arial" panose="020B0604020202020204" pitchFamily="34" charset="0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7370000" y="2118584"/>
            <a:ext cx="252586" cy="252586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0" name="직선 화살표 연결선 29"/>
          <p:cNvCxnSpPr>
            <a:endCxn id="23" idx="3"/>
          </p:cNvCxnSpPr>
          <p:nvPr/>
        </p:nvCxnSpPr>
        <p:spPr>
          <a:xfrm flipH="1">
            <a:off x="5364230" y="2634071"/>
            <a:ext cx="1956150" cy="790346"/>
          </a:xfrm>
          <a:prstGeom prst="straightConnector1">
            <a:avLst/>
          </a:prstGeom>
          <a:ln w="31750">
            <a:solidFill>
              <a:srgbClr val="5B9BD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7365536" y="2480771"/>
            <a:ext cx="252586" cy="252586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144905" y="2605267"/>
            <a:ext cx="2219325" cy="1638300"/>
          </a:xfrm>
          <a:prstGeom prst="rect">
            <a:avLst/>
          </a:prstGeom>
        </p:spPr>
      </p:pic>
      <p:sp>
        <p:nvSpPr>
          <p:cNvPr id="40" name="직사각형 39"/>
          <p:cNvSpPr/>
          <p:nvPr/>
        </p:nvSpPr>
        <p:spPr>
          <a:xfrm>
            <a:off x="3235569" y="2934119"/>
            <a:ext cx="949465" cy="341644"/>
          </a:xfrm>
          <a:prstGeom prst="rect">
            <a:avLst/>
          </a:prstGeom>
          <a:solidFill>
            <a:srgbClr val="494C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직사각형 42"/>
          <p:cNvSpPr/>
          <p:nvPr/>
        </p:nvSpPr>
        <p:spPr>
          <a:xfrm>
            <a:off x="3368362" y="2605267"/>
            <a:ext cx="1776394" cy="2249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크기 조절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4543308" y="2944275"/>
            <a:ext cx="670572" cy="308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300</a:t>
            </a:r>
            <a:endParaRPr lang="ko-KR" altLang="en-US" dirty="0"/>
          </a:p>
        </p:txBody>
      </p:sp>
      <p:sp>
        <p:nvSpPr>
          <p:cNvPr id="41" name="이등변 삼각형 40"/>
          <p:cNvSpPr/>
          <p:nvPr/>
        </p:nvSpPr>
        <p:spPr>
          <a:xfrm rot="10800000">
            <a:off x="5095786" y="3040622"/>
            <a:ext cx="158707" cy="150206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6" name="직선 화살표 연결선 45"/>
          <p:cNvCxnSpPr>
            <a:stCxn id="44" idx="1"/>
          </p:cNvCxnSpPr>
          <p:nvPr/>
        </p:nvCxnSpPr>
        <p:spPr>
          <a:xfrm flipH="1">
            <a:off x="2412156" y="3098300"/>
            <a:ext cx="2131152" cy="0"/>
          </a:xfrm>
          <a:prstGeom prst="straightConnector1">
            <a:avLst/>
          </a:prstGeom>
          <a:ln w="31750">
            <a:solidFill>
              <a:srgbClr val="5B9BD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/>
          <p:cNvSpPr/>
          <p:nvPr/>
        </p:nvSpPr>
        <p:spPr>
          <a:xfrm>
            <a:off x="1306286" y="2934119"/>
            <a:ext cx="1154907" cy="7335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Small(300px)</a:t>
            </a:r>
          </a:p>
          <a:p>
            <a:pPr algn="ctr"/>
            <a:r>
              <a:rPr lang="en-US" altLang="ko-KR" sz="1100" dirty="0"/>
              <a:t>Medium(600px)</a:t>
            </a:r>
          </a:p>
          <a:p>
            <a:pPr algn="ctr"/>
            <a:r>
              <a:rPr lang="en-US" altLang="ko-KR" sz="1100" dirty="0"/>
              <a:t>Big(900px)</a:t>
            </a:r>
            <a:endParaRPr lang="ko-KR" altLang="en-US" sz="1100" dirty="0"/>
          </a:p>
          <a:p>
            <a:pPr algn="ctr"/>
            <a:r>
              <a:rPr lang="en-US" altLang="ko-KR" sz="1100" dirty="0"/>
              <a:t>Custom</a:t>
            </a:r>
            <a:endParaRPr lang="ko-KR" altLang="en-US" sz="1100" dirty="0"/>
          </a:p>
        </p:txBody>
      </p:sp>
      <p:sp>
        <p:nvSpPr>
          <p:cNvPr id="50" name="직사각형 49"/>
          <p:cNvSpPr/>
          <p:nvPr/>
        </p:nvSpPr>
        <p:spPr>
          <a:xfrm>
            <a:off x="1085222" y="3920203"/>
            <a:ext cx="1375971" cy="238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&lt;Custom </a:t>
            </a:r>
            <a:r>
              <a:rPr lang="ko-KR" altLang="en-US" sz="1100" dirty="0" err="1"/>
              <a:t>선택시</a:t>
            </a:r>
            <a:r>
              <a:rPr lang="en-US" altLang="ko-KR" sz="1100" dirty="0"/>
              <a:t>&gt;</a:t>
            </a:r>
            <a:endParaRPr lang="ko-KR" altLang="en-US" sz="1100" dirty="0"/>
          </a:p>
        </p:txBody>
      </p:sp>
      <p:cxnSp>
        <p:nvCxnSpPr>
          <p:cNvPr id="51" name="직선 화살표 연결선 50"/>
          <p:cNvCxnSpPr>
            <a:stCxn id="49" idx="2"/>
            <a:endCxn id="50" idx="0"/>
          </p:cNvCxnSpPr>
          <p:nvPr/>
        </p:nvCxnSpPr>
        <p:spPr>
          <a:xfrm flipH="1">
            <a:off x="1773208" y="3667648"/>
            <a:ext cx="110532" cy="252555"/>
          </a:xfrm>
          <a:prstGeom prst="straightConnector1">
            <a:avLst/>
          </a:prstGeom>
          <a:ln w="31750">
            <a:solidFill>
              <a:srgbClr val="5B9BD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그림 56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32591" y="4160935"/>
            <a:ext cx="2733675" cy="828675"/>
          </a:xfrm>
          <a:prstGeom prst="rect">
            <a:avLst/>
          </a:prstGeom>
        </p:spPr>
      </p:pic>
      <p:sp>
        <p:nvSpPr>
          <p:cNvPr id="59" name="TextBox 58"/>
          <p:cNvSpPr txBox="1"/>
          <p:nvPr/>
        </p:nvSpPr>
        <p:spPr>
          <a:xfrm>
            <a:off x="592853" y="4233651"/>
            <a:ext cx="2545824" cy="230832"/>
          </a:xfrm>
          <a:prstGeom prst="rect">
            <a:avLst/>
          </a:prstGeom>
          <a:solidFill>
            <a:srgbClr val="F7F7F7"/>
          </a:solidFill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삽입할 크기 </a:t>
            </a:r>
            <a:r>
              <a:rPr lang="en-US" altLang="ko-KR" sz="900" dirty="0"/>
              <a:t>px </a:t>
            </a:r>
            <a:r>
              <a:rPr lang="ko-KR" altLang="en-US" sz="900" dirty="0"/>
              <a:t>단위로 입력하세요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2070225" y="4608622"/>
            <a:ext cx="318319" cy="230832"/>
          </a:xfrm>
          <a:prstGeom prst="rect">
            <a:avLst/>
          </a:prstGeom>
          <a:solidFill>
            <a:srgbClr val="F7F7F7"/>
          </a:solidFill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px</a:t>
            </a:r>
            <a:endParaRPr lang="ko-KR" altLang="en-US" sz="900" dirty="0"/>
          </a:p>
        </p:txBody>
      </p:sp>
      <p:pic>
        <p:nvPicPr>
          <p:cNvPr id="61" name="그림 60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127692" y="1657350"/>
            <a:ext cx="657225" cy="142875"/>
          </a:xfrm>
          <a:prstGeom prst="rect">
            <a:avLst/>
          </a:prstGeom>
        </p:spPr>
      </p:pic>
      <p:sp>
        <p:nvSpPr>
          <p:cNvPr id="64" name="직사각형 63"/>
          <p:cNvSpPr/>
          <p:nvPr/>
        </p:nvSpPr>
        <p:spPr>
          <a:xfrm>
            <a:off x="2170444" y="1007347"/>
            <a:ext cx="803868" cy="255802"/>
          </a:xfrm>
          <a:prstGeom prst="rect">
            <a:avLst/>
          </a:prstGeom>
          <a:solidFill>
            <a:srgbClr val="9391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60" name="그림 59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51418" y="1000335"/>
            <a:ext cx="2009775" cy="647700"/>
          </a:xfrm>
          <a:prstGeom prst="rect">
            <a:avLst/>
          </a:prstGeom>
        </p:spPr>
      </p:pic>
      <p:cxnSp>
        <p:nvCxnSpPr>
          <p:cNvPr id="68" name="직선 화살표 연결선 67"/>
          <p:cNvCxnSpPr>
            <a:stCxn id="60" idx="3"/>
            <a:endCxn id="71" idx="1"/>
          </p:cNvCxnSpPr>
          <p:nvPr/>
        </p:nvCxnSpPr>
        <p:spPr>
          <a:xfrm flipV="1">
            <a:off x="2461193" y="1301881"/>
            <a:ext cx="482166" cy="22304"/>
          </a:xfrm>
          <a:prstGeom prst="straightConnector1">
            <a:avLst/>
          </a:prstGeom>
          <a:ln w="31750">
            <a:solidFill>
              <a:srgbClr val="5B9BD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직사각형 70"/>
          <p:cNvSpPr/>
          <p:nvPr/>
        </p:nvSpPr>
        <p:spPr>
          <a:xfrm>
            <a:off x="2943359" y="1117176"/>
            <a:ext cx="1396738" cy="369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/>
              <a:t>display_name</a:t>
            </a:r>
            <a:endParaRPr lang="en-US" altLang="ko-KR" sz="1100" dirty="0"/>
          </a:p>
          <a:p>
            <a:pPr algn="ctr"/>
            <a:r>
              <a:rPr lang="en-US" altLang="ko-KR" sz="1100" dirty="0" err="1"/>
              <a:t>profile_image_path</a:t>
            </a:r>
            <a:endParaRPr lang="ko-KR" altLang="en-US" sz="1100" dirty="0"/>
          </a:p>
        </p:txBody>
      </p:sp>
      <p:sp>
        <p:nvSpPr>
          <p:cNvPr id="74" name="직사각형 73"/>
          <p:cNvSpPr/>
          <p:nvPr/>
        </p:nvSpPr>
        <p:spPr>
          <a:xfrm>
            <a:off x="1306286" y="1386771"/>
            <a:ext cx="466921" cy="237120"/>
          </a:xfrm>
          <a:prstGeom prst="rect">
            <a:avLst/>
          </a:prstGeom>
          <a:solidFill>
            <a:srgbClr val="635D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61979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3420" y="326870"/>
            <a:ext cx="5248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글</a:t>
            </a:r>
            <a:r>
              <a:rPr lang="en-US" altLang="ko-KR" b="1" dirty="0"/>
              <a:t> </a:t>
            </a:r>
            <a:r>
              <a:rPr lang="ko-KR" altLang="en-US" b="1" dirty="0"/>
              <a:t>상세보기</a:t>
            </a:r>
            <a:r>
              <a:rPr lang="en-US" altLang="ko-KR" b="1" dirty="0" smtClean="0"/>
              <a:t>– </a:t>
            </a:r>
            <a:r>
              <a:rPr lang="en-US" altLang="ko-KR" b="1" dirty="0"/>
              <a:t>VR </a:t>
            </a:r>
            <a:r>
              <a:rPr lang="en-US" altLang="ko-KR" b="1" dirty="0" smtClean="0"/>
              <a:t>Viewer[Web</a:t>
            </a:r>
            <a:r>
              <a:rPr lang="ko-KR" altLang="en-US" b="1" dirty="0" smtClean="0"/>
              <a:t>크기</a:t>
            </a:r>
            <a:r>
              <a:rPr lang="en-US" altLang="ko-KR" b="1" dirty="0" smtClean="0"/>
              <a:t>](</a:t>
            </a:r>
            <a:r>
              <a:rPr lang="en-US" altLang="ko-KR" b="1" dirty="0"/>
              <a:t>1)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8128856" y="4089428"/>
            <a:ext cx="3820373" cy="18620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/>
              <a:t>&lt; </a:t>
            </a:r>
            <a:r>
              <a:rPr lang="ko-KR" altLang="en-US" sz="1400" b="1" dirty="0"/>
              <a:t>참고사항 </a:t>
            </a:r>
            <a:r>
              <a:rPr lang="en-US" altLang="ko-KR" sz="1400" b="1" dirty="0"/>
              <a:t>&gt;</a:t>
            </a:r>
          </a:p>
          <a:p>
            <a:pPr algn="ctr"/>
            <a:endParaRPr lang="en-US" altLang="ko-KR" sz="1000" b="1" dirty="0"/>
          </a:p>
          <a:p>
            <a:pPr marL="171450" indent="-171450">
              <a:buFontTx/>
              <a:buChar char="-"/>
            </a:pPr>
            <a:r>
              <a:rPr lang="en-US" altLang="ko-KR" sz="1000" b="1" dirty="0">
                <a:latin typeface="Arial" panose="020B0604020202020204" pitchFamily="34" charset="0"/>
                <a:hlinkClick r:id="rId2"/>
              </a:rPr>
              <a:t>Field</a:t>
            </a:r>
          </a:p>
          <a:p>
            <a:r>
              <a:rPr lang="ko-KR" altLang="en-US" sz="1000" b="1" dirty="0">
                <a:latin typeface="Arial" panose="020B0604020202020204" pitchFamily="34" charset="0"/>
                <a:hlinkClick r:id="rId2"/>
              </a:rPr>
              <a:t>http://dev.moblab.kr/canvas-theme/HTML/component-editable.html</a:t>
            </a:r>
            <a:endParaRPr lang="en-US" altLang="ko-KR" sz="1000" b="1" dirty="0">
              <a:latin typeface="Arial" panose="020B0604020202020204" pitchFamily="34" charset="0"/>
            </a:endParaRPr>
          </a:p>
          <a:p>
            <a:endParaRPr lang="en-US" altLang="ko-KR" sz="1000" b="1" dirty="0">
              <a:latin typeface="Arial" panose="020B0604020202020204" pitchFamily="34" charset="0"/>
            </a:endParaRPr>
          </a:p>
          <a:p>
            <a:pPr marL="171450" indent="-171450">
              <a:buFontTx/>
              <a:buChar char="-"/>
            </a:pPr>
            <a:r>
              <a:rPr lang="en-US" altLang="ko-KR" sz="1000" b="1" dirty="0">
                <a:latin typeface="Arial" panose="020B0604020202020204" pitchFamily="34" charset="0"/>
              </a:rPr>
              <a:t>Icon</a:t>
            </a:r>
          </a:p>
          <a:p>
            <a:r>
              <a:rPr lang="en-US" altLang="ko-KR" sz="1000" b="1" dirty="0">
                <a:latin typeface="Arial" panose="020B0604020202020204" pitchFamily="34" charset="0"/>
                <a:hlinkClick r:id="rId3"/>
              </a:rPr>
              <a:t>http://dev.moblab.kr/canvas-theme/HTML/social-icons.html</a:t>
            </a:r>
            <a:endParaRPr lang="en-US" altLang="ko-KR" sz="1000" b="1" dirty="0">
              <a:latin typeface="Arial" panose="020B0604020202020204" pitchFamily="34" charset="0"/>
            </a:endParaRPr>
          </a:p>
          <a:p>
            <a:endParaRPr lang="en-US" altLang="ko-KR" sz="1000" b="1" dirty="0">
              <a:latin typeface="Arial" panose="020B0604020202020204" pitchFamily="34" charset="0"/>
            </a:endParaRPr>
          </a:p>
          <a:p>
            <a:pPr marL="171450" indent="-171450">
              <a:buFontTx/>
              <a:buChar char="-"/>
            </a:pPr>
            <a:r>
              <a:rPr lang="ko-KR" altLang="en-US" sz="1000" b="1" dirty="0">
                <a:latin typeface="Arial" panose="020B0604020202020204" pitchFamily="34" charset="0"/>
              </a:rPr>
              <a:t>접속경로</a:t>
            </a:r>
            <a:endParaRPr lang="en-US" altLang="ko-KR" sz="1000" b="1" dirty="0">
              <a:latin typeface="Arial" panose="020B0604020202020204" pitchFamily="34" charset="0"/>
            </a:endParaRPr>
          </a:p>
          <a:p>
            <a:r>
              <a:rPr lang="en-US" altLang="ko-KR" sz="1000" b="1" dirty="0">
                <a:latin typeface="Arial" panose="020B0604020202020204" pitchFamily="34" charset="0"/>
              </a:rPr>
              <a:t>/post/embed/:ID</a:t>
            </a:r>
            <a:endParaRPr lang="ko-KR" altLang="en-US" sz="1000" b="1" dirty="0">
              <a:latin typeface="Arial" panose="020B0604020202020204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420" y="1009650"/>
            <a:ext cx="7210616" cy="5497830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1200529" y="5970384"/>
            <a:ext cx="5769614" cy="414751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0" name="직선 화살표 연결선 19"/>
          <p:cNvCxnSpPr>
            <a:endCxn id="25" idx="1"/>
          </p:cNvCxnSpPr>
          <p:nvPr/>
        </p:nvCxnSpPr>
        <p:spPr>
          <a:xfrm flipV="1">
            <a:off x="7664036" y="2143054"/>
            <a:ext cx="464820" cy="812968"/>
          </a:xfrm>
          <a:prstGeom prst="straightConnector1">
            <a:avLst/>
          </a:prstGeom>
          <a:ln w="317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8128856" y="6189512"/>
            <a:ext cx="98281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000" b="1" dirty="0">
                <a:latin typeface="Arial" panose="020B0604020202020204" pitchFamily="34" charset="0"/>
              </a:rPr>
              <a:t>현재 있는 폼</a:t>
            </a:r>
            <a:endParaRPr lang="en-US" altLang="ko-KR" sz="1000" b="1" dirty="0">
              <a:latin typeface="Arial" panose="020B0604020202020204" pitchFamily="34" charset="0"/>
            </a:endParaRPr>
          </a:p>
          <a:p>
            <a:pPr algn="ctr"/>
            <a:r>
              <a:rPr lang="ko-KR" altLang="en-US" sz="1000" b="1" dirty="0">
                <a:latin typeface="Arial" panose="020B0604020202020204" pitchFamily="34" charset="0"/>
              </a:rPr>
              <a:t>그대로 사용</a:t>
            </a:r>
            <a:endParaRPr lang="ko-KR" altLang="ko-KR" sz="1000" b="1" dirty="0">
              <a:latin typeface="Arial" panose="020B0604020202020204" pitchFamily="34" charset="0"/>
            </a:endParaRPr>
          </a:p>
        </p:txBody>
      </p:sp>
      <p:cxnSp>
        <p:nvCxnSpPr>
          <p:cNvPr id="12" name="직선 화살표 연결선 11"/>
          <p:cNvCxnSpPr>
            <a:endCxn id="21" idx="1"/>
          </p:cNvCxnSpPr>
          <p:nvPr/>
        </p:nvCxnSpPr>
        <p:spPr>
          <a:xfrm>
            <a:off x="6979456" y="6185080"/>
            <a:ext cx="1149400" cy="204487"/>
          </a:xfrm>
          <a:prstGeom prst="straightConnector1">
            <a:avLst/>
          </a:prstGeom>
          <a:ln w="317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8128856" y="342561"/>
            <a:ext cx="3820373" cy="360098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/>
              <a:t>&lt;</a:t>
            </a:r>
            <a:r>
              <a:rPr lang="ko-KR" altLang="en-US" sz="1400" b="1" dirty="0"/>
              <a:t>기능설명</a:t>
            </a:r>
            <a:r>
              <a:rPr lang="en-US" altLang="ko-KR" sz="1400" b="1" dirty="0"/>
              <a:t>&gt;</a:t>
            </a:r>
          </a:p>
          <a:p>
            <a:pPr algn="ctr"/>
            <a:endParaRPr lang="en-US" altLang="ko-KR" sz="1000" b="1" dirty="0">
              <a:latin typeface="Arial" panose="020B0604020202020204" pitchFamily="34" charset="0"/>
            </a:endParaRPr>
          </a:p>
          <a:p>
            <a:pPr algn="ctr"/>
            <a:endParaRPr lang="en-US" altLang="ko-KR" sz="1000" b="1" dirty="0">
              <a:latin typeface="Arial" panose="020B0604020202020204" pitchFamily="34" charset="0"/>
            </a:endParaRPr>
          </a:p>
          <a:p>
            <a:pPr algn="just"/>
            <a:r>
              <a:rPr lang="en-US" altLang="ko-KR" sz="1000" b="1" dirty="0">
                <a:latin typeface="Arial" panose="020B0604020202020204" pitchFamily="34" charset="0"/>
              </a:rPr>
              <a:t>- </a:t>
            </a:r>
            <a:r>
              <a:rPr lang="ko-KR" altLang="en-US" sz="1000" b="1" dirty="0">
                <a:latin typeface="Arial" panose="020B0604020202020204" pitchFamily="34" charset="0"/>
              </a:rPr>
              <a:t>링크공유</a:t>
            </a:r>
            <a:endParaRPr lang="en-US" altLang="ko-KR" sz="1000" b="1" dirty="0">
              <a:latin typeface="Arial" panose="020B0604020202020204" pitchFamily="34" charset="0"/>
            </a:endParaRPr>
          </a:p>
          <a:p>
            <a:pPr algn="just"/>
            <a:r>
              <a:rPr lang="ko-KR" altLang="en-US" sz="1000" b="1" dirty="0">
                <a:latin typeface="Arial" panose="020B0604020202020204" pitchFamily="34" charset="0"/>
              </a:rPr>
              <a:t>말 그대로 링크공유</a:t>
            </a:r>
            <a:r>
              <a:rPr lang="en-US" altLang="ko-KR" sz="1000" b="1" dirty="0">
                <a:latin typeface="Arial" panose="020B0604020202020204" pitchFamily="34" charset="0"/>
              </a:rPr>
              <a:t>, </a:t>
            </a:r>
            <a:r>
              <a:rPr lang="ko-KR" altLang="en-US" sz="1000" b="1" dirty="0">
                <a:latin typeface="Arial" panose="020B0604020202020204" pitchFamily="34" charset="0"/>
              </a:rPr>
              <a:t>현재 페이지의 </a:t>
            </a:r>
            <a:r>
              <a:rPr lang="en-US" altLang="ko-KR" sz="1000" b="1" dirty="0" err="1">
                <a:latin typeface="Arial" panose="020B0604020202020204" pitchFamily="34" charset="0"/>
              </a:rPr>
              <a:t>url</a:t>
            </a:r>
            <a:r>
              <a:rPr lang="ko-KR" altLang="en-US" sz="1000" b="1" dirty="0">
                <a:latin typeface="Arial" panose="020B0604020202020204" pitchFamily="34" charset="0"/>
              </a:rPr>
              <a:t>을 클립보드로 복사할 수 있게 함</a:t>
            </a:r>
            <a:r>
              <a:rPr lang="en-US" altLang="ko-KR" sz="1000" b="1" dirty="0">
                <a:latin typeface="Arial" panose="020B0604020202020204" pitchFamily="34" charset="0"/>
              </a:rPr>
              <a:t>. Copy</a:t>
            </a:r>
            <a:r>
              <a:rPr lang="ko-KR" altLang="en-US" sz="1000" b="1" dirty="0">
                <a:latin typeface="Arial" panose="020B0604020202020204" pitchFamily="34" charset="0"/>
              </a:rPr>
              <a:t>를 </a:t>
            </a:r>
            <a:r>
              <a:rPr lang="ko-KR" altLang="en-US" sz="1000" b="1" dirty="0" err="1">
                <a:latin typeface="Arial" panose="020B0604020202020204" pitchFamily="34" charset="0"/>
              </a:rPr>
              <a:t>클릭시</a:t>
            </a:r>
            <a:r>
              <a:rPr lang="ko-KR" altLang="en-US" sz="1000" b="1" dirty="0">
                <a:latin typeface="Arial" panose="020B0604020202020204" pitchFamily="34" charset="0"/>
              </a:rPr>
              <a:t> 클립보드에 </a:t>
            </a:r>
            <a:r>
              <a:rPr lang="en-US" altLang="ko-KR" sz="1000" b="1" dirty="0" err="1">
                <a:latin typeface="Arial" panose="020B0604020202020204" pitchFamily="34" charset="0"/>
              </a:rPr>
              <a:t>url</a:t>
            </a:r>
            <a:r>
              <a:rPr lang="ko-KR" altLang="en-US" sz="1000" b="1" dirty="0">
                <a:latin typeface="Arial" panose="020B0604020202020204" pitchFamily="34" charset="0"/>
              </a:rPr>
              <a:t>이 복사된다</a:t>
            </a:r>
            <a:endParaRPr lang="en-US" altLang="ko-KR" sz="1000" b="1" dirty="0">
              <a:latin typeface="Arial" panose="020B0604020202020204" pitchFamily="34" charset="0"/>
            </a:endParaRPr>
          </a:p>
          <a:p>
            <a:pPr algn="just"/>
            <a:endParaRPr lang="en-US" altLang="ko-KR" sz="1000" b="1" dirty="0">
              <a:latin typeface="Arial" panose="020B0604020202020204" pitchFamily="34" charset="0"/>
            </a:endParaRPr>
          </a:p>
          <a:p>
            <a:pPr marL="171450" indent="-171450" algn="just">
              <a:buFontTx/>
              <a:buChar char="-"/>
            </a:pPr>
            <a:r>
              <a:rPr lang="en-US" altLang="ko-KR" sz="1000" b="1" dirty="0">
                <a:latin typeface="Arial" panose="020B0604020202020204" pitchFamily="34" charset="0"/>
              </a:rPr>
              <a:t>Embed(iframe)</a:t>
            </a:r>
          </a:p>
          <a:p>
            <a:pPr algn="just"/>
            <a:r>
              <a:rPr lang="ko-KR" altLang="en-US" sz="1000" b="1" dirty="0">
                <a:latin typeface="Arial" panose="020B0604020202020204" pitchFamily="34" charset="0"/>
              </a:rPr>
              <a:t>홈페이지</a:t>
            </a:r>
            <a:r>
              <a:rPr lang="en-US" altLang="ko-KR" sz="1000" b="1" dirty="0">
                <a:latin typeface="Arial" panose="020B0604020202020204" pitchFamily="34" charset="0"/>
              </a:rPr>
              <a:t>, </a:t>
            </a:r>
            <a:r>
              <a:rPr lang="ko-KR" altLang="en-US" sz="1000" b="1" dirty="0">
                <a:latin typeface="Arial" panose="020B0604020202020204" pitchFamily="34" charset="0"/>
              </a:rPr>
              <a:t>각종 </a:t>
            </a:r>
            <a:r>
              <a:rPr lang="ko-KR" altLang="en-US" sz="1000" b="1" dirty="0" err="1">
                <a:latin typeface="Arial" panose="020B0604020202020204" pitchFamily="34" charset="0"/>
              </a:rPr>
              <a:t>게시글에</a:t>
            </a:r>
            <a:r>
              <a:rPr lang="ko-KR" altLang="en-US" sz="1000" b="1" dirty="0">
                <a:latin typeface="Arial" panose="020B0604020202020204" pitchFamily="34" charset="0"/>
              </a:rPr>
              <a:t> 링크형태가 아닌 </a:t>
            </a:r>
            <a:r>
              <a:rPr lang="en-US" altLang="ko-KR" sz="1000" b="1" dirty="0">
                <a:latin typeface="Arial" panose="020B0604020202020204" pitchFamily="34" charset="0"/>
              </a:rPr>
              <a:t>iframe</a:t>
            </a:r>
            <a:r>
              <a:rPr lang="ko-KR" altLang="en-US" sz="1000" b="1" dirty="0">
                <a:latin typeface="Arial" panose="020B0604020202020204" pitchFamily="34" charset="0"/>
              </a:rPr>
              <a:t>형태로 삽입하는 기능</a:t>
            </a:r>
            <a:r>
              <a:rPr lang="en-US" altLang="ko-KR" sz="1000" b="1" dirty="0">
                <a:latin typeface="Arial" panose="020B0604020202020204" pitchFamily="34" charset="0"/>
              </a:rPr>
              <a:t>.</a:t>
            </a:r>
          </a:p>
          <a:p>
            <a:pPr algn="just"/>
            <a:r>
              <a:rPr lang="ko-KR" altLang="en-US" sz="1000" b="1" dirty="0">
                <a:latin typeface="Arial" panose="020B0604020202020204" pitchFamily="34" charset="0"/>
              </a:rPr>
              <a:t>삽입 </a:t>
            </a:r>
            <a:r>
              <a:rPr lang="en-US" altLang="ko-KR" sz="1000" b="1" dirty="0" err="1">
                <a:latin typeface="Arial" panose="020B0604020202020204" pitchFamily="34" charset="0"/>
              </a:rPr>
              <a:t>url</a:t>
            </a:r>
            <a:r>
              <a:rPr lang="en-US" altLang="ko-KR" sz="1000" b="1" dirty="0">
                <a:latin typeface="Arial" panose="020B0604020202020204" pitchFamily="34" charset="0"/>
              </a:rPr>
              <a:t> </a:t>
            </a:r>
            <a:r>
              <a:rPr lang="ko-KR" altLang="en-US" sz="1000" b="1" dirty="0">
                <a:latin typeface="Arial" panose="020B0604020202020204" pitchFamily="34" charset="0"/>
              </a:rPr>
              <a:t>생성시 </a:t>
            </a:r>
            <a:r>
              <a:rPr lang="en-US" altLang="ko-KR" sz="1000" b="1" dirty="0">
                <a:latin typeface="Arial" panose="020B0604020202020204" pitchFamily="34" charset="0"/>
              </a:rPr>
              <a:t>Width</a:t>
            </a:r>
            <a:r>
              <a:rPr lang="ko-KR" altLang="en-US" sz="1000" b="1" dirty="0">
                <a:latin typeface="Arial" panose="020B0604020202020204" pitchFamily="34" charset="0"/>
              </a:rPr>
              <a:t>는 </a:t>
            </a:r>
            <a:r>
              <a:rPr lang="en-US" altLang="ko-KR" sz="1000" b="1" dirty="0">
                <a:latin typeface="Arial" panose="020B0604020202020204" pitchFamily="34" charset="0"/>
              </a:rPr>
              <a:t>100%</a:t>
            </a:r>
            <a:r>
              <a:rPr lang="ko-KR" altLang="en-US" sz="1000" b="1" dirty="0">
                <a:latin typeface="Arial" panose="020B0604020202020204" pitchFamily="34" charset="0"/>
              </a:rPr>
              <a:t>로 지정하며</a:t>
            </a:r>
            <a:r>
              <a:rPr lang="en-US" altLang="ko-KR" sz="1000" b="1" dirty="0">
                <a:latin typeface="Arial" panose="020B0604020202020204" pitchFamily="34" charset="0"/>
              </a:rPr>
              <a:t>, </a:t>
            </a:r>
            <a:r>
              <a:rPr lang="en-US" altLang="ko-KR" sz="1000" b="1" dirty="0" err="1">
                <a:latin typeface="Arial" panose="020B0604020202020204" pitchFamily="34" charset="0"/>
              </a:rPr>
              <a:t>heigh</a:t>
            </a:r>
            <a:r>
              <a:rPr lang="ko-KR" altLang="en-US" sz="1000" b="1" dirty="0">
                <a:latin typeface="Arial" panose="020B0604020202020204" pitchFamily="34" charset="0"/>
              </a:rPr>
              <a:t>는 </a:t>
            </a:r>
            <a:r>
              <a:rPr lang="en-US" altLang="ko-KR" sz="1000" b="1" dirty="0">
                <a:latin typeface="Arial" panose="020B0604020202020204" pitchFamily="34" charset="0"/>
              </a:rPr>
              <a:t>select-[Small(300px), Medium(600px), Big(900px), Custom(</a:t>
            </a:r>
            <a:r>
              <a:rPr lang="ko-KR" altLang="en-US" sz="1000" b="1" dirty="0" err="1">
                <a:latin typeface="Arial" panose="020B0604020202020204" pitchFamily="34" charset="0"/>
              </a:rPr>
              <a:t>사이즈입력창</a:t>
            </a:r>
            <a:r>
              <a:rPr lang="ko-KR" altLang="en-US" sz="1000" b="1" dirty="0">
                <a:latin typeface="Arial" panose="020B0604020202020204" pitchFamily="34" charset="0"/>
              </a:rPr>
              <a:t> 생성</a:t>
            </a:r>
            <a:r>
              <a:rPr lang="en-US" altLang="ko-KR" sz="1000" b="1" dirty="0">
                <a:latin typeface="Arial" panose="020B0604020202020204" pitchFamily="34" charset="0"/>
              </a:rPr>
              <a:t>]</a:t>
            </a:r>
            <a:r>
              <a:rPr lang="ko-KR" altLang="en-US" sz="1000" b="1" dirty="0">
                <a:latin typeface="Arial" panose="020B0604020202020204" pitchFamily="34" charset="0"/>
              </a:rPr>
              <a:t>으로 제작</a:t>
            </a:r>
            <a:endParaRPr lang="en-US" altLang="ko-KR" sz="1000" b="1" dirty="0">
              <a:latin typeface="Arial" panose="020B0604020202020204" pitchFamily="34" charset="0"/>
            </a:endParaRPr>
          </a:p>
          <a:p>
            <a:pPr algn="just"/>
            <a:r>
              <a:rPr lang="ko-KR" altLang="en-US" sz="1000" b="1" dirty="0">
                <a:latin typeface="Arial" panose="020B0604020202020204" pitchFamily="34" charset="0"/>
              </a:rPr>
              <a:t>입력되는 코드에 따라 하단의 </a:t>
            </a:r>
            <a:r>
              <a:rPr lang="en-US" altLang="ko-KR" sz="1000" b="1" dirty="0" err="1">
                <a:latin typeface="Arial" panose="020B0604020202020204" pitchFamily="34" charset="0"/>
              </a:rPr>
              <a:t>url</a:t>
            </a:r>
            <a:r>
              <a:rPr lang="ko-KR" altLang="en-US" sz="1000" b="1" dirty="0">
                <a:latin typeface="Arial" panose="020B0604020202020204" pitchFamily="34" charset="0"/>
              </a:rPr>
              <a:t>이 동적으로 생성된다</a:t>
            </a:r>
            <a:r>
              <a:rPr lang="en-US" altLang="ko-KR" sz="1000" b="1" dirty="0">
                <a:latin typeface="Arial" panose="020B0604020202020204" pitchFamily="34" charset="0"/>
              </a:rPr>
              <a:t>.</a:t>
            </a:r>
          </a:p>
          <a:p>
            <a:pPr algn="just"/>
            <a:r>
              <a:rPr lang="en-US" altLang="ko-KR" sz="1000" b="1" dirty="0">
                <a:latin typeface="Arial" panose="020B0604020202020204" pitchFamily="34" charset="0"/>
              </a:rPr>
              <a:t>Copy</a:t>
            </a:r>
            <a:r>
              <a:rPr lang="ko-KR" altLang="en-US" sz="1000" b="1" dirty="0">
                <a:latin typeface="Arial" panose="020B0604020202020204" pitchFamily="34" charset="0"/>
              </a:rPr>
              <a:t>를 </a:t>
            </a:r>
            <a:r>
              <a:rPr lang="ko-KR" altLang="en-US" sz="1000" b="1" dirty="0" err="1">
                <a:latin typeface="Arial" panose="020B0604020202020204" pitchFamily="34" charset="0"/>
              </a:rPr>
              <a:t>클릭시</a:t>
            </a:r>
            <a:r>
              <a:rPr lang="ko-KR" altLang="en-US" sz="1000" b="1" dirty="0">
                <a:latin typeface="Arial" panose="020B0604020202020204" pitchFamily="34" charset="0"/>
              </a:rPr>
              <a:t> 클립보드에 생성된 </a:t>
            </a:r>
            <a:r>
              <a:rPr lang="en-US" altLang="ko-KR" sz="1000" b="1" dirty="0" err="1">
                <a:latin typeface="Arial" panose="020B0604020202020204" pitchFamily="34" charset="0"/>
              </a:rPr>
              <a:t>url</a:t>
            </a:r>
            <a:r>
              <a:rPr lang="ko-KR" altLang="en-US" sz="1000" b="1" dirty="0">
                <a:latin typeface="Arial" panose="020B0604020202020204" pitchFamily="34" charset="0"/>
              </a:rPr>
              <a:t>이 복사된다</a:t>
            </a:r>
            <a:r>
              <a:rPr lang="en-US" altLang="ko-KR" sz="1000" b="1" dirty="0">
                <a:latin typeface="Arial" panose="020B0604020202020204" pitchFamily="34" charset="0"/>
              </a:rPr>
              <a:t>.</a:t>
            </a:r>
          </a:p>
          <a:p>
            <a:pPr algn="just"/>
            <a:endParaRPr lang="en-US" altLang="ko-KR" sz="1000" b="1" dirty="0">
              <a:latin typeface="Arial" panose="020B0604020202020204" pitchFamily="34" charset="0"/>
            </a:endParaRPr>
          </a:p>
          <a:p>
            <a:pPr algn="just"/>
            <a:r>
              <a:rPr lang="en-US" altLang="ko-KR" sz="1000" b="1" dirty="0">
                <a:latin typeface="Arial" panose="020B0604020202020204" pitchFamily="34" charset="0"/>
              </a:rPr>
              <a:t>- Facebook/</a:t>
            </a:r>
            <a:r>
              <a:rPr lang="ko-KR" altLang="en-US" sz="1000" b="1" dirty="0" err="1">
                <a:latin typeface="Arial" panose="020B0604020202020204" pitchFamily="34" charset="0"/>
              </a:rPr>
              <a:t>카카오톡</a:t>
            </a:r>
            <a:r>
              <a:rPr lang="en-US" altLang="ko-KR" sz="1000" b="1" dirty="0">
                <a:latin typeface="Arial" panose="020B0604020202020204" pitchFamily="34" charset="0"/>
              </a:rPr>
              <a:t>/</a:t>
            </a:r>
            <a:r>
              <a:rPr lang="ko-KR" altLang="en-US" sz="1000" b="1" dirty="0" err="1">
                <a:latin typeface="Arial" panose="020B0604020202020204" pitchFamily="34" charset="0"/>
              </a:rPr>
              <a:t>네이버밴드</a:t>
            </a:r>
            <a:r>
              <a:rPr lang="ko-KR" altLang="en-US" sz="1000" b="1" dirty="0">
                <a:latin typeface="Arial" panose="020B0604020202020204" pitchFamily="34" charset="0"/>
              </a:rPr>
              <a:t> 공유하기</a:t>
            </a:r>
            <a:r>
              <a:rPr lang="en-US" altLang="ko-KR" sz="1000" b="1" dirty="0">
                <a:latin typeface="Arial" panose="020B0604020202020204" pitchFamily="34" charset="0"/>
              </a:rPr>
              <a:t>,</a:t>
            </a:r>
          </a:p>
          <a:p>
            <a:pPr algn="just"/>
            <a:r>
              <a:rPr lang="ko-KR" altLang="en-US" sz="1000" b="1" dirty="0">
                <a:latin typeface="Arial" panose="020B0604020202020204" pitchFamily="34" charset="0"/>
              </a:rPr>
              <a:t>각 </a:t>
            </a:r>
            <a:r>
              <a:rPr lang="en-US" altLang="ko-KR" sz="1000" b="1" dirty="0">
                <a:latin typeface="Arial" panose="020B0604020202020204" pitchFamily="34" charset="0"/>
              </a:rPr>
              <a:t>SDK</a:t>
            </a:r>
            <a:r>
              <a:rPr lang="ko-KR" altLang="en-US" sz="1000" b="1" dirty="0">
                <a:latin typeface="Arial" panose="020B0604020202020204" pitchFamily="34" charset="0"/>
              </a:rPr>
              <a:t>를 이용한 공유하기 기능 구현</a:t>
            </a:r>
            <a:endParaRPr lang="en-US" altLang="ko-KR" sz="1000" b="1" dirty="0">
              <a:latin typeface="Arial" panose="020B0604020202020204" pitchFamily="34" charset="0"/>
            </a:endParaRPr>
          </a:p>
          <a:p>
            <a:pPr algn="just"/>
            <a:endParaRPr lang="en-US" altLang="ko-KR" sz="1000" b="1" dirty="0">
              <a:latin typeface="Arial" panose="020B0604020202020204" pitchFamily="34" charset="0"/>
            </a:endParaRPr>
          </a:p>
          <a:p>
            <a:pPr marL="171450" indent="-171450" algn="just">
              <a:buFontTx/>
              <a:buChar char="-"/>
            </a:pPr>
            <a:r>
              <a:rPr lang="ko-KR" altLang="en-US" sz="1000" b="1" dirty="0">
                <a:latin typeface="Arial" panose="020B0604020202020204" pitchFamily="34" charset="0"/>
              </a:rPr>
              <a:t>글을 작성한 </a:t>
            </a:r>
            <a:r>
              <a:rPr lang="en-US" altLang="ko-KR" sz="1000" b="1" dirty="0">
                <a:latin typeface="Arial" panose="020B0604020202020204" pitchFamily="34" charset="0"/>
              </a:rPr>
              <a:t>User </a:t>
            </a:r>
            <a:r>
              <a:rPr lang="ko-KR" altLang="en-US" sz="1000" b="1" dirty="0">
                <a:latin typeface="Arial" panose="020B0604020202020204" pitchFamily="34" charset="0"/>
              </a:rPr>
              <a:t>정보 보여주기</a:t>
            </a:r>
            <a:endParaRPr lang="en-US" altLang="ko-KR" sz="1000" b="1" dirty="0">
              <a:latin typeface="Arial" panose="020B0604020202020204" pitchFamily="34" charset="0"/>
            </a:endParaRPr>
          </a:p>
          <a:p>
            <a:pPr algn="just"/>
            <a:r>
              <a:rPr lang="en-US" altLang="ko-KR" sz="1000" b="1" dirty="0" err="1">
                <a:latin typeface="Arial" panose="020B0604020202020204" pitchFamily="34" charset="0"/>
              </a:rPr>
              <a:t>display_name</a:t>
            </a:r>
            <a:r>
              <a:rPr lang="en-US" altLang="ko-KR" sz="1000" b="1" dirty="0">
                <a:latin typeface="Arial" panose="020B0604020202020204" pitchFamily="34" charset="0"/>
              </a:rPr>
              <a:t>(</a:t>
            </a:r>
            <a:r>
              <a:rPr lang="ko-KR" altLang="en-US" sz="1000" b="1" dirty="0">
                <a:latin typeface="Arial" panose="020B0604020202020204" pitchFamily="34" charset="0"/>
              </a:rPr>
              <a:t>닉네임</a:t>
            </a:r>
            <a:r>
              <a:rPr lang="en-US" altLang="ko-KR" sz="1000" b="1" dirty="0">
                <a:latin typeface="Arial" panose="020B0604020202020204" pitchFamily="34" charset="0"/>
              </a:rPr>
              <a:t>/</a:t>
            </a:r>
            <a:r>
              <a:rPr lang="ko-KR" altLang="en-US" sz="1000" b="1" dirty="0">
                <a:latin typeface="Arial" panose="020B0604020202020204" pitchFamily="34" charset="0"/>
              </a:rPr>
              <a:t>사업자명</a:t>
            </a:r>
            <a:r>
              <a:rPr lang="en-US" altLang="ko-KR" sz="1000" b="1" dirty="0">
                <a:latin typeface="Arial" panose="020B0604020202020204" pitchFamily="34" charset="0"/>
              </a:rPr>
              <a:t>), </a:t>
            </a:r>
            <a:r>
              <a:rPr lang="en-US" altLang="ko-KR" sz="1000" b="1" dirty="0" err="1">
                <a:latin typeface="Arial" panose="020B0604020202020204" pitchFamily="34" charset="0"/>
              </a:rPr>
              <a:t>profile_image_path</a:t>
            </a:r>
            <a:r>
              <a:rPr lang="en-US" altLang="ko-KR" sz="1000" b="1" dirty="0">
                <a:latin typeface="Arial" panose="020B0604020202020204" pitchFamily="34" charset="0"/>
              </a:rPr>
              <a:t> </a:t>
            </a:r>
            <a:r>
              <a:rPr lang="ko-KR" altLang="en-US" sz="1000" b="1" dirty="0">
                <a:latin typeface="Arial" panose="020B0604020202020204" pitchFamily="34" charset="0"/>
              </a:rPr>
              <a:t>정보 제공</a:t>
            </a:r>
            <a:r>
              <a:rPr lang="en-US" altLang="ko-KR" sz="1000" b="1" dirty="0">
                <a:latin typeface="Arial" panose="020B0604020202020204" pitchFamily="34" charset="0"/>
              </a:rPr>
              <a:t>. </a:t>
            </a:r>
            <a:r>
              <a:rPr lang="ko-KR" altLang="en-US" sz="1000" b="1" dirty="0">
                <a:latin typeface="Arial" panose="020B0604020202020204" pitchFamily="34" charset="0"/>
              </a:rPr>
              <a:t>하단의 화살표 버튼 </a:t>
            </a:r>
            <a:r>
              <a:rPr lang="en-US" altLang="ko-KR" sz="1000" b="1" dirty="0">
                <a:latin typeface="Arial" panose="020B0604020202020204" pitchFamily="34" charset="0"/>
              </a:rPr>
              <a:t>- </a:t>
            </a:r>
            <a:r>
              <a:rPr lang="ko-KR" altLang="en-US" sz="1000" b="1" dirty="0">
                <a:latin typeface="Arial" panose="020B0604020202020204" pitchFamily="34" charset="0"/>
              </a:rPr>
              <a:t>보이기</a:t>
            </a:r>
            <a:r>
              <a:rPr lang="en-US" altLang="ko-KR" sz="1000" b="1" dirty="0">
                <a:latin typeface="Arial" panose="020B0604020202020204" pitchFamily="34" charset="0"/>
              </a:rPr>
              <a:t>/</a:t>
            </a:r>
            <a:r>
              <a:rPr lang="ko-KR" altLang="en-US" sz="1000" b="1" dirty="0">
                <a:latin typeface="Arial" panose="020B0604020202020204" pitchFamily="34" charset="0"/>
              </a:rPr>
              <a:t>숨기기 기</a:t>
            </a:r>
            <a:endParaRPr lang="en-US" altLang="ko-KR" sz="1000" b="1" dirty="0">
              <a:latin typeface="Arial" panose="020B0604020202020204" pitchFamily="34" charset="0"/>
            </a:endParaRPr>
          </a:p>
        </p:txBody>
      </p:sp>
      <p:pic>
        <p:nvPicPr>
          <p:cNvPr id="61" name="그림 6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7692" y="1657350"/>
            <a:ext cx="657225" cy="142875"/>
          </a:xfrm>
          <a:prstGeom prst="rect">
            <a:avLst/>
          </a:prstGeom>
        </p:spPr>
      </p:pic>
      <p:sp>
        <p:nvSpPr>
          <p:cNvPr id="64" name="직사각형 63"/>
          <p:cNvSpPr/>
          <p:nvPr/>
        </p:nvSpPr>
        <p:spPr>
          <a:xfrm>
            <a:off x="2170444" y="1007347"/>
            <a:ext cx="803868" cy="255802"/>
          </a:xfrm>
          <a:prstGeom prst="rect">
            <a:avLst/>
          </a:prstGeom>
          <a:solidFill>
            <a:srgbClr val="9391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60" name="그림 5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1418" y="1000335"/>
            <a:ext cx="2009775" cy="647700"/>
          </a:xfrm>
          <a:prstGeom prst="rect">
            <a:avLst/>
          </a:prstGeom>
        </p:spPr>
      </p:pic>
      <p:cxnSp>
        <p:nvCxnSpPr>
          <p:cNvPr id="68" name="직선 화살표 연결선 67"/>
          <p:cNvCxnSpPr>
            <a:stCxn id="60" idx="3"/>
            <a:endCxn id="71" idx="1"/>
          </p:cNvCxnSpPr>
          <p:nvPr/>
        </p:nvCxnSpPr>
        <p:spPr>
          <a:xfrm flipV="1">
            <a:off x="2461193" y="1301881"/>
            <a:ext cx="482166" cy="22304"/>
          </a:xfrm>
          <a:prstGeom prst="straightConnector1">
            <a:avLst/>
          </a:prstGeom>
          <a:ln w="31750">
            <a:solidFill>
              <a:srgbClr val="5B9BD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직사각형 70"/>
          <p:cNvSpPr/>
          <p:nvPr/>
        </p:nvSpPr>
        <p:spPr>
          <a:xfrm>
            <a:off x="2943359" y="1117176"/>
            <a:ext cx="1396738" cy="369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/>
              <a:t>display_name</a:t>
            </a:r>
            <a:endParaRPr lang="en-US" altLang="ko-KR" sz="1100" dirty="0"/>
          </a:p>
          <a:p>
            <a:pPr algn="ctr"/>
            <a:r>
              <a:rPr lang="en-US" altLang="ko-KR" sz="1100" dirty="0" err="1"/>
              <a:t>profile_image_path</a:t>
            </a:r>
            <a:endParaRPr lang="ko-KR" altLang="en-US" sz="1100" dirty="0"/>
          </a:p>
        </p:txBody>
      </p:sp>
      <p:sp>
        <p:nvSpPr>
          <p:cNvPr id="74" name="직사각형 73"/>
          <p:cNvSpPr/>
          <p:nvPr/>
        </p:nvSpPr>
        <p:spPr>
          <a:xfrm>
            <a:off x="1306286" y="1386771"/>
            <a:ext cx="466921" cy="237120"/>
          </a:xfrm>
          <a:prstGeom prst="rect">
            <a:avLst/>
          </a:prstGeom>
          <a:solidFill>
            <a:srgbClr val="635D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7251700" y="2044700"/>
            <a:ext cx="412336" cy="1765300"/>
          </a:xfrm>
          <a:prstGeom prst="rect">
            <a:avLst/>
          </a:prstGeom>
          <a:solidFill>
            <a:srgbClr val="FCFC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8101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62212" y="326870"/>
            <a:ext cx="112725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/>
              <a:t>? </a:t>
            </a:r>
            <a:r>
              <a:rPr lang="ko-KR" altLang="en-US" sz="2400" b="1" dirty="0"/>
              <a:t>기획 </a:t>
            </a:r>
            <a:r>
              <a:rPr lang="en-US" altLang="ko-KR" sz="2400" b="1" dirty="0"/>
              <a:t>&amp; </a:t>
            </a:r>
            <a:r>
              <a:rPr lang="ko-KR" altLang="en-US" sz="2400" b="1" dirty="0"/>
              <a:t>개발 문서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62212" y="1524852"/>
            <a:ext cx="1061823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b="1" dirty="0"/>
              <a:t>문서 명은 </a:t>
            </a:r>
            <a:r>
              <a:rPr lang="en-US" altLang="ko-KR" sz="1600" b="1" dirty="0" err="1"/>
              <a:t>cozyhouzz</a:t>
            </a:r>
            <a:r>
              <a:rPr lang="en-US" altLang="ko-KR" sz="1600" b="1" dirty="0"/>
              <a:t>_[</a:t>
            </a:r>
            <a:r>
              <a:rPr lang="ko-KR" altLang="en-US" sz="1600" b="1" dirty="0" err="1"/>
              <a:t>버전명</a:t>
            </a:r>
            <a:r>
              <a:rPr lang="en-US" altLang="ko-KR" sz="1600" b="1" dirty="0" smtClean="0"/>
              <a:t>]_[</a:t>
            </a:r>
            <a:r>
              <a:rPr lang="ko-KR" altLang="en-US" sz="1600" b="1" dirty="0" smtClean="0"/>
              <a:t>작성자명</a:t>
            </a:r>
            <a:r>
              <a:rPr lang="en-US" altLang="ko-KR" sz="1600" b="1" dirty="0" smtClean="0"/>
              <a:t>]_[</a:t>
            </a:r>
            <a:r>
              <a:rPr lang="ko-KR" altLang="en-US" sz="1600" b="1" dirty="0"/>
              <a:t>최종수정일자</a:t>
            </a:r>
            <a:r>
              <a:rPr lang="en-US" altLang="ko-KR" sz="1600" b="1" dirty="0"/>
              <a:t>]</a:t>
            </a:r>
            <a:r>
              <a:rPr lang="ko-KR" altLang="en-US" sz="1600" b="1" dirty="0"/>
              <a:t>로</a:t>
            </a:r>
            <a:r>
              <a:rPr lang="en-US" altLang="ko-KR" sz="1600" b="1" dirty="0"/>
              <a:t> </a:t>
            </a:r>
            <a:r>
              <a:rPr lang="ko-KR" altLang="en-US" sz="1600" b="1" dirty="0"/>
              <a:t>작성한다</a:t>
            </a:r>
            <a:r>
              <a:rPr lang="en-US" altLang="ko-KR" sz="1600" b="1" dirty="0"/>
              <a:t>(ex&gt;cozyhouzz_ver2.1_170116.pptx)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b="1" dirty="0"/>
              <a:t>문서 작성시 </a:t>
            </a:r>
            <a:r>
              <a:rPr lang="en-US" altLang="ko-KR" sz="1600" b="1" dirty="0"/>
              <a:t>App/Web </a:t>
            </a:r>
            <a:r>
              <a:rPr lang="ko-KR" altLang="en-US" sz="1600" b="1" dirty="0"/>
              <a:t>기획 표기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개발 우선순위를 명시 할 것 </a:t>
            </a:r>
            <a:r>
              <a:rPr lang="en-US" altLang="ko-KR" sz="1600" b="1" dirty="0"/>
              <a:t>(ex&gt; </a:t>
            </a:r>
            <a:r>
              <a:rPr lang="en-US" altLang="ko-KR" sz="1600" b="1" dirty="0" err="1"/>
              <a:t>Mainpage</a:t>
            </a:r>
            <a:r>
              <a:rPr lang="en-US" altLang="ko-KR" sz="1600" b="1" dirty="0"/>
              <a:t>(Web)(1))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b="1" dirty="0"/>
              <a:t>기본적으로 </a:t>
            </a:r>
            <a:r>
              <a:rPr lang="en-US" altLang="ko-KR" sz="1600" b="1" dirty="0" err="1"/>
              <a:t>github</a:t>
            </a:r>
            <a:r>
              <a:rPr lang="en-US" altLang="ko-KR" sz="1600" b="1" dirty="0"/>
              <a:t> repo</a:t>
            </a:r>
            <a:r>
              <a:rPr lang="ko-KR" altLang="en-US" sz="1600" b="1" dirty="0"/>
              <a:t>에 올릴 예정이나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수정이 필요할 경우에는 </a:t>
            </a:r>
            <a:r>
              <a:rPr lang="en-US" altLang="ko-KR" sz="1600" b="1" dirty="0" err="1"/>
              <a:t>github</a:t>
            </a:r>
            <a:r>
              <a:rPr lang="ko-KR" altLang="en-US" sz="1600" b="1" dirty="0"/>
              <a:t>에 있는 본 문서는 수장하면 </a:t>
            </a:r>
            <a:r>
              <a:rPr lang="ko-KR" altLang="en-US" sz="1600" b="1" dirty="0" err="1"/>
              <a:t>안된다</a:t>
            </a:r>
            <a:r>
              <a:rPr lang="en-US" altLang="ko-KR" sz="1600" b="1" dirty="0"/>
              <a:t>. </a:t>
            </a:r>
            <a:r>
              <a:rPr lang="ko-KR" altLang="en-US" sz="1600" b="1" dirty="0"/>
              <a:t>수정사항이 반영되어야 하는 경우에는 기획자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대표만 수정하자</a:t>
            </a:r>
            <a:endParaRPr lang="en-US" altLang="ko-KR" sz="1600" b="1" dirty="0"/>
          </a:p>
          <a:p>
            <a:r>
              <a:rPr lang="en-US" altLang="ko-KR" sz="1600" b="1" dirty="0"/>
              <a:t>(</a:t>
            </a:r>
            <a:r>
              <a:rPr lang="ko-KR" altLang="en-US" sz="1600" b="1" dirty="0"/>
              <a:t>잘못하면 내용이 날아갈 수 있음</a:t>
            </a:r>
            <a:r>
              <a:rPr lang="en-US" altLang="ko-KR" sz="1600" b="1" dirty="0"/>
              <a:t>)</a:t>
            </a:r>
          </a:p>
          <a:p>
            <a:endParaRPr lang="en-US" altLang="ko-KR" sz="1600" b="1" dirty="0"/>
          </a:p>
          <a:p>
            <a:endParaRPr lang="en-US" altLang="ko-KR" sz="1600" b="1" dirty="0"/>
          </a:p>
        </p:txBody>
      </p:sp>
    </p:spTree>
    <p:extLst>
      <p:ext uri="{BB962C8B-B14F-4D97-AF65-F5344CB8AC3E}">
        <p14:creationId xmlns:p14="http://schemas.microsoft.com/office/powerpoint/2010/main" val="3508073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3420" y="326870"/>
            <a:ext cx="5248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글</a:t>
            </a:r>
            <a:r>
              <a:rPr lang="en-US" altLang="ko-KR" b="1" dirty="0"/>
              <a:t> </a:t>
            </a:r>
            <a:r>
              <a:rPr lang="ko-KR" altLang="en-US" b="1" dirty="0"/>
              <a:t>상세보기</a:t>
            </a:r>
            <a:r>
              <a:rPr lang="en-US" altLang="ko-KR" b="1" dirty="0" smtClean="0"/>
              <a:t>– </a:t>
            </a:r>
            <a:r>
              <a:rPr lang="en-US" altLang="ko-KR" b="1" dirty="0"/>
              <a:t>VR </a:t>
            </a:r>
            <a:r>
              <a:rPr lang="en-US" altLang="ko-KR" b="1" dirty="0" smtClean="0"/>
              <a:t>Viewer[Mobile</a:t>
            </a:r>
            <a:r>
              <a:rPr lang="ko-KR" altLang="en-US" b="1" dirty="0" smtClean="0"/>
              <a:t>크기</a:t>
            </a:r>
            <a:r>
              <a:rPr lang="en-US" altLang="ko-KR" b="1" dirty="0" smtClean="0"/>
              <a:t>](</a:t>
            </a:r>
            <a:r>
              <a:rPr lang="en-US" altLang="ko-KR" b="1" dirty="0"/>
              <a:t>1)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8128856" y="4089428"/>
            <a:ext cx="3820373" cy="18620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/>
              <a:t>&lt; </a:t>
            </a:r>
            <a:r>
              <a:rPr lang="ko-KR" altLang="en-US" sz="1400" b="1" dirty="0"/>
              <a:t>참고사항 </a:t>
            </a:r>
            <a:r>
              <a:rPr lang="en-US" altLang="ko-KR" sz="1400" b="1" dirty="0"/>
              <a:t>&gt;</a:t>
            </a:r>
          </a:p>
          <a:p>
            <a:pPr algn="ctr"/>
            <a:endParaRPr lang="en-US" altLang="ko-KR" sz="1000" b="1" dirty="0"/>
          </a:p>
          <a:p>
            <a:pPr marL="171450" indent="-171450">
              <a:buFontTx/>
              <a:buChar char="-"/>
            </a:pPr>
            <a:r>
              <a:rPr lang="en-US" altLang="ko-KR" sz="1000" b="1" dirty="0">
                <a:latin typeface="Arial" panose="020B0604020202020204" pitchFamily="34" charset="0"/>
                <a:hlinkClick r:id="rId2"/>
              </a:rPr>
              <a:t>Field</a:t>
            </a:r>
          </a:p>
          <a:p>
            <a:r>
              <a:rPr lang="ko-KR" altLang="en-US" sz="1000" b="1" dirty="0">
                <a:latin typeface="Arial" panose="020B0604020202020204" pitchFamily="34" charset="0"/>
                <a:hlinkClick r:id="rId2"/>
              </a:rPr>
              <a:t>http://dev.moblab.kr/canvas-theme/HTML/component-editable.html</a:t>
            </a:r>
            <a:endParaRPr lang="en-US" altLang="ko-KR" sz="1000" b="1" dirty="0">
              <a:latin typeface="Arial" panose="020B0604020202020204" pitchFamily="34" charset="0"/>
            </a:endParaRPr>
          </a:p>
          <a:p>
            <a:endParaRPr lang="en-US" altLang="ko-KR" sz="1000" b="1" dirty="0">
              <a:latin typeface="Arial" panose="020B0604020202020204" pitchFamily="34" charset="0"/>
            </a:endParaRPr>
          </a:p>
          <a:p>
            <a:pPr marL="171450" indent="-171450">
              <a:buFontTx/>
              <a:buChar char="-"/>
            </a:pPr>
            <a:r>
              <a:rPr lang="en-US" altLang="ko-KR" sz="1000" b="1" dirty="0">
                <a:latin typeface="Arial" panose="020B0604020202020204" pitchFamily="34" charset="0"/>
              </a:rPr>
              <a:t>Icon</a:t>
            </a:r>
          </a:p>
          <a:p>
            <a:r>
              <a:rPr lang="en-US" altLang="ko-KR" sz="1000" b="1" dirty="0">
                <a:latin typeface="Arial" panose="020B0604020202020204" pitchFamily="34" charset="0"/>
                <a:hlinkClick r:id="rId3"/>
              </a:rPr>
              <a:t>http://dev.moblab.kr/canvas-theme/HTML/social-icons.html</a:t>
            </a:r>
            <a:endParaRPr lang="en-US" altLang="ko-KR" sz="1000" b="1" dirty="0">
              <a:latin typeface="Arial" panose="020B0604020202020204" pitchFamily="34" charset="0"/>
            </a:endParaRPr>
          </a:p>
          <a:p>
            <a:endParaRPr lang="en-US" altLang="ko-KR" sz="1000" b="1" dirty="0">
              <a:latin typeface="Arial" panose="020B0604020202020204" pitchFamily="34" charset="0"/>
            </a:endParaRPr>
          </a:p>
          <a:p>
            <a:pPr marL="171450" indent="-171450">
              <a:buFontTx/>
              <a:buChar char="-"/>
            </a:pPr>
            <a:r>
              <a:rPr lang="ko-KR" altLang="en-US" sz="1000" b="1" dirty="0">
                <a:latin typeface="Arial" panose="020B0604020202020204" pitchFamily="34" charset="0"/>
              </a:rPr>
              <a:t>접속경로</a:t>
            </a:r>
            <a:endParaRPr lang="en-US" altLang="ko-KR" sz="1000" b="1" dirty="0">
              <a:latin typeface="Arial" panose="020B0604020202020204" pitchFamily="34" charset="0"/>
            </a:endParaRPr>
          </a:p>
          <a:p>
            <a:r>
              <a:rPr lang="en-US" altLang="ko-KR" sz="1000" b="1" dirty="0">
                <a:latin typeface="Arial" panose="020B0604020202020204" pitchFamily="34" charset="0"/>
              </a:rPr>
              <a:t>/post/embed/:ID</a:t>
            </a:r>
            <a:endParaRPr lang="ko-KR" altLang="en-US" sz="1000" b="1" dirty="0">
              <a:latin typeface="Arial" panose="020B0604020202020204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420" y="1009650"/>
            <a:ext cx="7210616" cy="5497830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1200529" y="5970384"/>
            <a:ext cx="5769614" cy="414751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0" name="직선 화살표 연결선 19"/>
          <p:cNvCxnSpPr>
            <a:endCxn id="25" idx="1"/>
          </p:cNvCxnSpPr>
          <p:nvPr/>
        </p:nvCxnSpPr>
        <p:spPr>
          <a:xfrm flipV="1">
            <a:off x="7664036" y="2143054"/>
            <a:ext cx="464820" cy="812968"/>
          </a:xfrm>
          <a:prstGeom prst="straightConnector1">
            <a:avLst/>
          </a:prstGeom>
          <a:ln w="317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8128856" y="6189512"/>
            <a:ext cx="98281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000" b="1" dirty="0">
                <a:latin typeface="Arial" panose="020B0604020202020204" pitchFamily="34" charset="0"/>
              </a:rPr>
              <a:t>현재 있는 폼</a:t>
            </a:r>
            <a:endParaRPr lang="en-US" altLang="ko-KR" sz="1000" b="1" dirty="0">
              <a:latin typeface="Arial" panose="020B0604020202020204" pitchFamily="34" charset="0"/>
            </a:endParaRPr>
          </a:p>
          <a:p>
            <a:pPr algn="ctr"/>
            <a:r>
              <a:rPr lang="ko-KR" altLang="en-US" sz="1000" b="1" dirty="0">
                <a:latin typeface="Arial" panose="020B0604020202020204" pitchFamily="34" charset="0"/>
              </a:rPr>
              <a:t>그대로 사용</a:t>
            </a:r>
            <a:endParaRPr lang="ko-KR" altLang="ko-KR" sz="1000" b="1" dirty="0">
              <a:latin typeface="Arial" panose="020B0604020202020204" pitchFamily="34" charset="0"/>
            </a:endParaRPr>
          </a:p>
        </p:txBody>
      </p:sp>
      <p:cxnSp>
        <p:nvCxnSpPr>
          <p:cNvPr id="12" name="직선 화살표 연결선 11"/>
          <p:cNvCxnSpPr>
            <a:endCxn id="21" idx="1"/>
          </p:cNvCxnSpPr>
          <p:nvPr/>
        </p:nvCxnSpPr>
        <p:spPr>
          <a:xfrm>
            <a:off x="6979456" y="6185080"/>
            <a:ext cx="1149400" cy="204487"/>
          </a:xfrm>
          <a:prstGeom prst="straightConnector1">
            <a:avLst/>
          </a:prstGeom>
          <a:ln w="317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8128856" y="342561"/>
            <a:ext cx="3820373" cy="360098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/>
              <a:t>&lt;</a:t>
            </a:r>
            <a:r>
              <a:rPr lang="ko-KR" altLang="en-US" sz="1400" b="1" dirty="0"/>
              <a:t>기능설명</a:t>
            </a:r>
            <a:r>
              <a:rPr lang="en-US" altLang="ko-KR" sz="1400" b="1" dirty="0"/>
              <a:t>&gt;</a:t>
            </a:r>
          </a:p>
          <a:p>
            <a:pPr algn="ctr"/>
            <a:endParaRPr lang="en-US" altLang="ko-KR" sz="1000" b="1" dirty="0">
              <a:latin typeface="Arial" panose="020B0604020202020204" pitchFamily="34" charset="0"/>
            </a:endParaRPr>
          </a:p>
          <a:p>
            <a:pPr algn="ctr"/>
            <a:endParaRPr lang="en-US" altLang="ko-KR" sz="1000" b="1" dirty="0">
              <a:latin typeface="Arial" panose="020B0604020202020204" pitchFamily="34" charset="0"/>
            </a:endParaRPr>
          </a:p>
          <a:p>
            <a:pPr algn="just"/>
            <a:r>
              <a:rPr lang="en-US" altLang="ko-KR" sz="1000" b="1" dirty="0">
                <a:latin typeface="Arial" panose="020B0604020202020204" pitchFamily="34" charset="0"/>
              </a:rPr>
              <a:t>- </a:t>
            </a:r>
            <a:r>
              <a:rPr lang="ko-KR" altLang="en-US" sz="1000" b="1" dirty="0">
                <a:latin typeface="Arial" panose="020B0604020202020204" pitchFamily="34" charset="0"/>
              </a:rPr>
              <a:t>링크공유</a:t>
            </a:r>
            <a:endParaRPr lang="en-US" altLang="ko-KR" sz="1000" b="1" dirty="0">
              <a:latin typeface="Arial" panose="020B0604020202020204" pitchFamily="34" charset="0"/>
            </a:endParaRPr>
          </a:p>
          <a:p>
            <a:pPr algn="just"/>
            <a:r>
              <a:rPr lang="ko-KR" altLang="en-US" sz="1000" b="1" dirty="0">
                <a:latin typeface="Arial" panose="020B0604020202020204" pitchFamily="34" charset="0"/>
              </a:rPr>
              <a:t>말 그대로 링크공유</a:t>
            </a:r>
            <a:r>
              <a:rPr lang="en-US" altLang="ko-KR" sz="1000" b="1" dirty="0">
                <a:latin typeface="Arial" panose="020B0604020202020204" pitchFamily="34" charset="0"/>
              </a:rPr>
              <a:t>, </a:t>
            </a:r>
            <a:r>
              <a:rPr lang="ko-KR" altLang="en-US" sz="1000" b="1" dirty="0">
                <a:latin typeface="Arial" panose="020B0604020202020204" pitchFamily="34" charset="0"/>
              </a:rPr>
              <a:t>현재 페이지의 </a:t>
            </a:r>
            <a:r>
              <a:rPr lang="en-US" altLang="ko-KR" sz="1000" b="1" dirty="0" err="1">
                <a:latin typeface="Arial" panose="020B0604020202020204" pitchFamily="34" charset="0"/>
              </a:rPr>
              <a:t>url</a:t>
            </a:r>
            <a:r>
              <a:rPr lang="ko-KR" altLang="en-US" sz="1000" b="1" dirty="0">
                <a:latin typeface="Arial" panose="020B0604020202020204" pitchFamily="34" charset="0"/>
              </a:rPr>
              <a:t>을 클립보드로 복사할 수 있게 함</a:t>
            </a:r>
            <a:r>
              <a:rPr lang="en-US" altLang="ko-KR" sz="1000" b="1" dirty="0">
                <a:latin typeface="Arial" panose="020B0604020202020204" pitchFamily="34" charset="0"/>
              </a:rPr>
              <a:t>. Copy</a:t>
            </a:r>
            <a:r>
              <a:rPr lang="ko-KR" altLang="en-US" sz="1000" b="1" dirty="0">
                <a:latin typeface="Arial" panose="020B0604020202020204" pitchFamily="34" charset="0"/>
              </a:rPr>
              <a:t>를 </a:t>
            </a:r>
            <a:r>
              <a:rPr lang="ko-KR" altLang="en-US" sz="1000" b="1" dirty="0" err="1">
                <a:latin typeface="Arial" panose="020B0604020202020204" pitchFamily="34" charset="0"/>
              </a:rPr>
              <a:t>클릭시</a:t>
            </a:r>
            <a:r>
              <a:rPr lang="ko-KR" altLang="en-US" sz="1000" b="1" dirty="0">
                <a:latin typeface="Arial" panose="020B0604020202020204" pitchFamily="34" charset="0"/>
              </a:rPr>
              <a:t> 클립보드에 </a:t>
            </a:r>
            <a:r>
              <a:rPr lang="en-US" altLang="ko-KR" sz="1000" b="1" dirty="0" err="1">
                <a:latin typeface="Arial" panose="020B0604020202020204" pitchFamily="34" charset="0"/>
              </a:rPr>
              <a:t>url</a:t>
            </a:r>
            <a:r>
              <a:rPr lang="ko-KR" altLang="en-US" sz="1000" b="1" dirty="0">
                <a:latin typeface="Arial" panose="020B0604020202020204" pitchFamily="34" charset="0"/>
              </a:rPr>
              <a:t>이 복사된다</a:t>
            </a:r>
            <a:endParaRPr lang="en-US" altLang="ko-KR" sz="1000" b="1" dirty="0">
              <a:latin typeface="Arial" panose="020B0604020202020204" pitchFamily="34" charset="0"/>
            </a:endParaRPr>
          </a:p>
          <a:p>
            <a:pPr algn="just"/>
            <a:endParaRPr lang="en-US" altLang="ko-KR" sz="1000" b="1" dirty="0">
              <a:latin typeface="Arial" panose="020B0604020202020204" pitchFamily="34" charset="0"/>
            </a:endParaRPr>
          </a:p>
          <a:p>
            <a:pPr marL="171450" indent="-171450" algn="just">
              <a:buFontTx/>
              <a:buChar char="-"/>
            </a:pPr>
            <a:r>
              <a:rPr lang="en-US" altLang="ko-KR" sz="1000" b="1" dirty="0">
                <a:latin typeface="Arial" panose="020B0604020202020204" pitchFamily="34" charset="0"/>
              </a:rPr>
              <a:t>Embed(iframe)</a:t>
            </a:r>
          </a:p>
          <a:p>
            <a:pPr algn="just"/>
            <a:r>
              <a:rPr lang="ko-KR" altLang="en-US" sz="1000" b="1" dirty="0">
                <a:latin typeface="Arial" panose="020B0604020202020204" pitchFamily="34" charset="0"/>
              </a:rPr>
              <a:t>홈페이지</a:t>
            </a:r>
            <a:r>
              <a:rPr lang="en-US" altLang="ko-KR" sz="1000" b="1" dirty="0">
                <a:latin typeface="Arial" panose="020B0604020202020204" pitchFamily="34" charset="0"/>
              </a:rPr>
              <a:t>, </a:t>
            </a:r>
            <a:r>
              <a:rPr lang="ko-KR" altLang="en-US" sz="1000" b="1" dirty="0">
                <a:latin typeface="Arial" panose="020B0604020202020204" pitchFamily="34" charset="0"/>
              </a:rPr>
              <a:t>각종 </a:t>
            </a:r>
            <a:r>
              <a:rPr lang="ko-KR" altLang="en-US" sz="1000" b="1" dirty="0" err="1">
                <a:latin typeface="Arial" panose="020B0604020202020204" pitchFamily="34" charset="0"/>
              </a:rPr>
              <a:t>게시글에</a:t>
            </a:r>
            <a:r>
              <a:rPr lang="ko-KR" altLang="en-US" sz="1000" b="1" dirty="0">
                <a:latin typeface="Arial" panose="020B0604020202020204" pitchFamily="34" charset="0"/>
              </a:rPr>
              <a:t> 링크형태가 아닌 </a:t>
            </a:r>
            <a:r>
              <a:rPr lang="en-US" altLang="ko-KR" sz="1000" b="1" dirty="0">
                <a:latin typeface="Arial" panose="020B0604020202020204" pitchFamily="34" charset="0"/>
              </a:rPr>
              <a:t>iframe</a:t>
            </a:r>
            <a:r>
              <a:rPr lang="ko-KR" altLang="en-US" sz="1000" b="1" dirty="0">
                <a:latin typeface="Arial" panose="020B0604020202020204" pitchFamily="34" charset="0"/>
              </a:rPr>
              <a:t>형태로 삽입하는 기능</a:t>
            </a:r>
            <a:r>
              <a:rPr lang="en-US" altLang="ko-KR" sz="1000" b="1" dirty="0">
                <a:latin typeface="Arial" panose="020B0604020202020204" pitchFamily="34" charset="0"/>
              </a:rPr>
              <a:t>.</a:t>
            </a:r>
          </a:p>
          <a:p>
            <a:pPr algn="just"/>
            <a:r>
              <a:rPr lang="ko-KR" altLang="en-US" sz="1000" b="1" dirty="0">
                <a:latin typeface="Arial" panose="020B0604020202020204" pitchFamily="34" charset="0"/>
              </a:rPr>
              <a:t>삽입 </a:t>
            </a:r>
            <a:r>
              <a:rPr lang="en-US" altLang="ko-KR" sz="1000" b="1" dirty="0" err="1">
                <a:latin typeface="Arial" panose="020B0604020202020204" pitchFamily="34" charset="0"/>
              </a:rPr>
              <a:t>url</a:t>
            </a:r>
            <a:r>
              <a:rPr lang="en-US" altLang="ko-KR" sz="1000" b="1" dirty="0">
                <a:latin typeface="Arial" panose="020B0604020202020204" pitchFamily="34" charset="0"/>
              </a:rPr>
              <a:t> </a:t>
            </a:r>
            <a:r>
              <a:rPr lang="ko-KR" altLang="en-US" sz="1000" b="1" dirty="0">
                <a:latin typeface="Arial" panose="020B0604020202020204" pitchFamily="34" charset="0"/>
              </a:rPr>
              <a:t>생성시 </a:t>
            </a:r>
            <a:r>
              <a:rPr lang="en-US" altLang="ko-KR" sz="1000" b="1" dirty="0">
                <a:latin typeface="Arial" panose="020B0604020202020204" pitchFamily="34" charset="0"/>
              </a:rPr>
              <a:t>Width</a:t>
            </a:r>
            <a:r>
              <a:rPr lang="ko-KR" altLang="en-US" sz="1000" b="1" dirty="0">
                <a:latin typeface="Arial" panose="020B0604020202020204" pitchFamily="34" charset="0"/>
              </a:rPr>
              <a:t>는 </a:t>
            </a:r>
            <a:r>
              <a:rPr lang="en-US" altLang="ko-KR" sz="1000" b="1" dirty="0">
                <a:latin typeface="Arial" panose="020B0604020202020204" pitchFamily="34" charset="0"/>
              </a:rPr>
              <a:t>100%</a:t>
            </a:r>
            <a:r>
              <a:rPr lang="ko-KR" altLang="en-US" sz="1000" b="1" dirty="0">
                <a:latin typeface="Arial" panose="020B0604020202020204" pitchFamily="34" charset="0"/>
              </a:rPr>
              <a:t>로 지정하며</a:t>
            </a:r>
            <a:r>
              <a:rPr lang="en-US" altLang="ko-KR" sz="1000" b="1" dirty="0">
                <a:latin typeface="Arial" panose="020B0604020202020204" pitchFamily="34" charset="0"/>
              </a:rPr>
              <a:t>, </a:t>
            </a:r>
            <a:r>
              <a:rPr lang="en-US" altLang="ko-KR" sz="1000" b="1" dirty="0" err="1">
                <a:latin typeface="Arial" panose="020B0604020202020204" pitchFamily="34" charset="0"/>
              </a:rPr>
              <a:t>heigh</a:t>
            </a:r>
            <a:r>
              <a:rPr lang="ko-KR" altLang="en-US" sz="1000" b="1" dirty="0">
                <a:latin typeface="Arial" panose="020B0604020202020204" pitchFamily="34" charset="0"/>
              </a:rPr>
              <a:t>는 </a:t>
            </a:r>
            <a:r>
              <a:rPr lang="en-US" altLang="ko-KR" sz="1000" b="1" dirty="0">
                <a:latin typeface="Arial" panose="020B0604020202020204" pitchFamily="34" charset="0"/>
              </a:rPr>
              <a:t>select-[Small(300px), Medium(600px), Big(900px), Custom(</a:t>
            </a:r>
            <a:r>
              <a:rPr lang="ko-KR" altLang="en-US" sz="1000" b="1" dirty="0" err="1">
                <a:latin typeface="Arial" panose="020B0604020202020204" pitchFamily="34" charset="0"/>
              </a:rPr>
              <a:t>사이즈입력창</a:t>
            </a:r>
            <a:r>
              <a:rPr lang="ko-KR" altLang="en-US" sz="1000" b="1" dirty="0">
                <a:latin typeface="Arial" panose="020B0604020202020204" pitchFamily="34" charset="0"/>
              </a:rPr>
              <a:t> 생성</a:t>
            </a:r>
            <a:r>
              <a:rPr lang="en-US" altLang="ko-KR" sz="1000" b="1" dirty="0">
                <a:latin typeface="Arial" panose="020B0604020202020204" pitchFamily="34" charset="0"/>
              </a:rPr>
              <a:t>]</a:t>
            </a:r>
            <a:r>
              <a:rPr lang="ko-KR" altLang="en-US" sz="1000" b="1" dirty="0">
                <a:latin typeface="Arial" panose="020B0604020202020204" pitchFamily="34" charset="0"/>
              </a:rPr>
              <a:t>으로 제작</a:t>
            </a:r>
            <a:endParaRPr lang="en-US" altLang="ko-KR" sz="1000" b="1" dirty="0">
              <a:latin typeface="Arial" panose="020B0604020202020204" pitchFamily="34" charset="0"/>
            </a:endParaRPr>
          </a:p>
          <a:p>
            <a:pPr algn="just"/>
            <a:r>
              <a:rPr lang="ko-KR" altLang="en-US" sz="1000" b="1" dirty="0">
                <a:latin typeface="Arial" panose="020B0604020202020204" pitchFamily="34" charset="0"/>
              </a:rPr>
              <a:t>입력되는 코드에 따라 하단의 </a:t>
            </a:r>
            <a:r>
              <a:rPr lang="en-US" altLang="ko-KR" sz="1000" b="1" dirty="0" err="1">
                <a:latin typeface="Arial" panose="020B0604020202020204" pitchFamily="34" charset="0"/>
              </a:rPr>
              <a:t>url</a:t>
            </a:r>
            <a:r>
              <a:rPr lang="ko-KR" altLang="en-US" sz="1000" b="1" dirty="0">
                <a:latin typeface="Arial" panose="020B0604020202020204" pitchFamily="34" charset="0"/>
              </a:rPr>
              <a:t>이 동적으로 생성된다</a:t>
            </a:r>
            <a:r>
              <a:rPr lang="en-US" altLang="ko-KR" sz="1000" b="1" dirty="0">
                <a:latin typeface="Arial" panose="020B0604020202020204" pitchFamily="34" charset="0"/>
              </a:rPr>
              <a:t>.</a:t>
            </a:r>
          </a:p>
          <a:p>
            <a:pPr algn="just"/>
            <a:r>
              <a:rPr lang="en-US" altLang="ko-KR" sz="1000" b="1" dirty="0">
                <a:latin typeface="Arial" panose="020B0604020202020204" pitchFamily="34" charset="0"/>
              </a:rPr>
              <a:t>Copy</a:t>
            </a:r>
            <a:r>
              <a:rPr lang="ko-KR" altLang="en-US" sz="1000" b="1" dirty="0">
                <a:latin typeface="Arial" panose="020B0604020202020204" pitchFamily="34" charset="0"/>
              </a:rPr>
              <a:t>를 </a:t>
            </a:r>
            <a:r>
              <a:rPr lang="ko-KR" altLang="en-US" sz="1000" b="1" dirty="0" err="1">
                <a:latin typeface="Arial" panose="020B0604020202020204" pitchFamily="34" charset="0"/>
              </a:rPr>
              <a:t>클릭시</a:t>
            </a:r>
            <a:r>
              <a:rPr lang="ko-KR" altLang="en-US" sz="1000" b="1" dirty="0">
                <a:latin typeface="Arial" panose="020B0604020202020204" pitchFamily="34" charset="0"/>
              </a:rPr>
              <a:t> 클립보드에 생성된 </a:t>
            </a:r>
            <a:r>
              <a:rPr lang="en-US" altLang="ko-KR" sz="1000" b="1" dirty="0" err="1">
                <a:latin typeface="Arial" panose="020B0604020202020204" pitchFamily="34" charset="0"/>
              </a:rPr>
              <a:t>url</a:t>
            </a:r>
            <a:r>
              <a:rPr lang="ko-KR" altLang="en-US" sz="1000" b="1" dirty="0">
                <a:latin typeface="Arial" panose="020B0604020202020204" pitchFamily="34" charset="0"/>
              </a:rPr>
              <a:t>이 복사된다</a:t>
            </a:r>
            <a:r>
              <a:rPr lang="en-US" altLang="ko-KR" sz="1000" b="1" dirty="0">
                <a:latin typeface="Arial" panose="020B0604020202020204" pitchFamily="34" charset="0"/>
              </a:rPr>
              <a:t>.</a:t>
            </a:r>
          </a:p>
          <a:p>
            <a:pPr algn="just"/>
            <a:endParaRPr lang="en-US" altLang="ko-KR" sz="1000" b="1" dirty="0">
              <a:latin typeface="Arial" panose="020B0604020202020204" pitchFamily="34" charset="0"/>
            </a:endParaRPr>
          </a:p>
          <a:p>
            <a:pPr algn="just"/>
            <a:r>
              <a:rPr lang="en-US" altLang="ko-KR" sz="1000" b="1" dirty="0">
                <a:latin typeface="Arial" panose="020B0604020202020204" pitchFamily="34" charset="0"/>
              </a:rPr>
              <a:t>- Facebook/</a:t>
            </a:r>
            <a:r>
              <a:rPr lang="ko-KR" altLang="en-US" sz="1000" b="1" dirty="0" err="1">
                <a:latin typeface="Arial" panose="020B0604020202020204" pitchFamily="34" charset="0"/>
              </a:rPr>
              <a:t>카카오톡</a:t>
            </a:r>
            <a:r>
              <a:rPr lang="en-US" altLang="ko-KR" sz="1000" b="1" dirty="0">
                <a:latin typeface="Arial" panose="020B0604020202020204" pitchFamily="34" charset="0"/>
              </a:rPr>
              <a:t>/</a:t>
            </a:r>
            <a:r>
              <a:rPr lang="ko-KR" altLang="en-US" sz="1000" b="1" dirty="0" err="1">
                <a:latin typeface="Arial" panose="020B0604020202020204" pitchFamily="34" charset="0"/>
              </a:rPr>
              <a:t>네이버밴드</a:t>
            </a:r>
            <a:r>
              <a:rPr lang="ko-KR" altLang="en-US" sz="1000" b="1" dirty="0">
                <a:latin typeface="Arial" panose="020B0604020202020204" pitchFamily="34" charset="0"/>
              </a:rPr>
              <a:t> 공유하기</a:t>
            </a:r>
            <a:r>
              <a:rPr lang="en-US" altLang="ko-KR" sz="1000" b="1" dirty="0">
                <a:latin typeface="Arial" panose="020B0604020202020204" pitchFamily="34" charset="0"/>
              </a:rPr>
              <a:t>,</a:t>
            </a:r>
          </a:p>
          <a:p>
            <a:pPr algn="just"/>
            <a:r>
              <a:rPr lang="ko-KR" altLang="en-US" sz="1000" b="1" dirty="0">
                <a:latin typeface="Arial" panose="020B0604020202020204" pitchFamily="34" charset="0"/>
              </a:rPr>
              <a:t>각 </a:t>
            </a:r>
            <a:r>
              <a:rPr lang="en-US" altLang="ko-KR" sz="1000" b="1" dirty="0">
                <a:latin typeface="Arial" panose="020B0604020202020204" pitchFamily="34" charset="0"/>
              </a:rPr>
              <a:t>SDK</a:t>
            </a:r>
            <a:r>
              <a:rPr lang="ko-KR" altLang="en-US" sz="1000" b="1" dirty="0">
                <a:latin typeface="Arial" panose="020B0604020202020204" pitchFamily="34" charset="0"/>
              </a:rPr>
              <a:t>를 이용한 공유하기 기능 구현</a:t>
            </a:r>
            <a:endParaRPr lang="en-US" altLang="ko-KR" sz="1000" b="1" dirty="0">
              <a:latin typeface="Arial" panose="020B0604020202020204" pitchFamily="34" charset="0"/>
            </a:endParaRPr>
          </a:p>
          <a:p>
            <a:pPr algn="just"/>
            <a:endParaRPr lang="en-US" altLang="ko-KR" sz="1000" b="1" dirty="0">
              <a:latin typeface="Arial" panose="020B0604020202020204" pitchFamily="34" charset="0"/>
            </a:endParaRPr>
          </a:p>
          <a:p>
            <a:pPr marL="171450" indent="-171450" algn="just">
              <a:buFontTx/>
              <a:buChar char="-"/>
            </a:pPr>
            <a:r>
              <a:rPr lang="ko-KR" altLang="en-US" sz="1000" b="1" dirty="0">
                <a:latin typeface="Arial" panose="020B0604020202020204" pitchFamily="34" charset="0"/>
              </a:rPr>
              <a:t>글을 작성한 </a:t>
            </a:r>
            <a:r>
              <a:rPr lang="en-US" altLang="ko-KR" sz="1000" b="1" dirty="0">
                <a:latin typeface="Arial" panose="020B0604020202020204" pitchFamily="34" charset="0"/>
              </a:rPr>
              <a:t>User </a:t>
            </a:r>
            <a:r>
              <a:rPr lang="ko-KR" altLang="en-US" sz="1000" b="1" dirty="0">
                <a:latin typeface="Arial" panose="020B0604020202020204" pitchFamily="34" charset="0"/>
              </a:rPr>
              <a:t>정보 보여주기</a:t>
            </a:r>
            <a:endParaRPr lang="en-US" altLang="ko-KR" sz="1000" b="1" dirty="0">
              <a:latin typeface="Arial" panose="020B0604020202020204" pitchFamily="34" charset="0"/>
            </a:endParaRPr>
          </a:p>
          <a:p>
            <a:pPr algn="just"/>
            <a:r>
              <a:rPr lang="en-US" altLang="ko-KR" sz="1000" b="1" dirty="0" err="1">
                <a:latin typeface="Arial" panose="020B0604020202020204" pitchFamily="34" charset="0"/>
              </a:rPr>
              <a:t>display_name</a:t>
            </a:r>
            <a:r>
              <a:rPr lang="en-US" altLang="ko-KR" sz="1000" b="1" dirty="0">
                <a:latin typeface="Arial" panose="020B0604020202020204" pitchFamily="34" charset="0"/>
              </a:rPr>
              <a:t>(</a:t>
            </a:r>
            <a:r>
              <a:rPr lang="ko-KR" altLang="en-US" sz="1000" b="1" dirty="0">
                <a:latin typeface="Arial" panose="020B0604020202020204" pitchFamily="34" charset="0"/>
              </a:rPr>
              <a:t>닉네임</a:t>
            </a:r>
            <a:r>
              <a:rPr lang="en-US" altLang="ko-KR" sz="1000" b="1" dirty="0">
                <a:latin typeface="Arial" panose="020B0604020202020204" pitchFamily="34" charset="0"/>
              </a:rPr>
              <a:t>/</a:t>
            </a:r>
            <a:r>
              <a:rPr lang="ko-KR" altLang="en-US" sz="1000" b="1" dirty="0">
                <a:latin typeface="Arial" panose="020B0604020202020204" pitchFamily="34" charset="0"/>
              </a:rPr>
              <a:t>사업자명</a:t>
            </a:r>
            <a:r>
              <a:rPr lang="en-US" altLang="ko-KR" sz="1000" b="1" dirty="0">
                <a:latin typeface="Arial" panose="020B0604020202020204" pitchFamily="34" charset="0"/>
              </a:rPr>
              <a:t>), </a:t>
            </a:r>
            <a:r>
              <a:rPr lang="en-US" altLang="ko-KR" sz="1000" b="1" dirty="0" err="1">
                <a:latin typeface="Arial" panose="020B0604020202020204" pitchFamily="34" charset="0"/>
              </a:rPr>
              <a:t>profile_image_path</a:t>
            </a:r>
            <a:r>
              <a:rPr lang="en-US" altLang="ko-KR" sz="1000" b="1" dirty="0">
                <a:latin typeface="Arial" panose="020B0604020202020204" pitchFamily="34" charset="0"/>
              </a:rPr>
              <a:t> </a:t>
            </a:r>
            <a:r>
              <a:rPr lang="ko-KR" altLang="en-US" sz="1000" b="1" dirty="0">
                <a:latin typeface="Arial" panose="020B0604020202020204" pitchFamily="34" charset="0"/>
              </a:rPr>
              <a:t>정보 제공</a:t>
            </a:r>
            <a:r>
              <a:rPr lang="en-US" altLang="ko-KR" sz="1000" b="1" dirty="0">
                <a:latin typeface="Arial" panose="020B0604020202020204" pitchFamily="34" charset="0"/>
              </a:rPr>
              <a:t>. </a:t>
            </a:r>
            <a:r>
              <a:rPr lang="ko-KR" altLang="en-US" sz="1000" b="1" dirty="0">
                <a:latin typeface="Arial" panose="020B0604020202020204" pitchFamily="34" charset="0"/>
              </a:rPr>
              <a:t>하단의 화살표 버튼 </a:t>
            </a:r>
            <a:r>
              <a:rPr lang="en-US" altLang="ko-KR" sz="1000" b="1" dirty="0">
                <a:latin typeface="Arial" panose="020B0604020202020204" pitchFamily="34" charset="0"/>
              </a:rPr>
              <a:t>- </a:t>
            </a:r>
            <a:r>
              <a:rPr lang="ko-KR" altLang="en-US" sz="1000" b="1" dirty="0">
                <a:latin typeface="Arial" panose="020B0604020202020204" pitchFamily="34" charset="0"/>
              </a:rPr>
              <a:t>보이기</a:t>
            </a:r>
            <a:r>
              <a:rPr lang="en-US" altLang="ko-KR" sz="1000" b="1" dirty="0">
                <a:latin typeface="Arial" panose="020B0604020202020204" pitchFamily="34" charset="0"/>
              </a:rPr>
              <a:t>/</a:t>
            </a:r>
            <a:r>
              <a:rPr lang="ko-KR" altLang="en-US" sz="1000" b="1" dirty="0">
                <a:latin typeface="Arial" panose="020B0604020202020204" pitchFamily="34" charset="0"/>
              </a:rPr>
              <a:t>숨기기 기</a:t>
            </a:r>
            <a:endParaRPr lang="en-US" altLang="ko-KR" sz="1000" b="1" dirty="0">
              <a:latin typeface="Arial" panose="020B0604020202020204" pitchFamily="34" charset="0"/>
            </a:endParaRPr>
          </a:p>
        </p:txBody>
      </p:sp>
      <p:pic>
        <p:nvPicPr>
          <p:cNvPr id="61" name="그림 6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7692" y="1657350"/>
            <a:ext cx="657225" cy="142875"/>
          </a:xfrm>
          <a:prstGeom prst="rect">
            <a:avLst/>
          </a:prstGeom>
        </p:spPr>
      </p:pic>
      <p:sp>
        <p:nvSpPr>
          <p:cNvPr id="64" name="직사각형 63"/>
          <p:cNvSpPr/>
          <p:nvPr/>
        </p:nvSpPr>
        <p:spPr>
          <a:xfrm>
            <a:off x="2170444" y="1007347"/>
            <a:ext cx="803868" cy="255802"/>
          </a:xfrm>
          <a:prstGeom prst="rect">
            <a:avLst/>
          </a:prstGeom>
          <a:solidFill>
            <a:srgbClr val="9391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60" name="그림 5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1418" y="1000335"/>
            <a:ext cx="2009775" cy="647700"/>
          </a:xfrm>
          <a:prstGeom prst="rect">
            <a:avLst/>
          </a:prstGeom>
        </p:spPr>
      </p:pic>
      <p:cxnSp>
        <p:nvCxnSpPr>
          <p:cNvPr id="68" name="직선 화살표 연결선 67"/>
          <p:cNvCxnSpPr>
            <a:stCxn id="60" idx="3"/>
            <a:endCxn id="71" idx="1"/>
          </p:cNvCxnSpPr>
          <p:nvPr/>
        </p:nvCxnSpPr>
        <p:spPr>
          <a:xfrm flipV="1">
            <a:off x="2461193" y="1301881"/>
            <a:ext cx="482166" cy="22304"/>
          </a:xfrm>
          <a:prstGeom prst="straightConnector1">
            <a:avLst/>
          </a:prstGeom>
          <a:ln w="31750">
            <a:solidFill>
              <a:srgbClr val="5B9BD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직사각형 70"/>
          <p:cNvSpPr/>
          <p:nvPr/>
        </p:nvSpPr>
        <p:spPr>
          <a:xfrm>
            <a:off x="2943359" y="1117176"/>
            <a:ext cx="1396738" cy="369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/>
              <a:t>display_name</a:t>
            </a:r>
            <a:endParaRPr lang="en-US" altLang="ko-KR" sz="1100" dirty="0"/>
          </a:p>
          <a:p>
            <a:pPr algn="ctr"/>
            <a:r>
              <a:rPr lang="en-US" altLang="ko-KR" sz="1100" dirty="0" err="1"/>
              <a:t>profile_image_path</a:t>
            </a:r>
            <a:endParaRPr lang="ko-KR" altLang="en-US" sz="1100" dirty="0"/>
          </a:p>
        </p:txBody>
      </p:sp>
      <p:sp>
        <p:nvSpPr>
          <p:cNvPr id="74" name="직사각형 73"/>
          <p:cNvSpPr/>
          <p:nvPr/>
        </p:nvSpPr>
        <p:spPr>
          <a:xfrm>
            <a:off x="1306286" y="1386771"/>
            <a:ext cx="466921" cy="237120"/>
          </a:xfrm>
          <a:prstGeom prst="rect">
            <a:avLst/>
          </a:prstGeom>
          <a:solidFill>
            <a:srgbClr val="635D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7251700" y="2044700"/>
            <a:ext cx="412336" cy="1765300"/>
          </a:xfrm>
          <a:prstGeom prst="rect">
            <a:avLst/>
          </a:prstGeom>
          <a:solidFill>
            <a:srgbClr val="FCFC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56916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2212" y="326870"/>
            <a:ext cx="4784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/>
              <a:t>Cozyhouzz</a:t>
            </a:r>
            <a:r>
              <a:rPr lang="en-US" altLang="ko-KR" b="1" dirty="0"/>
              <a:t> ver2.1 </a:t>
            </a:r>
            <a:endParaRPr lang="ko-KR" alt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62212" y="910898"/>
            <a:ext cx="4689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주소 </a:t>
            </a:r>
            <a:r>
              <a:rPr lang="en-US" altLang="ko-KR" dirty="0"/>
              <a:t>:  </a:t>
            </a:r>
            <a:r>
              <a:rPr lang="en-US" altLang="ko-KR" dirty="0">
                <a:hlinkClick r:id="rId2"/>
              </a:rPr>
              <a:t>http://www.cozyhouzz.co.kr/</a:t>
            </a:r>
            <a:endParaRPr lang="en-US" altLang="ko-KR" dirty="0"/>
          </a:p>
        </p:txBody>
      </p:sp>
      <p:sp>
        <p:nvSpPr>
          <p:cNvPr id="8" name="직사각형 7"/>
          <p:cNvSpPr/>
          <p:nvPr/>
        </p:nvSpPr>
        <p:spPr>
          <a:xfrm>
            <a:off x="5541053" y="326870"/>
            <a:ext cx="553939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/>
              <a:t>&lt; </a:t>
            </a:r>
            <a:r>
              <a:rPr lang="ko-KR" altLang="en-US" b="1" dirty="0"/>
              <a:t>참고사항 </a:t>
            </a:r>
            <a:r>
              <a:rPr lang="en-US" altLang="ko-KR" b="1" dirty="0"/>
              <a:t>&gt;</a:t>
            </a:r>
          </a:p>
          <a:p>
            <a:pPr algn="ctr"/>
            <a:endParaRPr lang="en-US" altLang="ko-KR" b="1" dirty="0"/>
          </a:p>
          <a:p>
            <a:pPr algn="ctr"/>
            <a:r>
              <a:rPr lang="ko-KR" altLang="en-US" b="1" dirty="0"/>
              <a:t>개발 우선 순위 지정 </a:t>
            </a:r>
            <a:r>
              <a:rPr lang="en-US" altLang="ko-KR" b="1" dirty="0"/>
              <a:t>- (1), (2), (3)</a:t>
            </a: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7907085"/>
              </p:ext>
            </p:extLst>
          </p:nvPr>
        </p:nvGraphicFramePr>
        <p:xfrm>
          <a:off x="462212" y="1494926"/>
          <a:ext cx="10918802" cy="464304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19971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71908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4057"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dirty="0"/>
                        <a:t>종류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just" latinLnBrk="1">
                        <a:buFontTx/>
                        <a:buNone/>
                      </a:pPr>
                      <a:r>
                        <a:rPr lang="en-US" altLang="ko-KR" dirty="0"/>
                        <a:t>-</a:t>
                      </a:r>
                      <a:r>
                        <a:rPr lang="en-US" altLang="ko-KR" baseline="0" dirty="0"/>
                        <a:t> </a:t>
                      </a:r>
                      <a:r>
                        <a:rPr lang="ko-KR" altLang="en-US" baseline="0" dirty="0"/>
                        <a:t>상세 기능</a:t>
                      </a:r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03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공통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400" baseline="0" dirty="0"/>
                        <a:t>로그인</a:t>
                      </a:r>
                      <a:r>
                        <a:rPr lang="en-US" altLang="ko-KR" sz="1400" baseline="0" dirty="0"/>
                        <a:t>(1), </a:t>
                      </a:r>
                      <a:r>
                        <a:rPr lang="ko-KR" altLang="en-US" sz="1400" baseline="0" dirty="0"/>
                        <a:t>로그아웃</a:t>
                      </a:r>
                      <a:r>
                        <a:rPr lang="en-US" altLang="ko-KR" sz="1400" baseline="0" dirty="0"/>
                        <a:t>(1), </a:t>
                      </a:r>
                      <a:r>
                        <a:rPr lang="ko-KR" altLang="en-US" sz="1400" baseline="0" dirty="0" err="1"/>
                        <a:t>이메일</a:t>
                      </a:r>
                      <a:r>
                        <a:rPr lang="en-US" altLang="ko-KR" sz="1400" baseline="0" dirty="0"/>
                        <a:t> </a:t>
                      </a:r>
                      <a:r>
                        <a:rPr lang="ko-KR" altLang="en-US" sz="1400" baseline="0" dirty="0"/>
                        <a:t>찾기</a:t>
                      </a:r>
                      <a:r>
                        <a:rPr lang="en-US" altLang="ko-KR" sz="1400" baseline="0" dirty="0"/>
                        <a:t>(2), </a:t>
                      </a:r>
                      <a:r>
                        <a:rPr lang="ko-KR" altLang="en-US" sz="1400" baseline="0" dirty="0"/>
                        <a:t>비밀번호 찾기</a:t>
                      </a:r>
                      <a:r>
                        <a:rPr lang="en-US" altLang="ko-KR" sz="1400" baseline="0" dirty="0"/>
                        <a:t>(2), </a:t>
                      </a:r>
                      <a:r>
                        <a:rPr lang="ko-KR" altLang="en-US" sz="1400" baseline="0" dirty="0"/>
                        <a:t>회원가입</a:t>
                      </a:r>
                      <a:r>
                        <a:rPr lang="en-US" altLang="ko-KR" sz="1400" baseline="0" dirty="0"/>
                        <a:t>(1), </a:t>
                      </a:r>
                      <a:r>
                        <a:rPr lang="ko-KR" altLang="en-US" sz="1400" baseline="0" dirty="0"/>
                        <a:t>회원 탈퇴</a:t>
                      </a:r>
                      <a:r>
                        <a:rPr lang="en-US" altLang="ko-KR" sz="1400" baseline="0" dirty="0"/>
                        <a:t>(2)</a:t>
                      </a: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400" baseline="0" dirty="0"/>
                        <a:t>이미지 업로드</a:t>
                      </a:r>
                      <a:r>
                        <a:rPr lang="en-US" altLang="ko-KR" sz="1400" baseline="0" dirty="0"/>
                        <a:t>(1), </a:t>
                      </a:r>
                      <a:r>
                        <a:rPr lang="ko-KR" altLang="en-US" sz="1400" baseline="0" dirty="0"/>
                        <a:t>이미지 편집</a:t>
                      </a:r>
                      <a:r>
                        <a:rPr lang="en-US" altLang="ko-KR" sz="1400" baseline="0" dirty="0"/>
                        <a:t>(3, </a:t>
                      </a:r>
                      <a:r>
                        <a:rPr lang="ko-KR" altLang="en-US" sz="1400" baseline="0" dirty="0"/>
                        <a:t>밝기조절</a:t>
                      </a:r>
                      <a:r>
                        <a:rPr lang="en-US" altLang="ko-KR" sz="1400" baseline="0" dirty="0"/>
                        <a:t>, HDR), </a:t>
                      </a:r>
                      <a:r>
                        <a:rPr lang="ko-KR" altLang="en-US" sz="1400" baseline="0" dirty="0"/>
                        <a:t>주소 검색</a:t>
                      </a:r>
                      <a:r>
                        <a:rPr lang="en-US" altLang="ko-KR" sz="1400" baseline="0" dirty="0"/>
                        <a:t>(1)</a:t>
                      </a: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400" baseline="0" dirty="0"/>
                        <a:t>공유하기</a:t>
                      </a:r>
                      <a:r>
                        <a:rPr lang="en-US" altLang="ko-KR" sz="1400" baseline="0" dirty="0"/>
                        <a:t>(2)(</a:t>
                      </a:r>
                      <a:r>
                        <a:rPr lang="ko-KR" altLang="en-US" sz="1400" baseline="0" dirty="0" err="1"/>
                        <a:t>카카오톡</a:t>
                      </a:r>
                      <a:r>
                        <a:rPr lang="en-US" altLang="ko-KR" sz="1400" baseline="0" dirty="0"/>
                        <a:t>, Facebook, </a:t>
                      </a:r>
                      <a:r>
                        <a:rPr lang="ko-KR" altLang="en-US" sz="1400" baseline="0" dirty="0" err="1"/>
                        <a:t>인스타그램</a:t>
                      </a:r>
                      <a:r>
                        <a:rPr lang="en-US" altLang="ko-KR" sz="1400" baseline="0" dirty="0"/>
                        <a:t>, </a:t>
                      </a:r>
                      <a:r>
                        <a:rPr lang="ko-KR" altLang="en-US" sz="1400" baseline="0" dirty="0"/>
                        <a:t>라인</a:t>
                      </a:r>
                      <a:r>
                        <a:rPr lang="en-US" altLang="ko-KR" sz="1400" baseline="0" dirty="0"/>
                        <a:t>, </a:t>
                      </a:r>
                      <a:r>
                        <a:rPr lang="ko-KR" altLang="en-US" sz="1400" baseline="0" dirty="0"/>
                        <a:t>밴드</a:t>
                      </a:r>
                      <a:r>
                        <a:rPr lang="en-US" altLang="ko-KR" sz="1400" baseline="0" dirty="0"/>
                        <a:t>, </a:t>
                      </a:r>
                      <a:r>
                        <a:rPr lang="ko-KR" altLang="en-US" sz="1400" baseline="0" dirty="0" err="1"/>
                        <a:t>네이버</a:t>
                      </a:r>
                      <a:r>
                        <a:rPr lang="en-US" altLang="ko-KR" sz="1400" baseline="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803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회원관리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400" baseline="0" dirty="0"/>
                        <a:t>회원정보 수정</a:t>
                      </a:r>
                      <a:r>
                        <a:rPr lang="en-US" altLang="ko-KR" sz="1400" baseline="0" dirty="0"/>
                        <a:t>(1), </a:t>
                      </a:r>
                      <a:r>
                        <a:rPr lang="ko-KR" altLang="en-US" sz="1400" baseline="0" dirty="0"/>
                        <a:t>회원정보</a:t>
                      </a:r>
                      <a:r>
                        <a:rPr lang="ko-KR" altLang="en-US" sz="1400" dirty="0"/>
                        <a:t> 상세보기</a:t>
                      </a:r>
                      <a:r>
                        <a:rPr lang="en-US" altLang="ko-KR" sz="1400" dirty="0"/>
                        <a:t>(1)</a:t>
                      </a:r>
                      <a:r>
                        <a:rPr lang="en-US" altLang="ko-KR" sz="1400" baseline="0" dirty="0"/>
                        <a:t>, </a:t>
                      </a:r>
                      <a:r>
                        <a:rPr lang="ko-KR" altLang="en-US" sz="1400" baseline="0" dirty="0"/>
                        <a:t>사업주 회원 정보 목록 조회</a:t>
                      </a:r>
                      <a:r>
                        <a:rPr lang="en-US" altLang="ko-KR" sz="1400" baseline="0" dirty="0"/>
                        <a:t>(1), </a:t>
                      </a:r>
                      <a:endParaRPr lang="en-US" altLang="ko-K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803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내정보관리</a:t>
                      </a:r>
                      <a:r>
                        <a:rPr lang="en-US" altLang="ko-KR" sz="1400" dirty="0"/>
                        <a:t>(3)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- </a:t>
                      </a:r>
                      <a:r>
                        <a:rPr lang="ko-KR" altLang="en-US" sz="1400" dirty="0"/>
                        <a:t>문의 목록 조회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게시물 </a:t>
                      </a:r>
                      <a:r>
                        <a:rPr lang="ko-KR" altLang="en-US" sz="1400" dirty="0" err="1"/>
                        <a:t>찜하기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 err="1"/>
                        <a:t>찜한</a:t>
                      </a:r>
                      <a:r>
                        <a:rPr lang="ko-KR" altLang="en-US" sz="1400" dirty="0"/>
                        <a:t> 게시물 조회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찜 게시물 삭제하기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해당 회원 좋아요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내 </a:t>
                      </a:r>
                      <a:r>
                        <a:rPr lang="ko-KR" altLang="en-US" sz="1400" dirty="0" err="1"/>
                        <a:t>댓글</a:t>
                      </a:r>
                      <a:r>
                        <a:rPr lang="ko-KR" altLang="en-US" sz="1400" dirty="0"/>
                        <a:t> 답변 보기</a:t>
                      </a:r>
                      <a:r>
                        <a:rPr lang="en-US" altLang="ko-KR" sz="1400" dirty="0"/>
                        <a:t>, 1:1 </a:t>
                      </a:r>
                      <a:r>
                        <a:rPr lang="ko-KR" altLang="en-US" sz="1400" dirty="0"/>
                        <a:t>상담하기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최근 본 게시물 조회</a:t>
                      </a:r>
                      <a:r>
                        <a:rPr lang="en-US" altLang="ko-KR" sz="1400" dirty="0"/>
                        <a:t>,</a:t>
                      </a:r>
                      <a:r>
                        <a:rPr lang="en-US" altLang="ko-KR" sz="1400" baseline="0" dirty="0"/>
                        <a:t> </a:t>
                      </a:r>
                      <a:r>
                        <a:rPr lang="ko-KR" altLang="en-US" sz="1400" baseline="0" dirty="0"/>
                        <a:t>최근 본 게시물 삭제</a:t>
                      </a:r>
                      <a:endParaRPr lang="en-US" altLang="ko-K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803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게시물 관리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400" baseline="0" dirty="0"/>
                        <a:t>게시물 목록 조회</a:t>
                      </a:r>
                      <a:r>
                        <a:rPr lang="en-US" altLang="ko-KR" sz="1400" baseline="0" dirty="0"/>
                        <a:t>, </a:t>
                      </a:r>
                      <a:r>
                        <a:rPr lang="ko-KR" altLang="en-US" sz="1400" baseline="0" dirty="0"/>
                        <a:t>게시물 상세보기</a:t>
                      </a:r>
                      <a:r>
                        <a:rPr lang="en-US" altLang="ko-KR" sz="1400" baseline="0" dirty="0"/>
                        <a:t>, </a:t>
                      </a:r>
                      <a:r>
                        <a:rPr lang="ko-KR" altLang="en-US" sz="1400" baseline="0" dirty="0"/>
                        <a:t>게시물 등록</a:t>
                      </a:r>
                      <a:r>
                        <a:rPr lang="en-US" altLang="ko-KR" sz="1400" baseline="0" dirty="0"/>
                        <a:t>, </a:t>
                      </a:r>
                      <a:r>
                        <a:rPr lang="ko-KR" altLang="en-US" sz="1400" baseline="0" dirty="0"/>
                        <a:t>게시물 수정</a:t>
                      </a:r>
                      <a:endParaRPr lang="en-US" altLang="ko-KR" sz="1400" baseline="0" dirty="0"/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altLang="ko-KR" sz="1400" baseline="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aseline="0" dirty="0"/>
                        <a:t>- </a:t>
                      </a:r>
                      <a:r>
                        <a:rPr lang="ko-KR" altLang="en-US" sz="1400" baseline="0" dirty="0"/>
                        <a:t>게시물 공감</a:t>
                      </a:r>
                      <a:r>
                        <a:rPr lang="en-US" altLang="ko-KR" sz="1400" baseline="0" dirty="0"/>
                        <a:t>(2), </a:t>
                      </a:r>
                      <a:r>
                        <a:rPr lang="ko-KR" altLang="en-US" sz="1400" baseline="0" dirty="0"/>
                        <a:t>게시물 </a:t>
                      </a:r>
                      <a:r>
                        <a:rPr lang="ko-KR" altLang="en-US" sz="1400" baseline="0" dirty="0" err="1"/>
                        <a:t>비공감</a:t>
                      </a:r>
                      <a:r>
                        <a:rPr lang="en-US" altLang="ko-KR" sz="1400" baseline="0" dirty="0"/>
                        <a:t>(2), </a:t>
                      </a:r>
                      <a:r>
                        <a:rPr lang="ko-KR" altLang="en-US" sz="1400" baseline="0" dirty="0"/>
                        <a:t>게시물 재등록</a:t>
                      </a:r>
                      <a:r>
                        <a:rPr lang="en-US" altLang="ko-KR" sz="1400" baseline="0" dirty="0"/>
                        <a:t>(2)  </a:t>
                      </a:r>
                      <a:r>
                        <a:rPr lang="ko-KR" altLang="en-US" sz="1400" dirty="0" err="1"/>
                        <a:t>댓글보기</a:t>
                      </a:r>
                      <a:r>
                        <a:rPr lang="en-US" altLang="ko-KR" sz="1400" dirty="0"/>
                        <a:t>(2), </a:t>
                      </a:r>
                      <a:r>
                        <a:rPr lang="ko-KR" altLang="en-US" sz="1400" dirty="0" err="1"/>
                        <a:t>댓글입력</a:t>
                      </a:r>
                      <a:r>
                        <a:rPr lang="en-US" altLang="ko-KR" sz="1400" dirty="0"/>
                        <a:t>(2), </a:t>
                      </a:r>
                      <a:r>
                        <a:rPr lang="ko-KR" altLang="en-US" sz="1400" dirty="0" err="1"/>
                        <a:t>댓글</a:t>
                      </a:r>
                      <a:r>
                        <a:rPr lang="ko-KR" altLang="en-US" sz="1400" dirty="0"/>
                        <a:t> 삭제</a:t>
                      </a:r>
                      <a:r>
                        <a:rPr lang="en-US" altLang="ko-KR" sz="1400" dirty="0"/>
                        <a:t>(2)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5016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방정보관리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- </a:t>
                      </a:r>
                      <a:r>
                        <a:rPr lang="ko-KR" altLang="en-US" sz="1400" dirty="0"/>
                        <a:t>방 정보 등록</a:t>
                      </a:r>
                      <a:r>
                        <a:rPr lang="en-US" altLang="ko-KR" sz="1400" dirty="0"/>
                        <a:t>(1), </a:t>
                      </a:r>
                      <a:r>
                        <a:rPr lang="ko-KR" altLang="en-US" sz="1400" dirty="0"/>
                        <a:t>방 정보 목록 조회</a:t>
                      </a:r>
                      <a:r>
                        <a:rPr lang="en-US" altLang="ko-KR" sz="1400" dirty="0"/>
                        <a:t>(1),</a:t>
                      </a:r>
                      <a:r>
                        <a:rPr lang="en-US" altLang="ko-KR" sz="1400" baseline="0" dirty="0"/>
                        <a:t> </a:t>
                      </a:r>
                      <a:r>
                        <a:rPr lang="ko-KR" altLang="en-US" sz="1400" dirty="0"/>
                        <a:t>방 정보 상세보기</a:t>
                      </a:r>
                      <a:r>
                        <a:rPr lang="en-US" altLang="ko-KR" sz="1400" dirty="0"/>
                        <a:t>(1), </a:t>
                      </a:r>
                      <a:r>
                        <a:rPr lang="ko-KR" altLang="en-US" sz="1400" dirty="0"/>
                        <a:t>방 정보 수정</a:t>
                      </a:r>
                      <a:r>
                        <a:rPr lang="en-US" altLang="ko-KR" sz="1400" dirty="0"/>
                        <a:t>(1)</a:t>
                      </a: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400" dirty="0"/>
                        <a:t>방 정보 </a:t>
                      </a:r>
                      <a:r>
                        <a:rPr lang="ko-KR" altLang="en-US" sz="1400" dirty="0" err="1"/>
                        <a:t>조건별</a:t>
                      </a:r>
                      <a:r>
                        <a:rPr lang="ko-KR" altLang="en-US" sz="1400" dirty="0"/>
                        <a:t> 검색</a:t>
                      </a:r>
                      <a:r>
                        <a:rPr lang="en-US" altLang="ko-KR" sz="1400" dirty="0"/>
                        <a:t>(2), </a:t>
                      </a:r>
                      <a:r>
                        <a:rPr lang="ko-KR" altLang="en-US" sz="1400" dirty="0" err="1"/>
                        <a:t>전화걸기</a:t>
                      </a:r>
                      <a:r>
                        <a:rPr lang="en-US" altLang="ko-KR" sz="1400" dirty="0"/>
                        <a:t>(1),</a:t>
                      </a:r>
                      <a:r>
                        <a:rPr lang="en-US" altLang="ko-KR" sz="1400" baseline="0" dirty="0"/>
                        <a:t> </a:t>
                      </a:r>
                      <a:r>
                        <a:rPr lang="ko-KR" altLang="en-US" sz="1400" baseline="0" dirty="0" err="1"/>
                        <a:t>문자보내기</a:t>
                      </a:r>
                      <a:r>
                        <a:rPr lang="en-US" altLang="ko-KR" sz="1400" baseline="0" dirty="0"/>
                        <a:t>(1), 1:1 </a:t>
                      </a:r>
                      <a:r>
                        <a:rPr lang="ko-KR" altLang="en-US" sz="1400" baseline="0" dirty="0"/>
                        <a:t>상담하기</a:t>
                      </a:r>
                      <a:r>
                        <a:rPr lang="en-US" altLang="ko-KR" sz="1400" baseline="0" dirty="0"/>
                        <a:t>(1), </a:t>
                      </a:r>
                      <a:r>
                        <a:rPr lang="ko-KR" altLang="en-US" sz="1400" baseline="0" dirty="0"/>
                        <a:t>방 정보 공유하기</a:t>
                      </a:r>
                      <a:r>
                        <a:rPr lang="en-US" altLang="ko-KR" sz="1400" baseline="0" dirty="0"/>
                        <a:t>(2)</a:t>
                      </a:r>
                      <a:endParaRPr lang="en-US" altLang="ko-K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803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컨설팅 정보 관리</a:t>
                      </a:r>
                      <a:r>
                        <a:rPr lang="en-US" altLang="ko-KR" sz="1400" dirty="0"/>
                        <a:t>(2)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400" dirty="0"/>
                        <a:t>컨설팅 정보 입력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내 컨설팅 정보 수정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내 컨설팅 정보 상세보기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내 컨설팅 정보 삭제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내 컨설팅 정보 검색</a:t>
                      </a:r>
                      <a:endParaRPr lang="en-US" altLang="ko-KR" sz="1400" dirty="0"/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400" dirty="0"/>
                        <a:t>관리자 </a:t>
                      </a:r>
                      <a:r>
                        <a:rPr lang="en-US" altLang="ko-KR" sz="1400" dirty="0"/>
                        <a:t>:</a:t>
                      </a:r>
                      <a:r>
                        <a:rPr lang="en-US" altLang="ko-KR" sz="1400" baseline="0" dirty="0"/>
                        <a:t> </a:t>
                      </a:r>
                      <a:r>
                        <a:rPr lang="ko-KR" altLang="en-US" sz="1400" dirty="0"/>
                        <a:t>전체 컨설팅 정보 목록 조회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전체 컨설팅 정보 검색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컨설팅 정보 삭제</a:t>
                      </a:r>
                      <a:endParaRPr lang="en-US" altLang="ko-K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803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업체 정보 관리</a:t>
                      </a:r>
                      <a:r>
                        <a:rPr lang="en-US" altLang="ko-KR" sz="1400" dirty="0"/>
                        <a:t>(2)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400" dirty="0"/>
                        <a:t>업체 정보 목록 조회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업체 정보 상세 보기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회원 정보 상세보기</a:t>
                      </a:r>
                      <a:r>
                        <a:rPr lang="en-US" altLang="ko-KR" sz="14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803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이용 설명서</a:t>
                      </a:r>
                      <a:r>
                        <a:rPr lang="en-US" altLang="ko-KR" sz="1400" dirty="0"/>
                        <a:t>(2)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400" dirty="0"/>
                        <a:t>이용 설명서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서비스 소개</a:t>
                      </a:r>
                      <a:r>
                        <a:rPr lang="en-US" altLang="ko-KR" sz="1400" dirty="0"/>
                        <a:t>), </a:t>
                      </a:r>
                      <a:r>
                        <a:rPr lang="ko-KR" altLang="en-US" sz="1400" dirty="0"/>
                        <a:t>상품 소개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자주하는 질문</a:t>
                      </a:r>
                      <a:r>
                        <a:rPr lang="en-US" altLang="ko-KR" sz="1400" dirty="0"/>
                        <a:t>, Q&amp;A, </a:t>
                      </a:r>
                      <a:r>
                        <a:rPr lang="ko-KR" altLang="en-US" sz="1400" dirty="0" err="1"/>
                        <a:t>정보취급방침등</a:t>
                      </a:r>
                      <a:endParaRPr lang="en-US" altLang="ko-K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8029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2212" y="326870"/>
            <a:ext cx="4784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/>
              <a:t>Cozyhouzz</a:t>
            </a:r>
            <a:r>
              <a:rPr lang="en-US" altLang="ko-KR" b="1" dirty="0"/>
              <a:t> ver2.1 - </a:t>
            </a:r>
            <a:r>
              <a:rPr lang="ko-KR" altLang="en-US" b="1" dirty="0"/>
              <a:t>개발참고사항</a:t>
            </a:r>
            <a:r>
              <a:rPr lang="en-US" altLang="ko-KR" b="1" dirty="0"/>
              <a:t> </a:t>
            </a:r>
            <a:endParaRPr lang="ko-KR" altLang="en-US" b="1" dirty="0"/>
          </a:p>
        </p:txBody>
      </p:sp>
      <p:sp>
        <p:nvSpPr>
          <p:cNvPr id="6" name="직사각형 5"/>
          <p:cNvSpPr/>
          <p:nvPr/>
        </p:nvSpPr>
        <p:spPr>
          <a:xfrm>
            <a:off x="5972128" y="326870"/>
            <a:ext cx="553939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/>
              <a:t>&lt; </a:t>
            </a:r>
            <a:r>
              <a:rPr lang="ko-KR" altLang="en-US" b="1" dirty="0"/>
              <a:t>참고사항 </a:t>
            </a:r>
            <a:r>
              <a:rPr lang="en-US" altLang="ko-KR" b="1" dirty="0"/>
              <a:t>&gt;</a:t>
            </a:r>
          </a:p>
          <a:p>
            <a:pPr algn="ctr"/>
            <a:endParaRPr lang="en-US" altLang="ko-KR" b="1" dirty="0"/>
          </a:p>
          <a:p>
            <a:pPr algn="ctr"/>
            <a:r>
              <a:rPr lang="en-US" altLang="ko-KR" b="1" dirty="0" err="1"/>
              <a:t>DevStack</a:t>
            </a:r>
            <a:r>
              <a:rPr lang="en-US" altLang="ko-KR" b="1" dirty="0"/>
              <a:t> : node 4.x, express 4, Firebase</a:t>
            </a:r>
          </a:p>
          <a:p>
            <a:pPr algn="ctr"/>
            <a:r>
              <a:rPr lang="en-US" altLang="ko-KR" b="1" dirty="0"/>
              <a:t>Canvas-theme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2212" y="1524852"/>
            <a:ext cx="1061823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* </a:t>
            </a:r>
            <a:r>
              <a:rPr lang="en-US" altLang="ko-KR" b="1" dirty="0" err="1"/>
              <a:t>Github</a:t>
            </a:r>
            <a:r>
              <a:rPr lang="en-US" altLang="ko-KR" b="1" dirty="0"/>
              <a:t> repo</a:t>
            </a:r>
            <a:r>
              <a:rPr lang="ko-KR" altLang="en-US" b="1" dirty="0"/>
              <a:t> </a:t>
            </a:r>
            <a:r>
              <a:rPr lang="en-US" altLang="ko-KR" b="1" dirty="0"/>
              <a:t>: </a:t>
            </a:r>
            <a:r>
              <a:rPr lang="en-US" altLang="ko-KR" b="1" dirty="0">
                <a:hlinkClick r:id="rId2"/>
              </a:rPr>
              <a:t>http://github.com/kincjf/cozyhouzz-web/</a:t>
            </a:r>
            <a:endParaRPr lang="en-US" altLang="ko-KR" b="1" dirty="0"/>
          </a:p>
          <a:p>
            <a:endParaRPr lang="en-US" altLang="ko-KR" b="1" dirty="0"/>
          </a:p>
          <a:p>
            <a:r>
              <a:rPr lang="en-US" altLang="ko-KR" b="1" dirty="0"/>
              <a:t>* Firebase Console : </a:t>
            </a:r>
            <a:r>
              <a:rPr lang="en-US" altLang="ko-KR" b="1" u="sng" dirty="0">
                <a:hlinkClick r:id="rId3"/>
              </a:rPr>
              <a:t>https://console.firebase.google.com/project/cozyhouzz-531c2/overview</a:t>
            </a:r>
            <a:endParaRPr lang="en-US" altLang="ko-KR" b="1" u="sng" dirty="0"/>
          </a:p>
          <a:p>
            <a:endParaRPr lang="en-US" altLang="ko-KR" b="1" u="sng" dirty="0"/>
          </a:p>
          <a:p>
            <a:r>
              <a:rPr lang="en-US" altLang="ko-KR" b="1" dirty="0"/>
              <a:t>* </a:t>
            </a:r>
            <a:r>
              <a:rPr lang="ko-KR" altLang="en-US" b="1" u="sng" dirty="0"/>
              <a:t>서버주소 </a:t>
            </a:r>
            <a:r>
              <a:rPr lang="en-US" altLang="ko-KR" b="1" u="sng" dirty="0"/>
              <a:t>: api.cozyhouzz.co.kr, cozyhouzz.co.kr, image.cozyhouzz.co.kr</a:t>
            </a:r>
          </a:p>
          <a:p>
            <a:endParaRPr lang="en-US" altLang="ko-KR" b="1" u="sng" dirty="0"/>
          </a:p>
          <a:p>
            <a:r>
              <a:rPr lang="en-US" altLang="ko-KR" b="1" dirty="0"/>
              <a:t>* </a:t>
            </a:r>
            <a:r>
              <a:rPr lang="ko-KR" altLang="en-US" b="1" u="sng" dirty="0"/>
              <a:t>기본 </a:t>
            </a:r>
            <a:r>
              <a:rPr lang="en-US" altLang="ko-KR" b="1" u="sng" dirty="0"/>
              <a:t>Theme : Canvas-theme(http://dev.moblab.kr/canvas-theme/)</a:t>
            </a:r>
          </a:p>
          <a:p>
            <a:endParaRPr lang="en-US" altLang="ko-KR" b="1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u="sng" dirty="0"/>
              <a:t>기본적인 테마</a:t>
            </a:r>
            <a:r>
              <a:rPr lang="en-US" altLang="ko-KR" b="1" u="sng" dirty="0"/>
              <a:t>, UI</a:t>
            </a:r>
            <a:r>
              <a:rPr lang="ko-KR" altLang="en-US" b="1" u="sng" dirty="0"/>
              <a:t>는 </a:t>
            </a:r>
            <a:r>
              <a:rPr lang="en-US" altLang="ko-KR" b="1" u="sng" dirty="0"/>
              <a:t>“Cozyhouzz - ver1(</a:t>
            </a:r>
            <a:r>
              <a:rPr lang="en-US" altLang="ko-KR" b="1" dirty="0">
                <a:hlinkClick r:id="rId2"/>
              </a:rPr>
              <a:t>http://github.com/kincjf/cozyhouzz-web/</a:t>
            </a:r>
            <a:r>
              <a:rPr lang="en-US" altLang="ko-KR" b="1" dirty="0"/>
              <a:t>)</a:t>
            </a:r>
            <a:r>
              <a:rPr lang="ko-KR" altLang="en-US" b="1" u="sng" dirty="0"/>
              <a:t>를 이용</a:t>
            </a:r>
            <a:endParaRPr lang="en-US" altLang="ko-KR" b="1" u="sng" dirty="0"/>
          </a:p>
          <a:p>
            <a:endParaRPr lang="en-US" altLang="ko-KR" b="1" u="sng" dirty="0"/>
          </a:p>
          <a:p>
            <a:endParaRPr lang="en-US" altLang="ko-KR" b="1" u="sng" dirty="0"/>
          </a:p>
          <a:p>
            <a:r>
              <a:rPr lang="en-US" altLang="ko-KR" b="1" u="sng" dirty="0"/>
              <a:t>* </a:t>
            </a:r>
            <a:r>
              <a:rPr lang="ko-KR" altLang="en-US" b="1" u="sng" dirty="0"/>
              <a:t>자세한 </a:t>
            </a:r>
            <a:r>
              <a:rPr lang="en-US" altLang="ko-KR" b="1" u="sng" dirty="0"/>
              <a:t>DB </a:t>
            </a:r>
            <a:r>
              <a:rPr lang="ko-KR" altLang="en-US" b="1" u="sng" dirty="0"/>
              <a:t>구조는 </a:t>
            </a:r>
            <a:r>
              <a:rPr lang="en-US" altLang="ko-KR" b="1" u="sng" dirty="0"/>
              <a:t>.</a:t>
            </a:r>
            <a:r>
              <a:rPr lang="en-US" altLang="ko-KR" b="1" u="sng" dirty="0" err="1"/>
              <a:t>mwb</a:t>
            </a:r>
            <a:r>
              <a:rPr lang="en-US" altLang="ko-KR" b="1" u="sng" dirty="0"/>
              <a:t>(</a:t>
            </a:r>
            <a:r>
              <a:rPr lang="en-US" altLang="ko-KR" b="1" u="sng" dirty="0" err="1"/>
              <a:t>mysqlworkbench</a:t>
            </a:r>
            <a:r>
              <a:rPr lang="en-US" altLang="ko-KR" b="1" u="sng" dirty="0"/>
              <a:t>) </a:t>
            </a:r>
            <a:r>
              <a:rPr lang="ko-KR" altLang="en-US" b="1" u="sng" dirty="0"/>
              <a:t>파일 참조 </a:t>
            </a:r>
            <a:endParaRPr lang="en-US" altLang="ko-KR" b="1" u="sng" dirty="0"/>
          </a:p>
          <a:p>
            <a:r>
              <a:rPr lang="en-US" altLang="ko-KR" b="1" u="sng" dirty="0"/>
              <a:t>- </a:t>
            </a:r>
            <a:r>
              <a:rPr lang="ko-KR" altLang="en-US" b="1" u="sng" dirty="0" err="1"/>
              <a:t>테스팅</a:t>
            </a:r>
            <a:r>
              <a:rPr lang="ko-KR" altLang="en-US" b="1" u="sng" dirty="0"/>
              <a:t> 확인 사항은 </a:t>
            </a:r>
            <a:r>
              <a:rPr lang="ko-KR" altLang="en-US" b="1" u="sng" dirty="0" err="1"/>
              <a:t>구글</a:t>
            </a:r>
            <a:r>
              <a:rPr lang="ko-KR" altLang="en-US" b="1" u="sng" dirty="0"/>
              <a:t> 스프레드 시트 </a:t>
            </a:r>
            <a:r>
              <a:rPr lang="en-US" altLang="ko-KR" b="1" u="sng" dirty="0"/>
              <a:t>– “</a:t>
            </a:r>
            <a:r>
              <a:rPr lang="ko-KR" altLang="en-US" b="1" u="sng" dirty="0" err="1"/>
              <a:t>테스팅항목</a:t>
            </a:r>
            <a:r>
              <a:rPr lang="en-US" altLang="ko-KR" b="1" u="sng" dirty="0"/>
              <a:t>“ </a:t>
            </a:r>
            <a:r>
              <a:rPr lang="ko-KR" altLang="en-US" b="1" u="sng" dirty="0"/>
              <a:t>참조</a:t>
            </a:r>
            <a:endParaRPr lang="en-US" altLang="ko-KR" b="1" u="sng" dirty="0"/>
          </a:p>
          <a:p>
            <a:r>
              <a:rPr lang="en-US" altLang="ko-KR" b="1" u="sng" dirty="0"/>
              <a:t>- </a:t>
            </a:r>
            <a:r>
              <a:rPr lang="ko-KR" altLang="en-US" b="1" u="sng" dirty="0"/>
              <a:t>각종 정보 내용은 공유 </a:t>
            </a:r>
            <a:r>
              <a:rPr lang="ko-KR" altLang="en-US" b="1" u="sng" dirty="0" err="1"/>
              <a:t>구글</a:t>
            </a:r>
            <a:r>
              <a:rPr lang="ko-KR" altLang="en-US" b="1" u="sng" dirty="0"/>
              <a:t> 스프레드시트의 </a:t>
            </a:r>
            <a:r>
              <a:rPr lang="en-US" altLang="ko-KR" b="1" u="sng" dirty="0"/>
              <a:t>“References”</a:t>
            </a:r>
            <a:r>
              <a:rPr lang="ko-KR" altLang="en-US" b="1" u="sng" dirty="0"/>
              <a:t>에서 찾을 수 있음</a:t>
            </a:r>
            <a:r>
              <a:rPr lang="en-US" altLang="ko-KR" b="1" u="sng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44826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2212" y="326870"/>
            <a:ext cx="4784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/>
              <a:t>Cozyhouzz</a:t>
            </a:r>
            <a:r>
              <a:rPr lang="en-US" altLang="ko-KR" b="1" dirty="0"/>
              <a:t> ver2.1 - </a:t>
            </a:r>
            <a:r>
              <a:rPr lang="ko-KR" altLang="en-US" b="1" dirty="0"/>
              <a:t>개발참고사항</a:t>
            </a:r>
            <a:r>
              <a:rPr lang="en-US" altLang="ko-KR" b="1" dirty="0"/>
              <a:t> </a:t>
            </a:r>
            <a:endParaRPr lang="ko-KR" alt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62212" y="1524852"/>
            <a:ext cx="1061823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/>
              <a:t>1:1 </a:t>
            </a:r>
            <a:r>
              <a:rPr lang="ko-KR" altLang="en-US" b="1" dirty="0"/>
              <a:t>문의 기능</a:t>
            </a:r>
            <a:r>
              <a:rPr lang="en-US" altLang="ko-KR" b="1" dirty="0"/>
              <a:t>, </a:t>
            </a:r>
            <a:r>
              <a:rPr lang="ko-KR" altLang="en-US" b="1" dirty="0"/>
              <a:t>컨설팅 기능만 </a:t>
            </a:r>
            <a:r>
              <a:rPr lang="en-US" altLang="ko-KR" b="1" dirty="0"/>
              <a:t>Firebase</a:t>
            </a:r>
            <a:r>
              <a:rPr lang="ko-KR" altLang="en-US" b="1" dirty="0"/>
              <a:t>로 구현하는 것도 나쁘지 않을 것 같다</a:t>
            </a:r>
            <a:r>
              <a:rPr lang="en-US" altLang="ko-KR" b="1" dirty="0"/>
              <a:t>.</a:t>
            </a:r>
          </a:p>
          <a:p>
            <a:r>
              <a:rPr lang="en-US" altLang="ko-KR" b="1" dirty="0"/>
              <a:t>(</a:t>
            </a:r>
            <a:r>
              <a:rPr lang="ko-KR" altLang="en-US" b="1" dirty="0"/>
              <a:t>기능이 단순하고</a:t>
            </a:r>
            <a:r>
              <a:rPr lang="en-US" altLang="ko-KR" b="1" dirty="0"/>
              <a:t>, </a:t>
            </a:r>
            <a:r>
              <a:rPr lang="ko-KR" altLang="en-US" b="1" dirty="0"/>
              <a:t>대화형 상담이 고객에게 더 친숙하고 편리하기 때문에</a:t>
            </a:r>
            <a:r>
              <a:rPr lang="en-US" altLang="ko-KR" b="1" dirty="0"/>
              <a:t>)</a:t>
            </a:r>
          </a:p>
          <a:p>
            <a:endParaRPr lang="en-US" altLang="ko-KR" b="1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u="sng" dirty="0" err="1"/>
              <a:t>댓글</a:t>
            </a:r>
            <a:r>
              <a:rPr lang="ko-KR" altLang="en-US" b="1" u="sng" dirty="0"/>
              <a:t> </a:t>
            </a:r>
            <a:r>
              <a:rPr lang="en-US" altLang="ko-KR" b="1" u="sng" dirty="0"/>
              <a:t>API</a:t>
            </a:r>
            <a:r>
              <a:rPr lang="ko-KR" altLang="en-US" b="1" u="sng" dirty="0"/>
              <a:t>의 경우 </a:t>
            </a:r>
            <a:r>
              <a:rPr lang="en-US" altLang="ko-KR" b="1" u="sng" dirty="0" err="1"/>
              <a:t>Disqus</a:t>
            </a:r>
            <a:r>
              <a:rPr lang="ko-KR" altLang="en-US" b="1" u="sng" dirty="0"/>
              <a:t>가 되지 않으면 </a:t>
            </a:r>
            <a:r>
              <a:rPr lang="ko-KR" altLang="en-US" b="1" u="sng" dirty="0" err="1"/>
              <a:t>코스모스팜</a:t>
            </a:r>
            <a:r>
              <a:rPr lang="ko-KR" altLang="en-US" b="1" u="sng" dirty="0"/>
              <a:t> </a:t>
            </a:r>
            <a:r>
              <a:rPr lang="ko-KR" altLang="en-US" b="1" u="sng" dirty="0" err="1"/>
              <a:t>소셜댓글</a:t>
            </a:r>
            <a:r>
              <a:rPr lang="en-US" altLang="ko-KR" b="1" u="sng" dirty="0"/>
              <a:t>, </a:t>
            </a:r>
            <a:r>
              <a:rPr lang="ko-KR" altLang="en-US" b="1" u="sng" dirty="0"/>
              <a:t>그것도 아니면 그냥 구현하자</a:t>
            </a:r>
            <a:r>
              <a:rPr lang="en-US" altLang="ko-KR" b="1" u="sng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u="sng" dirty="0"/>
              <a:t>찜</a:t>
            </a:r>
            <a:r>
              <a:rPr lang="en-US" altLang="ko-KR" b="1" u="sng" dirty="0"/>
              <a:t>/</a:t>
            </a:r>
            <a:r>
              <a:rPr lang="ko-KR" altLang="en-US" b="1" u="sng" dirty="0"/>
              <a:t>공감</a:t>
            </a:r>
            <a:r>
              <a:rPr lang="en-US" altLang="ko-KR" b="1" u="sng" dirty="0"/>
              <a:t>/</a:t>
            </a:r>
            <a:r>
              <a:rPr lang="ko-KR" altLang="en-US" b="1" u="sng" dirty="0" err="1"/>
              <a:t>비공감한</a:t>
            </a:r>
            <a:r>
              <a:rPr lang="ko-KR" altLang="en-US" b="1" u="sng" dirty="0"/>
              <a:t> 게시물에 대해서 </a:t>
            </a:r>
            <a:r>
              <a:rPr lang="en-US" altLang="ko-KR" b="1" u="sng" dirty="0" err="1"/>
              <a:t>Youtube</a:t>
            </a:r>
            <a:r>
              <a:rPr lang="ko-KR" altLang="en-US" b="1" u="sng" dirty="0"/>
              <a:t>같이 가끔씩 설문문항을 던져서 이유를 물어보면 서비스 개선을 위한 통계자료로 활용할 수 있을 것 같다</a:t>
            </a:r>
            <a:r>
              <a:rPr lang="en-US" altLang="ko-KR" b="1" u="sng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u="sng" dirty="0"/>
              <a:t>차후 다국어서비스</a:t>
            </a:r>
            <a:r>
              <a:rPr lang="en-US" altLang="ko-KR" b="1" u="sng" dirty="0"/>
              <a:t>(</a:t>
            </a:r>
            <a:r>
              <a:rPr lang="ko-KR" altLang="en-US" b="1" u="sng" dirty="0"/>
              <a:t>영어</a:t>
            </a:r>
            <a:r>
              <a:rPr lang="en-US" altLang="ko-KR" b="1" u="sng" dirty="0"/>
              <a:t>, </a:t>
            </a:r>
            <a:r>
              <a:rPr lang="ko-KR" altLang="en-US" b="1" u="sng" dirty="0" err="1"/>
              <a:t>중국어등</a:t>
            </a:r>
            <a:r>
              <a:rPr lang="en-US" altLang="ko-KR" b="1" u="sng" dirty="0"/>
              <a:t>) </a:t>
            </a:r>
            <a:r>
              <a:rPr lang="ko-KR" altLang="en-US" b="1" u="sng" dirty="0"/>
              <a:t>지원을 위한 아키텍처를 생각하자</a:t>
            </a:r>
            <a:endParaRPr lang="en-US" altLang="ko-KR" b="1" u="sng" dirty="0"/>
          </a:p>
        </p:txBody>
      </p:sp>
    </p:spTree>
    <p:extLst>
      <p:ext uri="{BB962C8B-B14F-4D97-AF65-F5344CB8AC3E}">
        <p14:creationId xmlns:p14="http://schemas.microsoft.com/office/powerpoint/2010/main" val="4263365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420" y="911499"/>
            <a:ext cx="11048999" cy="4762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53420" y="326870"/>
            <a:ext cx="4784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header(1) – </a:t>
            </a:r>
            <a:r>
              <a:rPr lang="ko-KR" altLang="en-US" b="1" dirty="0" smtClean="0"/>
              <a:t>지도</a:t>
            </a:r>
            <a:r>
              <a:rPr lang="en-US" altLang="ko-KR" b="1" dirty="0"/>
              <a:t>(NORMAL or </a:t>
            </a:r>
            <a:r>
              <a:rPr lang="ko-KR" altLang="en-US" b="1" dirty="0"/>
              <a:t>전체</a:t>
            </a:r>
            <a:r>
              <a:rPr lang="en-US" altLang="ko-KR" b="1" dirty="0" smtClean="0"/>
              <a:t>)</a:t>
            </a:r>
            <a:endParaRPr lang="en-US" altLang="ko-KR" b="1" dirty="0"/>
          </a:p>
        </p:txBody>
      </p:sp>
      <p:cxnSp>
        <p:nvCxnSpPr>
          <p:cNvPr id="7" name="직선 화살표 연결선 6"/>
          <p:cNvCxnSpPr/>
          <p:nvPr/>
        </p:nvCxnSpPr>
        <p:spPr>
          <a:xfrm flipV="1">
            <a:off x="1945490" y="1065534"/>
            <a:ext cx="900027" cy="156588"/>
          </a:xfrm>
          <a:prstGeom prst="straightConnector1">
            <a:avLst/>
          </a:prstGeom>
          <a:ln w="317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475981" y="760158"/>
            <a:ext cx="1446948" cy="836764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984189" y="819313"/>
            <a:ext cx="197522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 dirty="0">
                <a:latin typeface="Arial" panose="020B0604020202020204" pitchFamily="34" charset="0"/>
              </a:rPr>
              <a:t>Display size</a:t>
            </a:r>
            <a:r>
              <a:rPr lang="ko-KR" altLang="en-US" sz="1000" b="1" dirty="0">
                <a:latin typeface="Arial" panose="020B0604020202020204" pitchFamily="34" charset="0"/>
              </a:rPr>
              <a:t>별 </a:t>
            </a:r>
            <a:r>
              <a:rPr lang="en-US" altLang="ko-KR" sz="1000" b="1" dirty="0">
                <a:latin typeface="Arial" panose="020B0604020202020204" pitchFamily="34" charset="0"/>
              </a:rPr>
              <a:t>Logo </a:t>
            </a:r>
            <a:r>
              <a:rPr lang="ko-KR" altLang="en-US" sz="1000" b="1" dirty="0">
                <a:latin typeface="Arial" panose="020B0604020202020204" pitchFamily="34" charset="0"/>
              </a:rPr>
              <a:t>크기 </a:t>
            </a:r>
            <a:r>
              <a:rPr lang="ko-KR" altLang="en-US" sz="1000" b="1" dirty="0" smtClean="0">
                <a:latin typeface="Arial" panose="020B0604020202020204" pitchFamily="34" charset="0"/>
              </a:rPr>
              <a:t>삽입</a:t>
            </a:r>
            <a:endParaRPr lang="ko-KR" altLang="ko-KR" sz="1000" b="1" dirty="0">
              <a:latin typeface="Arial" panose="020B0604020202020204" pitchFamily="34" charset="0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480962" y="737828"/>
            <a:ext cx="253031" cy="2530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5191267" y="987075"/>
            <a:ext cx="1573306" cy="313506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방 정보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346848" y="2740223"/>
            <a:ext cx="233269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1" dirty="0" smtClean="0">
                <a:latin typeface="Arial" panose="020B0604020202020204" pitchFamily="34" charset="0"/>
              </a:rPr>
              <a:t>카테고리 없애고 </a:t>
            </a:r>
            <a:r>
              <a:rPr lang="en-US" altLang="ko-KR" sz="1000" b="1" dirty="0" err="1" smtClean="0">
                <a:latin typeface="Arial" panose="020B0604020202020204" pitchFamily="34" charset="0"/>
              </a:rPr>
              <a:t>mainpage</a:t>
            </a:r>
            <a:r>
              <a:rPr lang="en-US" altLang="ko-KR" sz="1000" b="1" dirty="0" smtClean="0">
                <a:latin typeface="Arial" panose="020B0604020202020204" pitchFamily="34" charset="0"/>
              </a:rPr>
              <a:t> </a:t>
            </a:r>
            <a:r>
              <a:rPr lang="ko-KR" altLang="en-US" sz="1000" b="1" dirty="0" smtClean="0">
                <a:latin typeface="Arial" panose="020B0604020202020204" pitchFamily="34" charset="0"/>
              </a:rPr>
              <a:t>안에 구성</a:t>
            </a:r>
            <a:endParaRPr lang="en-US" altLang="ko-KR" sz="1000" b="1" dirty="0" smtClean="0">
              <a:latin typeface="Arial" panose="020B0604020202020204" pitchFamily="34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7074039" y="911499"/>
            <a:ext cx="782925" cy="451410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ㅊ</a:t>
            </a:r>
            <a:endParaRPr lang="ko-KR" altLang="en-US" dirty="0"/>
          </a:p>
        </p:txBody>
      </p:sp>
      <p:cxnSp>
        <p:nvCxnSpPr>
          <p:cNvPr id="16" name="직선 화살표 연결선 15"/>
          <p:cNvCxnSpPr>
            <a:stCxn id="13" idx="0"/>
          </p:cNvCxnSpPr>
          <p:nvPr/>
        </p:nvCxnSpPr>
        <p:spPr>
          <a:xfrm flipV="1">
            <a:off x="7513193" y="1401641"/>
            <a:ext cx="10860" cy="1338582"/>
          </a:xfrm>
          <a:prstGeom prst="straightConnector1">
            <a:avLst/>
          </a:prstGeom>
          <a:ln w="317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9171332" y="1716989"/>
            <a:ext cx="233108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00" b="1" dirty="0" smtClean="0">
                <a:latin typeface="Arial" panose="020B0604020202020204" pitchFamily="34" charset="0"/>
              </a:rPr>
              <a:t>Header </a:t>
            </a:r>
            <a:r>
              <a:rPr lang="ko-KR" altLang="en-US" sz="1500" b="1" dirty="0" smtClean="0">
                <a:latin typeface="Arial" panose="020B0604020202020204" pitchFamily="34" charset="0"/>
              </a:rPr>
              <a:t>역할 </a:t>
            </a:r>
            <a:endParaRPr lang="en-US" altLang="ko-KR" sz="1500" b="1" dirty="0" smtClean="0">
              <a:latin typeface="Arial" panose="020B0604020202020204" pitchFamily="34" charset="0"/>
            </a:endParaRPr>
          </a:p>
          <a:p>
            <a:r>
              <a:rPr lang="ko-KR" altLang="en-US" sz="1500" b="1" dirty="0" smtClean="0">
                <a:latin typeface="Arial" panose="020B0604020202020204" pitchFamily="34" charset="0"/>
              </a:rPr>
              <a:t>각 </a:t>
            </a:r>
            <a:r>
              <a:rPr lang="ko-KR" altLang="en-US" sz="1500" b="1" dirty="0" err="1" smtClean="0">
                <a:latin typeface="Arial" panose="020B0604020202020204" pitchFamily="34" charset="0"/>
              </a:rPr>
              <a:t>역활맡은</a:t>
            </a:r>
            <a:r>
              <a:rPr lang="ko-KR" altLang="en-US" sz="1500" b="1" dirty="0" smtClean="0">
                <a:latin typeface="Arial" panose="020B0604020202020204" pitchFamily="34" charset="0"/>
              </a:rPr>
              <a:t> </a:t>
            </a:r>
            <a:r>
              <a:rPr lang="en-US" altLang="ko-KR" sz="1500" b="1" dirty="0" smtClean="0">
                <a:latin typeface="Arial" panose="020B0604020202020204" pitchFamily="34" charset="0"/>
              </a:rPr>
              <a:t>page</a:t>
            </a:r>
            <a:r>
              <a:rPr lang="ko-KR" altLang="en-US" sz="1500" b="1" dirty="0" smtClean="0">
                <a:latin typeface="Arial" panose="020B0604020202020204" pitchFamily="34" charset="0"/>
              </a:rPr>
              <a:t>로 이동</a:t>
            </a:r>
            <a:endParaRPr lang="en-US" altLang="ko-KR" sz="1500" b="1" dirty="0" smtClean="0">
              <a:latin typeface="Arial" panose="020B0604020202020204" pitchFamily="34" charset="0"/>
            </a:endParaRPr>
          </a:p>
          <a:p>
            <a:endParaRPr lang="en-US" altLang="ko-KR" sz="1000" b="1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0387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453420" y="326870"/>
            <a:ext cx="4784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Mainpage-( </a:t>
            </a:r>
            <a:r>
              <a:rPr lang="ko-KR" altLang="en-US" b="1" dirty="0" smtClean="0"/>
              <a:t>리스트뷰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구성</a:t>
            </a:r>
            <a:r>
              <a:rPr lang="en-US" altLang="ko-KR" b="1" dirty="0" smtClean="0"/>
              <a:t>)</a:t>
            </a:r>
            <a:endParaRPr lang="en-US" altLang="ko-KR" b="1" dirty="0"/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6891"/>
          <a:stretch/>
        </p:blipFill>
        <p:spPr>
          <a:xfrm>
            <a:off x="0" y="2798273"/>
            <a:ext cx="12192000" cy="493354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8169" y="696202"/>
            <a:ext cx="5895661" cy="2102071"/>
          </a:xfrm>
          <a:prstGeom prst="rect">
            <a:avLst/>
          </a:prstGeom>
        </p:spPr>
      </p:pic>
      <p:pic>
        <p:nvPicPr>
          <p:cNvPr id="35" name="그림 3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4829" y="3461852"/>
            <a:ext cx="6742340" cy="2852926"/>
          </a:xfrm>
          <a:prstGeom prst="rect">
            <a:avLst/>
          </a:prstGeom>
        </p:spPr>
      </p:pic>
      <p:pic>
        <p:nvPicPr>
          <p:cNvPr id="49" name="그림 4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2930451" y="3534858"/>
            <a:ext cx="4034371" cy="195212"/>
          </a:xfrm>
          <a:prstGeom prst="rect">
            <a:avLst/>
          </a:prstGeom>
        </p:spPr>
      </p:pic>
      <p:sp>
        <p:nvSpPr>
          <p:cNvPr id="52" name="직사각형 51"/>
          <p:cNvSpPr/>
          <p:nvPr/>
        </p:nvSpPr>
        <p:spPr>
          <a:xfrm>
            <a:off x="3255948" y="850091"/>
            <a:ext cx="5665861" cy="1884563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3" name="직선 화살표 연결선 52"/>
          <p:cNvCxnSpPr/>
          <p:nvPr/>
        </p:nvCxnSpPr>
        <p:spPr>
          <a:xfrm flipV="1">
            <a:off x="7332292" y="1059680"/>
            <a:ext cx="1914258" cy="8802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5" name="직사각형 54"/>
          <p:cNvSpPr/>
          <p:nvPr/>
        </p:nvSpPr>
        <p:spPr>
          <a:xfrm>
            <a:off x="6982149" y="-126208"/>
            <a:ext cx="4756430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b="1" dirty="0" smtClean="0">
                <a:latin typeface="Arial" panose="020B0604020202020204" pitchFamily="34" charset="0"/>
              </a:rPr>
              <a:t>공지사항</a:t>
            </a:r>
            <a:r>
              <a:rPr lang="en-US" altLang="ko-KR" sz="2000" b="1" dirty="0" smtClean="0">
                <a:latin typeface="Arial" panose="020B0604020202020204" pitchFamily="34" charset="0"/>
              </a:rPr>
              <a:t>&amp;</a:t>
            </a:r>
            <a:r>
              <a:rPr lang="ko-KR" altLang="en-US" sz="2000" b="1" dirty="0" smtClean="0">
                <a:latin typeface="Arial" panose="020B0604020202020204" pitchFamily="34" charset="0"/>
              </a:rPr>
              <a:t>광고</a:t>
            </a:r>
            <a:r>
              <a:rPr lang="en-US" altLang="ko-KR" sz="2000" b="1" dirty="0" smtClean="0">
                <a:latin typeface="Arial" panose="020B0604020202020204" pitchFamily="34" charset="0"/>
              </a:rPr>
              <a:t>&amp;</a:t>
            </a:r>
            <a:r>
              <a:rPr lang="ko-KR" altLang="en-US" sz="2000" b="1" dirty="0" smtClean="0">
                <a:latin typeface="Arial" panose="020B0604020202020204" pitchFamily="34" charset="0"/>
              </a:rPr>
              <a:t>이벤트 등</a:t>
            </a:r>
            <a:endParaRPr lang="en-US" altLang="ko-KR" sz="2000" b="1" dirty="0" smtClean="0">
              <a:latin typeface="Arial" panose="020B0604020202020204" pitchFamily="34" charset="0"/>
            </a:endParaRPr>
          </a:p>
          <a:p>
            <a:r>
              <a:rPr lang="ko-KR" altLang="en-US" sz="2000" b="1" dirty="0" smtClean="0">
                <a:latin typeface="Arial" panose="020B0604020202020204" pitchFamily="34" charset="0"/>
              </a:rPr>
              <a:t>중요부분 하이라이트라고 생각하고 구성</a:t>
            </a:r>
            <a:endParaRPr lang="en-US" altLang="ko-KR" sz="2000" b="1" dirty="0" smtClean="0">
              <a:latin typeface="Arial" panose="020B0604020202020204" pitchFamily="34" charset="0"/>
            </a:endParaRPr>
          </a:p>
          <a:p>
            <a:r>
              <a:rPr lang="en-US" altLang="ko-KR" sz="2000" b="1" dirty="0" smtClean="0">
                <a:latin typeface="Arial" panose="020B0604020202020204" pitchFamily="34" charset="0"/>
              </a:rPr>
              <a:t>&lt;Routing&gt;</a:t>
            </a:r>
            <a:endParaRPr lang="ko-KR" altLang="ko-KR" sz="2000" b="1" dirty="0">
              <a:latin typeface="Arial" panose="020B0604020202020204" pitchFamily="34" charset="0"/>
            </a:endParaRPr>
          </a:p>
        </p:txBody>
      </p:sp>
      <p:cxnSp>
        <p:nvCxnSpPr>
          <p:cNvPr id="10" name="직선 화살표 연결선 9"/>
          <p:cNvCxnSpPr/>
          <p:nvPr/>
        </p:nvCxnSpPr>
        <p:spPr>
          <a:xfrm flipH="1" flipV="1">
            <a:off x="2254102" y="2456121"/>
            <a:ext cx="63797" cy="5888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2333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453420" y="326870"/>
            <a:ext cx="4784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Mainpage-(</a:t>
            </a:r>
            <a:r>
              <a:rPr lang="ko-KR" altLang="en-US" b="1" dirty="0" smtClean="0"/>
              <a:t>리스트뷰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구성</a:t>
            </a:r>
            <a:r>
              <a:rPr lang="en-US" altLang="ko-KR" b="1" dirty="0" smtClean="0"/>
              <a:t>)</a:t>
            </a:r>
            <a:endParaRPr lang="en-US" altLang="ko-KR" b="1" dirty="0"/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6891"/>
          <a:stretch/>
        </p:blipFill>
        <p:spPr>
          <a:xfrm>
            <a:off x="-1" y="2779353"/>
            <a:ext cx="12192000" cy="493354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8169" y="696202"/>
            <a:ext cx="5895661" cy="2102071"/>
          </a:xfrm>
          <a:prstGeom prst="rect">
            <a:avLst/>
          </a:prstGeom>
        </p:spPr>
      </p:pic>
      <p:pic>
        <p:nvPicPr>
          <p:cNvPr id="35" name="그림 3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4829" y="3461852"/>
            <a:ext cx="6742340" cy="2852926"/>
          </a:xfrm>
          <a:prstGeom prst="rect">
            <a:avLst/>
          </a:prstGeom>
        </p:spPr>
      </p:pic>
      <p:pic>
        <p:nvPicPr>
          <p:cNvPr id="49" name="그림 4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2930451" y="3534858"/>
            <a:ext cx="4034371" cy="195212"/>
          </a:xfrm>
          <a:prstGeom prst="rect">
            <a:avLst/>
          </a:prstGeom>
        </p:spPr>
      </p:pic>
      <p:sp>
        <p:nvSpPr>
          <p:cNvPr id="52" name="직사각형 51"/>
          <p:cNvSpPr/>
          <p:nvPr/>
        </p:nvSpPr>
        <p:spPr>
          <a:xfrm>
            <a:off x="0" y="2786244"/>
            <a:ext cx="12192000" cy="505384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3" name="직선 화살표 연결선 52"/>
          <p:cNvCxnSpPr/>
          <p:nvPr/>
        </p:nvCxnSpPr>
        <p:spPr>
          <a:xfrm flipV="1">
            <a:off x="6650605" y="1059679"/>
            <a:ext cx="2595945" cy="20348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5" name="직사각형 54"/>
          <p:cNvSpPr/>
          <p:nvPr/>
        </p:nvSpPr>
        <p:spPr>
          <a:xfrm>
            <a:off x="9316136" y="449981"/>
            <a:ext cx="3783408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500" b="1" dirty="0" smtClean="0">
                <a:latin typeface="Arial" panose="020B0604020202020204" pitchFamily="34" charset="0"/>
              </a:rPr>
              <a:t>카테고리를 </a:t>
            </a:r>
            <a:r>
              <a:rPr lang="ko-KR" altLang="en-US" sz="1500" b="1" dirty="0" err="1" smtClean="0">
                <a:latin typeface="Arial" panose="020B0604020202020204" pitchFamily="34" charset="0"/>
              </a:rPr>
              <a:t>해더에</a:t>
            </a:r>
            <a:r>
              <a:rPr lang="ko-KR" altLang="en-US" sz="1500" b="1" dirty="0" smtClean="0">
                <a:latin typeface="Arial" panose="020B0604020202020204" pitchFamily="34" charset="0"/>
              </a:rPr>
              <a:t> 넣지 않고</a:t>
            </a:r>
            <a:endParaRPr lang="en-US" altLang="ko-KR" sz="1500" b="1" dirty="0" smtClean="0">
              <a:latin typeface="Arial" panose="020B0604020202020204" pitchFamily="34" charset="0"/>
            </a:endParaRPr>
          </a:p>
          <a:p>
            <a:r>
              <a:rPr lang="ko-KR" altLang="en-US" sz="1500" b="1" dirty="0" err="1" smtClean="0">
                <a:latin typeface="Arial" panose="020B0604020202020204" pitchFamily="34" charset="0"/>
              </a:rPr>
              <a:t>메인페이지</a:t>
            </a:r>
            <a:r>
              <a:rPr lang="ko-KR" altLang="en-US" sz="1500" b="1" dirty="0" smtClean="0">
                <a:latin typeface="Arial" panose="020B0604020202020204" pitchFamily="34" charset="0"/>
              </a:rPr>
              <a:t> 자체를 카테고리 형태로 제작</a:t>
            </a:r>
            <a:r>
              <a:rPr lang="en-US" altLang="ko-KR" sz="1500" b="1" dirty="0">
                <a:latin typeface="Arial" panose="020B0604020202020204" pitchFamily="34" charset="0"/>
              </a:rPr>
              <a:t>!</a:t>
            </a:r>
            <a:r>
              <a:rPr lang="ko-KR" altLang="en-US" sz="1500" b="1" dirty="0" smtClean="0">
                <a:latin typeface="Arial" panose="020B0604020202020204" pitchFamily="34" charset="0"/>
              </a:rPr>
              <a:t> </a:t>
            </a:r>
            <a:endParaRPr lang="ko-KR" altLang="ko-KR" sz="1500" b="1" dirty="0">
              <a:latin typeface="Arial" panose="020B0604020202020204" pitchFamily="34" charset="0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3039612" y="2798273"/>
            <a:ext cx="7639573" cy="493355"/>
            <a:chOff x="3039612" y="2798273"/>
            <a:chExt cx="7639573" cy="493355"/>
          </a:xfrm>
        </p:grpSpPr>
        <p:sp>
          <p:nvSpPr>
            <p:cNvPr id="3" name="직사각형 2"/>
            <p:cNvSpPr/>
            <p:nvPr/>
          </p:nvSpPr>
          <p:spPr>
            <a:xfrm>
              <a:off x="3039612" y="2817194"/>
              <a:ext cx="924924" cy="47443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00" b="1" dirty="0" smtClean="0"/>
                <a:t>#</a:t>
              </a:r>
              <a:r>
                <a:rPr lang="ko-KR" altLang="en-US" sz="1300" b="1" dirty="0" smtClean="0"/>
                <a:t>여행</a:t>
              </a:r>
              <a:endParaRPr lang="ko-KR" altLang="en-US" sz="1300" b="1" dirty="0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4054105" y="2798273"/>
              <a:ext cx="893531" cy="47443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00" b="1" dirty="0" smtClean="0"/>
                <a:t>#</a:t>
              </a:r>
              <a:r>
                <a:rPr lang="ko-KR" altLang="en-US" sz="1300" b="1" dirty="0" smtClean="0"/>
                <a:t>이벤트</a:t>
              </a:r>
              <a:endParaRPr lang="en-US" altLang="ko-KR" sz="1300" b="1" dirty="0" smtClean="0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5037205" y="2807734"/>
              <a:ext cx="978374" cy="47443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00" b="1" dirty="0" smtClean="0"/>
                <a:t>#</a:t>
              </a:r>
              <a:r>
                <a:rPr lang="ko-KR" altLang="en-US" sz="1300" b="1" dirty="0" smtClean="0"/>
                <a:t>컨텐츠</a:t>
              </a:r>
              <a:endParaRPr lang="en-US" altLang="ko-KR" sz="1300" b="1" dirty="0" smtClean="0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6095999" y="2807734"/>
              <a:ext cx="947061" cy="47443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00" b="1" dirty="0" smtClean="0"/>
                <a:t>#</a:t>
              </a:r>
              <a:r>
                <a:rPr lang="ko-KR" altLang="en-US" sz="1300" b="1" dirty="0" smtClean="0"/>
                <a:t>숙박</a:t>
              </a:r>
              <a:endParaRPr lang="en-US" altLang="ko-KR" sz="1300" b="1" dirty="0" smtClean="0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7123480" y="2805164"/>
              <a:ext cx="870223" cy="47443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00" b="1" dirty="0" smtClean="0"/>
                <a:t>#</a:t>
              </a:r>
              <a:r>
                <a:rPr lang="ko-KR" altLang="en-US" sz="1300" b="1" dirty="0" smtClean="0"/>
                <a:t>디자인</a:t>
              </a:r>
              <a:endParaRPr lang="en-US" altLang="ko-KR" sz="1300" b="1" dirty="0" smtClean="0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8074123" y="2798273"/>
              <a:ext cx="870223" cy="47443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00" b="1" dirty="0" smtClean="0"/>
                <a:t>#</a:t>
              </a:r>
              <a:r>
                <a:rPr lang="ko-KR" altLang="en-US" sz="1300" b="1" dirty="0" smtClean="0"/>
                <a:t>감성</a:t>
              </a:r>
              <a:endParaRPr lang="en-US" altLang="ko-KR" sz="1300" b="1" dirty="0" smtClean="0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9043830" y="2817194"/>
              <a:ext cx="1635355" cy="45551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367464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  <p:tag name="SMARTRESIZEMINSIZE" val="60,2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Relative,Relative,Relativ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스토리보드 레이아웃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40265</TotalTime>
  <Words>2751</Words>
  <Application>Microsoft Office PowerPoint</Application>
  <PresentationFormat>와이드스크린</PresentationFormat>
  <Paragraphs>564</Paragraphs>
  <Slides>30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30</vt:i4>
      </vt:variant>
    </vt:vector>
  </HeadingPairs>
  <TitlesOfParts>
    <vt:vector size="35" baseType="lpstr">
      <vt:lpstr>맑은 고딕</vt:lpstr>
      <vt:lpstr>Arial</vt:lpstr>
      <vt:lpstr>Segoe UI</vt:lpstr>
      <vt:lpstr>Office 테마</vt:lpstr>
      <vt:lpstr>스토리보드 레이아웃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younghyeon Jo</dc:creator>
  <cp:lastModifiedBy>Seonho Kim</cp:lastModifiedBy>
  <cp:revision>453</cp:revision>
  <cp:lastPrinted>2016-12-30T17:01:41Z</cp:lastPrinted>
  <dcterms:created xsi:type="dcterms:W3CDTF">2016-12-20T07:51:24Z</dcterms:created>
  <dcterms:modified xsi:type="dcterms:W3CDTF">2017-07-07T17:48:15Z</dcterms:modified>
</cp:coreProperties>
</file>