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82" r:id="rId3"/>
    <p:sldId id="393" r:id="rId4"/>
    <p:sldId id="330" r:id="rId5"/>
    <p:sldId id="259" r:id="rId6"/>
    <p:sldId id="266" r:id="rId7"/>
    <p:sldId id="317" r:id="rId8"/>
    <p:sldId id="401" r:id="rId9"/>
    <p:sldId id="402" r:id="rId10"/>
    <p:sldId id="403" r:id="rId11"/>
    <p:sldId id="386" r:id="rId12"/>
    <p:sldId id="400" r:id="rId13"/>
    <p:sldId id="398" r:id="rId14"/>
    <p:sldId id="387" r:id="rId15"/>
    <p:sldId id="388" r:id="rId16"/>
    <p:sldId id="389" r:id="rId17"/>
    <p:sldId id="390" r:id="rId18"/>
    <p:sldId id="351" r:id="rId19"/>
    <p:sldId id="350" r:id="rId20"/>
    <p:sldId id="349" r:id="rId21"/>
    <p:sldId id="279" r:id="rId22"/>
    <p:sldId id="391" r:id="rId23"/>
    <p:sldId id="392" r:id="rId24"/>
    <p:sldId id="395" r:id="rId25"/>
    <p:sldId id="397" r:id="rId26"/>
    <p:sldId id="396" r:id="rId27"/>
    <p:sldId id="384" r:id="rId28"/>
    <p:sldId id="366" r:id="rId29"/>
    <p:sldId id="352" r:id="rId30"/>
    <p:sldId id="354" r:id="rId31"/>
    <p:sldId id="373" r:id="rId32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B4D07E4C-D27D-4B28-99C6-D05EDA1D191D}">
          <p14:sldIdLst>
            <p14:sldId id="382"/>
            <p14:sldId id="393"/>
            <p14:sldId id="330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401"/>
          </p14:sldIdLst>
        </p14:section>
        <p14:section name="공통" id="{20A6C63C-A1AA-4CEF-8BF5-F0EAFA8897F9}">
          <p14:sldIdLst/>
        </p14:section>
        <p14:section name="mainpage" id="{89ADE8B7-D737-4BD7-AC7D-A3CFF00D854B}">
          <p14:sldIdLst>
            <p14:sldId id="402"/>
          </p14:sldIdLst>
        </p14:section>
        <p14:section name="인증관리" id="{911B990A-84A6-4B93-A5E5-6831FDDE3F9F}">
          <p14:sldIdLst>
            <p14:sldId id="403"/>
          </p14:sldIdLst>
        </p14:section>
        <p14:section name="회원정보관리" id="{F687FEBE-F6BD-49F1-9326-FA2F6AF888C6}">
          <p14:sldIdLst>
            <p14:sldId id="386"/>
            <p14:sldId id="400"/>
            <p14:sldId id="398"/>
            <p14:sldId id="387"/>
            <p14:sldId id="388"/>
            <p14:sldId id="389"/>
            <p14:sldId id="390"/>
          </p14:sldIdLst>
        </p14:section>
        <p14:section name="지도형식보기" id="{6BF4378D-46D9-4C81-930A-ED783494D89E}">
          <p14:sldIdLst>
            <p14:sldId id="351"/>
            <p14:sldId id="350"/>
            <p14:sldId id="349"/>
            <p14:sldId id="279"/>
          </p14:sldIdLst>
        </p14:section>
        <p14:section name="게시글 관리" id="{F1090227-14EA-451E-A05B-64663F1CDFCB}">
          <p14:sldIdLst>
            <p14:sldId id="391"/>
            <p14:sldId id="392"/>
            <p14:sldId id="395"/>
            <p14:sldId id="397"/>
            <p14:sldId id="396"/>
            <p14:sldId id="384"/>
            <p14:sldId id="366"/>
            <p14:sldId id="352"/>
            <p14:sldId id="354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FFFF"/>
    <a:srgbClr val="F9F9F9"/>
    <a:srgbClr val="1ABC9C"/>
    <a:srgbClr val="F5F5F5"/>
    <a:srgbClr val="F2F2F2"/>
    <a:srgbClr val="5EB95E"/>
    <a:srgbClr val="428BCA"/>
    <a:srgbClr val="D0CECE"/>
    <a:srgbClr val="1BB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5481" autoAdjust="0"/>
  </p:normalViewPr>
  <p:slideViewPr>
    <p:cSldViewPr snapToGrid="0">
      <p:cViewPr varScale="1">
        <p:scale>
          <a:sx n="76" d="100"/>
          <a:sy n="76" d="100"/>
        </p:scale>
        <p:origin x="12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12" Type="http://schemas.openxmlformats.org/officeDocument/2006/relationships/image" Target="../media/image1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" Type="http://schemas.openxmlformats.org/officeDocument/2006/relationships/image" Target="../media/image1.pn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5" Type="http://schemas.openxmlformats.org/officeDocument/2006/relationships/image" Target="../media/image29.jpeg"/><Relationship Id="rId10" Type="http://schemas.openxmlformats.org/officeDocument/2006/relationships/image" Target="../media/image24.JPG"/><Relationship Id="rId4" Type="http://schemas.openxmlformats.org/officeDocument/2006/relationships/image" Target="../media/image10.png"/><Relationship Id="rId9" Type="http://schemas.openxmlformats.org/officeDocument/2006/relationships/image" Target="../media/image23.jpeg"/><Relationship Id="rId1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2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31.jpeg"/><Relationship Id="rId18" Type="http://schemas.openxmlformats.org/officeDocument/2006/relationships/image" Target="../media/image28.JPG"/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12" Type="http://schemas.openxmlformats.org/officeDocument/2006/relationships/image" Target="../media/image30.jpeg"/><Relationship Id="rId17" Type="http://schemas.openxmlformats.org/officeDocument/2006/relationships/image" Target="../media/image27.jpeg"/><Relationship Id="rId2" Type="http://schemas.openxmlformats.org/officeDocument/2006/relationships/image" Target="../media/image1.pn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5" Type="http://schemas.openxmlformats.org/officeDocument/2006/relationships/image" Target="../media/image23.jpeg"/><Relationship Id="rId10" Type="http://schemas.openxmlformats.org/officeDocument/2006/relationships/image" Target="../media/image24.JPG"/><Relationship Id="rId4" Type="http://schemas.openxmlformats.org/officeDocument/2006/relationships/image" Target="../media/image10.png"/><Relationship Id="rId9" Type="http://schemas.openxmlformats.org/officeDocument/2006/relationships/image" Target="../media/image29.jpeg"/><Relationship Id="rId1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34.png"/><Relationship Id="rId7" Type="http://schemas.openxmlformats.org/officeDocument/2006/relationships/image" Target="../media/image24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2.jpeg"/><Relationship Id="rId5" Type="http://schemas.openxmlformats.org/officeDocument/2006/relationships/image" Target="../media/image18.JPG"/><Relationship Id="rId10" Type="http://schemas.openxmlformats.org/officeDocument/2006/relationships/image" Target="../media/image36.jpeg"/><Relationship Id="rId4" Type="http://schemas.openxmlformats.org/officeDocument/2006/relationships/image" Target="../media/image1.png"/><Relationship Id="rId9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18.JPG"/><Relationship Id="rId3" Type="http://schemas.openxmlformats.org/officeDocument/2006/relationships/image" Target="../media/image37.JPG"/><Relationship Id="rId7" Type="http://schemas.openxmlformats.org/officeDocument/2006/relationships/image" Target="../media/image29.jpeg"/><Relationship Id="rId12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jpeg"/><Relationship Id="rId5" Type="http://schemas.openxmlformats.org/officeDocument/2006/relationships/image" Target="../media/image38.JPG"/><Relationship Id="rId10" Type="http://schemas.openxmlformats.org/officeDocument/2006/relationships/image" Target="../media/image35.jpeg"/><Relationship Id="rId4" Type="http://schemas.openxmlformats.org/officeDocument/2006/relationships/hyperlink" Target="http://apis.map.daum.net/" TargetMode="External"/><Relationship Id="rId9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lick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dimsemenov/pen/sHoxp" TargetMode="External"/><Relationship Id="rId13" Type="http://schemas.openxmlformats.org/officeDocument/2006/relationships/image" Target="../media/image57.png"/><Relationship Id="rId18" Type="http://schemas.openxmlformats.org/officeDocument/2006/relationships/image" Target="../media/image36.jpeg"/><Relationship Id="rId3" Type="http://schemas.openxmlformats.org/officeDocument/2006/relationships/image" Target="../media/image51.png"/><Relationship Id="rId7" Type="http://schemas.openxmlformats.org/officeDocument/2006/relationships/hyperlink" Target="https://codepen.io/dimsemenov/pen/JGjHK" TargetMode="External"/><Relationship Id="rId12" Type="http://schemas.openxmlformats.org/officeDocument/2006/relationships/image" Target="../media/image56.png"/><Relationship Id="rId17" Type="http://schemas.openxmlformats.org/officeDocument/2006/relationships/image" Target="../media/image35.jpeg"/><Relationship Id="rId2" Type="http://schemas.openxmlformats.org/officeDocument/2006/relationships/image" Target="../media/image50.JPG"/><Relationship Id="rId16" Type="http://schemas.openxmlformats.org/officeDocument/2006/relationships/image" Target="../media/image25.JP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msemenov.com/plugins/magnific-popup/documentation.html#api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3.png"/><Relationship Id="rId15" Type="http://schemas.openxmlformats.org/officeDocument/2006/relationships/image" Target="../media/image24.JPG"/><Relationship Id="rId10" Type="http://schemas.openxmlformats.org/officeDocument/2006/relationships/image" Target="../media/image54.png"/><Relationship Id="rId19" Type="http://schemas.openxmlformats.org/officeDocument/2006/relationships/image" Target="../media/image32.jpeg"/><Relationship Id="rId4" Type="http://schemas.openxmlformats.org/officeDocument/2006/relationships/image" Target="../media/image52.png"/><Relationship Id="rId9" Type="http://schemas.openxmlformats.org/officeDocument/2006/relationships/hyperlink" Target="https://codepen.io/dimsemenov/pen/vKrqs" TargetMode="External"/><Relationship Id="rId1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62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1.png"/><Relationship Id="rId5" Type="http://schemas.openxmlformats.org/officeDocument/2006/relationships/image" Target="../media/image59.png"/><Relationship Id="rId10" Type="http://schemas.openxmlformats.org/officeDocument/2006/relationships/image" Target="../media/image60.png"/><Relationship Id="rId4" Type="http://schemas.openxmlformats.org/officeDocument/2006/relationships/image" Target="../media/image64.png"/><Relationship Id="rId9" Type="http://schemas.openxmlformats.org/officeDocument/2006/relationships/image" Target="../media/image53.png"/><Relationship Id="rId1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nattic.com/" TargetMode="External"/><Relationship Id="rId2" Type="http://schemas.openxmlformats.org/officeDocument/2006/relationships/hyperlink" Target="https://twitter.com/?lang=ko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360cities.net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23307" y="31308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Mainpage</a:t>
            </a:r>
            <a:endParaRPr lang="en-US" altLang="ko-KR" sz="1300" b="1" dirty="0" smtClean="0"/>
          </a:p>
        </p:txBody>
      </p:sp>
      <p:cxnSp>
        <p:nvCxnSpPr>
          <p:cNvPr id="9" name="직선 화살표 연결선 8"/>
          <p:cNvCxnSpPr>
            <a:stCxn id="7" idx="1"/>
            <a:endCxn id="10" idx="0"/>
          </p:cNvCxnSpPr>
          <p:nvPr/>
        </p:nvCxnSpPr>
        <p:spPr>
          <a:xfrm flipH="1">
            <a:off x="1528107" y="547981"/>
            <a:ext cx="3095200" cy="41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4610" y="963587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상세보기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  <a:endCxn id="24" idx="0"/>
          </p:cNvCxnSpPr>
          <p:nvPr/>
        </p:nvCxnSpPr>
        <p:spPr>
          <a:xfrm>
            <a:off x="6267549" y="547981"/>
            <a:ext cx="2940678" cy="43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94864" y="2616788"/>
            <a:ext cx="81673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글 수정</a:t>
            </a:r>
          </a:p>
        </p:txBody>
      </p:sp>
      <p:cxnSp>
        <p:nvCxnSpPr>
          <p:cNvPr id="18" name="직선 화살표 연결선 17"/>
          <p:cNvCxnSpPr>
            <a:stCxn id="10" idx="2"/>
            <a:endCxn id="16" idx="0"/>
          </p:cNvCxnSpPr>
          <p:nvPr/>
        </p:nvCxnSpPr>
        <p:spPr>
          <a:xfrm>
            <a:off x="1528107" y="1433371"/>
            <a:ext cx="575127" cy="11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3" y="98576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종류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2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지도형식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0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리스트형식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4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  <a:p>
            <a:pPr algn="ctr"/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보기</a:t>
            </a:r>
            <a:r>
              <a:rPr lang="en-US" altLang="ko-KR" sz="1300" b="1" dirty="0" smtClean="0"/>
              <a:t>&amp;</a:t>
            </a:r>
            <a:r>
              <a:rPr lang="ko-KR" altLang="en-US" sz="1300" b="1" dirty="0" smtClean="0"/>
              <a:t>관리</a:t>
            </a:r>
            <a:r>
              <a:rPr lang="en-US" altLang="ko-KR" sz="1300" b="1" dirty="0" smtClean="0"/>
              <a:t>)</a:t>
            </a:r>
          </a:p>
        </p:txBody>
      </p:sp>
      <p:cxnSp>
        <p:nvCxnSpPr>
          <p:cNvPr id="31" name="직선 화살표 연결선 30"/>
          <p:cNvCxnSpPr>
            <a:endCxn id="25" idx="0"/>
          </p:cNvCxnSpPr>
          <p:nvPr/>
        </p:nvCxnSpPr>
        <p:spPr>
          <a:xfrm>
            <a:off x="9195979" y="1385669"/>
            <a:ext cx="12247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4" y="1385669"/>
            <a:ext cx="2081443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7" y="1385669"/>
            <a:ext cx="2081441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err="1" smtClean="0"/>
              <a:t>게시글</a:t>
            </a:r>
            <a:r>
              <a:rPr lang="ko-KR" altLang="en-US" sz="1600" b="1" u="sng" dirty="0" smtClean="0"/>
              <a:t> 상세보기</a:t>
            </a:r>
            <a:r>
              <a:rPr lang="en-US" altLang="ko-KR" sz="1600" b="1" u="sng" dirty="0" smtClean="0"/>
              <a:t>-</a:t>
            </a:r>
            <a:r>
              <a:rPr lang="ko-KR" altLang="en-US" sz="1600" b="1" u="sng" dirty="0" smtClean="0"/>
              <a:t>팝업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타 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현재 기획하는 페이지는 </a:t>
            </a:r>
            <a:r>
              <a:rPr lang="en-US" altLang="ko-KR" sz="1600" b="1" u="sng" dirty="0" err="1" smtClean="0"/>
              <a:t>spinattic</a:t>
            </a:r>
            <a:r>
              <a:rPr lang="ko-KR" altLang="en-US" sz="1600" b="1" u="sng" dirty="0" smtClean="0"/>
              <a:t>과 굉장히 흡사한 상태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개인유저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 페이지는 </a:t>
            </a:r>
            <a:r>
              <a:rPr lang="ko-KR" altLang="en-US" sz="1600" b="1" u="sng" dirty="0" err="1" smtClean="0"/>
              <a:t>트위터와</a:t>
            </a:r>
            <a:r>
              <a:rPr lang="ko-KR" altLang="en-US" sz="1600" b="1" u="sng" dirty="0" smtClean="0"/>
              <a:t> 흡사한 상태에서 기획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그렇기 때문에 카테고리</a:t>
            </a:r>
            <a:r>
              <a:rPr lang="en-US" altLang="ko-KR" sz="1600" b="1" u="sng" dirty="0" smtClean="0"/>
              <a:t>(</a:t>
            </a:r>
            <a:r>
              <a:rPr lang="ko-KR" altLang="en-US" sz="1600" b="1" u="sng" dirty="0" smtClean="0"/>
              <a:t>홈페이지 사용처</a:t>
            </a:r>
            <a:r>
              <a:rPr lang="en-US" altLang="ko-KR" sz="1600" b="1" u="sng" dirty="0" smtClean="0"/>
              <a:t>)</a:t>
            </a:r>
            <a:r>
              <a:rPr lang="ko-KR" altLang="en-US" sz="1600" b="1" u="sng" dirty="0" smtClean="0"/>
              <a:t>를 확실히 해야 좀 더 </a:t>
            </a:r>
            <a:r>
              <a:rPr lang="ko-KR" altLang="en-US" sz="1600" b="1" u="sng" dirty="0" err="1" smtClean="0"/>
              <a:t>활용성이</a:t>
            </a:r>
            <a:r>
              <a:rPr lang="ko-KR" altLang="en-US" sz="1600" b="1" u="sng" dirty="0" smtClean="0"/>
              <a:t> 높은 홈페이지가 될 수 있음</a:t>
            </a:r>
            <a:endParaRPr lang="en-US" altLang="ko-KR" sz="1600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96426" y="4314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73912" y="1697506"/>
            <a:ext cx="744784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3591258" y="982368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</a:p>
        </p:txBody>
      </p:sp>
      <p:cxnSp>
        <p:nvCxnSpPr>
          <p:cNvPr id="34" name="직선 화살표 연결선 33"/>
          <p:cNvCxnSpPr>
            <a:stCxn id="7" idx="2"/>
            <a:endCxn id="32" idx="0"/>
          </p:cNvCxnSpPr>
          <p:nvPr/>
        </p:nvCxnSpPr>
        <p:spPr>
          <a:xfrm flipH="1">
            <a:off x="4413379" y="782873"/>
            <a:ext cx="1032049" cy="1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2"/>
            <a:endCxn id="30" idx="0"/>
          </p:cNvCxnSpPr>
          <p:nvPr/>
        </p:nvCxnSpPr>
        <p:spPr>
          <a:xfrm flipH="1">
            <a:off x="4146304" y="1452152"/>
            <a:ext cx="267075" cy="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3472" y="1862200"/>
            <a:ext cx="1411966" cy="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댓글보기</a:t>
            </a:r>
            <a:endParaRPr lang="ko-KR" altLang="en-US" sz="1300" b="1" dirty="0"/>
          </a:p>
        </p:txBody>
      </p:sp>
      <p:cxnSp>
        <p:nvCxnSpPr>
          <p:cNvPr id="28" name="직선 화살표 연결선 27"/>
          <p:cNvCxnSpPr>
            <a:stCxn id="10" idx="2"/>
            <a:endCxn id="23" idx="0"/>
          </p:cNvCxnSpPr>
          <p:nvPr/>
        </p:nvCxnSpPr>
        <p:spPr>
          <a:xfrm flipH="1">
            <a:off x="779455" y="1433371"/>
            <a:ext cx="748652" cy="42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9377" y="2643268"/>
            <a:ext cx="141196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댓글등록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삭제</a:t>
            </a:r>
            <a:endParaRPr lang="en-US" altLang="ko-KR" sz="1300" b="1" dirty="0" smtClean="0"/>
          </a:p>
        </p:txBody>
      </p:sp>
      <p:cxnSp>
        <p:nvCxnSpPr>
          <p:cNvPr id="35" name="직선 화살표 연결선 34"/>
          <p:cNvCxnSpPr>
            <a:stCxn id="10" idx="2"/>
            <a:endCxn id="29" idx="0"/>
          </p:cNvCxnSpPr>
          <p:nvPr/>
        </p:nvCxnSpPr>
        <p:spPr>
          <a:xfrm flipH="1">
            <a:off x="815360" y="1433371"/>
            <a:ext cx="712747" cy="12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779741" y="2988158"/>
            <a:ext cx="27755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카테고리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키워드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태그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조건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검색</a:t>
            </a:r>
            <a:endParaRPr lang="en-US" altLang="ko-KR" sz="1300" b="1" dirty="0" smtClean="0"/>
          </a:p>
        </p:txBody>
      </p:sp>
      <p:cxnSp>
        <p:nvCxnSpPr>
          <p:cNvPr id="39" name="직선 화살표 연결선 38"/>
          <p:cNvCxnSpPr>
            <a:stCxn id="26" idx="2"/>
            <a:endCxn id="38" idx="0"/>
          </p:cNvCxnSpPr>
          <p:nvPr/>
        </p:nvCxnSpPr>
        <p:spPr>
          <a:xfrm>
            <a:off x="7126784" y="2681962"/>
            <a:ext cx="1040721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8167505" y="2747502"/>
            <a:ext cx="1040721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306072" y="3675275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지도기반검색</a:t>
            </a:r>
            <a:endParaRPr lang="en-US" altLang="ko-KR" sz="1300" b="1" dirty="0" smtClean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9718158" y="2681962"/>
            <a:ext cx="10633" cy="99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26093" y="965904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footer</a:t>
            </a:r>
          </a:p>
        </p:txBody>
      </p:sp>
      <p:cxnSp>
        <p:nvCxnSpPr>
          <p:cNvPr id="53" name="직선 화살표 연결선 52"/>
          <p:cNvCxnSpPr>
            <a:stCxn id="7" idx="2"/>
            <a:endCxn id="51" idx="0"/>
          </p:cNvCxnSpPr>
          <p:nvPr/>
        </p:nvCxnSpPr>
        <p:spPr>
          <a:xfrm>
            <a:off x="5445428" y="782873"/>
            <a:ext cx="1202786" cy="1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191421" y="1695264"/>
            <a:ext cx="145673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로그인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회원가입</a:t>
            </a:r>
            <a:endParaRPr lang="en-US" altLang="ko-KR" sz="1300" b="1" dirty="0" smtClean="0"/>
          </a:p>
        </p:txBody>
      </p:sp>
      <p:cxnSp>
        <p:nvCxnSpPr>
          <p:cNvPr id="57" name="직선 화살표 연결선 56"/>
          <p:cNvCxnSpPr>
            <a:stCxn id="32" idx="2"/>
            <a:endCxn id="56" idx="0"/>
          </p:cNvCxnSpPr>
          <p:nvPr/>
        </p:nvCxnSpPr>
        <p:spPr>
          <a:xfrm flipH="1">
            <a:off x="2919791" y="1452152"/>
            <a:ext cx="1493588" cy="24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650734" y="1690211"/>
            <a:ext cx="157389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 간편 보기</a:t>
            </a:r>
            <a:endParaRPr lang="en-US" altLang="ko-KR" sz="1300" b="1" dirty="0" smtClean="0"/>
          </a:p>
        </p:txBody>
      </p:sp>
      <p:cxnSp>
        <p:nvCxnSpPr>
          <p:cNvPr id="62" name="직선 화살표 연결선 61"/>
          <p:cNvCxnSpPr>
            <a:stCxn id="32" idx="2"/>
            <a:endCxn id="61" idx="0"/>
          </p:cNvCxnSpPr>
          <p:nvPr/>
        </p:nvCxnSpPr>
        <p:spPr>
          <a:xfrm>
            <a:off x="4413379" y="1452152"/>
            <a:ext cx="1024303" cy="23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3185" y="1357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페이지별</a:t>
            </a:r>
            <a:r>
              <a:rPr lang="ko-KR" altLang="en-US" b="1" dirty="0" smtClean="0"/>
              <a:t> 기능 배치 개요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2822265" y="2606239"/>
            <a:ext cx="149105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ID/</a:t>
            </a:r>
            <a:r>
              <a:rPr lang="ko-KR" altLang="en-US" sz="1300" b="1" dirty="0" smtClean="0"/>
              <a:t>비밀번호 찾기</a:t>
            </a:r>
            <a:endParaRPr lang="en-US" altLang="ko-KR" sz="13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298704" y="1604552"/>
            <a:ext cx="267075" cy="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2"/>
            <a:endCxn id="54" idx="0"/>
          </p:cNvCxnSpPr>
          <p:nvPr/>
        </p:nvCxnSpPr>
        <p:spPr>
          <a:xfrm>
            <a:off x="2919791" y="2165048"/>
            <a:ext cx="647999" cy="44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정보 수정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일반 회원정보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6381" y="6505946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6768997" y="3417629"/>
            <a:ext cx="485042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프로필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사진은 </a:t>
            </a:r>
            <a:r>
              <a:rPr lang="en-US" altLang="ko-KR" sz="1400" b="1" dirty="0" smtClean="0"/>
              <a:t>1:1 </a:t>
            </a:r>
            <a:r>
              <a:rPr lang="ko-KR" altLang="en-US" sz="1400" b="1" dirty="0" smtClean="0"/>
              <a:t>사이즈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최대 </a:t>
            </a:r>
            <a:r>
              <a:rPr lang="en-US" altLang="ko-KR" sz="1400" b="1" dirty="0" smtClean="0"/>
              <a:t>150x150px </a:t>
            </a:r>
            <a:r>
              <a:rPr lang="ko-KR" altLang="en-US" sz="1400" b="1" dirty="0" smtClean="0"/>
              <a:t>이하여야 한다</a:t>
            </a:r>
            <a:r>
              <a:rPr lang="en-US" altLang="ko-KR" sz="1400" b="1" dirty="0" smtClean="0"/>
              <a:t>. Crop </a:t>
            </a:r>
            <a:r>
              <a:rPr lang="ko-KR" altLang="en-US" sz="1400" b="1" dirty="0" smtClean="0"/>
              <a:t>기능을 적용해서 자동으로 잘라내는 기능 필요</a:t>
            </a:r>
            <a:r>
              <a:rPr lang="en-US" altLang="ko-KR" sz="1400" b="1" dirty="0" smtClean="0"/>
              <a:t>(base64</a:t>
            </a:r>
            <a:r>
              <a:rPr lang="ko-KR" altLang="en-US" sz="1400" b="1" dirty="0" smtClean="0"/>
              <a:t>도 </a:t>
            </a:r>
            <a:r>
              <a:rPr lang="ko-KR" altLang="en-US" sz="1400" b="1" dirty="0" err="1" smtClean="0"/>
              <a:t>가능할듯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profile.html</a:t>
            </a:r>
            <a:r>
              <a:rPr lang="en-US" altLang="ko-KR" dirty="0" smtClean="0"/>
              <a:t>, component-uploads.html</a:t>
            </a:r>
            <a:r>
              <a:rPr lang="en-US" altLang="ko-KR" dirty="0"/>
              <a:t>, login-register-3.html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64" y="2269048"/>
            <a:ext cx="1558308" cy="106544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854398" y="2610740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401" y="2100264"/>
            <a:ext cx="1573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변경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035" y="2270737"/>
            <a:ext cx="1323243" cy="25828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417" y="2247497"/>
            <a:ext cx="1323243" cy="258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372" y="2131791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26930" y="2114916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Phone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381" y="5571697"/>
            <a:ext cx="4367907" cy="925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0271" y="4071392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20271" y="4626879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69951" y="3814597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facebook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8153" y="4399482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instagram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0271" y="5209164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328153" y="4981767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twitter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011" y="3548994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63691" y="3292199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website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1892" y="6260757"/>
            <a:ext cx="1334530" cy="2059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85870" y="6268995"/>
            <a:ext cx="1334530" cy="205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삭제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07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1" y="4322082"/>
            <a:ext cx="3976612" cy="5289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정보 수정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비즈니스 회원정보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6381" y="8029943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업종 </a:t>
            </a:r>
            <a:r>
              <a:rPr lang="en-US" altLang="ko-KR" sz="1400" b="1" dirty="0" smtClean="0"/>
              <a:t>: </a:t>
            </a:r>
            <a:r>
              <a:rPr lang="ko-KR" altLang="en-US" sz="1400" b="1" dirty="0"/>
              <a:t>호텔</a:t>
            </a:r>
            <a:r>
              <a:rPr lang="en-US" altLang="ko-KR" sz="1400" b="1" dirty="0"/>
              <a:t>(HOTEL),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공인중개사</a:t>
            </a:r>
            <a:r>
              <a:rPr lang="en-US" altLang="ko-KR" sz="1400" b="1" dirty="0"/>
              <a:t>(ESTATE_AGENT), </a:t>
            </a:r>
            <a:r>
              <a:rPr lang="ko-KR" altLang="en-US" sz="1400" b="1" dirty="0" smtClean="0"/>
              <a:t>건축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인테리어</a:t>
            </a:r>
            <a:r>
              <a:rPr lang="en-US" altLang="ko-KR" sz="1400" b="1" dirty="0" smtClean="0"/>
              <a:t>(ARCHITECTURE), </a:t>
            </a:r>
            <a:r>
              <a:rPr lang="ko-KR" altLang="en-US" sz="1400" b="1" dirty="0" smtClean="0"/>
              <a:t>숙박업</a:t>
            </a:r>
            <a:r>
              <a:rPr lang="en-US" altLang="ko-KR" sz="1400" b="1" dirty="0" smtClean="0"/>
              <a:t>(ACCOMODATION), </a:t>
            </a:r>
            <a:r>
              <a:rPr lang="ko-KR" altLang="en-US" sz="1400" b="1" dirty="0" smtClean="0"/>
              <a:t>여행</a:t>
            </a:r>
            <a:r>
              <a:rPr lang="en-US" altLang="ko-KR" sz="1400" b="1" dirty="0" smtClean="0"/>
              <a:t>(TRAVEL), </a:t>
            </a:r>
            <a:r>
              <a:rPr lang="ko-KR" altLang="en-US" sz="1400" b="1" dirty="0" smtClean="0"/>
              <a:t>휴양지</a:t>
            </a:r>
            <a:r>
              <a:rPr lang="en-US" altLang="ko-KR" sz="1400" b="1" dirty="0" smtClean="0"/>
              <a:t>(RESORT), </a:t>
            </a:r>
            <a:r>
              <a:rPr lang="ko-KR" altLang="en-US" sz="1400" b="1" dirty="0" smtClean="0"/>
              <a:t>음식점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레스토랑</a:t>
            </a:r>
            <a:r>
              <a:rPr lang="en-US" altLang="ko-KR" sz="1400" b="1" dirty="0" smtClean="0"/>
              <a:t>(RESTURANT), </a:t>
            </a:r>
            <a:r>
              <a:rPr lang="ko-KR" altLang="en-US" sz="1400" b="1" dirty="0" smtClean="0"/>
              <a:t>차량관련</a:t>
            </a:r>
            <a:r>
              <a:rPr lang="en-US" altLang="ko-KR" sz="1400" b="1" dirty="0" smtClean="0"/>
              <a:t>(VEHICLE), </a:t>
            </a:r>
            <a:r>
              <a:rPr lang="ko-KR" altLang="en-US" sz="1400" b="1" dirty="0" smtClean="0"/>
              <a:t>사진작가</a:t>
            </a:r>
            <a:r>
              <a:rPr lang="en-US" altLang="ko-KR" sz="1400" b="1" dirty="0" smtClean="0"/>
              <a:t>(PHOTOGRAPHER), </a:t>
            </a:r>
            <a:r>
              <a:rPr lang="ko-KR" altLang="en-US" sz="1400" b="1" dirty="0"/>
              <a:t>기타</a:t>
            </a:r>
            <a:r>
              <a:rPr lang="en-US" altLang="ko-KR" sz="1400" b="1" dirty="0"/>
              <a:t>(ETC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profile.html</a:t>
            </a:r>
            <a:r>
              <a:rPr lang="en-US" altLang="ko-KR" dirty="0" smtClean="0"/>
              <a:t>, component-uploads.html</a:t>
            </a:r>
            <a:r>
              <a:rPr lang="en-US" altLang="ko-KR" dirty="0"/>
              <a:t>, login-register-3.html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064" y="2269048"/>
            <a:ext cx="1558308" cy="106544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854398" y="2610740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401" y="2100264"/>
            <a:ext cx="1573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변경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3035" y="2270737"/>
            <a:ext cx="1323243" cy="25828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3417" y="2247497"/>
            <a:ext cx="1323243" cy="258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372" y="2131791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26930" y="2114916"/>
            <a:ext cx="73812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Phone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381" y="7021552"/>
            <a:ext cx="4367907" cy="925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0271" y="5521247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20271" y="6076734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69951" y="5264452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facebook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8153" y="5849337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>
                <a:latin typeface="Arial" panose="020B0604020202020204" pitchFamily="34" charset="0"/>
              </a:rPr>
              <a:t>instagram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0271" y="6659019"/>
            <a:ext cx="42001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328153" y="6431622"/>
            <a:ext cx="862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twitter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011" y="4998849"/>
            <a:ext cx="4206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63691" y="4766768"/>
            <a:ext cx="7791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Arial" panose="020B0604020202020204" pitchFamily="34" charset="0"/>
              </a:rPr>
              <a:t>website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1892" y="7710612"/>
            <a:ext cx="1334530" cy="2059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1"/>
          <a:srcRect t="53927" b="26475"/>
          <a:stretch/>
        </p:blipFill>
        <p:spPr>
          <a:xfrm>
            <a:off x="411892" y="3419183"/>
            <a:ext cx="6354293" cy="855901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20271" y="4133196"/>
            <a:ext cx="4200129" cy="67460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3"/>
          </p:cNvCxnSpPr>
          <p:nvPr/>
        </p:nvCxnSpPr>
        <p:spPr>
          <a:xfrm flipV="1">
            <a:off x="4620400" y="4425875"/>
            <a:ext cx="504001" cy="4462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030315" y="4136981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85870" y="7710612"/>
            <a:ext cx="1334530" cy="205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삭제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523418" y="563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일반</a:t>
            </a:r>
            <a:r>
              <a:rPr lang="en-US" altLang="ko-KR" b="1" dirty="0"/>
              <a:t>, </a:t>
            </a:r>
            <a:r>
              <a:rPr lang="ko-KR" altLang="en-US" b="1" dirty="0"/>
              <a:t>여행</a:t>
            </a:r>
            <a:r>
              <a:rPr lang="en-US" altLang="ko-KR" b="1" dirty="0"/>
              <a:t>, </a:t>
            </a:r>
            <a:r>
              <a:rPr lang="ko-KR" altLang="en-US" b="1" dirty="0"/>
              <a:t>부동산</a:t>
            </a:r>
            <a:r>
              <a:rPr lang="en-US" altLang="ko-KR" b="1" dirty="0"/>
              <a:t>, </a:t>
            </a:r>
            <a:r>
              <a:rPr lang="ko-KR" altLang="en-US" b="1" dirty="0"/>
              <a:t>건물</a:t>
            </a:r>
            <a:r>
              <a:rPr lang="en-US" altLang="ko-KR" b="1" dirty="0"/>
              <a:t>,</a:t>
            </a:r>
            <a:r>
              <a:rPr lang="ko-KR" altLang="en-US" b="1" dirty="0"/>
              <a:t> 숙박</a:t>
            </a:r>
            <a:r>
              <a:rPr lang="en-US" altLang="ko-KR" b="1" dirty="0"/>
              <a:t>, </a:t>
            </a:r>
            <a:r>
              <a:rPr lang="ko-KR" altLang="en-US" b="1" dirty="0"/>
              <a:t>호텔</a:t>
            </a:r>
            <a:r>
              <a:rPr lang="en-US" altLang="ko-KR" b="1" dirty="0"/>
              <a:t>, </a:t>
            </a:r>
            <a:r>
              <a:rPr lang="ko-KR" altLang="en-US" b="1" dirty="0"/>
              <a:t>휴양지</a:t>
            </a:r>
            <a:r>
              <a:rPr lang="en-US" altLang="ko-KR" b="1" dirty="0"/>
              <a:t>, </a:t>
            </a:r>
            <a:r>
              <a:rPr lang="ko-KR" altLang="en-US" b="1" dirty="0"/>
              <a:t>레스토랑</a:t>
            </a:r>
            <a:r>
              <a:rPr lang="en-US" altLang="ko-KR" b="1" dirty="0"/>
              <a:t>, </a:t>
            </a:r>
            <a:r>
              <a:rPr lang="ko-KR" altLang="en-US" b="1" dirty="0"/>
              <a:t>박물관</a:t>
            </a:r>
            <a:r>
              <a:rPr lang="en-US" altLang="ko-KR" b="1" dirty="0"/>
              <a:t>, </a:t>
            </a:r>
            <a:r>
              <a:rPr lang="ko-KR" altLang="en-US" b="1" dirty="0"/>
              <a:t>차량</a:t>
            </a:r>
            <a:r>
              <a:rPr lang="en-US" altLang="ko-KR" b="1" dirty="0"/>
              <a:t>, </a:t>
            </a:r>
            <a:r>
              <a:rPr lang="ko-KR" altLang="en-US" b="1" dirty="0"/>
              <a:t>항공</a:t>
            </a:r>
            <a:endParaRPr lang="ko-KR" altLang="en-US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6" y="3749975"/>
            <a:ext cx="1389057" cy="29593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85470" y="3786558"/>
            <a:ext cx="1187373" cy="24622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호텔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5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follower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41984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46540" y="225491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367368" y="2242997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880356" y="226533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286423" y="2263370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04477" y="2258511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Follower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9" y="2565259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5" y="2928722"/>
            <a:ext cx="4372809" cy="372639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40" idx="2"/>
          </p:cNvCxnSpPr>
          <p:nvPr/>
        </p:nvCxnSpPr>
        <p:spPr>
          <a:xfrm>
            <a:off x="2406754" y="2097558"/>
            <a:ext cx="4287194" cy="5710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4097" y="1272682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본인이면 </a:t>
            </a:r>
            <a:r>
              <a:rPr lang="ko-KR" altLang="en-US" sz="1200" dirty="0" err="1" smtClean="0"/>
              <a:t>해당폼이</a:t>
            </a:r>
            <a:r>
              <a:rPr lang="ko-KR" altLang="en-US" sz="1200" dirty="0" smtClean="0"/>
              <a:t> 등장해서 수정이 가능하고</a:t>
            </a:r>
            <a:endParaRPr lang="en-US" altLang="ko-KR" sz="1200" dirty="0" smtClean="0"/>
          </a:p>
          <a:p>
            <a:r>
              <a:rPr lang="ko-KR" altLang="en-US" sz="1200" dirty="0" smtClean="0"/>
              <a:t>본인이 아니면 </a:t>
            </a:r>
            <a:r>
              <a:rPr lang="ko-KR" altLang="en-US" sz="1200" dirty="0" err="1" smtClean="0"/>
              <a:t>해당폼은</a:t>
            </a:r>
            <a:r>
              <a:rPr lang="ko-KR" altLang="en-US" sz="1200" dirty="0" smtClean="0"/>
              <a:t> 나오지 않음</a:t>
            </a:r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54380" y="2426797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2943838" y="4496508"/>
            <a:ext cx="1228379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SNS </a:t>
            </a:r>
            <a:r>
              <a:rPr lang="ko-KR" altLang="en-US" sz="1050" dirty="0" err="1" smtClean="0"/>
              <a:t>주소등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4676206" y="4402855"/>
            <a:ext cx="1814877" cy="65584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>
          <a:xfrm flipH="1" flipV="1">
            <a:off x="4035081" y="4677737"/>
            <a:ext cx="641125" cy="5304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26660" y="3634516"/>
            <a:ext cx="178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user.meta_value.comment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6134986" y="1503694"/>
            <a:ext cx="629919" cy="3648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8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following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7159739" y="386371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6" name="타원 45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63246"/>
            <a:ext cx="4321871" cy="27541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44978" y="183315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6540" y="2276177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Following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2605" y="226320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880356" y="2286594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286423" y="2284632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1752" y="228536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38" y="2864276"/>
            <a:ext cx="4348137" cy="3843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77" y="2534801"/>
            <a:ext cx="4372809" cy="37263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906326" y="183022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68573"/>
            <a:ext cx="808498" cy="25482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86669"/>
            <a:ext cx="894037" cy="2185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73882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64732" y="1855134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28681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80280" y="2283944"/>
            <a:ext cx="59824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accent2"/>
                </a:solidFill>
              </a:rPr>
              <a:t>myposts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80356" y="229723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29526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/>
              <a:t>likeposts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4477" y="229040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26080" y="1852204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1853316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3" y="1908650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posts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945004" y="3282938"/>
            <a:ext cx="3097553" cy="3027744"/>
            <a:chOff x="8945004" y="3282938"/>
            <a:chExt cx="3097553" cy="3027744"/>
          </a:xfrm>
        </p:grpSpPr>
        <p:grpSp>
          <p:nvGrpSpPr>
            <p:cNvPr id="63" name="그룹 62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82" name="직사각형 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09" name="직사각형 10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45" name="그룹 144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58" name="직사각형 15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65" name="그룹 164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66" name="직사각형 16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4" name="직사각형 1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2" name="직사각형 1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89" name="TextBox 88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74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replies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" y="2481229"/>
            <a:ext cx="4364520" cy="8082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5" y="2199452"/>
            <a:ext cx="4321871" cy="27541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44978" y="1780942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6540" y="221238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Following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373188" y="222083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880356" y="222280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replies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423" y="222083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21752" y="2221575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906326" y="1778012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6362"/>
            <a:ext cx="808498" cy="25482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4458"/>
            <a:ext cx="894037" cy="2185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88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profile.html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881505" y="4483617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103764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91143" y="176928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11669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79898" y="2124512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1880356" y="212711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125150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2"/>
                </a:solidFill>
              </a:rPr>
              <a:t>likeposts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4477" y="2120291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52491" y="176635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" y="1804703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74" y="1822799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err="1" smtClean="0"/>
              <a:t>likeposts</a:t>
            </a:r>
            <a:endParaRPr lang="ko-KR" altLang="en-US" b="1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107" name="직사각형 10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32" name="직사각형 13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40" name="직사각형 13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51" name="직사각형 15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93" name="그룹 192"/>
          <p:cNvGrpSpPr/>
          <p:nvPr/>
        </p:nvGrpSpPr>
        <p:grpSpPr>
          <a:xfrm>
            <a:off x="8796459" y="996393"/>
            <a:ext cx="3097553" cy="3027744"/>
            <a:chOff x="8945004" y="3282938"/>
            <a:chExt cx="3097553" cy="3027744"/>
          </a:xfrm>
        </p:grpSpPr>
        <p:grpSp>
          <p:nvGrpSpPr>
            <p:cNvPr id="194" name="그룹 193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5" name="그림 20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195" name="TextBox 194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704288" y="1734347"/>
            <a:ext cx="101478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78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지도형식보기</a:t>
            </a:r>
            <a:r>
              <a:rPr lang="en-US" altLang="ko-KR" b="1" dirty="0" smtClean="0"/>
              <a:t>(</a:t>
            </a:r>
            <a:r>
              <a:rPr lang="en-US" altLang="ko-KR" b="1" dirty="0"/>
              <a:t>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지도형식보기</a:t>
            </a:r>
            <a:r>
              <a:rPr lang="en-US" altLang="ko-KR" b="1" dirty="0" smtClean="0"/>
              <a:t>(</a:t>
            </a:r>
            <a:r>
              <a:rPr lang="en-US" altLang="ko-KR" b="1" dirty="0"/>
              <a:t>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지도형식보기</a:t>
            </a:r>
            <a:r>
              <a:rPr lang="en-US" altLang="ko-KR" b="1" dirty="0" smtClean="0"/>
              <a:t>(</a:t>
            </a:r>
            <a:r>
              <a:rPr lang="en-US" altLang="ko-KR" b="1" dirty="0"/>
              <a:t>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배치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grpSp>
        <p:nvGrpSpPr>
          <p:cNvPr id="138" name="그룹 137"/>
          <p:cNvGrpSpPr/>
          <p:nvPr/>
        </p:nvGrpSpPr>
        <p:grpSpPr>
          <a:xfrm>
            <a:off x="500231" y="2723760"/>
            <a:ext cx="1741256" cy="1410674"/>
            <a:chOff x="-14105" y="2798273"/>
            <a:chExt cx="2953423" cy="2993123"/>
          </a:xfrm>
        </p:grpSpPr>
        <p:sp>
          <p:nvSpPr>
            <p:cNvPr id="139" name="직사각형 13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2507554" y="2745403"/>
            <a:ext cx="1741256" cy="1410674"/>
            <a:chOff x="-14105" y="2798273"/>
            <a:chExt cx="2953423" cy="2993123"/>
          </a:xfrm>
        </p:grpSpPr>
        <p:sp>
          <p:nvSpPr>
            <p:cNvPr id="147" name="직사각형 14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54" name="그룹 153"/>
          <p:cNvGrpSpPr/>
          <p:nvPr/>
        </p:nvGrpSpPr>
        <p:grpSpPr>
          <a:xfrm>
            <a:off x="504347" y="4256482"/>
            <a:ext cx="1741256" cy="1410674"/>
            <a:chOff x="-14105" y="2798273"/>
            <a:chExt cx="2953423" cy="2993123"/>
          </a:xfrm>
        </p:grpSpPr>
        <p:sp>
          <p:nvSpPr>
            <p:cNvPr id="155" name="직사각형 15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2515870" y="4289967"/>
            <a:ext cx="1741256" cy="1410674"/>
            <a:chOff x="-14105" y="2798273"/>
            <a:chExt cx="2953423" cy="2993123"/>
          </a:xfrm>
        </p:grpSpPr>
        <p:sp>
          <p:nvSpPr>
            <p:cNvPr id="163" name="직사각형 16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735420" y="102860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작성 글 목록 보기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687865" y="1014533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작성 글의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err="1" smtClean="0"/>
              <a:t>댓글</a:t>
            </a:r>
            <a:r>
              <a:rPr lang="ko-KR" altLang="en-US" sz="1300" b="1" dirty="0" smtClean="0"/>
              <a:t> 목록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845078" y="1762051"/>
            <a:ext cx="136189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 수정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페이지로 이동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80141" y="2344393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팔로우</a:t>
            </a:r>
            <a:r>
              <a:rPr lang="en-US" altLang="ko-KR" sz="1300" b="1" dirty="0" smtClean="0"/>
              <a:t>/</a:t>
            </a:r>
            <a:r>
              <a:rPr lang="ko-KR" altLang="en-US" sz="1300" b="1" dirty="0" err="1" smtClean="0"/>
              <a:t>팔로잉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/>
              <a:t>정보 </a:t>
            </a:r>
            <a:r>
              <a:rPr lang="ko-KR" altLang="en-US" sz="1300" b="1" dirty="0" smtClean="0"/>
              <a:t>목록 보기</a:t>
            </a:r>
            <a:endParaRPr lang="en-US" altLang="ko-KR" sz="13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3185" y="4445144"/>
            <a:ext cx="10986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err="1" smtClean="0"/>
              <a:t>게시글</a:t>
            </a:r>
            <a:r>
              <a:rPr lang="ko-KR" altLang="en-US" sz="1600" b="1" u="sng" dirty="0" smtClean="0"/>
              <a:t> 상세보기</a:t>
            </a:r>
            <a:r>
              <a:rPr lang="en-US" altLang="ko-KR" sz="1600" b="1" u="sng" dirty="0" smtClean="0"/>
              <a:t>-</a:t>
            </a:r>
            <a:r>
              <a:rPr lang="ko-KR" altLang="en-US" sz="1600" b="1" u="sng" dirty="0" smtClean="0"/>
              <a:t>팝업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타 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현재 기획하는 페이지는 </a:t>
            </a:r>
            <a:r>
              <a:rPr lang="en-US" altLang="ko-KR" sz="1600" b="1" u="sng" dirty="0" err="1" smtClean="0"/>
              <a:t>spinattic</a:t>
            </a:r>
            <a:r>
              <a:rPr lang="ko-KR" altLang="en-US" sz="1600" b="1" u="sng" dirty="0" smtClean="0"/>
              <a:t>과 굉장히 흡사한 상태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개인유저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 페이지는 </a:t>
            </a:r>
            <a:r>
              <a:rPr lang="ko-KR" altLang="en-US" sz="1600" b="1" u="sng" dirty="0" err="1" smtClean="0"/>
              <a:t>트위터와</a:t>
            </a:r>
            <a:r>
              <a:rPr lang="ko-KR" altLang="en-US" sz="1600" b="1" u="sng" dirty="0" smtClean="0"/>
              <a:t> 흡사한 상태에서 기획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그렇기 때문에 카테고리</a:t>
            </a:r>
            <a:r>
              <a:rPr lang="en-US" altLang="ko-KR" sz="1600" b="1" u="sng" dirty="0" smtClean="0"/>
              <a:t>(</a:t>
            </a:r>
            <a:r>
              <a:rPr lang="ko-KR" altLang="en-US" sz="1600" b="1" u="sng" dirty="0" smtClean="0"/>
              <a:t>홈페이지 사용처</a:t>
            </a:r>
            <a:r>
              <a:rPr lang="en-US" altLang="ko-KR" sz="1600" b="1" u="sng" dirty="0" smtClean="0"/>
              <a:t>)</a:t>
            </a:r>
            <a:r>
              <a:rPr lang="ko-KR" altLang="en-US" sz="1600" b="1" u="sng" dirty="0" smtClean="0"/>
              <a:t>를 확실히 해야 좀 더 </a:t>
            </a:r>
            <a:r>
              <a:rPr lang="ko-KR" altLang="en-US" sz="1600" b="1" u="sng" dirty="0" err="1" smtClean="0"/>
              <a:t>활용성이</a:t>
            </a:r>
            <a:r>
              <a:rPr lang="ko-KR" altLang="en-US" sz="1600" b="1" u="sng" dirty="0" smtClean="0"/>
              <a:t> 높은 홈페이지가 될 수 있음</a:t>
            </a:r>
            <a:endParaRPr lang="en-US" altLang="ko-KR" sz="1600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96426" y="4314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31099" y="985769"/>
            <a:ext cx="203803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닉네임</a:t>
            </a:r>
            <a:r>
              <a:rPr lang="en-US" altLang="ko-KR" sz="1300" b="1" dirty="0" smtClean="0"/>
              <a:t>, </a:t>
            </a:r>
            <a:r>
              <a:rPr lang="ko-KR" altLang="en-US" sz="1300" b="1" dirty="0" err="1" smtClean="0"/>
              <a:t>소개글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전화번호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sns</a:t>
            </a:r>
            <a:r>
              <a:rPr lang="ko-KR" altLang="en-US" sz="1300" b="1" dirty="0" smtClean="0"/>
              <a:t> 정보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언어 수정</a:t>
            </a:r>
            <a:endParaRPr lang="en-US" altLang="ko-KR" sz="1300" b="1" dirty="0" smtClean="0"/>
          </a:p>
        </p:txBody>
      </p:sp>
      <p:cxnSp>
        <p:nvCxnSpPr>
          <p:cNvPr id="39" name="직선 화살표 연결선 38"/>
          <p:cNvCxnSpPr>
            <a:stCxn id="24" idx="2"/>
            <a:endCxn id="26" idx="0"/>
          </p:cNvCxnSpPr>
          <p:nvPr/>
        </p:nvCxnSpPr>
        <p:spPr>
          <a:xfrm flipH="1">
            <a:off x="6526027" y="1428502"/>
            <a:ext cx="1111547" cy="3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80140" y="3093169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맞팔</a:t>
            </a:r>
            <a:r>
              <a:rPr lang="en-US" altLang="ko-KR" sz="1300" b="1" dirty="0" smtClean="0"/>
              <a:t>, </a:t>
            </a:r>
            <a:r>
              <a:rPr lang="ko-KR" altLang="en-US" sz="1300" b="1" dirty="0" err="1" smtClean="0"/>
              <a:t>팔로우</a:t>
            </a:r>
            <a:r>
              <a:rPr lang="ko-KR" altLang="en-US" sz="1300" b="1" dirty="0" smtClean="0"/>
              <a:t> 취소</a:t>
            </a:r>
            <a:endParaRPr lang="en-US" altLang="ko-KR" sz="1300" b="1" dirty="0" smtClean="0"/>
          </a:p>
        </p:txBody>
      </p:sp>
      <p:cxnSp>
        <p:nvCxnSpPr>
          <p:cNvPr id="47" name="직선 화살표 연결선 46"/>
          <p:cNvCxnSpPr>
            <a:stCxn id="27" idx="2"/>
            <a:endCxn id="45" idx="0"/>
          </p:cNvCxnSpPr>
          <p:nvPr/>
        </p:nvCxnSpPr>
        <p:spPr>
          <a:xfrm flipH="1">
            <a:off x="9582294" y="2744293"/>
            <a:ext cx="1" cy="34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29454" y="98576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프로필 이미지 수정</a:t>
            </a:r>
            <a:endParaRPr lang="en-US" altLang="ko-KR" sz="1300" b="1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1841366" y="177805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내가 </a:t>
            </a:r>
            <a:r>
              <a:rPr lang="ko-KR" altLang="en-US" sz="1300" b="1" dirty="0" err="1" smtClean="0"/>
              <a:t>좋아요한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글 목록 보기</a:t>
            </a:r>
            <a:endParaRPr lang="en-US" altLang="ko-KR" sz="13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03185" y="1357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페이지별</a:t>
            </a:r>
            <a:r>
              <a:rPr lang="ko-KR" altLang="en-US" b="1" dirty="0" smtClean="0"/>
              <a:t> 기능 배치 개요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4792295" y="992700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비밀번호 수정</a:t>
            </a:r>
            <a:endParaRPr lang="en-US" altLang="ko-KR" sz="1300" b="1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8680140" y="1778059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해당 </a:t>
            </a:r>
            <a:r>
              <a:rPr lang="ko-KR" altLang="en-US" sz="1300" b="1" dirty="0" err="1" smtClean="0"/>
              <a:t>댓글이</a:t>
            </a:r>
            <a:r>
              <a:rPr lang="ko-KR" altLang="en-US" sz="1300" b="1" dirty="0" smtClean="0"/>
              <a:t> 달린 </a:t>
            </a:r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페이지로 이동</a:t>
            </a:r>
            <a:endParaRPr lang="en-US" altLang="ko-KR" sz="1300" b="1" dirty="0" smtClean="0"/>
          </a:p>
        </p:txBody>
      </p:sp>
      <p:cxnSp>
        <p:nvCxnSpPr>
          <p:cNvPr id="81" name="직선 화살표 연결선 80"/>
          <p:cNvCxnSpPr>
            <a:stCxn id="25" idx="2"/>
            <a:endCxn id="80" idx="0"/>
          </p:cNvCxnSpPr>
          <p:nvPr/>
        </p:nvCxnSpPr>
        <p:spPr>
          <a:xfrm flipH="1">
            <a:off x="9582294" y="1414433"/>
            <a:ext cx="7725" cy="36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0364" y="566667"/>
            <a:ext cx="10898372" cy="326546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23307" y="313089"/>
            <a:ext cx="1644242" cy="469784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내정보</a:t>
            </a:r>
            <a:r>
              <a:rPr lang="ko-KR" altLang="en-US" sz="1300" b="1" dirty="0" smtClean="0"/>
              <a:t> 관리</a:t>
            </a:r>
            <a:endParaRPr lang="ko-KR" altLang="en-US" sz="1300" b="1" dirty="0"/>
          </a:p>
        </p:txBody>
      </p:sp>
      <p:sp>
        <p:nvSpPr>
          <p:cNvPr id="84" name="직사각형 83"/>
          <p:cNvSpPr/>
          <p:nvPr/>
        </p:nvSpPr>
        <p:spPr>
          <a:xfrm>
            <a:off x="822203" y="2623624"/>
            <a:ext cx="1644242" cy="44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글로 이동</a:t>
            </a:r>
            <a:endParaRPr lang="en-US" altLang="ko-KR" sz="1300" b="1" dirty="0" smtClean="0"/>
          </a:p>
        </p:txBody>
      </p:sp>
      <p:cxnSp>
        <p:nvCxnSpPr>
          <p:cNvPr id="85" name="직선 화살표 연결선 84"/>
          <p:cNvCxnSpPr>
            <a:stCxn id="61" idx="2"/>
            <a:endCxn id="84" idx="0"/>
          </p:cNvCxnSpPr>
          <p:nvPr/>
        </p:nvCxnSpPr>
        <p:spPr>
          <a:xfrm flipH="1">
            <a:off x="1644324" y="2247843"/>
            <a:ext cx="1019163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674554" y="2653672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좋아요 취소</a:t>
            </a:r>
            <a:endParaRPr lang="en-US" altLang="ko-KR" sz="1300" b="1" dirty="0" smtClean="0"/>
          </a:p>
        </p:txBody>
      </p:sp>
      <p:cxnSp>
        <p:nvCxnSpPr>
          <p:cNvPr id="90" name="직선 화살표 연결선 89"/>
          <p:cNvCxnSpPr>
            <a:stCxn id="61" idx="2"/>
            <a:endCxn id="89" idx="0"/>
          </p:cNvCxnSpPr>
          <p:nvPr/>
        </p:nvCxnSpPr>
        <p:spPr>
          <a:xfrm>
            <a:off x="2663487" y="2247843"/>
            <a:ext cx="913221" cy="40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4" idx="2"/>
            <a:endCxn id="94" idx="0"/>
          </p:cNvCxnSpPr>
          <p:nvPr/>
        </p:nvCxnSpPr>
        <p:spPr>
          <a:xfrm>
            <a:off x="7637574" y="1428502"/>
            <a:ext cx="321052" cy="33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337860" y="1768472"/>
            <a:ext cx="1241532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 삭제</a:t>
            </a:r>
            <a:endParaRPr lang="en-US" altLang="ko-KR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4266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3" y="1094797"/>
            <a:ext cx="9361964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지도형식보기</a:t>
            </a:r>
            <a:r>
              <a:rPr lang="en-US" altLang="ko-KR" b="1" dirty="0"/>
              <a:t>(1) – </a:t>
            </a:r>
            <a:r>
              <a:rPr lang="ko-KR" altLang="en-US" b="1" dirty="0" smtClean="0"/>
              <a:t>초기 화면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&gt;</a:t>
            </a:r>
          </a:p>
          <a:p>
            <a:endParaRPr lang="en-US" altLang="ko-KR" sz="1000" b="1" dirty="0">
              <a:hlinkClick r:id="rId4"/>
            </a:endParaRPr>
          </a:p>
          <a:p>
            <a:r>
              <a:rPr lang="ko-KR" altLang="en-US" sz="1000" b="1" dirty="0">
                <a:hlinkClick r:id="rId4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1614187" y="3266815"/>
            <a:ext cx="8091958" cy="16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22910"/>
            <a:ext cx="9424832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75481"/>
            <a:ext cx="9424832" cy="66675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467923" y="3068974"/>
            <a:ext cx="1741256" cy="1410674"/>
            <a:chOff x="-14105" y="2798273"/>
            <a:chExt cx="2953423" cy="2993123"/>
          </a:xfrm>
        </p:grpSpPr>
        <p:sp>
          <p:nvSpPr>
            <p:cNvPr id="61" name="직사각형 6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2475246" y="3090617"/>
            <a:ext cx="1741256" cy="1410674"/>
            <a:chOff x="-14105" y="2798273"/>
            <a:chExt cx="2953423" cy="2993123"/>
          </a:xfrm>
        </p:grpSpPr>
        <p:sp>
          <p:nvSpPr>
            <p:cNvPr id="86" name="직사각형 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472039" y="4601696"/>
            <a:ext cx="1741256" cy="1410674"/>
            <a:chOff x="-14105" y="2798273"/>
            <a:chExt cx="2953423" cy="2993123"/>
          </a:xfrm>
        </p:grpSpPr>
        <p:sp>
          <p:nvSpPr>
            <p:cNvPr id="99" name="직사각형 9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2483562" y="4635181"/>
            <a:ext cx="1741256" cy="1410674"/>
            <a:chOff x="-14105" y="2798273"/>
            <a:chExt cx="2953423" cy="2993123"/>
          </a:xfrm>
        </p:grpSpPr>
        <p:sp>
          <p:nvSpPr>
            <p:cNvPr id="107" name="직사각형 10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1(1) – VR </a:t>
            </a:r>
            <a:r>
              <a:rPr lang="ko-KR" altLang="en-US" b="1" dirty="0" smtClean="0"/>
              <a:t>이미지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81623" y="231026"/>
            <a:ext cx="565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tabs.html - </a:t>
            </a:r>
            <a:r>
              <a:rPr lang="en-US" altLang="ko-KR" b="1" dirty="0"/>
              <a:t>Alternate Navigation </a:t>
            </a:r>
            <a:r>
              <a:rPr lang="en-US" altLang="ko-KR" b="1" dirty="0" smtClean="0"/>
              <a:t>Style</a:t>
            </a:r>
          </a:p>
          <a:p>
            <a:r>
              <a:rPr lang="en-US" altLang="ko-KR" b="1" dirty="0" smtClean="0"/>
              <a:t>Routing : /post/new</a:t>
            </a:r>
          </a:p>
          <a:p>
            <a:r>
              <a:rPr lang="ko-KR" altLang="en-US" dirty="0" smtClean="0"/>
              <a:t>참고 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://flickr.com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, spinattic.com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8996" t="1978"/>
          <a:stretch/>
        </p:blipFill>
        <p:spPr>
          <a:xfrm>
            <a:off x="2790701" y="1674421"/>
            <a:ext cx="8544250" cy="453636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838203" y="1670402"/>
            <a:ext cx="8447790" cy="263290"/>
          </a:xfrm>
          <a:prstGeom prst="roundRect">
            <a:avLst/>
          </a:prstGeom>
          <a:solidFill>
            <a:srgbClr val="5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FILES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20249" y="218994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20248" y="426387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120247" y="5347164"/>
            <a:ext cx="581891" cy="4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95" y="1669009"/>
            <a:ext cx="2000250" cy="14763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86995" y="6046745"/>
            <a:ext cx="10547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이미지는 하나 이상 필수로 업로드 해야 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069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2(1) – </a:t>
            </a:r>
            <a:r>
              <a:rPr lang="ko-KR" altLang="en-US" b="1" dirty="0" smtClean="0"/>
              <a:t>일반 이미지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tabs.html - </a:t>
            </a:r>
            <a:r>
              <a:rPr lang="en-US" altLang="ko-KR" b="1" dirty="0"/>
              <a:t>Alternate Navigation </a:t>
            </a:r>
            <a:r>
              <a:rPr lang="en-US" altLang="ko-KR" b="1" dirty="0" smtClean="0"/>
              <a:t>Style</a:t>
            </a:r>
          </a:p>
          <a:p>
            <a:r>
              <a:rPr lang="en-US" altLang="ko-KR" b="1" dirty="0" smtClean="0"/>
              <a:t>Routing 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6" y="1731794"/>
            <a:ext cx="2019300" cy="1495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8996" t="1978"/>
          <a:stretch/>
        </p:blipFill>
        <p:spPr>
          <a:xfrm>
            <a:off x="2790701" y="1674421"/>
            <a:ext cx="8544250" cy="453636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38203" y="1670402"/>
            <a:ext cx="8447790" cy="263290"/>
          </a:xfrm>
          <a:prstGeom prst="roundRect">
            <a:avLst/>
          </a:prstGeom>
          <a:solidFill>
            <a:srgbClr val="5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FILES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86995" y="6046745"/>
            <a:ext cx="10547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일반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이미지는 필수 업로드 사항은 아니다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9120249" y="2189948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120248" y="4318719"/>
            <a:ext cx="581891" cy="434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120248" y="5348956"/>
            <a:ext cx="581891" cy="4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0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3(1) – </a:t>
            </a:r>
            <a:r>
              <a:rPr lang="ko-KR" altLang="en-US" b="1" dirty="0" smtClean="0"/>
              <a:t>일반 정보 입력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tabs.html - </a:t>
            </a:r>
            <a:r>
              <a:rPr lang="en-US" altLang="ko-KR" b="1" dirty="0"/>
              <a:t>Alternate Navigation </a:t>
            </a:r>
            <a:r>
              <a:rPr lang="en-US" altLang="ko-KR" b="1" dirty="0" smtClean="0"/>
              <a:t>Style</a:t>
            </a:r>
          </a:p>
          <a:p>
            <a:r>
              <a:rPr lang="en-US" altLang="ko-KR" b="1" dirty="0" smtClean="0"/>
              <a:t>Routing 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6995" y="4903476"/>
            <a:ext cx="1054795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위치 입력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필수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지도 상에서 클릭을 통하여 좌표를 입력하거나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우편번호 주소 검색을 통한 입력이 가능하다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내부 데이터 </a:t>
            </a:r>
            <a:r>
              <a:rPr lang="ko-KR" altLang="en-US" sz="1400" b="1" dirty="0" err="1" smtClean="0"/>
              <a:t>로직상</a:t>
            </a:r>
            <a:r>
              <a:rPr lang="ko-KR" altLang="en-US" sz="1400" b="1" dirty="0" smtClean="0"/>
              <a:t> 데이터상 좌표 입력은 필수이나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주소 입력은 필수가 아니다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모든 위치가 주소등록이 되어 있지 않기 때문에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좌표입력을 지원해야 한다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- Map </a:t>
            </a:r>
            <a:r>
              <a:rPr lang="ko-KR" altLang="en-US" sz="1400" b="1" dirty="0" smtClean="0"/>
              <a:t>라이브러리는 </a:t>
            </a:r>
            <a:r>
              <a:rPr lang="en-US" altLang="ko-KR" sz="1400" b="1" dirty="0" smtClean="0"/>
              <a:t>Google Map</a:t>
            </a:r>
            <a:r>
              <a:rPr lang="ko-KR" altLang="en-US" sz="1400" b="1" dirty="0" smtClean="0"/>
              <a:t>을 사용한다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주소가 변경 된 경우 실제 </a:t>
            </a:r>
            <a:r>
              <a:rPr lang="en-US" altLang="ko-KR" sz="1400" b="1" dirty="0" smtClean="0"/>
              <a:t>Map</a:t>
            </a:r>
            <a:r>
              <a:rPr lang="ko-KR" altLang="en-US" sz="1400" b="1" dirty="0" smtClean="0"/>
              <a:t>의 좌표도 변경된다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공개 여부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기본 공개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비공개일 경우 리스트에 뜨지 않는다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카테고리 종류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일반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여행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부동산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건물</a:t>
            </a:r>
            <a:r>
              <a:rPr lang="en-US" altLang="ko-KR" sz="1400" b="1" dirty="0" smtClean="0"/>
              <a:t>,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숙박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호텔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휴양지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레스토랑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박물관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차량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항공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일반으로 기본설정 되어 있음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summernote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설정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기본 </a:t>
            </a:r>
            <a:r>
              <a:rPr lang="en-US" altLang="ko-KR" sz="1400" b="1" dirty="0" smtClean="0"/>
              <a:t>– (</a:t>
            </a:r>
            <a:r>
              <a:rPr lang="ko-KR" altLang="en-US" sz="1400" b="1" dirty="0" smtClean="0"/>
              <a:t>폰트설정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사진삽입</a:t>
            </a:r>
            <a:r>
              <a:rPr lang="en-US" altLang="ko-KR" sz="1400" b="1" dirty="0" smtClean="0"/>
              <a:t>, Full Screen), help</a:t>
            </a:r>
            <a:r>
              <a:rPr lang="ko-KR" altLang="en-US" sz="1400" b="1" dirty="0" smtClean="0"/>
              <a:t>의 경우 사용법 수정 필요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글 작성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이미지가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개 이상 올라가야 업로드가 가능하다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확인을 통하여 </a:t>
            </a: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사진이 없는 경우 알림 필요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5" y="1670402"/>
            <a:ext cx="2019300" cy="145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617" y="2710995"/>
            <a:ext cx="1038084" cy="307777"/>
          </a:xfrm>
          <a:prstGeom prst="rect">
            <a:avLst/>
          </a:prstGeom>
          <a:solidFill>
            <a:srgbClr val="1ABC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일반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828" y="3969381"/>
            <a:ext cx="3803043" cy="5823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l="56313" t="20315"/>
          <a:stretch/>
        </p:blipFill>
        <p:spPr>
          <a:xfrm>
            <a:off x="3086094" y="2038002"/>
            <a:ext cx="3804094" cy="204325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169987" y="2073872"/>
            <a:ext cx="3967343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공개</a:t>
            </a:r>
            <a:r>
              <a:rPr lang="en-US" altLang="ko-KR" sz="1400" dirty="0"/>
              <a:t>,</a:t>
            </a:r>
            <a:r>
              <a:rPr lang="ko-KR" altLang="en-US" sz="1400" dirty="0"/>
              <a:t>비공개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959" y="2078953"/>
            <a:ext cx="219075" cy="238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1482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위치 입력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55274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공개 여부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05256" y="2803593"/>
            <a:ext cx="3932074" cy="221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960" y="2802437"/>
            <a:ext cx="219075" cy="238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55274" y="2464764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670" y="3243492"/>
            <a:ext cx="4058487" cy="154607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354650" y="4903476"/>
            <a:ext cx="1666984" cy="550650"/>
            <a:chOff x="5334160" y="1401575"/>
            <a:chExt cx="1190625" cy="3905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34160" y="1401575"/>
              <a:ext cx="1190625" cy="39052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653420" y="1491091"/>
              <a:ext cx="793311" cy="211495"/>
            </a:xfrm>
            <a:prstGeom prst="rect">
              <a:avLst/>
            </a:prstGeom>
            <a:solidFill>
              <a:srgbClr val="428B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글 작성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787" y="2113881"/>
            <a:ext cx="3523896" cy="177200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173787" y="4558948"/>
            <a:ext cx="3523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/>
              <a:t>좌표 입력 또는 주소 입력을 해주세요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19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3(1) – </a:t>
            </a:r>
            <a:r>
              <a:rPr lang="ko-KR" altLang="en-US" b="1" dirty="0" smtClean="0"/>
              <a:t>일반 정보 입력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주소검색시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1623" y="231026"/>
            <a:ext cx="5650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tabs.html - </a:t>
            </a:r>
            <a:r>
              <a:rPr lang="en-US" altLang="ko-KR" b="1" dirty="0"/>
              <a:t>Alternate Navigation </a:t>
            </a:r>
            <a:r>
              <a:rPr lang="en-US" altLang="ko-KR" b="1" dirty="0" smtClean="0"/>
              <a:t>Style</a:t>
            </a:r>
          </a:p>
          <a:p>
            <a:r>
              <a:rPr lang="en-US" altLang="ko-KR" b="1" dirty="0" smtClean="0"/>
              <a:t>Routing : /post/new</a:t>
            </a:r>
          </a:p>
          <a:p>
            <a:r>
              <a:rPr lang="ko-KR" altLang="en-US" dirty="0"/>
              <a:t>참고 자료 </a:t>
            </a:r>
            <a:r>
              <a:rPr lang="en-US" altLang="ko-KR" dirty="0"/>
              <a:t>: http://flickr.com</a:t>
            </a:r>
            <a:r>
              <a:rPr lang="en-US" altLang="ko-KR" dirty="0" smtClean="0"/>
              <a:t>/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6" y="1215748"/>
            <a:ext cx="10547955" cy="4546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6995" y="6120321"/>
            <a:ext cx="105479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주소 검색 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 smtClean="0"/>
              <a:t>Daum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우편번호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이용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주소 </a:t>
            </a:r>
            <a:r>
              <a:rPr lang="ko-KR" altLang="en-US" sz="1400" b="1" dirty="0" err="1" smtClean="0"/>
              <a:t>입력시</a:t>
            </a:r>
            <a:r>
              <a:rPr lang="ko-KR" altLang="en-US" sz="1400" b="1" dirty="0" smtClean="0"/>
              <a:t> 지도 좌표 갱신 </a:t>
            </a:r>
            <a:r>
              <a:rPr lang="en-US" altLang="ko-KR" sz="1400" b="1" dirty="0" smtClean="0"/>
              <a:t>&amp; </a:t>
            </a:r>
            <a:r>
              <a:rPr lang="ko-KR" altLang="en-US" sz="1400" b="1" dirty="0" smtClean="0"/>
              <a:t>해당 좌표가 중앙에 위치해야 함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5" y="1670402"/>
            <a:ext cx="2019300" cy="145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617" y="2710995"/>
            <a:ext cx="1038084" cy="307777"/>
          </a:xfrm>
          <a:prstGeom prst="rect">
            <a:avLst/>
          </a:prstGeom>
          <a:solidFill>
            <a:srgbClr val="1ABC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일반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81" y="4065239"/>
            <a:ext cx="3803043" cy="5823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130" y="4647608"/>
            <a:ext cx="3804094" cy="149113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rcRect l="56313" t="20315"/>
          <a:stretch/>
        </p:blipFill>
        <p:spPr>
          <a:xfrm>
            <a:off x="3086094" y="2038002"/>
            <a:ext cx="3804094" cy="204325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169987" y="2073872"/>
            <a:ext cx="3967343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공개</a:t>
            </a:r>
            <a:r>
              <a:rPr lang="en-US" altLang="ko-KR" sz="1400" dirty="0"/>
              <a:t>,</a:t>
            </a:r>
            <a:r>
              <a:rPr lang="ko-KR" altLang="en-US" sz="1400" dirty="0"/>
              <a:t>비공개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959" y="2078953"/>
            <a:ext cx="219075" cy="238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1482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위치 입력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55274" y="1729472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공개 여부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05256" y="3041098"/>
            <a:ext cx="3932074" cy="221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960" y="3039942"/>
            <a:ext cx="219075" cy="238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55274" y="2702269"/>
            <a:ext cx="2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414" y="3727224"/>
            <a:ext cx="4058487" cy="154607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8354650" y="5390362"/>
            <a:ext cx="1666984" cy="550650"/>
            <a:chOff x="5334160" y="1401575"/>
            <a:chExt cx="1190625" cy="3905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4160" y="1401575"/>
              <a:ext cx="1190625" cy="39052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653420" y="1491091"/>
              <a:ext cx="793311" cy="211495"/>
            </a:xfrm>
            <a:prstGeom prst="rect">
              <a:avLst/>
            </a:prstGeom>
            <a:solidFill>
              <a:srgbClr val="428BC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글 작성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3787" y="2113881"/>
            <a:ext cx="3523896" cy="1772001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923738" y="2773585"/>
            <a:ext cx="273132" cy="341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(1) – </a:t>
            </a:r>
            <a:r>
              <a:rPr lang="ko-KR" altLang="en-US" b="1" dirty="0" smtClean="0"/>
              <a:t>참고사항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807645" y="1070984"/>
            <a:ext cx="1054795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부가 정보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입력란의 경우 아직 정해지지 않았기 때문에 향후 개발 필요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초기 영업 대상을 정한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각 종류별 최소 부가정보를 추린 후에 만들자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 </a:t>
            </a:r>
            <a:r>
              <a:rPr lang="ko-KR" altLang="en-US" sz="1400" b="1" dirty="0" err="1" smtClean="0"/>
              <a:t>업로드시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VR </a:t>
            </a:r>
            <a:r>
              <a:rPr lang="ko-KR" altLang="en-US" sz="1400" b="1" dirty="0" smtClean="0"/>
              <a:t>이미지가 아닌 경우나 서버에서 변환이 실패하였을 경우에 대한 대비책이 필요함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(ex&gt; </a:t>
            </a:r>
            <a:r>
              <a:rPr lang="ko-KR" altLang="en-US" sz="1400" b="1" dirty="0" smtClean="0"/>
              <a:t>업로드 </a:t>
            </a:r>
            <a:r>
              <a:rPr lang="ko-KR" altLang="en-US" sz="1400" b="1" dirty="0" err="1" smtClean="0"/>
              <a:t>실패시</a:t>
            </a:r>
            <a:r>
              <a:rPr lang="ko-KR" altLang="en-US" sz="1400" b="1" dirty="0" smtClean="0"/>
              <a:t> 메시지 알림</a:t>
            </a:r>
            <a:r>
              <a:rPr lang="en-US" altLang="ko-KR" sz="1400" b="1" dirty="0" smtClean="0"/>
              <a:t>, DB </a:t>
            </a:r>
            <a:r>
              <a:rPr lang="ko-KR" altLang="en-US" sz="1400" b="1" dirty="0" smtClean="0"/>
              <a:t>롤백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업로드 되었던 이미지 삭제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클라이언트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차 </a:t>
            </a:r>
            <a:r>
              <a:rPr lang="ko-KR" altLang="en-US" sz="1400" b="1" dirty="0" err="1" smtClean="0"/>
              <a:t>필터링등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 smtClean="0"/>
              <a:t>Embed </a:t>
            </a:r>
            <a:r>
              <a:rPr lang="ko-KR" altLang="en-US" sz="1400" b="1" dirty="0" smtClean="0"/>
              <a:t>기능 </a:t>
            </a:r>
            <a:r>
              <a:rPr lang="ko-KR" altLang="en-US" sz="1400" b="1" dirty="0" err="1" smtClean="0"/>
              <a:t>어디갔음</a:t>
            </a:r>
            <a:r>
              <a:rPr lang="en-US" altLang="ko-KR" sz="1400" b="1" dirty="0" smtClean="0"/>
              <a:t>?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200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6" y="87631"/>
            <a:ext cx="5276064" cy="286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793666" y="2969584"/>
            <a:ext cx="2185296" cy="307574"/>
            <a:chOff x="1730721" y="2869683"/>
            <a:chExt cx="2605365" cy="36669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2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70078" y="4111951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 smtClean="0"/>
              <a:t>&gt;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6"/>
              </a:rPr>
              <a:t>http</a:t>
            </a:r>
            <a:r>
              <a:rPr lang="en-US" altLang="ko-KR" sz="1400" dirty="0">
                <a:hlinkClick r:id="rId6"/>
              </a:rPr>
              <a:t>://</a:t>
            </a:r>
            <a:r>
              <a:rPr lang="en-US" altLang="ko-KR" sz="1400" dirty="0" smtClean="0">
                <a:hlinkClick r:id="rId6"/>
              </a:rPr>
              <a:t>dimsemenov.com/plugins/magnific-popup/documentation.html#api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r>
              <a:rPr lang="en-US" altLang="ko-KR" sz="1400" dirty="0">
                <a:hlinkClick r:id="rId8"/>
              </a:rPr>
              <a:t>https://</a:t>
            </a:r>
            <a:r>
              <a:rPr lang="en-US" altLang="ko-KR" sz="1400" dirty="0" smtClean="0">
                <a:hlinkClick r:id="rId8"/>
              </a:rPr>
              <a:t>codepen.io/dimsemenov/pen/sHoxp</a:t>
            </a:r>
            <a:endParaRPr lang="en-US" altLang="ko-KR" sz="1400" dirty="0" smtClean="0"/>
          </a:p>
          <a:p>
            <a:r>
              <a:rPr lang="en-US" altLang="ko-KR" sz="1400" dirty="0">
                <a:hlinkClick r:id="rId9"/>
              </a:rPr>
              <a:t>https://</a:t>
            </a:r>
            <a:r>
              <a:rPr lang="en-US" altLang="ko-KR" sz="1400" dirty="0" smtClean="0">
                <a:hlinkClick r:id="rId9"/>
              </a:rPr>
              <a:t>codepen.io/dimsemenov/pen/vKrqs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https</a:t>
            </a:r>
            <a:r>
              <a:rPr lang="en-US" altLang="ko-KR" sz="1400" dirty="0"/>
              <a:t>://codepen.io/collection/nLcqo/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팝업시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목록은 뜨게 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작성을 위해서는 </a:t>
            </a:r>
            <a:r>
              <a:rPr lang="ko-KR" altLang="en-US" sz="1400" dirty="0" err="1" smtClean="0"/>
              <a:t>다시팝업을</a:t>
            </a:r>
            <a:r>
              <a:rPr lang="ko-KR" altLang="en-US" sz="1400" dirty="0" smtClean="0"/>
              <a:t> 띄운다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8040" y="2988035"/>
            <a:ext cx="447398" cy="1987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3816168"/>
            <a:ext cx="5276064" cy="7839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096" y="3397090"/>
            <a:ext cx="4170364" cy="4283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4566909"/>
            <a:ext cx="5276064" cy="78397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5302724"/>
            <a:ext cx="5276064" cy="7839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7065" y="3384923"/>
            <a:ext cx="781050" cy="40957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33409" y="961278"/>
            <a:ext cx="3561817" cy="2885597"/>
            <a:chOff x="-14105" y="2798273"/>
            <a:chExt cx="2953423" cy="2993123"/>
          </a:xfrm>
        </p:grpSpPr>
        <p:sp>
          <p:nvSpPr>
            <p:cNvPr id="29" name="직사각형 2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0227190" y="2969584"/>
            <a:ext cx="57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 of 7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434479" y="414937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12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34479" y="4900111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14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434479" y="564739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13450" y="2992808"/>
            <a:ext cx="431073" cy="195330"/>
          </a:xfrm>
          <a:prstGeom prst="rect">
            <a:avLst/>
          </a:prstGeom>
        </p:spPr>
      </p:pic>
      <p:cxnSp>
        <p:nvCxnSpPr>
          <p:cNvPr id="43" name="직선 화살표 연결선 42"/>
          <p:cNvCxnSpPr>
            <a:stCxn id="29" idx="3"/>
          </p:cNvCxnSpPr>
          <p:nvPr/>
        </p:nvCxnSpPr>
        <p:spPr>
          <a:xfrm flipV="1">
            <a:off x="3995226" y="1550589"/>
            <a:ext cx="2086397" cy="8534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147412" y="1800415"/>
            <a:ext cx="1673498" cy="35383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팝업페이지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91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/>
              <a:t>2(1)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공유기능 구현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721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 smtClean="0"/>
              <a:t>상세보기 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Viewer[Embed 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](</a:t>
            </a:r>
            <a:r>
              <a:rPr lang="en-US" altLang="ko-KR" b="1" dirty="0"/>
              <a:t>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Viewer[Web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문서 명은 </a:t>
            </a:r>
            <a:r>
              <a:rPr lang="en-US" altLang="ko-KR" sz="1600" b="1" dirty="0" err="1"/>
              <a:t>cozyhouzz</a:t>
            </a:r>
            <a:r>
              <a:rPr lang="en-US" altLang="ko-KR" sz="1600" b="1" dirty="0"/>
              <a:t>_[</a:t>
            </a:r>
            <a:r>
              <a:rPr lang="ko-KR" altLang="en-US" sz="1600" b="1" dirty="0" err="1"/>
              <a:t>버전명</a:t>
            </a:r>
            <a:r>
              <a:rPr lang="en-US" altLang="ko-KR" sz="1600" b="1" dirty="0" smtClean="0"/>
              <a:t>]_[</a:t>
            </a:r>
            <a:r>
              <a:rPr lang="ko-KR" altLang="en-US" sz="1600" b="1" dirty="0" smtClean="0"/>
              <a:t>작성자명</a:t>
            </a:r>
            <a:r>
              <a:rPr lang="en-US" altLang="ko-KR" sz="1600" b="1" dirty="0" smtClean="0"/>
              <a:t>]_[</a:t>
            </a:r>
            <a:r>
              <a:rPr lang="ko-KR" altLang="en-US" sz="1600" b="1" dirty="0"/>
              <a:t>최종수정일자</a:t>
            </a:r>
            <a:r>
              <a:rPr lang="en-US" altLang="ko-KR" sz="1600" b="1" dirty="0"/>
              <a:t>]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작성한다</a:t>
            </a:r>
            <a:r>
              <a:rPr lang="en-US" altLang="ko-KR" sz="1600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문서 작성시 </a:t>
            </a:r>
            <a:r>
              <a:rPr lang="en-US" altLang="ko-KR" sz="1600" b="1" dirty="0"/>
              <a:t>App/Web </a:t>
            </a:r>
            <a:r>
              <a:rPr lang="ko-KR" altLang="en-US" sz="1600" b="1" dirty="0"/>
              <a:t>기획 표기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개발 우선순위를 명시 할 것 </a:t>
            </a:r>
            <a:r>
              <a:rPr lang="en-US" altLang="ko-KR" sz="1600" b="1" dirty="0"/>
              <a:t>(ex&gt; </a:t>
            </a:r>
            <a:r>
              <a:rPr lang="en-US" altLang="ko-KR" sz="1600" b="1" dirty="0" err="1"/>
              <a:t>Mainpage</a:t>
            </a:r>
            <a:r>
              <a:rPr lang="en-US" altLang="ko-KR" sz="1600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기본적으로 </a:t>
            </a:r>
            <a:r>
              <a:rPr lang="en-US" altLang="ko-KR" sz="1600" b="1" dirty="0" err="1"/>
              <a:t>github</a:t>
            </a:r>
            <a:r>
              <a:rPr lang="en-US" altLang="ko-KR" sz="1600" b="1" dirty="0"/>
              <a:t> repo</a:t>
            </a:r>
            <a:r>
              <a:rPr lang="ko-KR" altLang="en-US" sz="1600" b="1" dirty="0"/>
              <a:t>에 올릴 예정이나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수정이 필요할 경우에는 </a:t>
            </a:r>
            <a:r>
              <a:rPr lang="en-US" altLang="ko-KR" sz="1600" b="1" dirty="0" err="1"/>
              <a:t>github</a:t>
            </a:r>
            <a:r>
              <a:rPr lang="ko-KR" altLang="en-US" sz="1600" b="1" dirty="0"/>
              <a:t>에 있는 본 문서는 수장하면 </a:t>
            </a:r>
            <a:r>
              <a:rPr lang="ko-KR" altLang="en-US" sz="1600" b="1" dirty="0" err="1"/>
              <a:t>안된다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수정사항이 반영되어야 하는 경우에는 기획자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대표만 수정하자</a:t>
            </a:r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잘못하면 내용이 날아갈 수 있음</a:t>
            </a:r>
            <a:r>
              <a:rPr lang="en-US" altLang="ko-KR" sz="1600" b="1" dirty="0" smtClean="0"/>
              <a:t>)</a:t>
            </a:r>
          </a:p>
          <a:p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참고 사이트</a:t>
            </a:r>
            <a:endParaRPr lang="en-US" altLang="ko-KR" sz="1600" b="1" dirty="0"/>
          </a:p>
          <a:p>
            <a:pPr marL="742950" lvl="1" indent="-285750">
              <a:buFontTx/>
              <a:buChar char="-"/>
            </a:pPr>
            <a:r>
              <a:rPr lang="en-US" altLang="ko-KR" sz="1600" b="1" dirty="0" smtClean="0">
                <a:hlinkClick r:id="rId2"/>
              </a:rPr>
              <a:t>https</a:t>
            </a:r>
            <a:r>
              <a:rPr lang="en-US" altLang="ko-KR" sz="1600" b="1" dirty="0">
                <a:hlinkClick r:id="rId2"/>
              </a:rPr>
              <a:t>://twitter.com/?</a:t>
            </a:r>
            <a:r>
              <a:rPr lang="en-US" altLang="ko-KR" sz="1600" b="1" dirty="0" smtClean="0">
                <a:hlinkClick r:id="rId2"/>
              </a:rPr>
              <a:t>lang=ko</a:t>
            </a:r>
            <a:endParaRPr lang="en-US" altLang="ko-KR" sz="16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b="1" dirty="0">
                <a:hlinkClick r:id="rId3"/>
              </a:rPr>
              <a:t>https://www.spinattic.com</a:t>
            </a:r>
            <a:r>
              <a:rPr lang="en-US" altLang="ko-KR" sz="1600" b="1" dirty="0" smtClean="0">
                <a:hlinkClick r:id="rId3"/>
              </a:rPr>
              <a:t>/</a:t>
            </a:r>
            <a:endParaRPr lang="en-US" altLang="ko-KR" sz="1600" b="1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b="1" dirty="0">
                <a:hlinkClick r:id="rId4"/>
              </a:rPr>
              <a:t>https://www.360cities.net</a:t>
            </a:r>
            <a:r>
              <a:rPr lang="en-US" altLang="ko-KR" sz="1600" b="1" dirty="0" smtClean="0">
                <a:hlinkClick r:id="rId4"/>
              </a:rPr>
              <a:t>/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9510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Viewer[Mobile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</a:t>
            </a:r>
            <a:r>
              <a:rPr lang="en-US" altLang="ko-KR" b="1" dirty="0" smtClean="0"/>
              <a:t>ver2.1(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X)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* </a:t>
            </a:r>
            <a:r>
              <a:rPr lang="en-US" altLang="ko-KR" sz="1600" b="1" dirty="0" err="1"/>
              <a:t>Github</a:t>
            </a:r>
            <a:r>
              <a:rPr lang="en-US" altLang="ko-KR" sz="1600" b="1" dirty="0"/>
              <a:t> repo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en-US" altLang="ko-KR" sz="1600" b="1" dirty="0">
                <a:hlinkClick r:id="rId2"/>
              </a:rPr>
              <a:t>http://github.com/kincjf/cozyhouzz-web/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* Firebase Console : </a:t>
            </a:r>
            <a:r>
              <a:rPr lang="en-US" altLang="ko-KR" sz="1600" b="1" u="sng" dirty="0">
                <a:hlinkClick r:id="rId3"/>
              </a:rPr>
              <a:t>https://console.firebase.google.com/project/cozyhouzz-531c2/overview</a:t>
            </a:r>
            <a:endParaRPr lang="en-US" altLang="ko-KR" sz="1600" b="1" u="sng" dirty="0"/>
          </a:p>
          <a:p>
            <a:endParaRPr lang="en-US" altLang="ko-KR" sz="1600" b="1" u="sng" dirty="0"/>
          </a:p>
          <a:p>
            <a:r>
              <a:rPr lang="en-US" altLang="ko-KR" sz="1600" b="1" dirty="0"/>
              <a:t>* </a:t>
            </a:r>
            <a:r>
              <a:rPr lang="ko-KR" altLang="en-US" sz="1600" b="1" u="sng" dirty="0"/>
              <a:t>서버주소 </a:t>
            </a:r>
            <a:r>
              <a:rPr lang="en-US" altLang="ko-KR" sz="1600" b="1" u="sng" dirty="0"/>
              <a:t>: api.cozyhouzz.co.kr, cozyhouzz.co.kr, image.cozyhouzz.co.kr</a:t>
            </a:r>
          </a:p>
          <a:p>
            <a:endParaRPr lang="en-US" altLang="ko-KR" sz="1600" b="1" u="sng" dirty="0"/>
          </a:p>
          <a:p>
            <a:r>
              <a:rPr lang="en-US" altLang="ko-KR" sz="1600" b="1" dirty="0"/>
              <a:t>* </a:t>
            </a:r>
            <a:r>
              <a:rPr lang="ko-KR" altLang="en-US" sz="1600" b="1" u="sng" dirty="0"/>
              <a:t>기본 </a:t>
            </a:r>
            <a:r>
              <a:rPr lang="en-US" altLang="ko-KR" sz="1600" b="1" u="sng" dirty="0"/>
              <a:t>Theme : Canvas-theme(http://dev.moblab.kr/canvas-theme/)</a:t>
            </a:r>
          </a:p>
          <a:p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/>
              <a:t>기본적인 테마</a:t>
            </a:r>
            <a:r>
              <a:rPr lang="en-US" altLang="ko-KR" sz="1600" b="1" u="sng" dirty="0"/>
              <a:t>, UI</a:t>
            </a:r>
            <a:r>
              <a:rPr lang="ko-KR" altLang="en-US" sz="1600" b="1" u="sng" dirty="0"/>
              <a:t>는 </a:t>
            </a:r>
            <a:r>
              <a:rPr lang="en-US" altLang="ko-KR" sz="1600" b="1" u="sng" dirty="0"/>
              <a:t>“Cozyhouzz - ver1(</a:t>
            </a:r>
            <a:r>
              <a:rPr lang="en-US" altLang="ko-KR" sz="1600" b="1" dirty="0">
                <a:hlinkClick r:id="rId2"/>
              </a:rPr>
              <a:t>http://github.com/kincjf/cozyhouzz-web/</a:t>
            </a:r>
            <a:r>
              <a:rPr lang="en-US" altLang="ko-KR" sz="1600" b="1" dirty="0"/>
              <a:t>)</a:t>
            </a:r>
            <a:r>
              <a:rPr lang="ko-KR" altLang="en-US" sz="1600" b="1" u="sng" dirty="0"/>
              <a:t>를 이용</a:t>
            </a:r>
            <a:endParaRPr lang="en-US" altLang="ko-KR" sz="1600" b="1" u="sng" dirty="0"/>
          </a:p>
          <a:p>
            <a:endParaRPr lang="en-US" altLang="ko-KR" sz="1600" b="1" u="sng" dirty="0"/>
          </a:p>
          <a:p>
            <a:endParaRPr lang="en-US" altLang="ko-KR" sz="1600" b="1" u="sng" dirty="0"/>
          </a:p>
          <a:p>
            <a:r>
              <a:rPr lang="en-US" altLang="ko-KR" sz="1600" b="1" u="sng" dirty="0"/>
              <a:t>* </a:t>
            </a:r>
            <a:r>
              <a:rPr lang="ko-KR" altLang="en-US" sz="1600" b="1" u="sng" dirty="0"/>
              <a:t>자세한 </a:t>
            </a:r>
            <a:r>
              <a:rPr lang="en-US" altLang="ko-KR" sz="1600" b="1" u="sng" dirty="0"/>
              <a:t>DB </a:t>
            </a:r>
            <a:r>
              <a:rPr lang="ko-KR" altLang="en-US" sz="1600" b="1" u="sng" dirty="0"/>
              <a:t>구조는 </a:t>
            </a:r>
            <a:r>
              <a:rPr lang="en-US" altLang="ko-KR" sz="1600" b="1" u="sng" dirty="0"/>
              <a:t>.</a:t>
            </a:r>
            <a:r>
              <a:rPr lang="en-US" altLang="ko-KR" sz="1600" b="1" u="sng" dirty="0" err="1"/>
              <a:t>mwb</a:t>
            </a:r>
            <a:r>
              <a:rPr lang="en-US" altLang="ko-KR" sz="1600" b="1" u="sng" dirty="0"/>
              <a:t>(</a:t>
            </a:r>
            <a:r>
              <a:rPr lang="en-US" altLang="ko-KR" sz="1600" b="1" u="sng" dirty="0" err="1"/>
              <a:t>mysqlworkbench</a:t>
            </a:r>
            <a:r>
              <a:rPr lang="en-US" altLang="ko-KR" sz="1600" b="1" u="sng" dirty="0"/>
              <a:t>) </a:t>
            </a:r>
            <a:r>
              <a:rPr lang="ko-KR" altLang="en-US" sz="1600" b="1" u="sng" dirty="0"/>
              <a:t>파일 참조 </a:t>
            </a:r>
            <a:endParaRPr lang="en-US" altLang="ko-KR" sz="1600" b="1" u="sng" dirty="0"/>
          </a:p>
          <a:p>
            <a:r>
              <a:rPr lang="en-US" altLang="ko-KR" sz="1600" b="1" u="sng" dirty="0"/>
              <a:t>- </a:t>
            </a:r>
            <a:r>
              <a:rPr lang="ko-KR" altLang="en-US" sz="1600" b="1" u="sng" dirty="0" err="1"/>
              <a:t>테스팅</a:t>
            </a:r>
            <a:r>
              <a:rPr lang="ko-KR" altLang="en-US" sz="1600" b="1" u="sng" dirty="0"/>
              <a:t> 확인 사항은 </a:t>
            </a:r>
            <a:r>
              <a:rPr lang="ko-KR" altLang="en-US" sz="1600" b="1" u="sng" dirty="0" err="1"/>
              <a:t>구글</a:t>
            </a:r>
            <a:r>
              <a:rPr lang="ko-KR" altLang="en-US" sz="1600" b="1" u="sng" dirty="0"/>
              <a:t> 스프레드 시트 </a:t>
            </a:r>
            <a:r>
              <a:rPr lang="en-US" altLang="ko-KR" sz="1600" b="1" u="sng" dirty="0"/>
              <a:t>– “</a:t>
            </a:r>
            <a:r>
              <a:rPr lang="ko-KR" altLang="en-US" sz="1600" b="1" u="sng" dirty="0" err="1"/>
              <a:t>테스팅항목</a:t>
            </a:r>
            <a:r>
              <a:rPr lang="en-US" altLang="ko-KR" sz="1600" b="1" u="sng" dirty="0"/>
              <a:t>“ </a:t>
            </a:r>
            <a:r>
              <a:rPr lang="ko-KR" altLang="en-US" sz="1600" b="1" u="sng" dirty="0"/>
              <a:t>참조</a:t>
            </a:r>
            <a:endParaRPr lang="en-US" altLang="ko-KR" sz="1600" b="1" u="sng" dirty="0"/>
          </a:p>
          <a:p>
            <a:r>
              <a:rPr lang="en-US" altLang="ko-KR" sz="1600" b="1" u="sng" dirty="0"/>
              <a:t>- </a:t>
            </a:r>
            <a:r>
              <a:rPr lang="ko-KR" altLang="en-US" sz="1600" b="1" u="sng" dirty="0"/>
              <a:t>각종 정보 내용은 공유 </a:t>
            </a:r>
            <a:r>
              <a:rPr lang="ko-KR" altLang="en-US" sz="1600" b="1" u="sng" dirty="0" err="1"/>
              <a:t>구글</a:t>
            </a:r>
            <a:r>
              <a:rPr lang="ko-KR" altLang="en-US" sz="1600" b="1" u="sng" dirty="0"/>
              <a:t> 스프레드시트의 </a:t>
            </a:r>
            <a:r>
              <a:rPr lang="en-US" altLang="ko-KR" sz="1600" b="1" u="sng" dirty="0"/>
              <a:t>“References”</a:t>
            </a:r>
            <a:r>
              <a:rPr lang="ko-KR" altLang="en-US" sz="1600" b="1" u="sng" dirty="0"/>
              <a:t>에서 찾을 수 있음</a:t>
            </a:r>
            <a:r>
              <a:rPr lang="en-US" altLang="ko-KR" sz="1600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1:1 </a:t>
            </a:r>
            <a:r>
              <a:rPr lang="ko-KR" altLang="en-US" sz="1600" b="1" dirty="0"/>
              <a:t>문의 기능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컨설팅 기능만 </a:t>
            </a:r>
            <a:r>
              <a:rPr lang="en-US" altLang="ko-KR" sz="1600" b="1" dirty="0"/>
              <a:t>Firebase</a:t>
            </a:r>
            <a:r>
              <a:rPr lang="ko-KR" altLang="en-US" sz="1600" b="1" dirty="0"/>
              <a:t>로 구현하는 것도 나쁘지 않을 것 같다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기능이 단순하고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대화형 상담이 고객에게 더 친숙하고 편리하기 때문에</a:t>
            </a:r>
            <a:r>
              <a:rPr lang="en-US" altLang="ko-KR" sz="1600" b="1" dirty="0"/>
              <a:t>)</a:t>
            </a:r>
          </a:p>
          <a:p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/>
              <a:t>찜</a:t>
            </a:r>
            <a:r>
              <a:rPr lang="en-US" altLang="ko-KR" sz="1600" b="1" u="sng" dirty="0"/>
              <a:t>/</a:t>
            </a:r>
            <a:r>
              <a:rPr lang="ko-KR" altLang="en-US" sz="1600" b="1" u="sng" dirty="0"/>
              <a:t>공감</a:t>
            </a:r>
            <a:r>
              <a:rPr lang="en-US" altLang="ko-KR" sz="1600" b="1" u="sng" dirty="0"/>
              <a:t>/</a:t>
            </a:r>
            <a:r>
              <a:rPr lang="ko-KR" altLang="en-US" sz="1600" b="1" u="sng" dirty="0" err="1"/>
              <a:t>비공감한</a:t>
            </a:r>
            <a:r>
              <a:rPr lang="ko-KR" altLang="en-US" sz="1600" b="1" u="sng" dirty="0"/>
              <a:t> 게시물에 대해서 </a:t>
            </a:r>
            <a:r>
              <a:rPr lang="en-US" altLang="ko-KR" sz="1600" b="1" u="sng" dirty="0" err="1"/>
              <a:t>Youtube</a:t>
            </a:r>
            <a:r>
              <a:rPr lang="ko-KR" altLang="en-US" sz="1600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sz="1600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/>
              <a:t>차후 다국어서비스</a:t>
            </a:r>
            <a:r>
              <a:rPr lang="en-US" altLang="ko-KR" sz="1600" b="1" u="sng" dirty="0"/>
              <a:t>(</a:t>
            </a:r>
            <a:r>
              <a:rPr lang="ko-KR" altLang="en-US" sz="1600" b="1" u="sng" dirty="0"/>
              <a:t>영어</a:t>
            </a:r>
            <a:r>
              <a:rPr lang="en-US" altLang="ko-KR" sz="1600" b="1" u="sng" dirty="0"/>
              <a:t>, </a:t>
            </a:r>
            <a:r>
              <a:rPr lang="ko-KR" altLang="en-US" sz="1600" b="1" u="sng" dirty="0" err="1"/>
              <a:t>중국어등</a:t>
            </a:r>
            <a:r>
              <a:rPr lang="en-US" altLang="ko-KR" sz="1600" b="1" u="sng" dirty="0"/>
              <a:t>) </a:t>
            </a:r>
            <a:r>
              <a:rPr lang="ko-KR" altLang="en-US" sz="1600" b="1" u="sng" dirty="0"/>
              <a:t>지원을 위한 아키텍처를 생각하자</a:t>
            </a:r>
            <a:endParaRPr lang="en-US" altLang="ko-KR" sz="1600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203184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218588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188050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193966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185817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210742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386057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203184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252199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2837339"/>
            <a:ext cx="238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역할 맡은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-(list page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-1" y="277935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97215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62853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3761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07699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38168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57721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727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467169" y="449981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98" y="3423789"/>
            <a:ext cx="7117202" cy="3331978"/>
          </a:xfrm>
          <a:prstGeom prst="rect">
            <a:avLst/>
          </a:prstGeom>
        </p:spPr>
      </p:pic>
      <p:cxnSp>
        <p:nvCxnSpPr>
          <p:cNvPr id="53" name="직선 화살표 연결선 52"/>
          <p:cNvCxnSpPr/>
          <p:nvPr/>
        </p:nvCxnSpPr>
        <p:spPr>
          <a:xfrm>
            <a:off x="6650605" y="3094495"/>
            <a:ext cx="2669337" cy="1188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246550" y="4005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87" y="1347395"/>
            <a:ext cx="2750514" cy="4905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4707423" y="35515"/>
            <a:ext cx="72803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회원 종류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‘PUBLIC’</a:t>
            </a:r>
            <a:r>
              <a:rPr lang="ko-KR" altLang="en-US" sz="1400" b="1" dirty="0"/>
              <a:t> : 일반 </a:t>
            </a:r>
            <a:r>
              <a:rPr lang="ko-KR" altLang="en-US" sz="1400" b="1" dirty="0" smtClean="0"/>
              <a:t>회원 </a:t>
            </a:r>
            <a:r>
              <a:rPr lang="en-US" altLang="ko-KR" sz="1400" b="1" dirty="0" smtClean="0"/>
              <a:t>/ ‘</a:t>
            </a:r>
            <a:r>
              <a:rPr lang="en-US" altLang="ko-KR" sz="1400" b="1" dirty="0"/>
              <a:t>BUSINESS’ : </a:t>
            </a:r>
            <a:r>
              <a:rPr lang="ko-KR" altLang="en-US" sz="1400" b="1" dirty="0"/>
              <a:t>비즈니스 </a:t>
            </a:r>
            <a:r>
              <a:rPr lang="ko-KR" altLang="en-US" sz="1400" b="1" dirty="0" smtClean="0"/>
              <a:t>회원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관리자로 가입하는 방법은 따로 없음</a:t>
            </a:r>
            <a:r>
              <a:rPr lang="en-US" altLang="ko-KR" sz="1400" b="1" u="sng" dirty="0"/>
              <a:t>(DB</a:t>
            </a:r>
            <a:r>
              <a:rPr lang="ko-KR" altLang="en-US" sz="1400" b="1" u="sng" dirty="0"/>
              <a:t>에서 수정</a:t>
            </a:r>
            <a:r>
              <a:rPr lang="en-US" altLang="ko-KR" sz="1400" b="1" u="sng" dirty="0" smtClean="0"/>
              <a:t>)</a:t>
            </a:r>
            <a:endParaRPr lang="en-US" altLang="ko-KR" sz="1400" b="1" u="sng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관리자 계정의 경우 일반회원 </a:t>
            </a:r>
            <a:r>
              <a:rPr lang="en-US" altLang="ko-KR" sz="1400" b="1" u="sng" dirty="0"/>
              <a:t>+ </a:t>
            </a:r>
            <a:r>
              <a:rPr lang="ko-KR" altLang="en-US" sz="1400" b="1" u="sng" dirty="0" smtClean="0"/>
              <a:t>비즈니스 </a:t>
            </a:r>
            <a:r>
              <a:rPr lang="ko-KR" altLang="en-US" sz="1400" b="1" u="sng" dirty="0"/>
              <a:t>회원의 권한을 모두 </a:t>
            </a:r>
            <a:r>
              <a:rPr lang="ko-KR" altLang="en-US" sz="1400" b="1" u="sng" dirty="0" smtClean="0"/>
              <a:t>가짐</a:t>
            </a:r>
            <a:endParaRPr lang="en-US" altLang="ko-KR" sz="1400" b="1" u="sng" dirty="0"/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상단 로고</a:t>
            </a:r>
            <a:r>
              <a:rPr lang="en-US" altLang="ko-KR" sz="1400" b="1" u="sng" dirty="0"/>
              <a:t>, </a:t>
            </a:r>
            <a:r>
              <a:rPr lang="ko-KR" altLang="en-US" sz="1400" b="1" u="sng" dirty="0" err="1"/>
              <a:t>글구</a:t>
            </a:r>
            <a:r>
              <a:rPr lang="ko-KR" altLang="en-US" sz="1400" b="1" u="sng" dirty="0"/>
              <a:t> 변경</a:t>
            </a:r>
            <a:endParaRPr lang="en-US" altLang="ko-KR" sz="1400" b="1" u="sng" dirty="0"/>
          </a:p>
        </p:txBody>
      </p:sp>
      <p:sp>
        <p:nvSpPr>
          <p:cNvPr id="46" name="직사각형 45"/>
          <p:cNvSpPr/>
          <p:nvPr/>
        </p:nvSpPr>
        <p:spPr>
          <a:xfrm>
            <a:off x="4707423" y="5028334"/>
            <a:ext cx="2447841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3"/>
            <a:endCxn id="5" idx="1"/>
          </p:cNvCxnSpPr>
          <p:nvPr/>
        </p:nvCxnSpPr>
        <p:spPr>
          <a:xfrm flipV="1">
            <a:off x="7155264" y="3837515"/>
            <a:ext cx="580041" cy="139819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83834" y="5112598"/>
            <a:ext cx="1601925" cy="246221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latin typeface="Arial" panose="020B0604020202020204" pitchFamily="34" charset="0"/>
              </a:rPr>
              <a:t>회원 종류 선택</a:t>
            </a:r>
            <a:r>
              <a:rPr lang="en-US" altLang="ko-KR" sz="1000" b="1" dirty="0" smtClean="0">
                <a:latin typeface="Arial" panose="020B0604020202020204" pitchFamily="34" charset="0"/>
              </a:rPr>
              <a:t>(</a:t>
            </a:r>
            <a:r>
              <a:rPr lang="ko-KR" altLang="en-US" sz="1000" b="1" dirty="0" smtClean="0">
                <a:latin typeface="Arial" panose="020B0604020202020204" pitchFamily="34" charset="0"/>
              </a:rPr>
              <a:t>필수</a:t>
            </a:r>
            <a:r>
              <a:rPr lang="en-US" altLang="ko-KR" sz="1000" b="1" dirty="0" smtClean="0">
                <a:latin typeface="Arial" panose="020B0604020202020204" pitchFamily="34" charset="0"/>
              </a:rPr>
              <a:t>)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6" y="1347395"/>
            <a:ext cx="3057525" cy="490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05" y="1895402"/>
            <a:ext cx="2143981" cy="388422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83833" y="4665668"/>
            <a:ext cx="1601925" cy="24622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latin typeface="Arial" panose="020B0604020202020204" pitchFamily="34" charset="0"/>
              </a:rPr>
              <a:t>닉네임 입력</a:t>
            </a:r>
            <a:r>
              <a:rPr lang="en-US" altLang="ko-KR" sz="1000" b="1" dirty="0" smtClean="0">
                <a:latin typeface="Arial" panose="020B0604020202020204" pitchFamily="34" charset="0"/>
              </a:rPr>
              <a:t>(</a:t>
            </a:r>
            <a:r>
              <a:rPr lang="ko-KR" altLang="en-US" sz="1000" b="1" dirty="0" smtClean="0">
                <a:latin typeface="Arial" panose="020B0604020202020204" pitchFamily="34" charset="0"/>
              </a:rPr>
              <a:t>필수</a:t>
            </a:r>
            <a:r>
              <a:rPr lang="en-US" altLang="ko-KR" sz="1000" b="1" dirty="0" smtClean="0">
                <a:latin typeface="Arial" panose="020B0604020202020204" pitchFamily="34" charset="0"/>
              </a:rPr>
              <a:t>)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54500" y="6131409"/>
            <a:ext cx="7371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https://auth0.com/docs/libraries/lock/v10/customization#select-field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5549" y="1498883"/>
            <a:ext cx="2122497" cy="923330"/>
          </a:xfrm>
          <a:prstGeom prst="rect">
            <a:avLst/>
          </a:prstGeom>
          <a:solidFill>
            <a:srgbClr val="DADADA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79" y="1658354"/>
            <a:ext cx="2184635" cy="6656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7427" y="1467410"/>
            <a:ext cx="2122497" cy="923330"/>
          </a:xfrm>
          <a:prstGeom prst="rect">
            <a:avLst/>
          </a:prstGeom>
          <a:solidFill>
            <a:srgbClr val="DADADA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57" y="1626881"/>
            <a:ext cx="2184635" cy="6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55409</TotalTime>
  <Words>3017</Words>
  <Application>Microsoft Office PowerPoint</Application>
  <PresentationFormat>와이드스크린</PresentationFormat>
  <Paragraphs>586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580</cp:revision>
  <cp:lastPrinted>2016-12-30T17:01:41Z</cp:lastPrinted>
  <dcterms:created xsi:type="dcterms:W3CDTF">2016-12-20T07:51:24Z</dcterms:created>
  <dcterms:modified xsi:type="dcterms:W3CDTF">2017-09-05T14:52:58Z</dcterms:modified>
</cp:coreProperties>
</file>