
<file path=[Content_Types].xml><?xml version="1.0" encoding="utf-8"?>
<Types xmlns="http://schemas.openxmlformats.org/package/2006/content-types">
  <Default Extension="jpeg" ContentType="image/jpeg"/>
  <Default Extension="JPG" ContentType="image/.jpg"/>
  <Default Extension="tiff" ContentType="image/tif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 showSpecialPlsOnTitleSld="0">
  <p:sldMasterIdLst>
    <p:sldMasterId id="2147483648" r:id="rId1"/>
  </p:sldMasterIdLst>
  <p:notesMasterIdLst>
    <p:notesMasterId r:id="rId4"/>
  </p:notesMasterIdLst>
  <p:handoutMasterIdLst>
    <p:handoutMasterId r:id="rId52"/>
  </p:handoutMasterIdLst>
  <p:sldIdLst>
    <p:sldId id="707" r:id="rId3"/>
    <p:sldId id="1216" r:id="rId5"/>
    <p:sldId id="1412" r:id="rId6"/>
    <p:sldId id="1413" r:id="rId7"/>
    <p:sldId id="1414" r:id="rId8"/>
    <p:sldId id="1416" r:id="rId9"/>
    <p:sldId id="1417" r:id="rId10"/>
    <p:sldId id="1411" r:id="rId11"/>
    <p:sldId id="1310" r:id="rId12"/>
    <p:sldId id="1373" r:id="rId13"/>
    <p:sldId id="1374" r:id="rId14"/>
    <p:sldId id="1375" r:id="rId15"/>
    <p:sldId id="1376" r:id="rId16"/>
    <p:sldId id="1377" r:id="rId17"/>
    <p:sldId id="1378" r:id="rId18"/>
    <p:sldId id="1379" r:id="rId19"/>
    <p:sldId id="1380" r:id="rId20"/>
    <p:sldId id="1381" r:id="rId21"/>
    <p:sldId id="1382" r:id="rId22"/>
    <p:sldId id="1383" r:id="rId23"/>
    <p:sldId id="1384" r:id="rId24"/>
    <p:sldId id="1386" r:id="rId25"/>
    <p:sldId id="1385" r:id="rId26"/>
    <p:sldId id="1388" r:id="rId27"/>
    <p:sldId id="1390" r:id="rId28"/>
    <p:sldId id="1387" r:id="rId29"/>
    <p:sldId id="1389" r:id="rId30"/>
    <p:sldId id="1392" r:id="rId31"/>
    <p:sldId id="1391" r:id="rId32"/>
    <p:sldId id="1393" r:id="rId33"/>
    <p:sldId id="1394" r:id="rId34"/>
    <p:sldId id="1395" r:id="rId35"/>
    <p:sldId id="1397" r:id="rId36"/>
    <p:sldId id="1396" r:id="rId37"/>
    <p:sldId id="1398" r:id="rId38"/>
    <p:sldId id="1400" r:id="rId39"/>
    <p:sldId id="1399" r:id="rId40"/>
    <p:sldId id="1401" r:id="rId41"/>
    <p:sldId id="1402" r:id="rId42"/>
    <p:sldId id="1405" r:id="rId43"/>
    <p:sldId id="1403" r:id="rId44"/>
    <p:sldId id="1404" r:id="rId45"/>
    <p:sldId id="1406" r:id="rId46"/>
    <p:sldId id="1407" r:id="rId47"/>
    <p:sldId id="1408" r:id="rId48"/>
    <p:sldId id="1409" r:id="rId49"/>
    <p:sldId id="1410" r:id="rId50"/>
    <p:sldId id="938" r:id="rId51"/>
  </p:sldIdLst>
  <p:sldSz cx="12192000" cy="6858000"/>
  <p:notesSz cx="7099300" cy="10234295"/>
  <p:custDataLst>
    <p:tags r:id="rId56"/>
  </p:custDataLst>
  <p:defaultTextStyle>
    <a:defPPr>
      <a:defRPr lang="zh-CN"/>
    </a:defPPr>
    <a:lvl1pPr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orient="horz" pos="2228" userDrawn="1">
          <p15:clr>
            <a:srgbClr val="A4A3A4"/>
          </p15:clr>
        </p15:guide>
        <p15:guide id="7" orient="horz" pos="1275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B0874"/>
    <a:srgbClr val="FF2600"/>
    <a:srgbClr val="75507B"/>
    <a:srgbClr val="CCE8CC"/>
    <a:srgbClr val="E1EED2"/>
    <a:srgbClr val="F7CEE5"/>
    <a:srgbClr val="ECCCD2"/>
    <a:srgbClr val="E9CDD2"/>
    <a:srgbClr val="D7E9D6"/>
    <a:srgbClr val="204A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20" autoAdjust="0"/>
    <p:restoredTop sz="96352" autoAdjust="0"/>
  </p:normalViewPr>
  <p:slideViewPr>
    <p:cSldViewPr showGuides="1">
      <p:cViewPr varScale="1">
        <p:scale>
          <a:sx n="137" d="100"/>
          <a:sy n="137" d="100"/>
        </p:scale>
        <p:origin x="872" y="184"/>
      </p:cViewPr>
      <p:guideLst>
        <p:guide orient="horz" pos="4065"/>
        <p:guide pos="211"/>
        <p:guide pos="7469"/>
        <p:guide orient="horz" pos="2228"/>
        <p:guide orient="horz" pos="1275"/>
        <p:guide pos="3840"/>
      </p:guideLst>
    </p:cSldViewPr>
  </p:slideViewPr>
  <p:outlineViewPr>
    <p:cViewPr>
      <p:scale>
        <a:sx n="33" d="100"/>
        <a:sy n="33" d="100"/>
      </p:scale>
      <p:origin x="0" y="5184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200" d="100"/>
        <a:sy n="200" d="100"/>
      </p:scale>
      <p:origin x="0" y="-39453"/>
    </p:cViewPr>
  </p:sorterViewPr>
  <p:notesViewPr>
    <p:cSldViewPr>
      <p:cViewPr varScale="1">
        <p:scale>
          <a:sx n="95" d="100"/>
          <a:sy n="95" d="100"/>
        </p:scale>
        <p:origin x="4608" y="20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6" Type="http://schemas.openxmlformats.org/officeDocument/2006/relationships/tags" Target="tags/tag1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handoutMaster" Target="handoutMasters/handoutMaster1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l">
              <a:spcBef>
                <a:spcPct val="0"/>
              </a:spcBef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>
              <a:spcBef>
                <a:spcPct val="0"/>
              </a:spcBef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l">
              <a:spcBef>
                <a:spcPct val="0"/>
              </a:spcBef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>
              <a:spcBef>
                <a:spcPct val="0"/>
              </a:spcBef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3F33E5C-6339-468E-9000-0678B51B748B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l">
              <a:spcBef>
                <a:spcPct val="0"/>
              </a:spcBef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>
              <a:spcBef>
                <a:spcPct val="0"/>
              </a:spcBef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l">
              <a:spcBef>
                <a:spcPct val="0"/>
              </a:spcBef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>
              <a:spcBef>
                <a:spcPct val="0"/>
              </a:spcBef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F40A989-F4B7-4AA9-9C8B-85F23D3859B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E4AC3-B130-4666-B615-60F113E09356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91552" y="115888"/>
            <a:ext cx="2686049" cy="5834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115888"/>
            <a:ext cx="7861300" cy="5834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EF4A8-7FD6-4E03-83DB-C4E009A65198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0850" indent="-450850">
              <a:lnSpc>
                <a:spcPct val="120000"/>
              </a:lnSpc>
              <a:buFont typeface="Wingdings" panose="05000000000000000000" pitchFamily="2" charset="2"/>
              <a:buChar char="l"/>
              <a:defRPr sz="2400"/>
            </a:lvl1pPr>
            <a:lvl2pPr marL="742950" indent="-285750">
              <a:buSzPct val="70000"/>
              <a:buFont typeface="Wingdings" panose="05000000000000000000" pitchFamily="2" charset="2"/>
              <a:buChar char="l"/>
              <a:defRPr/>
            </a:lvl2pPr>
            <a:lvl3pPr marL="1143000" indent="-228600">
              <a:buSzPct val="70000"/>
              <a:buFont typeface="Wingdings" panose="05000000000000000000" pitchFamily="2" charset="2"/>
              <a:buChar char="l"/>
              <a:defRPr/>
            </a:lvl3pPr>
            <a:lvl4pPr marL="1600200" indent="-228600">
              <a:buFont typeface="Wingdings" panose="05000000000000000000" pitchFamily="2" charset="2"/>
              <a:buChar char="l"/>
              <a:defRPr/>
            </a:lvl4pPr>
            <a:lvl5pPr marL="2057400" indent="-228600">
              <a:buFont typeface="Wingdings" panose="05000000000000000000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50A12-0459-4B2B-BCDA-EE9935512A5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DFC05-D6ED-4AED-9494-8E6A3C39E6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44D9-2DF3-4A82-BD4B-7B41F118570B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EE9E2-F10E-4D6B-BE5A-93AB7A37C83B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115889"/>
            <a:ext cx="103632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here to add title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0984" y="1199517"/>
            <a:ext cx="10945283" cy="5109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en-US" altLang="zh-CN" dirty="0"/>
              <a:t>3</a:t>
            </a:r>
            <a:endParaRPr lang="en-US" altLang="zh-CN" dirty="0"/>
          </a:p>
          <a:p>
            <a:pPr lvl="3"/>
            <a:r>
              <a:rPr lang="en-US" altLang="zh-CN" dirty="0"/>
              <a:t>4</a:t>
            </a:r>
            <a:endParaRPr lang="en-US" altLang="zh-CN" dirty="0"/>
          </a:p>
          <a:p>
            <a:pPr lvl="4"/>
            <a:r>
              <a:rPr lang="en-US" altLang="zh-CN" dirty="0"/>
              <a:t>5</a:t>
            </a:r>
            <a:endParaRPr lang="en-US" altLang="zh-CN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>
          <a:xfrm>
            <a:off x="8873067" y="63762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 i="0">
                <a:solidFill>
                  <a:srgbClr val="6A08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2EEF94-6574-7D41-A2C1-D5B1CF1F6BB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+mj-lt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00050" indent="-39243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4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000" b="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6" t="-1877" r="1056" b="28697"/>
          <a:stretch>
            <a:fillRect/>
          </a:stretch>
        </p:blipFill>
        <p:spPr>
          <a:xfrm>
            <a:off x="6276021" y="5139191"/>
            <a:ext cx="5915980" cy="17087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9" t="-2007" r="18186" b="13367"/>
          <a:stretch>
            <a:fillRect/>
          </a:stretch>
        </p:blipFill>
        <p:spPr>
          <a:xfrm>
            <a:off x="-9402" y="4469140"/>
            <a:ext cx="3719400" cy="2383786"/>
          </a:xfrm>
          <a:prstGeom prst="rect">
            <a:avLst/>
          </a:prstGeom>
        </p:spPr>
      </p:pic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84421" y="2200589"/>
            <a:ext cx="10423158" cy="1836204"/>
          </a:xfrm>
        </p:spPr>
        <p:txBody>
          <a:bodyPr anchor="t"/>
          <a:lstStyle/>
          <a:p>
            <a:pPr eaLnBrk="1" hangingPunct="1">
              <a:lnSpc>
                <a:spcPts val="6700"/>
              </a:lnSpc>
            </a:pPr>
            <a:r>
              <a:rPr lang="zh-CN" altLang="en-US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面向对象程序设计训练</a:t>
            </a:r>
            <a:br>
              <a:rPr lang="en-US" altLang="zh-CN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Day01</a:t>
            </a:r>
            <a:r>
              <a:rPr lang="zh-CN" altLang="en-US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类和对象</a:t>
            </a:r>
            <a:endParaRPr lang="en-US" altLang="zh-CN" sz="2800" b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543980" y="3969564"/>
            <a:ext cx="9104040" cy="7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42900" indent="-342900"/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0" name="表格 2"/>
          <p:cNvGraphicFramePr>
            <a:graphicFrameLocks noGrp="1"/>
          </p:cNvGraphicFramePr>
          <p:nvPr/>
        </p:nvGraphicFramePr>
        <p:xfrm>
          <a:off x="3128244" y="4772097"/>
          <a:ext cx="6295553" cy="367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481"/>
                <a:gridCol w="4727072"/>
              </a:tblGrid>
              <a:tr h="360131">
                <a:tc>
                  <a:txBody>
                    <a:bodyPr/>
                    <a:lstStyle/>
                    <a:p>
                      <a:pPr marL="92075" indent="0" algn="r" rtl="0" fontAlgn="base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zh-CN" altLang="en-US" sz="2000" b="1" kern="1200" spc="100" baseline="0" dirty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范静涛</a:t>
                      </a:r>
                      <a:endParaRPr kumimoji="1" lang="zh-CN" altLang="en-US" sz="2000" b="1" kern="1200" spc="100" baseline="0" dirty="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000" b="0" kern="1200" spc="100" baseline="0" dirty="0" err="1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fanjingtao@tsinghua.edu.cn</a:t>
                      </a:r>
                      <a:endParaRPr kumimoji="1" lang="en-US" altLang="zh-CN" sz="2000" b="0" kern="1200" spc="100" baseline="0" dirty="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627864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如何用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语言描述一个仅包含时分秒的时间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044732" y="440668"/>
            <a:ext cx="4894289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r"/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V2.0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，最朴素的思维：更加准确的数据类型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1404" y="1772816"/>
            <a:ext cx="3744416" cy="400725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altLang="zh-CN" dirty="0">
                <a:solidFill>
                  <a:srgbClr val="267507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//V2.0</a:t>
            </a:r>
            <a:endParaRPr lang="en-GB" altLang="zh-CN" dirty="0">
              <a:solidFill>
                <a:srgbClr val="267507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dirty="0">
                <a:solidFill>
                  <a:srgbClr val="9B2393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unsigned</a:t>
            </a:r>
            <a:r>
              <a:rPr lang="en-GB" altLang="zh-CN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9B2393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Hour;</a:t>
            </a:r>
            <a:endParaRPr lang="en-GB" altLang="zh-CN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dirty="0">
                <a:solidFill>
                  <a:srgbClr val="9B2393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unsigned</a:t>
            </a:r>
            <a:r>
              <a:rPr lang="en-GB" altLang="zh-CN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9B2393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Minute;</a:t>
            </a:r>
            <a:endParaRPr lang="en-GB" altLang="zh-CN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dirty="0">
                <a:solidFill>
                  <a:srgbClr val="9B2393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unsigned</a:t>
            </a:r>
            <a:r>
              <a:rPr lang="en-GB" altLang="zh-CN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9B2393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Second;</a:t>
            </a:r>
            <a:endParaRPr lang="en-GB" altLang="zh-CN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endParaRPr lang="en-GB" altLang="zh-CN" dirty="0">
              <a:solidFill>
                <a:srgbClr val="267507"/>
              </a:solidFill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dirty="0">
                <a:solidFill>
                  <a:srgbClr val="267507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//V2.0 Usage</a:t>
            </a:r>
            <a:endParaRPr lang="en-GB" altLang="zh-CN" dirty="0">
              <a:solidFill>
                <a:srgbClr val="267507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Hour   = </a:t>
            </a:r>
            <a:r>
              <a:rPr lang="en-GB" altLang="zh-CN" dirty="0">
                <a:solidFill>
                  <a:srgbClr val="1C00C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25</a:t>
            </a:r>
            <a:r>
              <a:rPr lang="en-GB" altLang="zh-CN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Minute = </a:t>
            </a:r>
            <a:r>
              <a:rPr lang="en-GB" altLang="zh-CN" dirty="0">
                <a:solidFill>
                  <a:srgbClr val="1C00C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61</a:t>
            </a:r>
            <a:r>
              <a:rPr lang="en-GB" altLang="zh-CN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Second = </a:t>
            </a:r>
            <a:r>
              <a:rPr lang="en-GB" altLang="zh-CN" dirty="0">
                <a:solidFill>
                  <a:srgbClr val="1C00C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61</a:t>
            </a:r>
            <a:r>
              <a:rPr lang="en-GB" altLang="zh-CN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27136" y="3543399"/>
            <a:ext cx="7778091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问题：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逻辑上所需取值范围与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取值范围不同</a:t>
            </a:r>
            <a:endParaRPr kumimoji="0" lang="en-US" altLang="zh-CN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19572" y="4731531"/>
            <a:ext cx="6596678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本质：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缺乏数据操作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（赋值、自增等）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的规则</a:t>
            </a:r>
            <a:endParaRPr kumimoji="0" lang="en-US" altLang="zh-CN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627864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如何用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语言描述一个仅包含时分秒的时间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048486" y="440668"/>
            <a:ext cx="2890535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r"/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V3.0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，结构体</a:t>
            </a:r>
            <a:r>
              <a:rPr kumimoji="0" lang="en-US" altLang="zh-CN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操作函数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4978" y="800830"/>
            <a:ext cx="8064896" cy="581697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altLang="zh-CN" sz="20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  Time_V3.hpp</a:t>
            </a:r>
            <a:endParaRPr lang="en-GB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20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-GB" altLang="zh-CN" sz="2000" dirty="0" err="1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ifndef</a:t>
            </a:r>
            <a:r>
              <a:rPr lang="en-GB" altLang="zh-CN" sz="20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 Time_V3_hpp</a:t>
            </a:r>
            <a:endParaRPr lang="en-GB" altLang="zh-CN" sz="2000" dirty="0">
              <a:solidFill>
                <a:srgbClr val="64382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20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#define Time_V3_hpp</a:t>
            </a:r>
            <a:endParaRPr lang="en-GB" altLang="zh-CN" sz="2000" dirty="0">
              <a:solidFill>
                <a:srgbClr val="643820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GB" altLang="zh-CN" sz="2000" dirty="0">
              <a:solidFill>
                <a:srgbClr val="64382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20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GB" altLang="zh-CN" sz="20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 Time_V3{</a:t>
            </a:r>
            <a:endParaRPr lang="en-GB" altLang="zh-CN" sz="2000" dirty="0">
              <a:solidFill>
                <a:srgbClr val="0B4F79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20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Hour;</a:t>
            </a:r>
            <a:endParaRPr lang="en-GB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20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Minute;</a:t>
            </a:r>
            <a:endParaRPr lang="en-GB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20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Second;</a:t>
            </a:r>
            <a:endParaRPr lang="en-GB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  <a:endParaRPr lang="en-GB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b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altLang="zh-CN" sz="20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altLang="zh-CN" sz="20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IncreaseSec</a:t>
            </a:r>
            <a:r>
              <a:rPr lang="en-GB" altLang="zh-CN" sz="20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20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GB" altLang="zh-CN" sz="20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Time_V3</a:t>
            </a:r>
            <a:r>
              <a:rPr lang="en-GB" altLang="zh-CN" sz="20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* pt);</a:t>
            </a:r>
            <a:endParaRPr lang="en-GB" altLang="zh-CN" sz="20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20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altLang="zh-CN" sz="20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DecreaseSec</a:t>
            </a:r>
            <a:r>
              <a:rPr lang="en-GB" altLang="zh-CN" sz="20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20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GB" altLang="zh-CN" sz="20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Time_V3</a:t>
            </a:r>
            <a:r>
              <a:rPr lang="en-GB" altLang="zh-CN" sz="20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* pt);</a:t>
            </a:r>
            <a:endParaRPr lang="en-GB" altLang="zh-CN" sz="20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20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GB" altLang="zh-CN" sz="20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SetTimeV3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20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GB" altLang="zh-CN" sz="20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1C464A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Time_V3</a:t>
            </a:r>
            <a:r>
              <a:rPr lang="en-GB" altLang="zh-C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* pt, </a:t>
            </a:r>
            <a:r>
              <a:rPr lang="en-GB" altLang="zh-CN" sz="2000" dirty="0">
                <a:solidFill>
                  <a:srgbClr val="9B2393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unsigned</a:t>
            </a:r>
            <a:r>
              <a:rPr lang="en-GB" altLang="zh-C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9B2393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int</a:t>
            </a:r>
            <a:r>
              <a:rPr lang="en-GB" altLang="zh-C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Hour, </a:t>
            </a:r>
            <a:r>
              <a:rPr lang="en-GB" altLang="zh-CN" sz="2000" dirty="0">
                <a:solidFill>
                  <a:srgbClr val="9B2393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unsigned</a:t>
            </a:r>
            <a:r>
              <a:rPr lang="en-GB" altLang="zh-C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9B2393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int</a:t>
            </a:r>
            <a:r>
              <a:rPr lang="en-GB" altLang="zh-C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Minute, </a:t>
            </a:r>
            <a:r>
              <a:rPr lang="en-GB" altLang="zh-CN" sz="2000" dirty="0">
                <a:solidFill>
                  <a:srgbClr val="9B2393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unsigned</a:t>
            </a:r>
            <a:r>
              <a:rPr lang="en-GB" altLang="zh-C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9B2393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int</a:t>
            </a:r>
            <a:r>
              <a:rPr lang="en-GB" altLang="zh-C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Second);</a:t>
            </a:r>
            <a:endParaRPr lang="en-GB" altLang="zh-C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endParaRPr lang="en-GB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20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#endif </a:t>
            </a:r>
            <a:r>
              <a:rPr lang="en-GB" altLang="zh-CN" sz="20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/* Time_V3_hpp */</a:t>
            </a:r>
            <a:endParaRPr lang="en-GB" altLang="zh-CN" sz="2000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46381" y="1412776"/>
            <a:ext cx="3839513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哨兵：必备！放置重复引用头文件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线箭头连接符 9"/>
          <p:cNvCxnSpPr>
            <a:stCxn id="6" idx="1"/>
          </p:cNvCxnSpPr>
          <p:nvPr/>
        </p:nvCxnSpPr>
        <p:spPr bwMode="auto">
          <a:xfrm flipH="1" flipV="1">
            <a:off x="3467708" y="1592796"/>
            <a:ext cx="4378673" cy="46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肘形连接符 11"/>
          <p:cNvCxnSpPr>
            <a:stCxn id="6" idx="2"/>
          </p:cNvCxnSpPr>
          <p:nvPr/>
        </p:nvCxnSpPr>
        <p:spPr bwMode="auto">
          <a:xfrm rot="5400000">
            <a:off x="4700496" y="1427232"/>
            <a:ext cx="4710767" cy="542051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本框 13"/>
          <p:cNvSpPr txBox="1"/>
          <p:nvPr/>
        </p:nvSpPr>
        <p:spPr>
          <a:xfrm>
            <a:off x="3683732" y="1201551"/>
            <a:ext cx="2121093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头文件名 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"."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"_"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04487" y="3020732"/>
            <a:ext cx="1646605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数据类型声明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58396" y="4962764"/>
            <a:ext cx="1646605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操作函数声明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右大括号 17"/>
          <p:cNvSpPr/>
          <p:nvPr/>
        </p:nvSpPr>
        <p:spPr bwMode="auto">
          <a:xfrm>
            <a:off x="4439816" y="2322098"/>
            <a:ext cx="304462" cy="1718970"/>
          </a:xfrm>
          <a:prstGeom prst="rightBrace">
            <a:avLst/>
          </a:prstGeom>
          <a:noFill/>
          <a:ln w="9525" cap="flat" cmpd="sng" algn="ctr">
            <a:solidFill>
              <a:srgbClr val="6B087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右大括号 18"/>
          <p:cNvSpPr/>
          <p:nvPr/>
        </p:nvSpPr>
        <p:spPr bwMode="auto">
          <a:xfrm>
            <a:off x="7694150" y="4437112"/>
            <a:ext cx="304462" cy="1420636"/>
          </a:xfrm>
          <a:prstGeom prst="rightBrace">
            <a:avLst/>
          </a:prstGeom>
          <a:noFill/>
          <a:ln w="9525" cap="flat" cmpd="sng" algn="ctr">
            <a:solidFill>
              <a:srgbClr val="6B087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3352" y="855413"/>
            <a:ext cx="9505056" cy="1183708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altLang="zh-CN" sz="18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  Time_V3.cpp</a:t>
            </a:r>
            <a:endParaRPr lang="en-GB" altLang="zh-CN" sz="1800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#include </a:t>
            </a:r>
            <a:r>
              <a:rPr lang="en-GB" altLang="zh-CN" sz="18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"Time_V3.hpp"</a:t>
            </a:r>
            <a:endParaRPr lang="en-GB" altLang="zh-CN" sz="1800" dirty="0">
              <a:solidFill>
                <a:srgbClr val="C41A16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altLang="zh-CN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IncreaseSec</a:t>
            </a:r>
            <a:r>
              <a:rPr lang="en-GB" altLang="zh-CN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GB" altLang="zh-CN" sz="18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Time_V3</a:t>
            </a:r>
            <a:r>
              <a:rPr lang="en-GB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* pt){</a:t>
            </a:r>
            <a:endParaRPr lang="en-GB" altLang="zh-CN" sz="18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Second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(pt-&gt;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Second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59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?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 (pt-&gt;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Second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Minute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+= (pt-&gt;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Second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Minute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(pt-&gt;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Minute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&gt;=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60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?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Minute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Hour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+= (pt-&gt;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Minute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Hour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(pt-&gt;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Hour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&gt;=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24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?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Hour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altLang="zh-CN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DecreaseSec</a:t>
            </a:r>
            <a:r>
              <a:rPr lang="en-GB" altLang="zh-CN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GB" altLang="zh-CN" sz="18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Time_V3</a:t>
            </a:r>
            <a:r>
              <a:rPr lang="en-GB" altLang="zh-CN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* pt){</a:t>
            </a:r>
            <a:endParaRPr lang="en-GB" altLang="zh-CN" sz="1800" dirty="0">
              <a:solidFill>
                <a:srgbClr val="0F68A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Second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(pt-&gt;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Second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?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59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 (pt-&gt;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Second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Minute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-= (pt-&gt;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Second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59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Minute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(pt-&gt;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Minute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&gt;=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60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?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59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Minute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Hour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-= (pt-&gt;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Minute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59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Minute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=(pt-&gt;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Minute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&gt;=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24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?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23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Hour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GB" altLang="zh-CN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SetTimeV3</a:t>
            </a:r>
            <a:r>
              <a:rPr lang="en-GB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GB" altLang="zh-CN" sz="18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Time_V3</a:t>
            </a:r>
            <a:r>
              <a:rPr lang="en-GB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* pt, 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unsigned int </a:t>
            </a:r>
            <a:r>
              <a:rPr lang="en-GB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Hour, 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unsigned int </a:t>
            </a:r>
            <a:r>
              <a:rPr lang="en-GB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Minute,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unsigned int Second</a:t>
            </a:r>
            <a:r>
              <a:rPr lang="en-GB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){</a:t>
            </a:r>
            <a:endParaRPr lang="en-GB" altLang="zh-CN" sz="18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(Hour &lt;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24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&amp;&amp; Minute &lt;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60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&amp;&amp; Second &lt;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60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Hour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= Hour;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Minute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Minute;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Second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Second;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Hour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=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Minute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Second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b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1" name="圆角矩形 70"/>
          <p:cNvSpPr/>
          <p:nvPr/>
        </p:nvSpPr>
        <p:spPr bwMode="auto">
          <a:xfrm>
            <a:off x="-182651" y="335449"/>
            <a:ext cx="627864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如何用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语言描述一个仅包含时分秒的时间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048486" y="440668"/>
            <a:ext cx="2890535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r"/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V3.0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，结构体</a:t>
            </a:r>
            <a:r>
              <a:rPr kumimoji="0" lang="en-US" altLang="zh-CN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操作函数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27748" y="1520788"/>
            <a:ext cx="189026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引用同名头文件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66201" y="2960948"/>
            <a:ext cx="1646605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操作函数定义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3352" y="-3015716"/>
            <a:ext cx="9505056" cy="1183708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altLang="zh-CN" sz="18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  Time_V3.cpp</a:t>
            </a:r>
            <a:endParaRPr lang="en-GB" altLang="zh-CN" sz="1800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#include </a:t>
            </a:r>
            <a:r>
              <a:rPr lang="en-GB" altLang="zh-CN" sz="18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"Time_V3.hpp"</a:t>
            </a:r>
            <a:endParaRPr lang="en-GB" altLang="zh-CN" sz="1800" dirty="0">
              <a:solidFill>
                <a:srgbClr val="C41A16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altLang="zh-CN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IncreaseSec</a:t>
            </a:r>
            <a:r>
              <a:rPr lang="en-GB" altLang="zh-CN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GB" altLang="zh-CN" sz="18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Time_V3</a:t>
            </a:r>
            <a:r>
              <a:rPr lang="en-GB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* pt){</a:t>
            </a:r>
            <a:endParaRPr lang="en-GB" altLang="zh-CN" sz="18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Second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(pt-&gt;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Second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59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?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 (pt-&gt;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Second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Minute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+= (pt-&gt;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Second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Minute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(pt-&gt;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Minute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&gt;=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60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?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Minute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Hour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+= (pt-&gt;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Minute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Hour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(pt-&gt;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Hour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&gt;=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24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?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Hour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altLang="zh-CN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DecreaseSec</a:t>
            </a:r>
            <a:r>
              <a:rPr lang="en-GB" altLang="zh-CN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GB" altLang="zh-CN" sz="18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Time_V3</a:t>
            </a:r>
            <a:r>
              <a:rPr lang="en-GB" altLang="zh-CN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* pt){</a:t>
            </a:r>
            <a:endParaRPr lang="en-GB" altLang="zh-CN" sz="1800" dirty="0">
              <a:solidFill>
                <a:srgbClr val="0F68A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Second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(pt-&gt;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Second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?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59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 (pt-&gt;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Second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Minute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-= (pt-&gt;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Second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59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Minute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(pt-&gt;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Minute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&gt;=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60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?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59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Minute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Hour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-= (pt-&gt;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Minute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59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Minute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=(pt-&gt;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Minute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&gt;=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24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?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23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Hour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GB" altLang="zh-CN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SetTimeV3</a:t>
            </a:r>
            <a:r>
              <a:rPr lang="en-GB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GB" altLang="zh-CN" sz="18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Time_V3</a:t>
            </a:r>
            <a:r>
              <a:rPr lang="en-GB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* pt, 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unsigned int </a:t>
            </a:r>
            <a:r>
              <a:rPr lang="en-GB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Hour, 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unsigned int </a:t>
            </a:r>
            <a:r>
              <a:rPr lang="en-GB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Minute,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unsigned int Second</a:t>
            </a:r>
            <a:r>
              <a:rPr lang="en-GB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){</a:t>
            </a:r>
            <a:endParaRPr lang="en-GB" altLang="zh-CN" sz="18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(Hour &lt;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24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&amp;&amp; Minute &lt;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60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&amp;&amp; Second &lt;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60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Hour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= Hour;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Minute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Minute;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Second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Second;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Hour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=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Minute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Second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b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1" name="圆角矩形 70"/>
          <p:cNvSpPr/>
          <p:nvPr/>
        </p:nvSpPr>
        <p:spPr bwMode="auto">
          <a:xfrm>
            <a:off x="-182651" y="335449"/>
            <a:ext cx="627864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如何用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语言描述一个仅包含时分秒的时间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048486" y="440668"/>
            <a:ext cx="2890535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r"/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V3.0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，结构体</a:t>
            </a:r>
            <a:r>
              <a:rPr kumimoji="0" lang="en-US" altLang="zh-CN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操作函数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66201" y="2960948"/>
            <a:ext cx="1646605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操作函数定义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3352" y="-5716016"/>
            <a:ext cx="9505056" cy="1183708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altLang="zh-CN" sz="18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  Time_V3.cpp</a:t>
            </a:r>
            <a:endParaRPr lang="en-GB" altLang="zh-CN" sz="1800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#include </a:t>
            </a:r>
            <a:r>
              <a:rPr lang="en-GB" altLang="zh-CN" sz="18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"Time_V3.hpp"</a:t>
            </a:r>
            <a:endParaRPr lang="en-GB" altLang="zh-CN" sz="1800" dirty="0">
              <a:solidFill>
                <a:srgbClr val="C41A16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altLang="zh-CN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IncreaseSec</a:t>
            </a:r>
            <a:r>
              <a:rPr lang="en-GB" altLang="zh-CN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GB" altLang="zh-CN" sz="18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Time_V3</a:t>
            </a:r>
            <a:r>
              <a:rPr lang="en-GB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* pt){</a:t>
            </a:r>
            <a:endParaRPr lang="en-GB" altLang="zh-CN" sz="18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Second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(pt-&gt;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Second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59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?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 (pt-&gt;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Second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Minute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+= (pt-&gt;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Second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Minute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(pt-&gt;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Minute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&gt;=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60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?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Minute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Hour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+= (pt-&gt;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Minute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Hour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(pt-&gt;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Hour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&gt;=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24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?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Hour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altLang="zh-CN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DecreaseSec</a:t>
            </a:r>
            <a:r>
              <a:rPr lang="en-GB" altLang="zh-CN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GB" altLang="zh-CN" sz="18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Time_V3</a:t>
            </a:r>
            <a:r>
              <a:rPr lang="en-GB" altLang="zh-CN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* pt){</a:t>
            </a:r>
            <a:endParaRPr lang="en-GB" altLang="zh-CN" sz="1800" dirty="0">
              <a:solidFill>
                <a:srgbClr val="0F68A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Second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(pt-&gt;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Second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?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59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 (pt-&gt;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Second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Minute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-= (pt-&gt;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Second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59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Minute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(pt-&gt;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Minute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&gt;=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60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?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59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Minute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Hour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-= (pt-&gt;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Minute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59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Minute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=(pt-&gt;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Minute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&gt;=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24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?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23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Hour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GB" altLang="zh-CN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SetTimeV3</a:t>
            </a:r>
            <a:r>
              <a:rPr lang="en-GB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GB" altLang="zh-CN" sz="18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Time_V3</a:t>
            </a:r>
            <a:r>
              <a:rPr lang="en-GB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* pt, 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unsigned int </a:t>
            </a:r>
            <a:r>
              <a:rPr lang="en-GB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Hour, 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unsigned int </a:t>
            </a:r>
            <a:r>
              <a:rPr lang="en-GB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Minute,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unsigned int Second</a:t>
            </a:r>
            <a:r>
              <a:rPr lang="en-GB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){</a:t>
            </a:r>
            <a:endParaRPr lang="en-GB" altLang="zh-CN" sz="18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(Hour &lt;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24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&amp;&amp; Minute &lt;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60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&amp;&amp; Second &lt;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60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Hour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= Hour;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Minute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Minute;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Second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Second;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Hour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=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Minute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pt-&gt;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Second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b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1" name="圆角矩形 70"/>
          <p:cNvSpPr/>
          <p:nvPr/>
        </p:nvSpPr>
        <p:spPr bwMode="auto">
          <a:xfrm>
            <a:off x="-182651" y="335449"/>
            <a:ext cx="627864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如何用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语言描述一个仅包含时分秒的时间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048486" y="440668"/>
            <a:ext cx="2890535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r"/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V3.0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，结构体</a:t>
            </a:r>
            <a:r>
              <a:rPr kumimoji="0" lang="en-US" altLang="zh-CN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操作函数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66201" y="2960948"/>
            <a:ext cx="1646605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操作函数定义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35853" y="5769260"/>
            <a:ext cx="8520281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问题：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数据类型、操作函数，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没有严格“绑定”，存在漏洞</a:t>
            </a:r>
            <a:endParaRPr kumimoji="0" lang="en-US" altLang="zh-CN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627864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如何用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语言描述一个仅包含时分秒的时间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048486" y="440668"/>
            <a:ext cx="2890535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r"/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V3.0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，结构体</a:t>
            </a:r>
            <a:r>
              <a:rPr kumimoji="0" lang="en-US" altLang="zh-CN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操作函数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75520" y="1562956"/>
            <a:ext cx="8199681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漏洞举例：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绕过操作函数，直接操作对象，操作规则失效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91444" y="2598922"/>
            <a:ext cx="4392488" cy="223445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altLang="zh-CN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//V3.0 Usage</a:t>
            </a:r>
            <a:endParaRPr lang="en-GB" altLang="zh-CN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Time_V3</a:t>
            </a:r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t;</a:t>
            </a:r>
            <a:endParaRPr lang="en-GB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t.</a:t>
            </a:r>
            <a:r>
              <a:rPr lang="en-GB" altLang="zh-CN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Hour</a:t>
            </a:r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= </a:t>
            </a:r>
            <a:r>
              <a:rPr lang="en-GB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25</a:t>
            </a:r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t.</a:t>
            </a:r>
            <a:r>
              <a:rPr lang="en-GB" altLang="zh-CN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Minute</a:t>
            </a:r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61</a:t>
            </a:r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t.</a:t>
            </a:r>
            <a:r>
              <a:rPr lang="en-GB" altLang="zh-CN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Second</a:t>
            </a:r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61</a:t>
            </a:r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35853" y="5769260"/>
            <a:ext cx="6495689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根源：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语言没有提供数据和操作的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绑定机制</a:t>
            </a:r>
            <a:endParaRPr kumimoji="0" lang="en-US" altLang="zh-CN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3492" y="2924944"/>
            <a:ext cx="9145016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r>
              <a:rPr lang="en-US" altLang="zh-CN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数据和操作“闭包”绑定</a:t>
            </a:r>
            <a:endParaRPr lang="en-US" altLang="zh-CN" sz="280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649467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封装机制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类（存在于所有面向对象语言）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779729" y="440668"/>
            <a:ext cx="1159292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r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感性认识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7388" y="1052736"/>
            <a:ext cx="5508612" cy="579235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altLang="zh-CN" sz="20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  </a:t>
            </a:r>
            <a:r>
              <a:rPr lang="en-GB" altLang="zh-CN" sz="2000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Time.hpp</a:t>
            </a:r>
            <a:endParaRPr lang="en-GB" altLang="zh-CN" sz="2000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20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-GB" altLang="zh-CN" sz="2000" dirty="0" err="1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ifndef</a:t>
            </a:r>
            <a:r>
              <a:rPr lang="en-GB" altLang="zh-CN" sz="20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dirty="0" err="1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Time_hpp</a:t>
            </a:r>
            <a:endParaRPr lang="en-GB" altLang="zh-CN" sz="2000" dirty="0">
              <a:solidFill>
                <a:srgbClr val="64382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20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#define </a:t>
            </a:r>
            <a:r>
              <a:rPr lang="en-GB" altLang="zh-CN" sz="2000" dirty="0" err="1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Time_hpp</a:t>
            </a:r>
            <a:endParaRPr lang="en-GB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20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 </a:t>
            </a:r>
            <a:r>
              <a:rPr lang="en-GB" altLang="zh-CN" sz="20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altLang="zh-CN" sz="20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{</a:t>
            </a:r>
            <a:endParaRPr lang="en-GB" altLang="zh-CN" sz="20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20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public:</a:t>
            </a:r>
            <a:endParaRPr lang="en-GB" altLang="zh-CN" sz="2000" dirty="0">
              <a:solidFill>
                <a:srgbClr val="9B2393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20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    void </a:t>
            </a:r>
            <a:r>
              <a:rPr lang="en-GB" altLang="zh-CN" sz="20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-GB" altLang="zh-CN" sz="20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(unsigned int </a:t>
            </a:r>
            <a:r>
              <a:rPr lang="en-GB" altLang="zh-CN" sz="20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Hour,</a:t>
            </a:r>
            <a:endParaRPr lang="en-GB" altLang="zh-CN" sz="20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    </a:t>
            </a:r>
            <a:r>
              <a:rPr lang="en-GB" altLang="zh-CN" sz="20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Minute,</a:t>
            </a:r>
            <a:endParaRPr lang="en-GB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    </a:t>
            </a:r>
            <a:r>
              <a:rPr lang="en-GB" altLang="zh-CN" sz="20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Second);</a:t>
            </a:r>
            <a:endParaRPr lang="en-GB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20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Show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  <a:endParaRPr lang="en-GB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20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private:</a:t>
            </a:r>
            <a:endParaRPr lang="en-GB" altLang="zh-CN" sz="2000" dirty="0">
              <a:solidFill>
                <a:srgbClr val="9B2393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20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m_Hour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20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m_Minute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20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m_Second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  <a:endParaRPr lang="en-GB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20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#endif </a:t>
            </a:r>
            <a:r>
              <a:rPr lang="en-GB" altLang="zh-CN" sz="20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/* </a:t>
            </a:r>
            <a:r>
              <a:rPr lang="en-GB" altLang="zh-CN" sz="2000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Time_hpp</a:t>
            </a:r>
            <a:r>
              <a:rPr lang="en-GB" altLang="zh-CN" sz="20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*/</a:t>
            </a:r>
            <a:endParaRPr lang="en-GB" altLang="zh-CN" sz="2000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20843" y="2159568"/>
            <a:ext cx="4358886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关键字、自定义类名、前大括号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12357" y="3378155"/>
            <a:ext cx="1646605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成员函数声明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64241" y="2555612"/>
            <a:ext cx="3595856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“公有”成员访问限定符、冒号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12356" y="5097125"/>
            <a:ext cx="1646605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数据成员声明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69716" y="4355812"/>
            <a:ext cx="3595856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“私有”成员访问限定符、冒号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420843" y="5850823"/>
            <a:ext cx="2864887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后大括号，很重要的分号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281212" y="4040703"/>
            <a:ext cx="1159292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成员声明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右大括号 17"/>
          <p:cNvSpPr/>
          <p:nvPr/>
        </p:nvSpPr>
        <p:spPr bwMode="auto">
          <a:xfrm>
            <a:off x="6031701" y="2911070"/>
            <a:ext cx="304462" cy="1349638"/>
          </a:xfrm>
          <a:prstGeom prst="rightBrace">
            <a:avLst/>
          </a:prstGeom>
          <a:noFill/>
          <a:ln w="9525" cap="flat" cmpd="sng" algn="ctr">
            <a:solidFill>
              <a:srgbClr val="6B087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右大括号 18"/>
          <p:cNvSpPr/>
          <p:nvPr/>
        </p:nvSpPr>
        <p:spPr bwMode="auto">
          <a:xfrm>
            <a:off x="6030627" y="4685851"/>
            <a:ext cx="304462" cy="1164972"/>
          </a:xfrm>
          <a:prstGeom prst="rightBrace">
            <a:avLst/>
          </a:prstGeom>
          <a:noFill/>
          <a:ln w="9525" cap="flat" cmpd="sng" algn="ctr">
            <a:solidFill>
              <a:srgbClr val="6B087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1" name="直线箭头连接符 20"/>
          <p:cNvCxnSpPr>
            <a:stCxn id="10" idx="1"/>
          </p:cNvCxnSpPr>
          <p:nvPr/>
        </p:nvCxnSpPr>
        <p:spPr bwMode="auto">
          <a:xfrm flipH="1">
            <a:off x="2531604" y="2344234"/>
            <a:ext cx="388923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6B087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线箭头连接符 21"/>
          <p:cNvCxnSpPr>
            <a:stCxn id="12" idx="1"/>
          </p:cNvCxnSpPr>
          <p:nvPr/>
        </p:nvCxnSpPr>
        <p:spPr bwMode="auto">
          <a:xfrm flipH="1">
            <a:off x="1883532" y="2740278"/>
            <a:ext cx="448070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6B087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线箭头连接符 25"/>
          <p:cNvCxnSpPr>
            <a:stCxn id="14" idx="1"/>
          </p:cNvCxnSpPr>
          <p:nvPr/>
        </p:nvCxnSpPr>
        <p:spPr bwMode="auto">
          <a:xfrm flipH="1">
            <a:off x="1931647" y="4540478"/>
            <a:ext cx="4338069" cy="46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6B087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线箭头连接符 28"/>
          <p:cNvCxnSpPr>
            <a:stCxn id="15" idx="1"/>
          </p:cNvCxnSpPr>
          <p:nvPr/>
        </p:nvCxnSpPr>
        <p:spPr bwMode="auto">
          <a:xfrm flipH="1" flipV="1">
            <a:off x="1055440" y="6031006"/>
            <a:ext cx="5365403" cy="44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6B087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右大括号 30"/>
          <p:cNvSpPr/>
          <p:nvPr/>
        </p:nvSpPr>
        <p:spPr bwMode="auto">
          <a:xfrm>
            <a:off x="9921161" y="2599937"/>
            <a:ext cx="304462" cy="3250865"/>
          </a:xfrm>
          <a:prstGeom prst="rightBrace">
            <a:avLst/>
          </a:prstGeom>
          <a:noFill/>
          <a:ln w="9525" cap="flat" cmpd="sng" algn="ctr">
            <a:solidFill>
              <a:srgbClr val="6B087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649467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封装机制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类（存在于所有面向对象语言）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779729" y="440668"/>
            <a:ext cx="1159292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r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感性认识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7348" y="846227"/>
            <a:ext cx="9577064" cy="565693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altLang="zh-CN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  </a:t>
            </a:r>
            <a:r>
              <a:rPr lang="en-GB" altLang="zh-CN" sz="1600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Time.cpp</a:t>
            </a:r>
            <a:endParaRPr lang="en-GB" altLang="zh-CN" sz="1600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  Demo_Day_01_Time</a:t>
            </a:r>
            <a:endParaRPr lang="en-GB" altLang="zh-CN" sz="1600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#include </a:t>
            </a:r>
            <a:r>
              <a:rPr lang="en-GB" altLang="zh-CN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altLang="zh-CN" sz="16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Time.hpp</a:t>
            </a:r>
            <a:r>
              <a:rPr lang="en-GB" altLang="zh-CN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endParaRPr lang="en-GB" altLang="zh-CN" sz="1600" dirty="0">
              <a:solidFill>
                <a:srgbClr val="C41A16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#include </a:t>
            </a:r>
            <a:r>
              <a:rPr lang="en-GB" altLang="zh-CN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altLang="zh-CN" sz="1600" dirty="0">
              <a:solidFill>
                <a:srgbClr val="C41A16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GB" altLang="zh-CN" sz="1600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altLang="zh-CN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6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-GB" altLang="zh-CN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unsigned int</a:t>
            </a:r>
            <a:r>
              <a:rPr lang="en-GB" altLang="zh-CN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Hour, </a:t>
            </a:r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unsigned int </a:t>
            </a:r>
            <a:r>
              <a:rPr lang="en-GB" altLang="zh-CN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Minute,</a:t>
            </a:r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unsigned int</a:t>
            </a:r>
            <a:r>
              <a:rPr lang="en-GB" altLang="zh-CN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Second){</a:t>
            </a:r>
            <a:endParaRPr lang="en-GB" altLang="zh-CN" sz="16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(Hour &lt; </a:t>
            </a:r>
            <a:r>
              <a:rPr lang="en-GB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24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&amp;&amp; Minute &lt; </a:t>
            </a:r>
            <a:r>
              <a:rPr lang="en-GB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60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&amp;&amp; Second &lt; </a:t>
            </a:r>
            <a:r>
              <a:rPr lang="en-GB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60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altLang="zh-CN" sz="1600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m_Hour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= Hour;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altLang="zh-CN" sz="1600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m_Minute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Minute;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altLang="zh-CN" sz="1600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m_Second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Second;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altLang="zh-CN" sz="1600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m_Hour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= </a:t>
            </a:r>
            <a:r>
              <a:rPr lang="en-GB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altLang="zh-CN" sz="1600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m_Minute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altLang="zh-CN" sz="1600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m_Second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6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Show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(){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6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600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GB" altLang="zh-CN" sz="1600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m_Hour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GB" altLang="zh-CN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 : "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GB" altLang="zh-CN" sz="1600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m_Minute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GB" altLang="zh-CN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 : "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GB" altLang="zh-CN" sz="1600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m_Second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83958" y="5049180"/>
            <a:ext cx="8712642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成员函数定义：返回值类型、类名、作用域切换符、函数名、形参列表、函数体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010615" y="3136047"/>
            <a:ext cx="4326826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成员函数，描述了数据成员的操作规则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649467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封装机制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类（存在于所有面向对象语言）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779729" y="440668"/>
            <a:ext cx="1159292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r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理性认识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类的构成"/>
          <p:cNvSpPr/>
          <p:nvPr/>
        </p:nvSpPr>
        <p:spPr>
          <a:xfrm>
            <a:off x="1613052" y="1494005"/>
            <a:ext cx="1303242" cy="441468"/>
          </a:xfrm>
          <a:prstGeom prst="rect">
            <a:avLst/>
          </a:prstGeom>
          <a:ln w="12700">
            <a:miter lim="400000"/>
          </a:ln>
        </p:spPr>
        <p:txBody>
          <a:bodyPr wrap="none" lIns="35719" tIns="35719" rIns="35719" bIns="35719" anchor="ctr">
            <a:spAutoFit/>
          </a:bodyPr>
          <a:lstStyle>
            <a:lvl1pPr defTabSz="409575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 defTabSz="409575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 defTabSz="409575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 defTabSz="409575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 defTabSz="409575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1"/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 panose="020B0502020104020203" pitchFamily="34" charset="-79"/>
                <a:sym typeface="Gill Sans" panose="020B0502020104020203" pitchFamily="34" charset="-79"/>
              </a:rPr>
              <a:t>类的构成</a:t>
            </a:r>
            <a:endParaRPr lang="zh-CN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Gill Sans" panose="020B0502020104020203" pitchFamily="34" charset="-79"/>
              <a:sym typeface="Gill Sans" panose="020B0502020104020203" pitchFamily="34" charset="-79"/>
            </a:endParaRPr>
          </a:p>
        </p:txBody>
      </p:sp>
      <p:sp>
        <p:nvSpPr>
          <p:cNvPr id="6" name="类是一类具有共同属性和共同行为的对象的模板"/>
          <p:cNvSpPr txBox="1"/>
          <p:nvPr/>
        </p:nvSpPr>
        <p:spPr>
          <a:xfrm>
            <a:off x="2916294" y="1494005"/>
            <a:ext cx="6535443" cy="441468"/>
          </a:xfrm>
          <a:prstGeom prst="rect">
            <a:avLst/>
          </a:prstGeom>
          <a:ln w="12700">
            <a:miter lim="400000"/>
          </a:ln>
        </p:spPr>
        <p:txBody>
          <a:bodyPr wrap="none" lIns="35719" tIns="35719" rIns="35719" bIns="35719" anchor="ctr">
            <a:spAutoFit/>
          </a:bodyPr>
          <a:lstStyle>
            <a:lvl1pPr defTabSz="409575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 defTabSz="409575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 defTabSz="409575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 defTabSz="409575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 defTabSz="409575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algn="ctr" eaLnBrk="1"/>
            <a:r>
              <a:rPr lang="zh-CN" altLang="zh-CN" sz="2400" b="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Light" panose="020B0302020104020203" pitchFamily="34" charset="-79"/>
              </a:rPr>
              <a:t>类是一类具有</a:t>
            </a:r>
            <a:r>
              <a:rPr lang="zh-CN" altLang="zh-CN" sz="24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 panose="020B0502020104020203" pitchFamily="34" charset="-79"/>
                <a:sym typeface="Gill Sans" panose="020B0502020104020203" pitchFamily="34" charset="-79"/>
              </a:rPr>
              <a:t>共同属性</a:t>
            </a:r>
            <a:r>
              <a:rPr lang="zh-CN" altLang="zh-CN" sz="2400" b="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Light" panose="020B0302020104020203" pitchFamily="34" charset="-79"/>
              </a:rPr>
              <a:t>和</a:t>
            </a:r>
            <a:r>
              <a:rPr lang="zh-CN" altLang="zh-CN" sz="24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 panose="020B0502020104020203" pitchFamily="34" charset="-79"/>
                <a:sym typeface="Gill Sans" panose="020B0502020104020203" pitchFamily="34" charset="-79"/>
              </a:rPr>
              <a:t>共同行为</a:t>
            </a:r>
            <a:r>
              <a:rPr lang="zh-CN" altLang="zh-CN" sz="2400" b="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Light" panose="020B0302020104020203" pitchFamily="34" charset="-79"/>
              </a:rPr>
              <a:t>的对象的</a:t>
            </a:r>
            <a:r>
              <a:rPr lang="zh-CN" altLang="zh-CN" sz="24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 panose="020B0502020104020203" pitchFamily="34" charset="-79"/>
                <a:sym typeface="Gill Sans" panose="020B0502020104020203" pitchFamily="34" charset="-79"/>
              </a:rPr>
              <a:t>模板</a:t>
            </a:r>
            <a:endParaRPr lang="zh-CN" altLang="zh-CN" sz="2400" u="sng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Gill Sans" panose="020B0502020104020203" pitchFamily="34" charset="-79"/>
              <a:sym typeface="Gill Sans" panose="020B0502020104020203" pitchFamily="34" charset="-79"/>
            </a:endParaRPr>
          </a:p>
        </p:txBody>
      </p:sp>
      <p:sp>
        <p:nvSpPr>
          <p:cNvPr id="7" name="共同属性：数据成员，"/>
          <p:cNvSpPr txBox="1"/>
          <p:nvPr/>
        </p:nvSpPr>
        <p:spPr>
          <a:xfrm>
            <a:off x="1625290" y="2308383"/>
            <a:ext cx="3149901" cy="441468"/>
          </a:xfrm>
          <a:prstGeom prst="rect">
            <a:avLst/>
          </a:prstGeom>
          <a:ln w="12700">
            <a:miter lim="400000"/>
          </a:ln>
        </p:spPr>
        <p:txBody>
          <a:bodyPr wrap="none" lIns="35719" tIns="35719" rIns="35719" bIns="35719" anchor="ctr">
            <a:spAutoFit/>
          </a:bodyPr>
          <a:lstStyle>
            <a:lvl1pPr defTabSz="409575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 defTabSz="409575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 defTabSz="409575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 defTabSz="409575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 defTabSz="409575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algn="ctr" eaLnBrk="1"/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 panose="020B0502020104020203" pitchFamily="34" charset="-79"/>
                <a:sym typeface="Gill Sans" panose="020B0502020104020203" pitchFamily="34" charset="-79"/>
              </a:rPr>
              <a:t>共同</a:t>
            </a:r>
            <a:r>
              <a:rPr lang="zh-CN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 panose="020B0502020104020203" pitchFamily="34" charset="-79"/>
                <a:sym typeface="Gill Sans" panose="020B0502020104020203" pitchFamily="34" charset="-79"/>
              </a:rPr>
              <a:t>属性</a:t>
            </a:r>
            <a:r>
              <a:rPr lang="zh-CN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Light" panose="020B0302020104020203" pitchFamily="34" charset="-79"/>
              </a:rPr>
              <a:t>：</a:t>
            </a:r>
            <a:r>
              <a:rPr lang="zh-CN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 panose="020B0502020104020203" pitchFamily="34" charset="-79"/>
                <a:sym typeface="Gill Sans" panose="020B0502020104020203" pitchFamily="34" charset="-79"/>
              </a:rPr>
              <a:t>数据</a:t>
            </a:r>
            <a:r>
              <a:rPr lang="zh-CN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Light" panose="020B0302020104020203" pitchFamily="34" charset="-79"/>
              </a:rPr>
              <a:t>成员，</a:t>
            </a:r>
            <a:endParaRPr lang="zh-CN" altLang="zh-CN" sz="24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 Light" panose="020B0302020104020203" pitchFamily="34" charset="-79"/>
            </a:endParaRPr>
          </a:p>
        </p:txBody>
      </p:sp>
      <p:sp>
        <p:nvSpPr>
          <p:cNvPr id="8" name="共同行为：成员函数，"/>
          <p:cNvSpPr txBox="1"/>
          <p:nvPr/>
        </p:nvSpPr>
        <p:spPr>
          <a:xfrm>
            <a:off x="1625290" y="2895758"/>
            <a:ext cx="3149901" cy="441468"/>
          </a:xfrm>
          <a:prstGeom prst="rect">
            <a:avLst/>
          </a:prstGeom>
          <a:ln w="12700">
            <a:miter lim="400000"/>
          </a:ln>
        </p:spPr>
        <p:txBody>
          <a:bodyPr wrap="none" lIns="35719" tIns="35719" rIns="35719" bIns="35719" anchor="ctr">
            <a:spAutoFit/>
          </a:bodyPr>
          <a:lstStyle>
            <a:lvl1pPr defTabSz="409575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 defTabSz="409575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 defTabSz="409575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 defTabSz="409575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 defTabSz="409575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algn="ctr" eaLnBrk="1"/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 panose="020B0502020104020203" pitchFamily="34" charset="-79"/>
                <a:sym typeface="Gill Sans" panose="020B0502020104020203" pitchFamily="34" charset="-79"/>
              </a:rPr>
              <a:t>共同</a:t>
            </a:r>
            <a:r>
              <a:rPr lang="zh-CN" altLang="zh-CN" sz="24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 panose="020B0502020104020203" pitchFamily="34" charset="-79"/>
                <a:sym typeface="Gill Sans" panose="020B0502020104020203" pitchFamily="34" charset="-79"/>
              </a:rPr>
              <a:t>行为</a:t>
            </a:r>
            <a:r>
              <a:rPr lang="zh-CN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Light" panose="020B0302020104020203" pitchFamily="34" charset="-79"/>
              </a:rPr>
              <a:t>：成员</a:t>
            </a:r>
            <a:r>
              <a:rPr lang="zh-CN" altLang="zh-CN" sz="24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 panose="020B0502020104020203" pitchFamily="34" charset="-79"/>
                <a:sym typeface="Gill Sans" panose="020B0502020104020203" pitchFamily="34" charset="-79"/>
              </a:rPr>
              <a:t>函数</a:t>
            </a:r>
            <a:r>
              <a:rPr lang="zh-CN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Light" panose="020B0302020104020203" pitchFamily="34" charset="-79"/>
              </a:rPr>
              <a:t>，</a:t>
            </a:r>
            <a:endParaRPr lang="zh-CN" altLang="zh-CN" sz="24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 Light" panose="020B0302020104020203" pitchFamily="34" charset="-79"/>
            </a:endParaRPr>
          </a:p>
        </p:txBody>
      </p:sp>
      <p:sp>
        <p:nvSpPr>
          <p:cNvPr id="9" name="只能被类自身的成员函数改变值"/>
          <p:cNvSpPr txBox="1"/>
          <p:nvPr/>
        </p:nvSpPr>
        <p:spPr>
          <a:xfrm>
            <a:off x="4873711" y="2308383"/>
            <a:ext cx="4381008" cy="441468"/>
          </a:xfrm>
          <a:prstGeom prst="rect">
            <a:avLst/>
          </a:prstGeom>
          <a:ln w="12700">
            <a:miter lim="400000"/>
          </a:ln>
        </p:spPr>
        <p:txBody>
          <a:bodyPr wrap="none" lIns="35719" tIns="35719" rIns="35719" bIns="35719" anchor="ctr">
            <a:spAutoFit/>
          </a:bodyPr>
          <a:lstStyle>
            <a:lvl1pPr defTabSz="409575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 defTabSz="409575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 defTabSz="409575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 defTabSz="409575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 defTabSz="409575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algn="ctr" eaLnBrk="1"/>
            <a:r>
              <a:rPr lang="zh-CN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Light" panose="020B0302020104020203" pitchFamily="34" charset="-79"/>
              </a:rPr>
              <a:t>只能被类自身的成员</a:t>
            </a:r>
            <a:r>
              <a:rPr lang="zh-CN" altLang="zh-CN" sz="24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 panose="020B0502020104020203" pitchFamily="34" charset="-79"/>
                <a:sym typeface="Gill Sans" panose="020B0502020104020203" pitchFamily="34" charset="-79"/>
              </a:rPr>
              <a:t>函数</a:t>
            </a:r>
            <a:r>
              <a:rPr lang="zh-CN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Light" panose="020B0302020104020203" pitchFamily="34" charset="-79"/>
              </a:rPr>
              <a:t>改变值</a:t>
            </a:r>
            <a:endParaRPr lang="zh-CN" altLang="zh-CN" sz="24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 Light" panose="020B0302020104020203" pitchFamily="34" charset="-79"/>
            </a:endParaRPr>
          </a:p>
        </p:txBody>
      </p:sp>
      <p:sp>
        <p:nvSpPr>
          <p:cNvPr id="10" name="只能改变类自身数据成员的值"/>
          <p:cNvSpPr txBox="1"/>
          <p:nvPr/>
        </p:nvSpPr>
        <p:spPr>
          <a:xfrm>
            <a:off x="4867262" y="2895758"/>
            <a:ext cx="4073231" cy="441468"/>
          </a:xfrm>
          <a:prstGeom prst="rect">
            <a:avLst/>
          </a:prstGeom>
          <a:ln w="12700">
            <a:miter lim="400000"/>
          </a:ln>
        </p:spPr>
        <p:txBody>
          <a:bodyPr wrap="none" lIns="35719" tIns="35719" rIns="35719" bIns="35719" anchor="ctr">
            <a:spAutoFit/>
          </a:bodyPr>
          <a:lstStyle>
            <a:lvl1pPr defTabSz="409575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 defTabSz="409575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 defTabSz="409575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 defTabSz="409575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 defTabSz="409575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algn="ctr" eaLnBrk="1"/>
            <a:r>
              <a:rPr lang="zh-CN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Light" panose="020B0302020104020203" pitchFamily="34" charset="-79"/>
              </a:rPr>
              <a:t>只能改变类自身</a:t>
            </a:r>
            <a:r>
              <a:rPr lang="zh-CN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 panose="020B0502020104020203" pitchFamily="34" charset="-79"/>
                <a:sym typeface="Gill Sans" panose="020B0502020104020203" pitchFamily="34" charset="-79"/>
              </a:rPr>
              <a:t>数据</a:t>
            </a:r>
            <a:r>
              <a:rPr lang="zh-CN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 Light" panose="020B0302020104020203" pitchFamily="34" charset="-79"/>
              </a:rPr>
              <a:t>成员的值</a:t>
            </a:r>
            <a:endParaRPr lang="zh-CN" altLang="zh-CN" sz="24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 Light" panose="020B0302020104020203" pitchFamily="34" charset="-79"/>
            </a:endParaRPr>
          </a:p>
        </p:txBody>
      </p:sp>
      <p:sp>
        <p:nvSpPr>
          <p:cNvPr id="11" name="线条"/>
          <p:cNvSpPr/>
          <p:nvPr/>
        </p:nvSpPr>
        <p:spPr>
          <a:xfrm flipV="1">
            <a:off x="4658359" y="2236224"/>
            <a:ext cx="0" cy="1076325"/>
          </a:xfrm>
          <a:prstGeom prst="line">
            <a:avLst/>
          </a:prstGeom>
          <a:ln w="25400">
            <a:solidFill>
              <a:srgbClr val="AB1802"/>
            </a:solidFill>
            <a:miter lim="400000"/>
            <a:headEnd type="triangle" len="sm"/>
            <a:tailEnd type="triangle" len="sm"/>
          </a:ln>
        </p:spPr>
        <p:txBody>
          <a:bodyPr lIns="35719" tIns="35719" rIns="35719" bIns="35719" anchor="ctr"/>
          <a:lstStyle/>
          <a:p>
            <a:pPr algn="ctr" defTabSz="410845" eaLnBrk="1" fontAlgn="auto">
              <a:spcBef>
                <a:spcPts val="0"/>
              </a:spcBef>
              <a:spcAft>
                <a:spcPts val="0"/>
              </a:spcAft>
              <a:defRPr/>
            </a:pPr>
            <a:endParaRPr b="0" kern="0">
              <a:latin typeface="微软雅黑" panose="020B0503020204020204" pitchFamily="34" charset="-122"/>
              <a:ea typeface="微软雅黑" panose="020B0503020204020204" pitchFamily="34" charset="-122"/>
              <a:sym typeface="Gill Sans Light"/>
            </a:endParaRPr>
          </a:p>
        </p:txBody>
      </p:sp>
      <p:sp>
        <p:nvSpPr>
          <p:cNvPr id="12" name="线条"/>
          <p:cNvSpPr/>
          <p:nvPr/>
        </p:nvSpPr>
        <p:spPr>
          <a:xfrm flipV="1">
            <a:off x="9358947" y="2236224"/>
            <a:ext cx="0" cy="1076325"/>
          </a:xfrm>
          <a:prstGeom prst="line">
            <a:avLst/>
          </a:prstGeom>
          <a:ln w="25400">
            <a:solidFill>
              <a:srgbClr val="AB1802"/>
            </a:solidFill>
            <a:miter lim="400000"/>
            <a:headEnd type="triangle" len="sm"/>
            <a:tailEnd type="triangle" len="sm"/>
          </a:ln>
        </p:spPr>
        <p:txBody>
          <a:bodyPr lIns="35719" tIns="35719" rIns="35719" bIns="35719" anchor="ctr"/>
          <a:lstStyle/>
          <a:p>
            <a:pPr algn="ctr" defTabSz="410845" eaLnBrk="1" fontAlgn="auto">
              <a:spcBef>
                <a:spcPts val="0"/>
              </a:spcBef>
              <a:spcAft>
                <a:spcPts val="0"/>
              </a:spcAft>
              <a:defRPr/>
            </a:pPr>
            <a:endParaRPr b="0" kern="0">
              <a:latin typeface="微软雅黑" panose="020B0503020204020204" pitchFamily="34" charset="-122"/>
              <a:ea typeface="微软雅黑" panose="020B0503020204020204" pitchFamily="34" charset="-122"/>
              <a:sym typeface="Gill Sans Light"/>
            </a:endParaRPr>
          </a:p>
        </p:txBody>
      </p:sp>
      <p:sp>
        <p:nvSpPr>
          <p:cNvPr id="13" name="闭包"/>
          <p:cNvSpPr txBox="1"/>
          <p:nvPr/>
        </p:nvSpPr>
        <p:spPr>
          <a:xfrm>
            <a:off x="9568174" y="2345491"/>
            <a:ext cx="1220599" cy="857790"/>
          </a:xfrm>
          <a:prstGeom prst="rect">
            <a:avLst/>
          </a:prstGeom>
          <a:solidFill>
            <a:srgbClr val="AB1802"/>
          </a:solidFill>
          <a:ln w="12700">
            <a:miter lim="400000"/>
          </a:ln>
        </p:spPr>
        <p:txBody>
          <a:bodyPr wrap="square" lIns="35719" tIns="35719" rIns="35719" bIns="35719" anchor="ctr">
            <a:noAutofit/>
          </a:bodyPr>
          <a:lstStyle>
            <a:lvl1pPr defTabSz="409575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 defTabSz="409575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 defTabSz="409575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 defTabSz="409575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 defTabSz="409575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algn="ctr" eaLnBrk="1"/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 panose="020B0502020104020203" pitchFamily="34" charset="-79"/>
                <a:sym typeface="Gill Sans" panose="020B0502020104020203" pitchFamily="34" charset="-79"/>
              </a:rPr>
              <a:t>闭包</a:t>
            </a:r>
            <a:endParaRPr lang="zh-CN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Gill Sans" panose="020B0502020104020203" pitchFamily="34" charset="-79"/>
              <a:sym typeface="Gill Sans" panose="020B0502020104020203" pitchFamily="34" charset="-79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25290" y="4149079"/>
            <a:ext cx="3985386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成员可以类外访问</a:t>
            </a:r>
            <a:endParaRPr kumimoji="0" lang="en-US" altLang="zh-CN" b="1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private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成员只能类内访问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84015" y="4108150"/>
            <a:ext cx="5314275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类外：类声明、所有成员函数体之外</a:t>
            </a:r>
            <a:endParaRPr kumimoji="0" lang="en-US" altLang="zh-CN" b="1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类内：类声明、所有成员函数体之内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78338" y="5857858"/>
            <a:ext cx="8435323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一般来说，不存在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数据成员，这破坏了闭包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495600" y="2924944"/>
            <a:ext cx="7200800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目标定位</a:t>
            </a:r>
            <a:endParaRPr lang="en-US" altLang="zh-CN" sz="280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3290319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理解类是对象的模版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77576" y="1160748"/>
            <a:ext cx="2531462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9B2393"/>
                </a:solidFill>
                <a:latin typeface="Menlo" panose="020B0609030804020204" pitchFamily="49" charset="0"/>
              </a:rPr>
              <a:t>Time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是“类型”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25995" y="1160747"/>
            <a:ext cx="1704313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是类型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77576" y="2060849"/>
            <a:ext cx="3888431" cy="83099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所有</a:t>
            </a:r>
            <a:r>
              <a:rPr lang="en-US" altLang="zh-CN" b="1" dirty="0">
                <a:solidFill>
                  <a:srgbClr val="9B2393"/>
                </a:solidFill>
                <a:latin typeface="Menlo" panose="020B0609030804020204" pitchFamily="49" charset="0"/>
              </a:rPr>
              <a:t>Time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类型对象都具有相同的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数据成员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（属性）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71624" y="3429001"/>
            <a:ext cx="3888431" cy="83099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所有</a:t>
            </a:r>
            <a:r>
              <a:rPr lang="en-US" altLang="zh-CN" b="1" dirty="0">
                <a:solidFill>
                  <a:srgbClr val="9B2393"/>
                </a:solidFill>
                <a:latin typeface="Menlo" panose="020B0609030804020204" pitchFamily="49" charset="0"/>
              </a:rPr>
              <a:t>Time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类型对象都具有相同的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成员函数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（行为）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125995" y="2060849"/>
            <a:ext cx="3714480" cy="83099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所有</a:t>
            </a:r>
            <a:r>
              <a:rPr lang="en-US" altLang="zh-CN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类型对象都具有相同的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表值范围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（属性）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131947" y="3439728"/>
            <a:ext cx="3714480" cy="83099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所有</a:t>
            </a:r>
            <a:r>
              <a:rPr lang="en-US" altLang="zh-CN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类型对象都具有相同的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计算规范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（行为）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03571" y="4961566"/>
            <a:ext cx="4824536" cy="17666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9B23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同类型所有对象</a:t>
            </a:r>
            <a:endParaRPr lang="en-US" altLang="zh-CN" sz="3200" b="1" dirty="0">
              <a:solidFill>
                <a:srgbClr val="9B239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数据成员取值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0" lang="zh-CN" altLang="en-US" sz="32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相对独立</a:t>
            </a:r>
            <a:endParaRPr kumimoji="0" lang="zh-CN" altLang="en-US" sz="32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03812" y="4972293"/>
            <a:ext cx="3881724" cy="179126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t1;</a:t>
            </a:r>
            <a:endParaRPr lang="en-GB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t2;</a:t>
            </a:r>
            <a:endParaRPr lang="en-GB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t1.</a:t>
            </a:r>
            <a:r>
              <a:rPr lang="en-GB" altLang="zh-CN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t2.</a:t>
            </a:r>
            <a:r>
              <a:rPr lang="en-GB" altLang="zh-CN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691850" y="5161620"/>
            <a:ext cx="2133918" cy="136652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猜测，如果执行：</a:t>
            </a:r>
            <a:endParaRPr kumimoji="0" lang="en-US" altLang="zh-CN" sz="18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t1.show();</a:t>
            </a:r>
            <a:endParaRPr kumimoji="0" lang="en-US" altLang="zh-CN" sz="18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t2.show();</a:t>
            </a:r>
            <a:endParaRPr kumimoji="0" lang="en-US" altLang="zh-CN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会输出何种结果？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300228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提取成员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035660" y="360005"/>
            <a:ext cx="2808312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该不该？好不好？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1384" y="1376772"/>
            <a:ext cx="11165492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非静态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数据成员（对象属性）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提取原则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：每个对象都有、但取值可以各异的</a:t>
            </a:r>
            <a:r>
              <a:rPr kumimoji="0" lang="zh-CN" altLang="en-US" sz="20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0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each/every</a:t>
            </a:r>
            <a:r>
              <a:rPr kumimoji="0" lang="zh-CN" altLang="en-US" sz="20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1384" y="2204864"/>
            <a:ext cx="9789859" cy="76944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静态  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数据成员（类属性）    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提取原则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：与任何类对象无关 或 与所有类对象有关</a:t>
            </a:r>
            <a:endParaRPr kumimoji="0" lang="en-US" altLang="zh-CN" sz="20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zh-CN" altLang="en-US" sz="20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取值相同（</a:t>
            </a:r>
            <a:r>
              <a:rPr kumimoji="0" lang="en-US" altLang="zh-CN" sz="20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zero/all</a:t>
            </a:r>
            <a:r>
              <a:rPr kumimoji="0" lang="zh-CN" altLang="en-US" sz="20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94474" y="2574195"/>
            <a:ext cx="3685624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举例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：时分秒的最大、最小值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3196" y="3356992"/>
            <a:ext cx="5292588" cy="270227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altLang="zh-CN" sz="1600" dirty="0">
                <a:solidFill>
                  <a:srgbClr val="267507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//  </a:t>
            </a:r>
            <a:r>
              <a:rPr lang="en-GB" altLang="zh-CN" sz="1600" dirty="0" err="1">
                <a:solidFill>
                  <a:srgbClr val="267507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Time.hpp</a:t>
            </a:r>
            <a:endParaRPr lang="en-GB" altLang="zh-CN" sz="1600" dirty="0">
              <a:solidFill>
                <a:srgbClr val="267507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 </a:t>
            </a:r>
            <a:r>
              <a:rPr lang="en-GB" altLang="zh-CN" sz="16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altLang="zh-CN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{</a:t>
            </a:r>
            <a:endParaRPr lang="en-GB" altLang="zh-CN" sz="16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public:</a:t>
            </a:r>
            <a:endParaRPr lang="en-GB" altLang="zh-CN" sz="1600" dirty="0">
              <a:solidFill>
                <a:srgbClr val="9B2393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    static const unsigned int </a:t>
            </a:r>
            <a:r>
              <a:rPr lang="en-GB" altLang="zh-CN" sz="1600" dirty="0" err="1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MinHour</a:t>
            </a:r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600" dirty="0">
              <a:solidFill>
                <a:srgbClr val="9B2393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    static const unsigned int </a:t>
            </a:r>
            <a:r>
              <a:rPr lang="en-GB" altLang="zh-CN" sz="1600" dirty="0" err="1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MinMinute</a:t>
            </a:r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600" dirty="0">
              <a:solidFill>
                <a:srgbClr val="9B2393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    static const unsigned int </a:t>
            </a:r>
            <a:r>
              <a:rPr lang="en-GB" altLang="zh-CN" sz="1600" dirty="0" err="1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MinSecond</a:t>
            </a:r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600" dirty="0">
              <a:solidFill>
                <a:srgbClr val="9B2393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    static const unsigned int </a:t>
            </a:r>
            <a:r>
              <a:rPr lang="en-GB" altLang="zh-CN" sz="1600" dirty="0" err="1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MaxHour</a:t>
            </a:r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600" dirty="0">
              <a:solidFill>
                <a:srgbClr val="9B2393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    static const unsigned int </a:t>
            </a:r>
            <a:r>
              <a:rPr lang="en-GB" altLang="zh-CN" sz="1600" dirty="0" err="1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MaxMinute</a:t>
            </a:r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600" dirty="0">
              <a:solidFill>
                <a:srgbClr val="9B2393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    static const unsigned int </a:t>
            </a:r>
            <a:r>
              <a:rPr lang="en-GB" altLang="zh-CN" sz="1600" dirty="0" err="1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MaxSecond</a:t>
            </a:r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600" dirty="0">
              <a:solidFill>
                <a:srgbClr val="9B2393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34289" y="6291718"/>
            <a:ext cx="8199681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静态数据成员：类内声明、类外定义、根据访问权限访问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57538" y="3356992"/>
            <a:ext cx="5292588" cy="270227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altLang="zh-CN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  </a:t>
            </a:r>
            <a:r>
              <a:rPr lang="en-GB" altLang="zh-CN" sz="1600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Time.cpp</a:t>
            </a:r>
            <a:endParaRPr lang="en-GB" altLang="zh-CN" sz="1600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#include </a:t>
            </a:r>
            <a:r>
              <a:rPr lang="en-GB" altLang="zh-CN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altLang="zh-CN" sz="16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Time.hpp</a:t>
            </a:r>
            <a:r>
              <a:rPr lang="en-GB" altLang="zh-CN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endParaRPr lang="en-GB" altLang="zh-CN" sz="1600" dirty="0">
              <a:solidFill>
                <a:srgbClr val="C41A16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MinHour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= </a:t>
            </a:r>
            <a:r>
              <a:rPr lang="en-GB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MinMinute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MinSecond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MaxHour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= </a:t>
            </a:r>
            <a:r>
              <a:rPr lang="en-GB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23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MaxMinute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59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MaxSecond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59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300228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提取成员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035660" y="360005"/>
            <a:ext cx="2808312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该不该？好不好？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1384" y="1376772"/>
            <a:ext cx="11165492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非静态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数据成员（对象属性）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提取原则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：每个对象都有、但取值可以各异的</a:t>
            </a:r>
            <a:r>
              <a:rPr kumimoji="0" lang="zh-CN" altLang="en-US" sz="20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0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each/every</a:t>
            </a:r>
            <a:r>
              <a:rPr kumimoji="0" lang="zh-CN" altLang="en-US" sz="20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1384" y="2204864"/>
            <a:ext cx="9789859" cy="76944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静态  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数据成员（类属性）    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提取原则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：与任何类对象无关 或 与所有类对象有关</a:t>
            </a:r>
            <a:endParaRPr kumimoji="0" lang="en-US" altLang="zh-CN" sz="20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zh-CN" altLang="en-US" sz="20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取值相同（</a:t>
            </a:r>
            <a:r>
              <a:rPr kumimoji="0" lang="en-US" altLang="zh-CN" sz="20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zero/all</a:t>
            </a:r>
            <a:r>
              <a:rPr kumimoji="0" lang="zh-CN" altLang="en-US" sz="20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94474" y="2574195"/>
            <a:ext cx="3685624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举例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：时分秒的最大、最小值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1384" y="3086762"/>
            <a:ext cx="10906766" cy="35886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GB" altLang="zh-CN" sz="1600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altLang="zh-CN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6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(unsigned int </a:t>
            </a:r>
            <a:r>
              <a:rPr lang="en-GB" altLang="zh-CN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Hour,</a:t>
            </a:r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unsigned int </a:t>
            </a:r>
            <a:r>
              <a:rPr lang="en-GB" altLang="zh-CN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Minute,</a:t>
            </a:r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unsigned int </a:t>
            </a:r>
            <a:r>
              <a:rPr lang="en-GB" altLang="zh-CN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Second){</a:t>
            </a:r>
            <a:endParaRPr lang="en-GB" altLang="zh-CN" sz="16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(Hour &lt;= </a:t>
            </a:r>
            <a:r>
              <a:rPr lang="en-GB" altLang="zh-CN" sz="1600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MaxHour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&amp;&amp; Minute &lt;= </a:t>
            </a:r>
            <a:r>
              <a:rPr lang="en-GB" altLang="zh-CN" sz="1600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MaxMinute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&amp;&amp; Second &lt;=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MaxSecond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altLang="zh-CN" sz="1600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m_Hour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= Hour;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altLang="zh-CN" sz="1600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m_Minute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Minute;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altLang="zh-CN" sz="1600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m_Second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Second;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altLang="zh-CN" sz="1600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m_Hour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= </a:t>
            </a:r>
            <a:r>
              <a:rPr lang="en-GB" altLang="zh-CN" sz="160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MinHour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altLang="zh-CN" sz="1600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m_Minute</a:t>
            </a:r>
            <a:r>
              <a:rPr lang="en-GB" altLang="zh-CN" sz="16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= </a:t>
            </a:r>
            <a:r>
              <a:rPr lang="en-GB" altLang="zh-CN" sz="160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MinMinute</a:t>
            </a:r>
            <a:r>
              <a:rPr lang="en-GB" altLang="zh-CN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6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altLang="zh-CN" sz="1600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m_Second</a:t>
            </a:r>
            <a:r>
              <a:rPr lang="en-GB" altLang="zh-CN" sz="16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= </a:t>
            </a:r>
            <a:r>
              <a:rPr lang="en-GB" altLang="zh-CN" sz="160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MinSecond</a:t>
            </a:r>
            <a:r>
              <a:rPr lang="en-GB" altLang="zh-CN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6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34289" y="6291718"/>
            <a:ext cx="8199681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静态数据成员：类内声明、类外定义、根据访问权限访问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40016" y="4535244"/>
            <a:ext cx="5540082" cy="152041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altLang="zh-CN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  </a:t>
            </a:r>
            <a:r>
              <a:rPr lang="en-GB" altLang="zh-CN" sz="1600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main.cpp</a:t>
            </a:r>
            <a:endParaRPr lang="en-GB" altLang="zh-CN" sz="1600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#include </a:t>
            </a:r>
            <a:r>
              <a:rPr lang="en-GB" altLang="zh-CN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altLang="zh-CN" sz="1600" dirty="0">
              <a:solidFill>
                <a:srgbClr val="C41A16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#include </a:t>
            </a:r>
            <a:r>
              <a:rPr lang="en-GB" altLang="zh-CN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altLang="zh-CN" sz="16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Time.hpp</a:t>
            </a:r>
            <a:r>
              <a:rPr lang="en-GB" altLang="zh-CN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altLang="zh-CN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GB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[]) {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6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600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GB" altLang="zh-CN" sz="1600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600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MinHour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GB" altLang="zh-CN" sz="16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600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300228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提取成员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035660" y="360005"/>
            <a:ext cx="2808312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该不该？好不好？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7441" y="1332988"/>
            <a:ext cx="8913274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非静态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成员函数（对象行为）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提取原则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：每个对象都有</a:t>
            </a:r>
            <a:r>
              <a:rPr kumimoji="0" lang="zh-CN" altLang="en-US" sz="20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0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each/every</a:t>
            </a:r>
            <a:r>
              <a:rPr kumimoji="0" lang="zh-CN" altLang="en-US" sz="20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1384" y="1998474"/>
            <a:ext cx="9869305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非静态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成员函数（对象行为）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提取原则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：某个数据成员的修改规则（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Setter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1394" y="2679432"/>
            <a:ext cx="7596844" cy="269612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 </a:t>
            </a:r>
            <a:r>
              <a:rPr lang="en-GB" altLang="zh-CN" sz="18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{</a:t>
            </a:r>
            <a:endParaRPr lang="en-GB" altLang="zh-CN" sz="18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public:</a:t>
            </a:r>
            <a:endParaRPr lang="en-GB" altLang="zh-CN" sz="1800" dirty="0">
              <a:solidFill>
                <a:srgbClr val="9B2393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zh-CN" altLang="en-US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…</a:t>
            </a:r>
            <a:endParaRPr lang="en-GB" altLang="zh-CN" sz="18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    void </a:t>
            </a:r>
            <a:r>
              <a:rPr lang="en-GB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SetHour</a:t>
            </a:r>
            <a:r>
              <a:rPr lang="en-GB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unsigned int </a:t>
            </a:r>
            <a:r>
              <a:rPr lang="en-GB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Hour);</a:t>
            </a:r>
            <a:endParaRPr lang="en-GB" altLang="zh-CN" sz="18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SetMinute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Minute);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SetSecond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Minute);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zh-CN" altLang="en-US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…</a:t>
            </a:r>
            <a:endParaRPr lang="en-US" altLang="zh-CN" sz="18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300228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提取成员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035660" y="360005"/>
            <a:ext cx="2808312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该不该？好不好？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1384" y="1160748"/>
            <a:ext cx="11444608" cy="113877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非静态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成员函数（对象行为）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提取原则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：某个数据成员的读取规则（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Getter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kumimoji="0" lang="en-US" altLang="zh-CN" sz="20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zh-CN" altLang="en-US" sz="20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如无读取规则，则成员可为“公有引用”成员</a:t>
            </a:r>
            <a:endParaRPr kumimoji="0" lang="en-US" altLang="zh-CN" sz="2000" b="1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Getter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必须使用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修饰，指明不可修改数据成员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4706" y="2167485"/>
            <a:ext cx="6223298" cy="469051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 </a:t>
            </a:r>
            <a:r>
              <a:rPr lang="en-GB" altLang="zh-CN" sz="18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{</a:t>
            </a:r>
            <a:endParaRPr lang="en-GB" altLang="zh-CN" sz="18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GB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:</a:t>
            </a:r>
            <a:endParaRPr lang="en-GB" altLang="zh-CN" sz="18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zh-CN" altLang="en-US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…</a:t>
            </a:r>
            <a:endParaRPr lang="en-GB" altLang="zh-CN" sz="18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 Hour   {</a:t>
            </a:r>
            <a:r>
              <a:rPr lang="en-GB" altLang="zh-CN" sz="1800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m_Hour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 Minute {</a:t>
            </a:r>
            <a:r>
              <a:rPr lang="en-GB" altLang="zh-CN" sz="1800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m_Minute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 Second {</a:t>
            </a:r>
            <a:r>
              <a:rPr lang="en-GB" altLang="zh-CN" sz="1800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m_Second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zh-CN" altLang="en-US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…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en-GB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:</a:t>
            </a:r>
            <a:endParaRPr lang="en-GB" altLang="zh-CN" sz="18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zh-CN" altLang="en-US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…</a:t>
            </a:r>
            <a:endParaRPr lang="en-GB" altLang="zh-CN" sz="18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m_Hour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m_Minute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m_Second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zh-CN" altLang="en-US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…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19076" y="3537012"/>
            <a:ext cx="4697120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大括号，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C++11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标准中的“统一初始化”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300228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提取成员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035660" y="360005"/>
            <a:ext cx="2808312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该不该？好不好？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1384" y="1160748"/>
            <a:ext cx="11444608" cy="113877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非静态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成员函数（对象行为）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提取原则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：某个数据成员的读取规则（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Getter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kumimoji="0" lang="en-US" altLang="zh-CN" sz="20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zh-CN" altLang="en-US" sz="20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如无读取规则，则成员可为“公有引用”成员</a:t>
            </a:r>
            <a:endParaRPr kumimoji="0" lang="en-US" altLang="zh-CN" sz="2000" b="1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Getter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必须使用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修饰，指明不可修改数据成员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4706" y="2167485"/>
            <a:ext cx="6223298" cy="20313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 </a:t>
            </a:r>
            <a:r>
              <a:rPr lang="en-GB" altLang="zh-CN" sz="18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{</a:t>
            </a:r>
            <a:endParaRPr lang="en-GB" altLang="zh-CN" sz="18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GB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:</a:t>
            </a:r>
            <a:endParaRPr lang="en-GB" altLang="zh-CN" sz="18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zh-CN" altLang="en-US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…</a:t>
            </a:r>
            <a:endParaRPr lang="en-GB" altLang="zh-CN" sz="18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GetHour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9B2393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zh-CN" altLang="en-US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…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63017" y="4074643"/>
            <a:ext cx="3802644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在声明和定义处，均需出现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9564" y="4689140"/>
            <a:ext cx="6223298" cy="169892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…</a:t>
            </a:r>
            <a:endParaRPr lang="en-GB" altLang="zh-CN" sz="18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altLang="zh-CN" sz="1800" dirty="0">
                <a:solidFill>
                  <a:srgbClr val="0B4F79"/>
                </a:solidFill>
                <a:latin typeface="Menlo" panose="020B0609030804020204" pitchFamily="49" charset="0"/>
              </a:rPr>
              <a:t>::</a:t>
            </a:r>
            <a:r>
              <a:rPr lang="en-GB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GetHour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9B2393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endParaRPr lang="en-US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zh-CN" altLang="en-US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…</a:t>
            </a:r>
            <a:endParaRPr lang="en-US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…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5" name="直线箭头连接符 4"/>
          <p:cNvCxnSpPr>
            <a:stCxn id="7" idx="1"/>
          </p:cNvCxnSpPr>
          <p:nvPr/>
        </p:nvCxnSpPr>
        <p:spPr bwMode="auto">
          <a:xfrm flipH="1" flipV="1">
            <a:off x="4907868" y="3468330"/>
            <a:ext cx="1355149" cy="7909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线箭头连接符 7"/>
          <p:cNvCxnSpPr>
            <a:stCxn id="7" idx="1"/>
          </p:cNvCxnSpPr>
          <p:nvPr/>
        </p:nvCxnSpPr>
        <p:spPr bwMode="auto">
          <a:xfrm flipH="1">
            <a:off x="4994817" y="4259309"/>
            <a:ext cx="1268200" cy="7909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300228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提取成员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035660" y="360005"/>
            <a:ext cx="2808312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该不该？好不好？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1384" y="1160748"/>
            <a:ext cx="10091673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非静态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成员函数（对象行为）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提取原则</a:t>
            </a:r>
            <a:r>
              <a:rPr kumimoji="0" lang="en-US" altLang="zh-CN" sz="20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：某些数据成员的关联修改规则（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Setter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7629" y="1700808"/>
            <a:ext cx="10906766" cy="35886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GB" altLang="zh-CN" sz="1600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altLang="zh-CN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6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(unsigned int </a:t>
            </a:r>
            <a:r>
              <a:rPr lang="en-GB" altLang="zh-CN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Hour,</a:t>
            </a:r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unsigned int </a:t>
            </a:r>
            <a:r>
              <a:rPr lang="en-GB" altLang="zh-CN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Minute,</a:t>
            </a:r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unsigned int </a:t>
            </a:r>
            <a:r>
              <a:rPr lang="en-GB" altLang="zh-CN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Second){</a:t>
            </a:r>
            <a:endParaRPr lang="en-GB" altLang="zh-CN" sz="16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(Hour &lt;= </a:t>
            </a:r>
            <a:r>
              <a:rPr lang="en-GB" altLang="zh-CN" sz="1600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MaxHour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&amp;&amp; Minute &lt;= </a:t>
            </a:r>
            <a:r>
              <a:rPr lang="en-GB" altLang="zh-CN" sz="1600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MaxMinute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&amp;&amp; Second &lt;=</a:t>
            </a:r>
            <a:r>
              <a:rPr lang="en-GB" altLang="zh-CN" sz="1600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MaxSecond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altLang="zh-CN" sz="1600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m_Hour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= Hour;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altLang="zh-CN" sz="1600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m_Minute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Minute;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altLang="zh-CN" sz="1600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m_Second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Second;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altLang="zh-CN" sz="1600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m_Hour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= </a:t>
            </a:r>
            <a:r>
              <a:rPr lang="en-GB" altLang="zh-CN" sz="160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MinHour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altLang="zh-CN" sz="1600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m_Minute</a:t>
            </a:r>
            <a:r>
              <a:rPr lang="en-GB" altLang="zh-CN" sz="16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= </a:t>
            </a:r>
            <a:r>
              <a:rPr lang="en-GB" altLang="zh-CN" sz="160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MinMinute</a:t>
            </a:r>
            <a:r>
              <a:rPr lang="en-GB" altLang="zh-CN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6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altLang="zh-CN" sz="1600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m_Second</a:t>
            </a:r>
            <a:r>
              <a:rPr lang="en-GB" altLang="zh-CN" sz="16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= </a:t>
            </a:r>
            <a:r>
              <a:rPr lang="en-GB" altLang="zh-CN" sz="160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MinSecond</a:t>
            </a:r>
            <a:r>
              <a:rPr lang="en-GB" altLang="zh-CN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6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3863" y="5512586"/>
            <a:ext cx="5545108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再比如：自增一秒、自减一秒，都认为是关联修改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300228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提取成员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035660" y="360005"/>
            <a:ext cx="2808312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该不该？好不好？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1384" y="1232756"/>
            <a:ext cx="11354840" cy="76944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非静态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成员函数（对象行为）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提取原则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：某些数据成员的关联读取规则（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Getter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kumimoji="0" lang="en-US" altLang="zh-CN" sz="20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Getter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必须使用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修饰，指明不可修改数据成员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7441" y="2216210"/>
            <a:ext cx="9057009" cy="20313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 </a:t>
            </a:r>
            <a:r>
              <a:rPr lang="en-GB" altLang="zh-CN" sz="18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{</a:t>
            </a:r>
            <a:endParaRPr lang="en-GB" altLang="zh-CN" sz="18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GB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:</a:t>
            </a:r>
            <a:endParaRPr lang="en-GB" altLang="zh-CN" sz="18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zh-CN" altLang="en-US" sz="1800" dirty="0">
                <a:solidFill>
                  <a:schemeClr val="tx1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800" dirty="0">
                <a:solidFill>
                  <a:schemeClr val="tx1"/>
                </a:solidFill>
                <a:latin typeface="Menlo" panose="020B0609030804020204" pitchFamily="49" charset="0"/>
              </a:rPr>
              <a:t>…</a:t>
            </a:r>
            <a:endParaRPr lang="en-GB" altLang="zh-CN" sz="18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zh-CN" altLang="en-US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altLang="zh-CN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GetSecondsFromMiddleNight</a:t>
            </a:r>
            <a:r>
              <a:rPr lang="en-GB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GB" altLang="zh-CN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altLang="zh-CN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800" dirty="0">
              <a:solidFill>
                <a:srgbClr val="0F68A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zh-CN" altLang="en-US" sz="1800" dirty="0">
                <a:solidFill>
                  <a:schemeClr val="tx1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800" dirty="0">
                <a:solidFill>
                  <a:schemeClr val="tx1"/>
                </a:solidFill>
                <a:latin typeface="Menlo" panose="020B0609030804020204" pitchFamily="49" charset="0"/>
              </a:rPr>
              <a:t>…</a:t>
            </a:r>
            <a:endParaRPr lang="en-GB" altLang="zh-CN" sz="1800" dirty="0">
              <a:solidFill>
                <a:srgbClr val="0F68A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7441" y="4855804"/>
            <a:ext cx="8964996" cy="103412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altLang="zh-CN" sz="1800" dirty="0">
                <a:solidFill>
                  <a:srgbClr val="9B2393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unsigned</a:t>
            </a:r>
            <a:r>
              <a:rPr lang="en-GB" altLang="zh-CN" sz="1800" dirty="0">
                <a:solidFill>
                  <a:srgbClr val="0F68A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altLang="zh-CN" sz="1800" dirty="0">
                <a:solidFill>
                  <a:srgbClr val="9B2393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int</a:t>
            </a:r>
            <a:r>
              <a:rPr lang="en-GB" altLang="zh-CN" sz="1800" dirty="0">
                <a:solidFill>
                  <a:srgbClr val="0F68A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Time</a:t>
            </a:r>
            <a:r>
              <a:rPr lang="en-GB" altLang="zh-CN" sz="18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::</a:t>
            </a:r>
            <a:r>
              <a:rPr lang="en-GB" altLang="zh-CN" sz="1800" dirty="0" err="1">
                <a:solidFill>
                  <a:srgbClr val="0F68A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GetSecondsFromMiddleNight</a:t>
            </a:r>
            <a:r>
              <a:rPr lang="en-GB" altLang="zh-CN" sz="1800" dirty="0">
                <a:solidFill>
                  <a:srgbClr val="0F68A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() </a:t>
            </a:r>
            <a:r>
              <a:rPr lang="en-GB" altLang="zh-CN" sz="1800" dirty="0">
                <a:solidFill>
                  <a:srgbClr val="9B2393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const</a:t>
            </a:r>
            <a:r>
              <a:rPr lang="en-GB" altLang="zh-CN" sz="1800" dirty="0">
                <a:solidFill>
                  <a:srgbClr val="0F68A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{</a:t>
            </a:r>
            <a:endParaRPr lang="en-GB" altLang="zh-CN" sz="1800" dirty="0">
              <a:solidFill>
                <a:srgbClr val="0F68A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326D74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    </a:t>
            </a:r>
            <a:r>
              <a:rPr lang="en-GB" altLang="zh-CN" sz="1800" dirty="0">
                <a:solidFill>
                  <a:srgbClr val="9B2393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return</a:t>
            </a:r>
            <a:r>
              <a:rPr lang="en-GB" altLang="zh-CN" sz="1800" dirty="0">
                <a:solidFill>
                  <a:srgbClr val="326D74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altLang="zh-CN" sz="1800" dirty="0" err="1">
                <a:solidFill>
                  <a:srgbClr val="326D74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m_Hour</a:t>
            </a:r>
            <a:r>
              <a:rPr lang="en-GB" altLang="zh-CN" sz="1800" dirty="0">
                <a:solidFill>
                  <a:srgbClr val="326D74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* </a:t>
            </a:r>
            <a:r>
              <a:rPr lang="en-GB" altLang="zh-CN" sz="1800" dirty="0">
                <a:solidFill>
                  <a:srgbClr val="1C00C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3600</a:t>
            </a:r>
            <a:r>
              <a:rPr lang="en-GB" altLang="zh-CN" sz="1800" dirty="0">
                <a:solidFill>
                  <a:srgbClr val="326D74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+ </a:t>
            </a:r>
            <a:r>
              <a:rPr lang="en-GB" altLang="zh-CN" sz="1800" dirty="0" err="1">
                <a:solidFill>
                  <a:srgbClr val="326D74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m_Minute</a:t>
            </a:r>
            <a:r>
              <a:rPr lang="en-GB" altLang="zh-CN" sz="1800" dirty="0">
                <a:solidFill>
                  <a:srgbClr val="326D74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* </a:t>
            </a:r>
            <a:r>
              <a:rPr lang="en-GB" altLang="zh-CN" sz="1800" dirty="0">
                <a:solidFill>
                  <a:srgbClr val="1C00C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60</a:t>
            </a:r>
            <a:r>
              <a:rPr lang="en-GB" altLang="zh-CN" sz="1800" dirty="0">
                <a:solidFill>
                  <a:srgbClr val="326D74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+ </a:t>
            </a:r>
            <a:r>
              <a:rPr lang="en-GB" altLang="zh-CN" sz="1800" dirty="0" err="1">
                <a:solidFill>
                  <a:srgbClr val="326D74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m_Second</a:t>
            </a:r>
            <a:r>
              <a:rPr lang="en-GB" altLang="zh-CN" sz="1800" dirty="0">
                <a:solidFill>
                  <a:srgbClr val="326D74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  <a:endParaRPr lang="en-GB" altLang="zh-CN" sz="1800" dirty="0">
              <a:solidFill>
                <a:srgbClr val="326D74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}</a:t>
            </a:r>
            <a:endParaRPr lang="en-GB" altLang="zh-C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300228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提取成员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035660" y="360005"/>
            <a:ext cx="2808312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该不该？好不好？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1384" y="1232756"/>
            <a:ext cx="11124456" cy="76944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静态  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成员函数（类行为）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提取原则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：不依赖与对象，但依赖于类的行为（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Setter/Getter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kumimoji="0" lang="en-US" altLang="zh-CN" sz="20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zh-CN" altLang="en-US" sz="20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同样需要服从于</a:t>
            </a:r>
            <a:r>
              <a:rPr kumimoji="0" lang="en-US" altLang="zh-CN" sz="20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zero/all</a:t>
            </a:r>
            <a:r>
              <a:rPr kumimoji="0" lang="zh-CN" altLang="en-US" sz="20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原则</a:t>
            </a:r>
            <a:endParaRPr kumimoji="0" lang="en-US" altLang="zh-CN" sz="20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1384" y="2564904"/>
            <a:ext cx="11721247" cy="211134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 </a:t>
            </a:r>
            <a:r>
              <a:rPr lang="en-GB" altLang="zh-CN" sz="16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altLang="zh-CN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{</a:t>
            </a:r>
            <a:endParaRPr lang="en-GB" altLang="zh-CN" sz="16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GB" altLang="zh-CN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:</a:t>
            </a:r>
            <a:endParaRPr lang="en-GB" altLang="zh-CN" sz="16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zh-CN" altLang="en-US" sz="1600" dirty="0">
                <a:solidFill>
                  <a:schemeClr val="tx1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600" dirty="0">
                <a:solidFill>
                  <a:schemeClr val="tx1"/>
                </a:solidFill>
                <a:latin typeface="Menlo" panose="020B0609030804020204" pitchFamily="49" charset="0"/>
              </a:rPr>
              <a:t>…</a:t>
            </a:r>
            <a:endParaRPr lang="en-GB" altLang="zh-CN" sz="16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600" dirty="0">
                <a:solidFill>
                  <a:srgbClr val="9B2393"/>
                </a:solidFill>
                <a:latin typeface="Menlo" panose="020B0609030804020204" pitchFamily="49" charset="0"/>
              </a:rPr>
              <a:t>static</a:t>
            </a:r>
            <a:r>
              <a:rPr lang="zh-CN" altLang="en-US" sz="1600" dirty="0">
                <a:solidFill>
                  <a:srgbClr val="9B2393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9B2393"/>
                </a:solidFill>
                <a:latin typeface="Menlo" panose="020B0609030804020204" pitchFamily="49" charset="0"/>
              </a:rPr>
              <a:t>bool</a:t>
            </a:r>
            <a:r>
              <a:rPr lang="zh-CN" altLang="en-US" sz="1600" dirty="0">
                <a:solidFill>
                  <a:srgbClr val="9B2393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6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IsValid</a:t>
            </a:r>
            <a:r>
              <a:rPr lang="en-GB" altLang="zh-CN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unsigned int</a:t>
            </a:r>
            <a:r>
              <a:rPr lang="en-GB" altLang="zh-CN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Hour, </a:t>
            </a:r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unsigned int </a:t>
            </a:r>
            <a:r>
              <a:rPr lang="en-GB" altLang="zh-CN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Minute,</a:t>
            </a:r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unsigned int</a:t>
            </a:r>
            <a:r>
              <a:rPr lang="en-GB" altLang="zh-CN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Second);</a:t>
            </a:r>
            <a:endParaRPr lang="en-GB" altLang="zh-CN" sz="16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zh-CN" altLang="en-US" sz="1600" dirty="0">
                <a:solidFill>
                  <a:srgbClr val="9B2393"/>
                </a:solidFill>
                <a:latin typeface="Menlo" panose="020B0609030804020204" pitchFamily="49" charset="0"/>
              </a:rPr>
              <a:t>    </a:t>
            </a:r>
            <a:r>
              <a:rPr lang="en-GB" altLang="zh-CN" sz="1600" dirty="0">
                <a:solidFill>
                  <a:srgbClr val="9B2393"/>
                </a:solidFill>
                <a:latin typeface="Menlo" panose="020B0609030804020204" pitchFamily="49" charset="0"/>
              </a:rPr>
              <a:t>static</a:t>
            </a:r>
            <a:r>
              <a:rPr lang="zh-CN" altLang="en-US" sz="1600" dirty="0">
                <a:solidFill>
                  <a:srgbClr val="9B2393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9B2393"/>
                </a:solidFill>
                <a:latin typeface="Menlo" panose="020B0609030804020204" pitchFamily="49" charset="0"/>
              </a:rPr>
              <a:t>bool</a:t>
            </a:r>
            <a:r>
              <a:rPr lang="zh-CN" altLang="en-US" sz="1600" dirty="0">
                <a:solidFill>
                  <a:srgbClr val="9B2393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6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IsValid</a:t>
            </a:r>
            <a:r>
              <a:rPr lang="en-GB" altLang="zh-CN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1600" dirty="0">
                <a:solidFill>
                  <a:srgbClr val="9B2393"/>
                </a:solidFill>
                <a:latin typeface="Menlo" panose="020B0609030804020204" pitchFamily="49" charset="0"/>
              </a:rPr>
              <a:t>const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ATime</a:t>
            </a:r>
            <a:r>
              <a:rPr lang="en-GB" altLang="zh-CN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);</a:t>
            </a:r>
            <a:endParaRPr lang="en-GB" altLang="zh-CN" sz="16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zh-CN" altLang="en-US" sz="1600" dirty="0">
                <a:solidFill>
                  <a:schemeClr val="tx1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600" dirty="0">
                <a:solidFill>
                  <a:schemeClr val="tx1"/>
                </a:solidFill>
                <a:latin typeface="Menlo" panose="020B0609030804020204" pitchFamily="49" charset="0"/>
              </a:rPr>
              <a:t>…</a:t>
            </a:r>
            <a:endParaRPr lang="en-GB" altLang="zh-CN" sz="1600" dirty="0">
              <a:solidFill>
                <a:srgbClr val="0F68A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300228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提取成员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035660" y="360005"/>
            <a:ext cx="4500500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特别注意：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类闭包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≠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对象闭包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7441" y="1196752"/>
            <a:ext cx="7112735" cy="267589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altLang="zh-CN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 </a:t>
            </a:r>
            <a:r>
              <a:rPr lang="en-GB" altLang="zh-CN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altLang="zh-CN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{</a:t>
            </a:r>
            <a:endParaRPr lang="en-GB" altLang="zh-CN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GB" altLang="zh-CN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:</a:t>
            </a:r>
            <a:endParaRPr lang="en-GB" altLang="zh-CN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  <a:latin typeface="Menlo" panose="020B0609030804020204" pitchFamily="49" charset="0"/>
              </a:rPr>
              <a:t>   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…</a:t>
            </a:r>
            <a:endParaRPr lang="en-GB" altLang="zh-CN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zh-CN" altLang="en-US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-US" altLang="zh-CN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Zero</a:t>
            </a:r>
            <a:r>
              <a:rPr lang="en-GB" altLang="zh-CN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altLang="zh-CN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altLang="zh-CN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ATime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)</a:t>
            </a:r>
            <a:r>
              <a:rPr lang="en-GB" altLang="zh-CN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  <a:latin typeface="Menlo" panose="020B0609030804020204" pitchFamily="49" charset="0"/>
              </a:rPr>
              <a:t>   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…</a:t>
            </a:r>
            <a:endParaRPr lang="en-GB" altLang="zh-CN" dirty="0">
              <a:solidFill>
                <a:srgbClr val="0F68A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  <a:endParaRPr lang="en-GB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9376" y="4653136"/>
            <a:ext cx="5996611" cy="134806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altLang="zh-CN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altLang="zh-CN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t1;</a:t>
            </a:r>
            <a:endParaRPr lang="en-US" altLang="zh-CN" dirty="0">
              <a:solidFill>
                <a:schemeClr val="tx1"/>
              </a:solidFill>
              <a:latin typeface="Menlo" panose="020B0609030804020204" pitchFamily="49" charset="0"/>
            </a:endParaRPr>
          </a:p>
          <a:p>
            <a:pPr algn="l"/>
            <a:r>
              <a:rPr lang="en-GB" altLang="zh-CN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altLang="zh-CN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t2;</a:t>
            </a:r>
            <a:endParaRPr lang="en-US" altLang="zh-CN" dirty="0">
              <a:solidFill>
                <a:schemeClr val="tx1"/>
              </a:solidFill>
              <a:latin typeface="Menlo" panose="020B0609030804020204" pitchFamily="49" charset="0"/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t1.</a:t>
            </a:r>
            <a:r>
              <a:rPr lang="en-GB" altLang="zh-CN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-US" altLang="zh-CN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Zero</a:t>
            </a:r>
            <a:r>
              <a:rPr lang="en-US" altLang="zh-CN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t2</a:t>
            </a:r>
            <a:r>
              <a:rPr lang="en-US" altLang="zh-CN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);</a:t>
            </a:r>
            <a:endParaRPr lang="en-US" altLang="zh-CN" dirty="0">
              <a:solidFill>
                <a:schemeClr val="tx1"/>
              </a:solidFill>
              <a:latin typeface="Menlo" panose="020B060903080402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11724" y="5589240"/>
            <a:ext cx="7771615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不合理：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通过一个对象的行为，修改另外一个对象的属性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，破坏闭包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181415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目标定位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47528" y="389329"/>
            <a:ext cx="6218852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编程思想和技能的</a:t>
            </a:r>
            <a:r>
              <a:rPr lang="en-US" altLang="zh-CN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why-how</a:t>
            </a: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闭环</a:t>
            </a:r>
            <a:endParaRPr lang="zh-CN" altLang="en-US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07368" y="1304764"/>
            <a:ext cx="11197244" cy="482869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与院系人才培养目标之间的关系</a:t>
            </a:r>
            <a:endParaRPr lang="en-US" altLang="zh-CN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侧重培养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同学们</a:t>
            </a:r>
            <a:r>
              <a:rPr lang="zh-CN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现代程序设计</a:t>
            </a:r>
            <a:r>
              <a:rPr lang="zh-CN" altLang="zh-CN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理论方法</a:t>
            </a:r>
            <a:r>
              <a:rPr lang="zh-CN" altLang="en-US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err="1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</a:t>
            </a:r>
            <a:r>
              <a:rPr lang="en-US" altLang="zh-CN" dirty="0" err="1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en-US" altLang="zh-CN" dirty="0" err="1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</a:t>
            </a:r>
            <a:r>
              <a:rPr lang="zh-CN" altLang="en-US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zh-CN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实践能力</a:t>
            </a:r>
            <a:r>
              <a:rPr lang="en-US" altLang="zh-CN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</a:t>
            </a:r>
            <a:r>
              <a:rPr lang="en-US" altLang="zh-CN" dirty="0" err="1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why</a:t>
            </a:r>
            <a:r>
              <a:rPr lang="en-US" altLang="zh-CN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，是前序课程的深化和后续理论课程的实践基础。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强化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同学们</a:t>
            </a:r>
            <a:r>
              <a:rPr lang="zh-CN" altLang="zh-CN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程序设计的基本概念和方法，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的语法和编程方法，巩固提高程序</a:t>
            </a:r>
            <a:r>
              <a:rPr lang="zh-CN" altLang="zh-CN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方法，培养软件</a:t>
            </a:r>
            <a:r>
              <a:rPr lang="zh-CN" altLang="zh-CN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开发流程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分析设计技能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在培养方案中的定位</a:t>
            </a:r>
            <a:endParaRPr lang="en-US" altLang="zh-CN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本课程为学科基础课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培养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同学们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从事自动化专业的程序设计与软件开发科学和技术素养、批判性思维、创新精神和实践能力、沟通和协作能力。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300228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提取成员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035660" y="360005"/>
            <a:ext cx="7344816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特别注意：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类行为层级应当 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专一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统一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7388" y="1232756"/>
            <a:ext cx="10405156" cy="7017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Show</a:t>
            </a:r>
            <a:r>
              <a:rPr kumimoji="0" lang="zh-CN" altLang="en-US" sz="1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不应存在</a:t>
            </a:r>
            <a:r>
              <a:rPr kumimoji="0" lang="zh-CN" altLang="en-US" sz="1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于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Time</a:t>
            </a:r>
            <a:r>
              <a:rPr kumimoji="0" lang="zh-CN" altLang="en-US" sz="1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类：看似</a:t>
            </a:r>
            <a:r>
              <a:rPr kumimoji="0" lang="en-US" altLang="zh-CN" sz="1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Getter</a:t>
            </a:r>
            <a:r>
              <a:rPr kumimoji="0" lang="zh-CN" altLang="en-US" sz="1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，其实是“广义界面”操作</a:t>
            </a:r>
            <a:endParaRPr kumimoji="0" lang="en-US" altLang="zh-CN" sz="1800" b="1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zh-CN" altLang="en-US" sz="1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</a:t>
            </a:r>
            <a:r>
              <a:rPr kumimoji="0" lang="en-US" altLang="zh-CN" sz="1800" b="1" spc="1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cin</a:t>
            </a:r>
            <a:r>
              <a:rPr kumimoji="0" lang="zh-CN" altLang="en-US" sz="1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1800" b="1" spc="1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cout</a:t>
            </a:r>
            <a:r>
              <a:rPr kumimoji="0" lang="zh-CN" altLang="en-US" sz="1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这类交互</a:t>
            </a:r>
            <a:r>
              <a:rPr kumimoji="0" lang="en-US" altLang="zh-CN" sz="1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1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输入输出不应存在于可被广泛使用的类中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9481" y="2321016"/>
            <a:ext cx="416437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en-US" altLang="zh-CN" sz="1800" b="1" spc="100" dirty="0" err="1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ToString</a:t>
            </a:r>
            <a:r>
              <a:rPr kumimoji="0" lang="zh-CN" altLang="en-US" sz="1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可以存在</a:t>
            </a:r>
            <a:r>
              <a:rPr kumimoji="0" lang="zh-CN" altLang="en-US" sz="1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于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Time</a:t>
            </a:r>
            <a:r>
              <a:rPr kumimoji="0" lang="zh-CN" altLang="en-US" sz="1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7388" y="3468910"/>
            <a:ext cx="7887286" cy="353314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altLang="zh-CN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en-US" altLang="zh-CN" sz="1600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Time.cpp</a:t>
            </a:r>
            <a:endParaRPr lang="en-GB" altLang="zh-CN" sz="1600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#include </a:t>
            </a:r>
            <a:r>
              <a:rPr lang="en-GB" altLang="zh-CN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altLang="zh-CN" sz="16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Time.hpp</a:t>
            </a:r>
            <a:r>
              <a:rPr lang="en-GB" altLang="zh-CN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endParaRPr lang="en-GB" altLang="zh-CN" sz="1600" dirty="0">
              <a:solidFill>
                <a:srgbClr val="C41A16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#include </a:t>
            </a:r>
            <a:r>
              <a:rPr lang="en-GB" altLang="zh-CN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&lt;string&gt;</a:t>
            </a:r>
            <a:endParaRPr lang="en-GB" altLang="zh-CN" sz="1600" dirty="0">
              <a:solidFill>
                <a:srgbClr val="64382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#include </a:t>
            </a:r>
            <a:r>
              <a:rPr lang="en-GB" altLang="zh-CN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altLang="zh-CN" sz="16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sstream</a:t>
            </a:r>
            <a:r>
              <a:rPr lang="en-GB" altLang="zh-CN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altLang="zh-CN" sz="1600" dirty="0">
              <a:solidFill>
                <a:srgbClr val="C41A16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chemeClr val="tx1"/>
                </a:solidFill>
                <a:latin typeface="Menlo" panose="020B0609030804020204" pitchFamily="49" charset="0"/>
              </a:rPr>
              <a:t>…</a:t>
            </a:r>
            <a:endParaRPr lang="en-GB" altLang="zh-CN" sz="16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std::string </a:t>
            </a:r>
            <a:r>
              <a:rPr lang="en-GB" altLang="zh-CN" sz="1600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altLang="zh-CN" sz="16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6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ToString</a:t>
            </a:r>
            <a:r>
              <a:rPr lang="en-GB" altLang="zh-CN" sz="16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(){</a:t>
            </a:r>
            <a:endParaRPr lang="en-GB" altLang="zh-CN" sz="1600" dirty="0">
              <a:solidFill>
                <a:srgbClr val="3900A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    std::</a:t>
            </a:r>
            <a:r>
              <a:rPr lang="en-GB" altLang="zh-CN" sz="1600" dirty="0" err="1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ostringstream</a:t>
            </a:r>
            <a:r>
              <a:rPr lang="en-GB" altLang="zh-CN" sz="16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 Stream;</a:t>
            </a:r>
            <a:r>
              <a:rPr lang="en-US" altLang="en-GB" sz="16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类中嵌入函数，将</a:t>
            </a:r>
            <a:r>
              <a:rPr lang="en-US" altLang="zh-CN" sz="16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zh-CN" altLang="en-US" sz="16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转化为字符串，保障类的通用性</a:t>
            </a:r>
            <a:endParaRPr lang="en-GB" altLang="zh-CN" sz="1600" dirty="0">
              <a:solidFill>
                <a:srgbClr val="3900A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Stream &lt;&lt; </a:t>
            </a:r>
            <a:r>
              <a:rPr lang="en-GB" altLang="zh-CN" sz="1600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m_Hour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GB" altLang="zh-CN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 : "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GB" altLang="zh-CN" sz="1600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m_Minute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GB" altLang="zh-CN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 : "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GB" altLang="zh-CN" sz="1600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m_Second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Stream.</a:t>
            </a:r>
            <a:r>
              <a:rPr lang="en-GB" altLang="zh-CN" sz="1600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chemeClr val="tx1"/>
                </a:solidFill>
                <a:latin typeface="Menlo" panose="020B0609030804020204" pitchFamily="49" charset="0"/>
              </a:rPr>
              <a:t>…</a:t>
            </a:r>
            <a:endParaRPr lang="en-GB" altLang="zh-CN" sz="16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24594" y="2356093"/>
            <a:ext cx="3655690" cy="270227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en-GB" altLang="zh-CN" sz="1600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Time.hpp</a:t>
            </a:r>
            <a:endParaRPr lang="en-GB" altLang="zh-CN" sz="1600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…</a:t>
            </a:r>
            <a:endParaRPr lang="en-GB" altLang="zh-CN" sz="1600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#include </a:t>
            </a:r>
            <a:r>
              <a:rPr lang="en-GB" altLang="zh-CN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&lt;string&gt;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altLang="zh-CN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{</a:t>
            </a:r>
            <a:endParaRPr lang="en-GB" altLang="zh-CN" sz="16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b="1" dirty="0">
                <a:solidFill>
                  <a:srgbClr val="9B2393"/>
                </a:solidFill>
                <a:latin typeface="Menlo" panose="020B0609030804020204" pitchFamily="49" charset="0"/>
              </a:rPr>
              <a:t>public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:</a:t>
            </a:r>
            <a:endParaRPr lang="en-US" altLang="zh-CN" sz="16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zh-CN" altLang="en-US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…</a:t>
            </a:r>
            <a:endParaRPr lang="en-GB" altLang="zh-CN" sz="16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6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6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ToString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zh-CN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…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231821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必备隐性行为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68510" y="1765737"/>
            <a:ext cx="9199898" cy="506600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hpp</a:t>
            </a:r>
            <a:r>
              <a:rPr lang="zh-CN" altLang="en-US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文件，类内声明：</a:t>
            </a:r>
            <a:endParaRPr lang="en-US" altLang="zh-CN" sz="1600" b="1" dirty="0">
              <a:solidFill>
                <a:schemeClr val="accent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>
                <a:solidFill>
                  <a:srgbClr val="267507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无参数构造函数</a:t>
            </a:r>
            <a:endParaRPr lang="zh-CN" altLang="en-US" sz="1600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zh-CN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6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//</a:t>
            </a:r>
            <a:r>
              <a:rPr lang="zh-CN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带参数构造函数</a:t>
            </a:r>
            <a:endParaRPr lang="zh-CN" altLang="en-US" sz="1600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zh-CN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6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Hour,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Minute,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Second);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cpp</a:t>
            </a:r>
            <a:r>
              <a:rPr lang="zh-CN" altLang="en-US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文件，类外定义：</a:t>
            </a:r>
            <a:endParaRPr lang="en-US" altLang="zh-CN" sz="1600" b="1" dirty="0">
              <a:solidFill>
                <a:schemeClr val="accent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267507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267507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无参数构造函数</a:t>
            </a:r>
            <a:endParaRPr lang="zh-CN" altLang="en-US" sz="1600" dirty="0">
              <a:solidFill>
                <a:srgbClr val="267507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1C464A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Time</a:t>
            </a:r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::</a:t>
            </a:r>
            <a:r>
              <a:rPr lang="en-GB" altLang="zh-CN" sz="1600" dirty="0">
                <a:solidFill>
                  <a:srgbClr val="0F68A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Time</a:t>
            </a:r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(){</a:t>
            </a:r>
            <a:endParaRPr lang="en-GB" altLang="zh-CN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326D74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    </a:t>
            </a:r>
            <a:r>
              <a:rPr lang="en-GB" altLang="zh-CN" sz="1600" dirty="0" err="1">
                <a:solidFill>
                  <a:srgbClr val="326D74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m_Hour</a:t>
            </a:r>
            <a:r>
              <a:rPr lang="en-GB" altLang="zh-CN" sz="1600" dirty="0">
                <a:solidFill>
                  <a:srgbClr val="326D74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  = </a:t>
            </a:r>
            <a:r>
              <a:rPr lang="en-GB" altLang="zh-CN" sz="1600" dirty="0" err="1">
                <a:solidFill>
                  <a:srgbClr val="326D74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MinHour</a:t>
            </a:r>
            <a:r>
              <a:rPr lang="en-GB" altLang="zh-CN" sz="1600" dirty="0">
                <a:solidFill>
                  <a:srgbClr val="326D74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  <a:endParaRPr lang="en-GB" altLang="zh-CN" sz="1600" dirty="0">
              <a:solidFill>
                <a:srgbClr val="326D74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326D74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    </a:t>
            </a:r>
            <a:r>
              <a:rPr lang="en-GB" altLang="zh-CN" sz="1600" dirty="0" err="1">
                <a:solidFill>
                  <a:srgbClr val="326D74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m_Minute</a:t>
            </a:r>
            <a:r>
              <a:rPr lang="en-GB" altLang="zh-CN" sz="1600" dirty="0">
                <a:solidFill>
                  <a:srgbClr val="326D74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 </a:t>
            </a:r>
            <a:r>
              <a:rPr lang="en-GB" altLang="zh-CN" sz="1600" dirty="0" err="1">
                <a:solidFill>
                  <a:srgbClr val="326D74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MinMinute</a:t>
            </a:r>
            <a:r>
              <a:rPr lang="en-GB" altLang="zh-CN" sz="1600" dirty="0">
                <a:solidFill>
                  <a:srgbClr val="326D74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  <a:endParaRPr lang="en-GB" altLang="zh-CN" sz="1600" dirty="0">
              <a:solidFill>
                <a:srgbClr val="326D74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326D74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    </a:t>
            </a:r>
            <a:r>
              <a:rPr lang="en-GB" altLang="zh-CN" sz="1600" dirty="0" err="1">
                <a:solidFill>
                  <a:srgbClr val="326D74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m_Second</a:t>
            </a:r>
            <a:r>
              <a:rPr lang="en-GB" altLang="zh-CN" sz="1600" dirty="0">
                <a:solidFill>
                  <a:srgbClr val="326D74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 </a:t>
            </a:r>
            <a:r>
              <a:rPr lang="en-GB" altLang="zh-CN" sz="1600" dirty="0" err="1">
                <a:solidFill>
                  <a:srgbClr val="326D74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MinSecond</a:t>
            </a:r>
            <a:r>
              <a:rPr lang="en-GB" altLang="zh-CN" sz="1600" dirty="0">
                <a:solidFill>
                  <a:srgbClr val="326D74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  <a:endParaRPr lang="en-GB" altLang="zh-CN" sz="1600" dirty="0">
              <a:solidFill>
                <a:srgbClr val="326D74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}</a:t>
            </a:r>
            <a:endParaRPr lang="en-GB" altLang="zh-CN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267507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267507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带参数构造函数</a:t>
            </a:r>
            <a:endParaRPr lang="zh-CN" altLang="en-US" sz="1600" dirty="0">
              <a:solidFill>
                <a:srgbClr val="267507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1C464A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Time</a:t>
            </a:r>
            <a:r>
              <a:rPr lang="en-GB" altLang="zh-CN" sz="1600" dirty="0">
                <a:solidFill>
                  <a:srgbClr val="9B2393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::</a:t>
            </a:r>
            <a:r>
              <a:rPr lang="en-GB" altLang="zh-CN" sz="1600" dirty="0">
                <a:solidFill>
                  <a:srgbClr val="0F68A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Time</a:t>
            </a:r>
            <a:r>
              <a:rPr lang="en-GB" altLang="zh-CN" sz="16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GB" altLang="zh-CN" sz="1600" dirty="0">
                <a:solidFill>
                  <a:srgbClr val="9B2393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unsigned int </a:t>
            </a:r>
            <a:r>
              <a:rPr lang="en-GB" altLang="zh-CN" sz="16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Hour,</a:t>
            </a:r>
            <a:r>
              <a:rPr lang="en-GB" altLang="zh-CN" sz="1600" dirty="0">
                <a:solidFill>
                  <a:srgbClr val="9B2393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unsigned int </a:t>
            </a:r>
            <a:r>
              <a:rPr lang="en-GB" altLang="zh-CN" sz="16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Minute,</a:t>
            </a:r>
            <a:r>
              <a:rPr lang="en-GB" altLang="zh-CN" sz="1600" dirty="0">
                <a:solidFill>
                  <a:srgbClr val="9B2393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unsigned int </a:t>
            </a:r>
            <a:r>
              <a:rPr lang="en-GB" altLang="zh-CN" sz="16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Second){</a:t>
            </a:r>
            <a:endParaRPr lang="en-GB" altLang="zh-CN" sz="1600" dirty="0">
              <a:solidFill>
                <a:schemeClr val="tx1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    </a:t>
            </a:r>
            <a:r>
              <a:rPr lang="en-GB" altLang="zh-CN" sz="1600" dirty="0">
                <a:solidFill>
                  <a:srgbClr val="326D74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Set</a:t>
            </a:r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(Hour, Minute, Second);</a:t>
            </a:r>
            <a:endParaRPr lang="en-GB" altLang="zh-CN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}</a:t>
            </a:r>
            <a:endParaRPr lang="en-GB" altLang="zh-CN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8510" y="1124744"/>
            <a:ext cx="5699445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想一下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180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Time</a:t>
            </a:r>
            <a:r>
              <a:rPr kumimoji="0" lang="zh-CN" altLang="en-US" sz="180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t1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t1.ToString();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的结果是什么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336360" y="3598386"/>
            <a:ext cx="1646605" cy="140070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无返回值类型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没有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endParaRPr kumimoji="0" lang="en-US" altLang="zh-CN" sz="1800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与类同名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23592" y="364882"/>
            <a:ext cx="6948772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构造函数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无参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给定参数创建对象时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自动调用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231821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必备隐性行为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423592" y="364882"/>
            <a:ext cx="6948772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构造函数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无参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给定参数创建对象时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自动调用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1364" y="1124744"/>
            <a:ext cx="11908050" cy="502291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b="1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//1.</a:t>
            </a:r>
            <a:r>
              <a:rPr lang="zh-CN" altLang="en-US" sz="1800" b="1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定义</a:t>
            </a:r>
            <a:r>
              <a:rPr lang="en-GB" altLang="zh-CN" sz="1800" b="1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zh-CN" altLang="en-US" sz="1800" b="1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类型对象，对象的初始化，根据实参与形参匹配形式，自动调用构造函数</a:t>
            </a:r>
            <a:endParaRPr lang="zh-CN" altLang="en-US" sz="1800" b="1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t1;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800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t1.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ToString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&lt;&lt;</a:t>
            </a:r>
            <a:r>
              <a:rPr lang="en-GB" altLang="zh-CN" sz="18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800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t2{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800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t2.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ToString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&lt;&lt;</a:t>
            </a:r>
            <a:r>
              <a:rPr lang="en-GB" altLang="zh-CN" sz="18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800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b="1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en-US" altLang="zh-CN" sz="1800" b="1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2.</a:t>
            </a:r>
            <a:r>
              <a:rPr lang="en-GB" altLang="zh-CN" sz="1800" b="1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zh-CN" altLang="en-US" sz="1800" b="1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动态开辟空间，生成</a:t>
            </a:r>
            <a:r>
              <a:rPr lang="en-GB" altLang="zh-CN" sz="1800" b="1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zh-CN" altLang="en-US" sz="1800" b="1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类型对象，对象的初始化，根据实参与形参匹配形式，自动调用构造函数</a:t>
            </a:r>
            <a:endParaRPr lang="zh-CN" altLang="en-US" sz="1800" b="1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p1 = </a:t>
            </a:r>
            <a:r>
              <a:rPr lang="en-GB" altLang="zh-CN" sz="1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en-GB" altLang="zh-CN" sz="18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zh-CN" altLang="en-US" sz="18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返回的是对象指针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800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p1-&gt;</a:t>
            </a:r>
            <a:r>
              <a:rPr lang="en-GB" altLang="zh-CN" sz="1800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ToString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&lt;&lt;</a:t>
            </a:r>
            <a:r>
              <a:rPr lang="en-GB" altLang="zh-CN" sz="18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800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zh-CN" altLang="en-US" sz="1800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delete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p1;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//delete</a:t>
            </a:r>
            <a:r>
              <a:rPr lang="zh-CN" altLang="en-US" sz="18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需要和</a:t>
            </a:r>
            <a:r>
              <a:rPr lang="en-GB" altLang="zh-CN" sz="18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zh-CN" altLang="en-US" sz="18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成对出现，销毁对象</a:t>
            </a:r>
            <a:endParaRPr lang="en-US" altLang="zh-CN" sz="1800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b="1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en-US" altLang="zh-CN" sz="1800" b="1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3.</a:t>
            </a:r>
            <a:r>
              <a:rPr lang="zh-CN" altLang="en-US" sz="1800" b="1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直接调用构造函数，生成</a:t>
            </a:r>
            <a:r>
              <a:rPr lang="en-GB" altLang="zh-CN" sz="1800" b="1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zh-CN" altLang="en-US" sz="1800" b="1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临时</a:t>
            </a:r>
            <a:r>
              <a:rPr lang="en-US" altLang="zh-CN" sz="1800" b="1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zh-CN" altLang="en-US" sz="1800" b="1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无名对象，根据实参与形参匹配形式，调用构造函数</a:t>
            </a:r>
            <a:endParaRPr lang="zh-CN" altLang="en-US" sz="1800" b="1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800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GB" altLang="zh-CN" sz="1800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().</a:t>
            </a:r>
            <a:r>
              <a:rPr lang="en-GB" altLang="zh-CN" sz="1800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ToString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&lt;&lt; </a:t>
            </a:r>
            <a:r>
              <a:rPr lang="en-GB" altLang="zh-CN" sz="18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800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en-GB" altLang="zh-CN" sz="18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std::</a:t>
            </a:r>
            <a:r>
              <a:rPr lang="en-GB" altLang="zh-CN" sz="1800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altLang="zh-CN" sz="18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&lt;&lt; Time(9, 10, 11).</a:t>
            </a:r>
            <a:r>
              <a:rPr lang="en-GB" altLang="zh-CN" sz="1800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ToString</a:t>
            </a:r>
            <a:r>
              <a:rPr lang="en-GB" altLang="zh-CN" sz="18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() &lt;&lt; std::</a:t>
            </a:r>
            <a:r>
              <a:rPr lang="en-GB" altLang="zh-CN" sz="1800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altLang="zh-CN" sz="18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800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800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GB" altLang="zh-CN" sz="1800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11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}.</a:t>
            </a:r>
            <a:r>
              <a:rPr lang="en-GB" altLang="zh-CN" sz="1800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ToString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&lt;&lt; </a:t>
            </a:r>
            <a:r>
              <a:rPr lang="en-GB" altLang="zh-CN" sz="18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800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231821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必备隐性行为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423592" y="364882"/>
            <a:ext cx="7272808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赋值运算符，也是成员函数，实现成员对等赋值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1384" y="1798245"/>
            <a:ext cx="5383474" cy="44750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hpp</a:t>
            </a:r>
            <a:r>
              <a:rPr lang="zh-CN" altLang="en-US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类内声明：</a:t>
            </a:r>
            <a:endParaRPr lang="en-US" altLang="zh-CN" sz="1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>
                <a:solidFill>
                  <a:srgbClr val="267507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赋值运算符</a:t>
            </a:r>
            <a:endParaRPr lang="zh-CN" altLang="en-US" sz="1600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zh-CN" alt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600" dirty="0">
                <a:solidFill>
                  <a:srgbClr val="1C464A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Time</a:t>
            </a:r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&amp; </a:t>
            </a:r>
            <a:r>
              <a:rPr lang="en-GB" altLang="zh-CN" sz="1600" b="1" dirty="0">
                <a:solidFill>
                  <a:srgbClr val="9B2393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operator</a:t>
            </a:r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=(</a:t>
            </a:r>
            <a:r>
              <a:rPr lang="en-GB" altLang="zh-CN" sz="1600" b="1" dirty="0">
                <a:solidFill>
                  <a:srgbClr val="9B2393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const</a:t>
            </a:r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altLang="zh-CN" sz="1600" dirty="0">
                <a:solidFill>
                  <a:srgbClr val="1C464A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Time</a:t>
            </a:r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&amp; Source);</a:t>
            </a:r>
            <a:endParaRPr lang="en-GB" altLang="zh-CN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GB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algn="l"/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cpp</a:t>
            </a:r>
            <a:r>
              <a:rPr lang="zh-CN" altLang="en-US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文件，类外定义：</a:t>
            </a:r>
            <a:endParaRPr lang="en-US" altLang="zh-CN" sz="1600" b="1" dirty="0">
              <a:solidFill>
                <a:schemeClr val="accent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GB" altLang="zh-CN" sz="1600" dirty="0">
                <a:solidFill>
                  <a:srgbClr val="1C464A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Time</a:t>
            </a:r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&amp; </a:t>
            </a:r>
            <a:r>
              <a:rPr lang="en-GB" altLang="zh-CN" sz="1600" dirty="0">
                <a:solidFill>
                  <a:srgbClr val="1C464A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Time</a:t>
            </a:r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::</a:t>
            </a:r>
            <a:r>
              <a:rPr lang="en-GB" altLang="zh-CN" sz="1600" b="1" dirty="0">
                <a:solidFill>
                  <a:srgbClr val="9B2393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operator</a:t>
            </a:r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=(</a:t>
            </a:r>
            <a:r>
              <a:rPr lang="en-GB" altLang="zh-CN" sz="1600" b="1" dirty="0">
                <a:solidFill>
                  <a:srgbClr val="9B2393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const</a:t>
            </a:r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altLang="zh-CN" sz="1600" dirty="0">
                <a:solidFill>
                  <a:srgbClr val="1C464A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Time</a:t>
            </a:r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&amp; Source){</a:t>
            </a:r>
            <a:endParaRPr lang="en-GB" altLang="zh-CN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    </a:t>
            </a:r>
            <a:r>
              <a:rPr lang="en-GB" altLang="zh-CN" sz="1600" b="1" dirty="0">
                <a:solidFill>
                  <a:srgbClr val="9B2393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if</a:t>
            </a:r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(</a:t>
            </a:r>
            <a:r>
              <a:rPr lang="en-GB" altLang="zh-CN" sz="1600" b="1" dirty="0">
                <a:solidFill>
                  <a:srgbClr val="9B2393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this</a:t>
            </a:r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!= &amp;Source) {</a:t>
            </a:r>
            <a:endParaRPr lang="en-GB" altLang="zh-CN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        </a:t>
            </a:r>
            <a:r>
              <a:rPr lang="en-GB" altLang="zh-CN" sz="1600" dirty="0" err="1">
                <a:solidFill>
                  <a:srgbClr val="326D74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m_Hour</a:t>
            </a:r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  = </a:t>
            </a:r>
            <a:r>
              <a:rPr lang="en-GB" altLang="zh-CN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Source.</a:t>
            </a:r>
            <a:r>
              <a:rPr lang="en-GB" altLang="zh-CN" sz="1600" dirty="0" err="1">
                <a:solidFill>
                  <a:srgbClr val="326D74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m_Hour</a:t>
            </a:r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  <a:endParaRPr lang="en-GB" altLang="zh-CN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        </a:t>
            </a:r>
            <a:r>
              <a:rPr lang="en-GB" altLang="zh-CN" sz="1600" dirty="0" err="1">
                <a:solidFill>
                  <a:srgbClr val="326D74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m_Minute</a:t>
            </a:r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 </a:t>
            </a:r>
            <a:r>
              <a:rPr lang="en-GB" altLang="zh-CN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Source.</a:t>
            </a:r>
            <a:r>
              <a:rPr lang="en-GB" altLang="zh-CN" sz="1600" dirty="0" err="1">
                <a:solidFill>
                  <a:srgbClr val="326D74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m_Minute</a:t>
            </a:r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  <a:endParaRPr lang="en-GB" altLang="zh-CN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        </a:t>
            </a:r>
            <a:r>
              <a:rPr lang="en-GB" altLang="zh-CN" sz="1600" dirty="0" err="1">
                <a:solidFill>
                  <a:srgbClr val="326D74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m_Second</a:t>
            </a:r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 </a:t>
            </a:r>
            <a:r>
              <a:rPr lang="en-GB" altLang="zh-CN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Source.</a:t>
            </a:r>
            <a:r>
              <a:rPr lang="en-GB" altLang="zh-CN" sz="1600" dirty="0" err="1">
                <a:solidFill>
                  <a:srgbClr val="326D74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m_Second</a:t>
            </a:r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  <a:endParaRPr lang="en-GB" altLang="zh-CN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    }</a:t>
            </a:r>
            <a:endParaRPr lang="en-GB" altLang="zh-CN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9B2393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    </a:t>
            </a:r>
            <a:r>
              <a:rPr lang="en-GB" altLang="zh-CN" sz="1600" b="1" dirty="0">
                <a:solidFill>
                  <a:srgbClr val="9B2393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return</a:t>
            </a:r>
            <a:r>
              <a:rPr lang="en-GB" altLang="zh-CN" sz="1600" dirty="0">
                <a:solidFill>
                  <a:srgbClr val="9B2393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altLang="zh-CN" sz="16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*</a:t>
            </a:r>
            <a:r>
              <a:rPr lang="en-GB" altLang="zh-CN" sz="1600" b="1" dirty="0">
                <a:solidFill>
                  <a:srgbClr val="9B2393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this</a:t>
            </a:r>
            <a:r>
              <a:rPr lang="en-GB" altLang="zh-CN" sz="1600" dirty="0">
                <a:solidFill>
                  <a:srgbClr val="9B2393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  <a:endParaRPr lang="en-GB" altLang="zh-CN" sz="1600" dirty="0">
              <a:solidFill>
                <a:srgbClr val="9B2393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}</a:t>
            </a:r>
            <a:endParaRPr lang="en-GB" altLang="zh-CN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69295" y="1736812"/>
            <a:ext cx="4152483" cy="136652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返回值类型：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同类型引用，为什么？</a:t>
            </a:r>
            <a:endParaRPr kumimoji="0" lang="en-US" altLang="zh-CN" sz="1800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函数名      ：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operator=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，是什么？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参数个数   ：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endParaRPr kumimoji="0" lang="en-US" altLang="zh-CN" sz="1800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参数类型   ：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同类型常引用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96024" y="4149080"/>
            <a:ext cx="6904454" cy="169892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this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指针 ：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指向发出行为的对象，</a:t>
            </a:r>
            <a:endParaRPr kumimoji="0" lang="en-US" altLang="zh-CN" sz="1800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非静态成员函数中，访问成员，隐含前置了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this-&gt;</a:t>
            </a:r>
            <a:endParaRPr kumimoji="0" lang="en-US" altLang="zh-CN" sz="1800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endParaRPr kumimoji="0" lang="en-US" altLang="zh-CN" sz="1800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     ：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避免自己给自己赋值</a:t>
            </a:r>
            <a:endParaRPr kumimoji="0" lang="en-US" altLang="zh-CN" sz="1800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：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只能是*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this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91444" y="1154571"/>
            <a:ext cx="4612160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只适用于：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已构造对象 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已构造对象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231821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必备隐性行为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423592" y="364882"/>
            <a:ext cx="7272808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赋值运算符，也是成员函数，实现成员对等赋值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9376" y="1843345"/>
            <a:ext cx="10873208" cy="48310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zh-CN" altLang="en-US" sz="20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定义</a:t>
            </a:r>
            <a:r>
              <a:rPr lang="en-GB" altLang="zh-CN" sz="20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zh-CN" altLang="en-US" sz="20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类型对象，对象的初始化，根据实参与形参匹配形式，自动调用构造函数</a:t>
            </a:r>
            <a:endParaRPr lang="zh-CN" altLang="en-US" sz="2000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zh-CN" alt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2000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t1;</a:t>
            </a:r>
            <a:endParaRPr lang="en-GB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20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2000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t1.</a:t>
            </a:r>
            <a:r>
              <a:rPr lang="en-GB" altLang="zh-CN" sz="20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ToString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&lt;&lt;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2000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20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//</a:t>
            </a:r>
            <a:r>
              <a:rPr lang="zh-CN" altLang="en-US" sz="20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定义</a:t>
            </a:r>
            <a:r>
              <a:rPr lang="en-GB" altLang="zh-CN" sz="20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zh-CN" altLang="en-US" sz="20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类型对象，对象的初始化，根据实参与形参匹配形式，自动调用构造函数</a:t>
            </a:r>
            <a:endParaRPr lang="zh-CN" altLang="en-US" sz="2000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zh-CN" alt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2000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t2{</a:t>
            </a:r>
            <a:r>
              <a:rPr lang="en-GB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  <a:endParaRPr lang="en-GB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20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2000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t2.</a:t>
            </a:r>
            <a:r>
              <a:rPr lang="en-GB" altLang="zh-CN" sz="20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ToString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&lt;&lt;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2000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</a:t>
            </a:r>
            <a:endParaRPr lang="en-GB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20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2000" b="1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zh-CN" altLang="en-US" sz="2000" b="1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调用赋值运算符</a:t>
            </a:r>
            <a:endParaRPr lang="zh-CN" altLang="en-US" sz="2000" b="1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zh-CN" altLang="en-US" sz="20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t2; 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altLang="zh-CN" sz="2000" b="1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zh-CN" altLang="en-US" sz="2000" b="1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翻译为：</a:t>
            </a:r>
            <a:r>
              <a:rPr lang="en-GB" altLang="zh-CN" sz="2000" b="1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t1.operator=(t2);</a:t>
            </a:r>
            <a:endParaRPr lang="en-GB" altLang="zh-CN" sz="2000" b="1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20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2000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t1.</a:t>
            </a:r>
            <a:r>
              <a:rPr lang="en-GB" altLang="zh-CN" sz="20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ToString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&lt;&lt;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2000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</a:t>
            </a:r>
            <a:endParaRPr lang="en-GB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20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2000" b="1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zh-CN" altLang="en-US" sz="2000" b="1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不会调用赋值运算符，因为</a:t>
            </a:r>
            <a:r>
              <a:rPr lang="en-GB" altLang="zh-CN" sz="2000" b="1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t3</a:t>
            </a:r>
            <a:r>
              <a:rPr lang="zh-CN" altLang="en-US" sz="2000" b="1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不是已有对象，尚未构造</a:t>
            </a:r>
            <a:endParaRPr lang="zh-CN" altLang="en-US" sz="2000" b="1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zh-CN" alt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2000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t3 = t2;</a:t>
            </a:r>
            <a:r>
              <a:rPr lang="en-US" altLang="en-GB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此为拷贝构造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 //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区别赋值运算符和拷贝构造</a:t>
            </a:r>
            <a:endParaRPr lang="zh-CN" altLang="en-US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91444" y="1154571"/>
            <a:ext cx="4612160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只适用于：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已构造对象 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已构造对象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231821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必备隐性行为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423592" y="364882"/>
            <a:ext cx="7272808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赋值运算符，也是成员函数，实现成员对等赋值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91444" y="1154571"/>
            <a:ext cx="4171335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返回值类型是 </a:t>
            </a:r>
            <a:r>
              <a:rPr kumimoji="0" lang="en-US" altLang="zh-CN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Time&amp;</a:t>
            </a:r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为什么？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95256" y="2096852"/>
            <a:ext cx="10841429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左值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：可以被赋值的对象（变量，动态创建的实体）</a:t>
            </a:r>
            <a:r>
              <a:rPr kumimoji="0" lang="en-US" altLang="zh-CN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可以放在赋值运算符左边的对象</a:t>
            </a:r>
            <a:endParaRPr kumimoji="0" lang="zh-CN" altLang="en-US" sz="20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24886" y="2456839"/>
            <a:ext cx="3486477" cy="21837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GB" altLang="zh-CN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 = b = c;</a:t>
            </a:r>
            <a:r>
              <a:rPr kumimoji="0" lang="zh-CN" altLang="en-US" sz="2000" b="1" spc="100" dirty="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如何理解？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析：先把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值赋给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，返回值为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&amp;a</a:t>
            </a:r>
            <a:endParaRPr kumimoji="0" lang="en-US" altLang="zh-CN" sz="20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再把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值赋给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kumimoji="0" lang="en-US" altLang="zh-CN" sz="20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链式运算</a:t>
            </a:r>
            <a:endParaRPr kumimoji="0" lang="en-US" altLang="zh-CN" sz="20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endParaRPr kumimoji="0" lang="en-US" altLang="zh-CN" sz="20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7145" y="5723434"/>
            <a:ext cx="5810944" cy="76944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 = b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c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中：</a:t>
            </a:r>
            <a:endParaRPr kumimoji="0" lang="en-US" altLang="zh-CN" sz="2000" b="1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(a</a:t>
            </a:r>
            <a:r>
              <a:rPr lang="zh-CN" altLang="en-US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b)</a:t>
            </a:r>
            <a:r>
              <a:rPr lang="zh-CN" altLang="en-US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的结果是左值，表示</a:t>
            </a:r>
            <a:r>
              <a:rPr lang="en-US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sz="2000" b="1" dirty="0">
                <a:solidFill>
                  <a:srgbClr val="000000"/>
                </a:solidFill>
                <a:latin typeface="Menlo" panose="020B0609030804020204" pitchFamily="49" charset="0"/>
              </a:rPr>
              <a:t>本身的存储空间</a:t>
            </a:r>
            <a:endParaRPr lang="zh-CN" altLang="en-US" sz="2000" b="1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77144" y="4460087"/>
            <a:ext cx="2069797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变量的含义不同</a:t>
            </a:r>
            <a:endParaRPr kumimoji="0" lang="zh-CN" altLang="en-US" sz="20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09392" y="4059977"/>
            <a:ext cx="4224233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右值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：代表值（读取，参与计算）</a:t>
            </a:r>
            <a:endParaRPr kumimoji="0" lang="zh-CN" altLang="en-US" sz="20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05382" y="4830026"/>
            <a:ext cx="4493538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0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左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值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：代表存储空间（用于存放值）</a:t>
            </a:r>
            <a:endParaRPr kumimoji="0" lang="zh-CN" altLang="en-US" sz="20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65820" y="2822718"/>
            <a:ext cx="2700300" cy="76944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accent2"/>
                </a:solidFill>
                <a:latin typeface="Menlo" panose="020B0609030804020204" pitchFamily="49" charset="0"/>
              </a:rPr>
              <a:t>A.</a:t>
            </a:r>
            <a:r>
              <a:rPr lang="zh-CN" altLang="en-US" sz="2000" b="1" dirty="0">
                <a:solidFill>
                  <a:schemeClr val="accent2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 = b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c;</a:t>
            </a:r>
            <a:r>
              <a:rPr kumimoji="0" lang="zh-CN" altLang="en-US" sz="20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kumimoji="0" lang="en-US" altLang="zh-CN" sz="2000" b="1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B.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(b</a:t>
            </a:r>
            <a:r>
              <a:rPr lang="zh-CN" altLang="en-US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c);</a:t>
            </a:r>
            <a:endParaRPr lang="zh-CN" altLang="en-US" sz="2000" b="1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64252" y="5723433"/>
            <a:ext cx="1209710" cy="76944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 = b</a:t>
            </a:r>
            <a:r>
              <a:rPr lang="en-US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kumimoji="0" lang="en-US" altLang="zh-CN" sz="2000" b="1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c;</a:t>
            </a:r>
            <a:r>
              <a:rPr lang="zh-CN" altLang="en-US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zh-CN" altLang="en-US" sz="2000" b="1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13" name="左大括号 12"/>
          <p:cNvSpPr/>
          <p:nvPr/>
        </p:nvSpPr>
        <p:spPr bwMode="auto">
          <a:xfrm>
            <a:off x="3177111" y="4059977"/>
            <a:ext cx="128271" cy="1170159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左大括号 13"/>
          <p:cNvSpPr/>
          <p:nvPr/>
        </p:nvSpPr>
        <p:spPr bwMode="auto">
          <a:xfrm>
            <a:off x="8235981" y="5766297"/>
            <a:ext cx="128271" cy="726577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右箭头 14"/>
          <p:cNvSpPr/>
          <p:nvPr/>
        </p:nvSpPr>
        <p:spPr bwMode="auto">
          <a:xfrm>
            <a:off x="7248128" y="5949280"/>
            <a:ext cx="656457" cy="36004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左大括号 15"/>
          <p:cNvSpPr/>
          <p:nvPr/>
        </p:nvSpPr>
        <p:spPr bwMode="auto">
          <a:xfrm>
            <a:off x="4907868" y="2865582"/>
            <a:ext cx="128271" cy="726577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776520" y="1232756"/>
            <a:ext cx="1159292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重要概念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231821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必备隐性行为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423592" y="364882"/>
            <a:ext cx="8676964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拷贝构造函数：以已有对象为蓝本创建新对象时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自动调用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91444" y="1154571"/>
            <a:ext cx="4673074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只适用于：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未构造对象 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已构造对象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1180" y="1798320"/>
            <a:ext cx="7033260" cy="38766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hpp</a:t>
            </a:r>
            <a:r>
              <a:rPr lang="zh-CN" altLang="en-US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类内声明：</a:t>
            </a:r>
            <a:endParaRPr lang="en-US" altLang="zh-CN" sz="1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>
                <a:solidFill>
                  <a:srgbClr val="267507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拷贝构造函数</a:t>
            </a:r>
            <a:endParaRPr lang="en-US" altLang="zh-CN" sz="1600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zh-CN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6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 Source)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cpp</a:t>
            </a:r>
            <a:r>
              <a:rPr lang="zh-CN" altLang="en-US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文件，类外定义：</a:t>
            </a:r>
            <a:endParaRPr lang="en-US" altLang="zh-CN" sz="1600" b="1" dirty="0">
              <a:solidFill>
                <a:schemeClr val="accent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267507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267507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拷贝构造函数</a:t>
            </a:r>
            <a:r>
              <a:rPr lang="en-US" altLang="zh-CN" sz="1600" dirty="0">
                <a:solidFill>
                  <a:srgbClr val="267507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      //</a:t>
            </a:r>
            <a:r>
              <a:rPr lang="zh-CN" altLang="en-US" sz="1600" dirty="0">
                <a:solidFill>
                  <a:srgbClr val="267507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使用</a:t>
            </a:r>
            <a:r>
              <a:rPr lang="en-US" altLang="zh-CN" sz="1600" dirty="0">
                <a:solidFill>
                  <a:srgbClr val="267507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Source</a:t>
            </a:r>
            <a:r>
              <a:rPr lang="zh-CN" altLang="en-US" sz="1600" dirty="0">
                <a:solidFill>
                  <a:srgbClr val="267507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做同一形参名称，增强通用性</a:t>
            </a:r>
            <a:endParaRPr lang="zh-CN" altLang="en-US" sz="1600" dirty="0">
              <a:solidFill>
                <a:srgbClr val="267507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1C464A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Time</a:t>
            </a:r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::</a:t>
            </a:r>
            <a:r>
              <a:rPr lang="en-GB" altLang="zh-CN" sz="1600" dirty="0">
                <a:solidFill>
                  <a:srgbClr val="0F68A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Time</a:t>
            </a:r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GB" altLang="zh-CN" sz="1600" b="1" dirty="0">
                <a:solidFill>
                  <a:srgbClr val="9B2393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const</a:t>
            </a:r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altLang="zh-CN" sz="1600" dirty="0">
                <a:solidFill>
                  <a:srgbClr val="1C464A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Time</a:t>
            </a:r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&amp; Source){</a:t>
            </a:r>
            <a:endParaRPr lang="en-GB" altLang="zh-CN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    </a:t>
            </a:r>
            <a:r>
              <a:rPr lang="en-GB" altLang="zh-CN" sz="1600" dirty="0" err="1">
                <a:solidFill>
                  <a:srgbClr val="326D74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m_Hour</a:t>
            </a:r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  = </a:t>
            </a:r>
            <a:r>
              <a:rPr lang="en-GB" altLang="zh-CN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Source.</a:t>
            </a:r>
            <a:r>
              <a:rPr lang="en-GB" altLang="zh-CN" sz="1600" dirty="0" err="1">
                <a:solidFill>
                  <a:srgbClr val="326D74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m_Hour</a:t>
            </a:r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  <a:endParaRPr lang="en-GB" altLang="zh-CN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326D74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    </a:t>
            </a:r>
            <a:r>
              <a:rPr lang="en-GB" altLang="zh-CN" sz="1600" dirty="0" err="1">
                <a:solidFill>
                  <a:srgbClr val="326D74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m_Minute</a:t>
            </a:r>
            <a:r>
              <a:rPr lang="en-GB" altLang="zh-CN" sz="1600" dirty="0">
                <a:solidFill>
                  <a:srgbClr val="326D74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 </a:t>
            </a:r>
            <a:r>
              <a:rPr lang="en-GB" altLang="zh-CN" sz="1600" dirty="0" err="1">
                <a:solidFill>
                  <a:srgbClr val="326D74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Source.m_Minute</a:t>
            </a:r>
            <a:r>
              <a:rPr lang="en-GB" altLang="zh-CN" sz="1600" dirty="0">
                <a:solidFill>
                  <a:srgbClr val="326D74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  <a:endParaRPr lang="en-GB" altLang="zh-CN" sz="1600" dirty="0">
              <a:solidFill>
                <a:srgbClr val="326D74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326D74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    </a:t>
            </a:r>
            <a:r>
              <a:rPr lang="en-GB" altLang="zh-CN" sz="1600" dirty="0" err="1">
                <a:solidFill>
                  <a:srgbClr val="326D74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m_Second</a:t>
            </a:r>
            <a:r>
              <a:rPr lang="en-GB" altLang="zh-CN" sz="1600" dirty="0">
                <a:solidFill>
                  <a:srgbClr val="326D74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 </a:t>
            </a:r>
            <a:r>
              <a:rPr lang="en-GB" altLang="zh-CN" sz="1600" dirty="0" err="1">
                <a:solidFill>
                  <a:srgbClr val="326D74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Source.m_Second</a:t>
            </a:r>
            <a:r>
              <a:rPr lang="en-GB" altLang="zh-CN" sz="1600" dirty="0">
                <a:solidFill>
                  <a:srgbClr val="326D74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  <a:endParaRPr lang="en-GB" altLang="zh-CN" sz="1600" dirty="0">
              <a:solidFill>
                <a:srgbClr val="326D74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}</a:t>
            </a:r>
            <a:endParaRPr lang="en-GB" altLang="zh-CN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269295" y="1736812"/>
            <a:ext cx="3110147" cy="136652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返回值类型：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</a:t>
            </a:r>
            <a:endParaRPr kumimoji="0" lang="en-US" altLang="zh-CN" sz="1800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函数名      ：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类同名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参数个数   ：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endParaRPr kumimoji="0" lang="en-US" altLang="zh-CN" sz="1800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参数类型   ：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同类型常引用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43858" y="4437112"/>
            <a:ext cx="6904454" cy="7017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this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指针 ：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指向发出行为的对象，</a:t>
            </a:r>
            <a:endParaRPr kumimoji="0" lang="en-US" altLang="zh-CN" sz="1800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非静态成员函数中，访问成员，隐含前置了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this-&gt;</a:t>
            </a:r>
            <a:endParaRPr kumimoji="0" lang="en-US" altLang="zh-CN" sz="1800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231821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必备隐性行为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423592" y="364882"/>
            <a:ext cx="8676964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拷贝构造函数：以已有对象为蓝本创建新对象时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自动调用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91444" y="1154571"/>
            <a:ext cx="4673074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只适用于：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未构造对象 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已构造对象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91444" y="2240868"/>
            <a:ext cx="6216072" cy="369331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//1.</a:t>
            </a:r>
            <a:r>
              <a:rPr lang="zh-CN" altLang="en-US" sz="18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变量定义形式，用已有对象初始化新对象</a:t>
            </a:r>
            <a:endParaRPr lang="zh-CN" altLang="en-US" sz="1800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zh-CN" altLang="en-US" sz="18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用对象</a:t>
            </a:r>
            <a:r>
              <a:rPr lang="en-GB" altLang="zh-CN" sz="18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zh-CN" altLang="en-US" sz="18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初始化对象</a:t>
            </a:r>
            <a:r>
              <a:rPr lang="en-GB" altLang="zh-CN" sz="18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zh-CN" altLang="en-GB" sz="18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，</a:t>
            </a:r>
            <a:r>
              <a:rPr lang="zh-CN" altLang="en-US" sz="18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调用</a:t>
            </a:r>
            <a:r>
              <a:rPr lang="en-GB" altLang="zh-CN" sz="18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zh-CN" altLang="en-US" sz="18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的拷贝构造函数</a:t>
            </a:r>
            <a:endParaRPr lang="zh-CN" altLang="en-US" sz="1800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zh-CN" altLang="en-US" sz="18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800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altLang="zh-CN" sz="18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t1;//</a:t>
            </a:r>
            <a:r>
              <a:rPr lang="zh-CN" altLang="en-US" sz="18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触发无参调用构造函数</a:t>
            </a:r>
            <a:endParaRPr lang="zh-CN" altLang="en-US" sz="1800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zh-CN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800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t2 = t1;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800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t3(t1);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800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t4{t1};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//2.</a:t>
            </a:r>
            <a:r>
              <a:rPr lang="zh-CN" altLang="en-US" sz="18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动态开辟形式，用已有对象初始化新对象</a:t>
            </a:r>
            <a:endParaRPr lang="zh-CN" altLang="en-US" sz="1800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zh-CN" altLang="en-US" sz="18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800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altLang="zh-CN" sz="18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t1;//</a:t>
            </a:r>
            <a:r>
              <a:rPr lang="zh-CN" altLang="en-US" sz="18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触发无参调用构造函数</a:t>
            </a:r>
            <a:endParaRPr lang="zh-CN" altLang="en-US" sz="1800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zh-CN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800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pt1 = </a:t>
            </a:r>
            <a:r>
              <a:rPr lang="en-GB" altLang="zh-CN" sz="1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(t1);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800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pt2 = </a:t>
            </a:r>
            <a:r>
              <a:rPr lang="en-GB" altLang="zh-CN" sz="1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{t1};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60296" y="3609020"/>
            <a:ext cx="2133918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最容易理解的情况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231821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必备隐性行为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423592" y="364882"/>
            <a:ext cx="8676964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拷贝构造函数：以已有对象为蓝本创建新对象时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自动调用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91444" y="1154571"/>
            <a:ext cx="4673074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只适用于：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未构造对象 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已构造对象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91444" y="2240868"/>
            <a:ext cx="8820980" cy="38766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solidFill>
                  <a:srgbClr val="267507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//3.</a:t>
            </a:r>
            <a:r>
              <a:rPr lang="zh-CN" altLang="en-US" sz="1600" dirty="0">
                <a:solidFill>
                  <a:srgbClr val="267507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实参到形参，等价于：形参拷贝构造函数</a:t>
            </a:r>
            <a:r>
              <a:rPr lang="en-US" altLang="zh-CN" sz="1600" dirty="0">
                <a:solidFill>
                  <a:srgbClr val="267507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zh-CN" altLang="en-US" sz="1600" dirty="0">
                <a:solidFill>
                  <a:srgbClr val="267507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实参</a:t>
            </a:r>
            <a:r>
              <a:rPr lang="en-US" altLang="zh-CN" sz="1600" dirty="0">
                <a:solidFill>
                  <a:srgbClr val="267507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</a:t>
            </a:r>
            <a:endParaRPr lang="en-US" altLang="zh-CN" sz="1600" dirty="0">
              <a:solidFill>
                <a:srgbClr val="267507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zh-CN" alt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    </a:t>
            </a:r>
            <a:r>
              <a:rPr lang="en-GB" altLang="zh-CN" sz="1600" b="1" dirty="0">
                <a:solidFill>
                  <a:srgbClr val="9B2393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void</a:t>
            </a:r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Func1(Time Arg){</a:t>
            </a:r>
            <a:endParaRPr lang="en-GB" altLang="zh-CN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        </a:t>
            </a:r>
            <a:r>
              <a:rPr lang="en-GB" altLang="zh-CN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Arg.Set</a:t>
            </a:r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GB" altLang="zh-CN" sz="1600" dirty="0">
                <a:solidFill>
                  <a:srgbClr val="1C00C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0</a:t>
            </a:r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 </a:t>
            </a:r>
            <a:r>
              <a:rPr lang="en-GB" altLang="zh-CN" sz="1600" dirty="0">
                <a:solidFill>
                  <a:srgbClr val="1C00C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0</a:t>
            </a:r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 </a:t>
            </a:r>
            <a:r>
              <a:rPr lang="en-GB" altLang="zh-CN" sz="1600" dirty="0">
                <a:solidFill>
                  <a:srgbClr val="1C00C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0</a:t>
            </a:r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);</a:t>
            </a:r>
            <a:endParaRPr lang="en-GB" altLang="zh-CN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    }</a:t>
            </a:r>
            <a:endParaRPr lang="en-GB" altLang="zh-CN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267507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    </a:t>
            </a:r>
            <a:r>
              <a:rPr lang="en-GB" altLang="zh-CN" sz="16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Func1(t1);</a:t>
            </a:r>
            <a:r>
              <a:rPr lang="en-GB" altLang="zh-CN" sz="1600" dirty="0">
                <a:solidFill>
                  <a:srgbClr val="267507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267507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调用</a:t>
            </a:r>
            <a:r>
              <a:rPr lang="en-GB" altLang="zh-CN" sz="1600" dirty="0">
                <a:solidFill>
                  <a:srgbClr val="267507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Arg</a:t>
            </a:r>
            <a:r>
              <a:rPr lang="zh-CN" altLang="en-US" sz="1600" dirty="0">
                <a:solidFill>
                  <a:srgbClr val="267507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的靠背构造函数：</a:t>
            </a:r>
            <a:r>
              <a:rPr lang="en-GB" altLang="zh-CN" sz="1600" dirty="0">
                <a:solidFill>
                  <a:srgbClr val="267507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Arg(t1);</a:t>
            </a:r>
            <a:endParaRPr lang="en-GB" altLang="zh-CN" sz="1600" dirty="0">
              <a:solidFill>
                <a:srgbClr val="267507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endParaRPr lang="en-GB" altLang="zh-CN" sz="1600" dirty="0">
              <a:solidFill>
                <a:srgbClr val="267507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267507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//4.return</a:t>
            </a:r>
            <a:r>
              <a:rPr lang="zh-CN" altLang="en-US" sz="1600" dirty="0">
                <a:solidFill>
                  <a:srgbClr val="267507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表达式到返回值，等价于返回值拷贝构造函数（</a:t>
            </a:r>
            <a:r>
              <a:rPr lang="en-GB" altLang="zh-CN" sz="1600" dirty="0">
                <a:solidFill>
                  <a:srgbClr val="267507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return</a:t>
            </a:r>
            <a:r>
              <a:rPr lang="zh-CN" altLang="en-US" sz="1600" dirty="0">
                <a:solidFill>
                  <a:srgbClr val="267507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后的表达式）</a:t>
            </a:r>
            <a:endParaRPr lang="zh-CN" altLang="en-US" sz="1600" dirty="0">
              <a:solidFill>
                <a:srgbClr val="267507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zh-CN" alt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    </a:t>
            </a:r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Time Func2(){</a:t>
            </a:r>
            <a:endParaRPr lang="en-GB" altLang="zh-CN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        Time t5;</a:t>
            </a:r>
            <a:r>
              <a:rPr lang="en-US" altLang="en-GB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           </a:t>
            </a:r>
            <a:endParaRPr lang="en-GB" altLang="zh-CN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        t5.Set(</a:t>
            </a:r>
            <a:r>
              <a:rPr lang="en-GB" altLang="zh-CN" sz="1600" dirty="0">
                <a:solidFill>
                  <a:srgbClr val="1C00C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1</a:t>
            </a:r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 </a:t>
            </a:r>
            <a:r>
              <a:rPr lang="en-GB" altLang="zh-CN" sz="1600" dirty="0">
                <a:solidFill>
                  <a:srgbClr val="1C00C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2</a:t>
            </a:r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 </a:t>
            </a:r>
            <a:r>
              <a:rPr lang="en-GB" altLang="zh-CN" sz="1600" dirty="0">
                <a:solidFill>
                  <a:srgbClr val="1C00C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3</a:t>
            </a:r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);</a:t>
            </a:r>
            <a:endParaRPr lang="en-GB" altLang="zh-CN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267507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        </a:t>
            </a:r>
            <a:r>
              <a:rPr lang="en-GB" altLang="zh-CN" sz="1600" b="1" dirty="0">
                <a:solidFill>
                  <a:srgbClr val="9B2393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return</a:t>
            </a:r>
            <a:r>
              <a:rPr lang="en-GB" altLang="zh-CN" sz="1600" dirty="0">
                <a:solidFill>
                  <a:srgbClr val="267507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altLang="zh-CN" sz="16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t5;</a:t>
            </a:r>
            <a:r>
              <a:rPr lang="en-GB" altLang="zh-CN" sz="1600" dirty="0">
                <a:solidFill>
                  <a:srgbClr val="267507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267507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实际的返回值没有名字，但是通过拷贝构造函数</a:t>
            </a:r>
            <a:r>
              <a:rPr lang="en-US" altLang="zh-CN" sz="1600" dirty="0">
                <a:solidFill>
                  <a:srgbClr val="267507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GB" altLang="zh-CN" sz="1600" dirty="0">
                <a:solidFill>
                  <a:srgbClr val="267507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t5)</a:t>
            </a:r>
            <a:r>
              <a:rPr lang="zh-CN" altLang="en-US" sz="1600" dirty="0">
                <a:solidFill>
                  <a:srgbClr val="267507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初始化的</a:t>
            </a:r>
            <a:endParaRPr lang="zh-CN" altLang="en-US" sz="1600" dirty="0">
              <a:solidFill>
                <a:srgbClr val="267507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zh-CN" altLang="en-US" sz="1600" dirty="0">
                <a:solidFill>
                  <a:srgbClr val="267507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267507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                     //</a:t>
            </a:r>
            <a:r>
              <a:rPr lang="zh-CN" altLang="en-US" sz="1600" dirty="0">
                <a:solidFill>
                  <a:srgbClr val="267507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栈帧中包含返回值存储空间，此时返回的是形参的返回值地址蓝本</a:t>
            </a:r>
            <a:endParaRPr lang="zh-CN" altLang="en-US" sz="1600" dirty="0">
              <a:solidFill>
                <a:srgbClr val="267507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zh-CN" alt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60296" y="3609020"/>
            <a:ext cx="2377574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需要加强理解的情况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231821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必备隐性行为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423592" y="364882"/>
            <a:ext cx="8676964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拷贝构造函数：以已有对象为蓝本创建新对象时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自动调用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91444" y="1154571"/>
            <a:ext cx="4673074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只适用于：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未构造对象 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已构造对象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60296" y="3609020"/>
            <a:ext cx="3108543" cy="7017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编译器考虑性能优化</a:t>
            </a:r>
            <a:endParaRPr kumimoji="0" lang="en-US" altLang="zh-CN" sz="1800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可能不调用拷贝构造的情况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91444" y="1807017"/>
            <a:ext cx="8964996" cy="413036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//5.</a:t>
            </a:r>
            <a:r>
              <a:rPr lang="zh-CN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构造函数</a:t>
            </a:r>
            <a:r>
              <a:rPr lang="en-US" altLang="zh-CN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zh-CN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无名对象做实参，不会触发拷贝构造函数</a:t>
            </a:r>
            <a:endParaRPr lang="zh-CN" altLang="en-US" sz="1600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zh-CN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Func1(Time Arg){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Arg.Set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Func1(</a:t>
            </a:r>
            <a:r>
              <a:rPr lang="en-GB" altLang="zh-CN" sz="1600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altLang="zh-CN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altLang="zh-CN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altLang="zh-CN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altLang="zh-CN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altLang="zh-CN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altLang="zh-CN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));</a:t>
            </a:r>
            <a:r>
              <a:rPr lang="en-GB" altLang="zh-CN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直接调用</a:t>
            </a:r>
            <a:r>
              <a:rPr lang="en-GB" altLang="zh-CN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Arg(1, 2, 3)</a:t>
            </a:r>
            <a:r>
              <a:rPr lang="zh-CN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进行初始化</a:t>
            </a:r>
            <a:r>
              <a:rPr lang="en-US" altLang="zh-CN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;</a:t>
            </a:r>
            <a:endParaRPr lang="en-US" altLang="zh-CN" sz="1600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pPr algn="l"/>
            <a:br>
              <a:rPr lang="zh-CN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zh-CN" alt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//6.</a:t>
            </a:r>
            <a:r>
              <a:rPr lang="en-GB" altLang="zh-CN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return </a:t>
            </a:r>
            <a:r>
              <a:rPr lang="zh-CN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构造函数</a:t>
            </a:r>
            <a:r>
              <a:rPr lang="en-US" altLang="zh-CN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zh-CN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无名对象不会触发拷贝构造函数</a:t>
            </a:r>
            <a:endParaRPr lang="zh-CN" altLang="en-US" sz="1600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zh-CN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 Func2(){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altLang="zh-CN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altLang="zh-CN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Time(</a:t>
            </a:r>
            <a:r>
              <a:rPr lang="en-GB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altLang="zh-CN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altLang="zh-CN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altLang="zh-CN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altLang="zh-CN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altLang="zh-CN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实际的返回值没有名字，直接调用带参构造函数</a:t>
            </a:r>
            <a:endParaRPr lang="zh-CN" altLang="en-US" sz="1600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zh-CN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//7.</a:t>
            </a:r>
            <a:r>
              <a:rPr lang="zh-CN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长链条构造过程</a:t>
            </a:r>
            <a:endParaRPr lang="zh-CN" altLang="en-US" sz="1600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495600" y="2924944"/>
            <a:ext cx="7200800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组织安排</a:t>
            </a:r>
            <a:endParaRPr lang="en-US" altLang="zh-CN" sz="280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231821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必备隐性行为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423592" y="364882"/>
            <a:ext cx="8676964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析构函数：对象销毁时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自动调用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91444" y="1154571"/>
            <a:ext cx="4673074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只适用于：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未构造对象 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已构造对象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3452" y="1863025"/>
            <a:ext cx="5383474" cy="299774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hpp</a:t>
            </a:r>
            <a:r>
              <a:rPr lang="zh-CN" altLang="en-US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类内声明：</a:t>
            </a:r>
            <a:endParaRPr lang="en-US" altLang="zh-CN" sz="1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>
                <a:solidFill>
                  <a:srgbClr val="267507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267507"/>
                </a:solidFill>
                <a:latin typeface="Menlo" panose="020B0609030804020204" pitchFamily="49" charset="0"/>
              </a:rPr>
              <a:t>析构</a:t>
            </a:r>
            <a:r>
              <a:rPr lang="zh-CN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函数</a:t>
            </a:r>
            <a:endParaRPr lang="en-US" altLang="zh-CN" sz="1600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zh-CN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altLang="zh-CN" sz="16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cpp</a:t>
            </a:r>
            <a:r>
              <a:rPr lang="zh-CN" altLang="en-US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文件，类外定义：</a:t>
            </a:r>
            <a:endParaRPr lang="en-US" altLang="zh-CN" sz="1600" b="1" dirty="0">
              <a:solidFill>
                <a:schemeClr val="accent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267507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267507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析构</a:t>
            </a:r>
            <a:endParaRPr lang="zh-CN" altLang="en-US" sz="1600" dirty="0">
              <a:solidFill>
                <a:srgbClr val="267507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1C464A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Time</a:t>
            </a:r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::</a:t>
            </a:r>
            <a:r>
              <a:rPr lang="en-US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~</a:t>
            </a:r>
            <a:r>
              <a:rPr lang="en-GB" altLang="zh-CN" sz="1600" dirty="0">
                <a:solidFill>
                  <a:srgbClr val="0F68A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Time</a:t>
            </a:r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(){</a:t>
            </a:r>
            <a:endParaRPr lang="en-GB" altLang="zh-CN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}</a:t>
            </a:r>
            <a:endParaRPr lang="en-GB" altLang="zh-CN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19836" y="1865956"/>
            <a:ext cx="2569934" cy="103412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返回值类型：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</a:t>
            </a:r>
            <a:endParaRPr kumimoji="0" lang="en-US" altLang="zh-CN" sz="1800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函数名      ：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~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类同名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参数个数   ：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endParaRPr kumimoji="0" lang="en-US" altLang="zh-CN" sz="1800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19836" y="4257092"/>
            <a:ext cx="189026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函数体：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可为空</a:t>
            </a:r>
            <a:endParaRPr kumimoji="0" lang="en-US" altLang="zh-CN" sz="1800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3492" y="2924944"/>
            <a:ext cx="9145016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成员初始化“理论”和“语法糖”</a:t>
            </a:r>
            <a:endParaRPr lang="en-US" altLang="zh-CN" sz="280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5810599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理论：只能在构造函数前绑定引用成员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91444" y="1154571"/>
            <a:ext cx="5705408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引用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常引用成员：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必须在初始化时绑定数据源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" name="直线箭头连接符 3"/>
          <p:cNvCxnSpPr/>
          <p:nvPr/>
        </p:nvCxnSpPr>
        <p:spPr bwMode="auto">
          <a:xfrm>
            <a:off x="654759" y="2672916"/>
            <a:ext cx="105898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文本框 4"/>
          <p:cNvSpPr txBox="1"/>
          <p:nvPr/>
        </p:nvSpPr>
        <p:spPr>
          <a:xfrm>
            <a:off x="11349904" y="2488250"/>
            <a:ext cx="671979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时间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8817" y="2342026"/>
            <a:ext cx="2855269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开辟对象所需内存空间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4759" y="1801834"/>
            <a:ext cx="189026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对象创建过程：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线连接符 10"/>
          <p:cNvCxnSpPr/>
          <p:nvPr/>
        </p:nvCxnSpPr>
        <p:spPr bwMode="auto">
          <a:xfrm>
            <a:off x="3395700" y="2454569"/>
            <a:ext cx="0" cy="12030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框 11"/>
          <p:cNvSpPr txBox="1"/>
          <p:nvPr/>
        </p:nvSpPr>
        <p:spPr>
          <a:xfrm>
            <a:off x="3287688" y="3701699"/>
            <a:ext cx="2133918" cy="7017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引用成员初始化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引用名代表的实体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线连接符 12"/>
          <p:cNvCxnSpPr/>
          <p:nvPr/>
        </p:nvCxnSpPr>
        <p:spPr bwMode="auto">
          <a:xfrm>
            <a:off x="3827748" y="2454569"/>
            <a:ext cx="0" cy="4366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线连接符 15"/>
          <p:cNvCxnSpPr/>
          <p:nvPr/>
        </p:nvCxnSpPr>
        <p:spPr bwMode="auto">
          <a:xfrm>
            <a:off x="3827748" y="2891263"/>
            <a:ext cx="1584176" cy="7663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文本框 19"/>
          <p:cNvSpPr txBox="1"/>
          <p:nvPr/>
        </p:nvSpPr>
        <p:spPr>
          <a:xfrm>
            <a:off x="3824105" y="2318046"/>
            <a:ext cx="3640048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构造函数执行（成员赋初始化）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1" name="直线连接符 20"/>
          <p:cNvCxnSpPr/>
          <p:nvPr/>
        </p:nvCxnSpPr>
        <p:spPr bwMode="auto">
          <a:xfrm>
            <a:off x="7464152" y="2394399"/>
            <a:ext cx="0" cy="4366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线连接符 21"/>
          <p:cNvCxnSpPr/>
          <p:nvPr/>
        </p:nvCxnSpPr>
        <p:spPr bwMode="auto">
          <a:xfrm>
            <a:off x="8004212" y="2394399"/>
            <a:ext cx="0" cy="4366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文本框 22"/>
          <p:cNvSpPr txBox="1"/>
          <p:nvPr/>
        </p:nvSpPr>
        <p:spPr>
          <a:xfrm>
            <a:off x="8004212" y="2318046"/>
            <a:ext cx="1908207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析构函数执行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线连接符 24"/>
          <p:cNvCxnSpPr/>
          <p:nvPr/>
        </p:nvCxnSpPr>
        <p:spPr bwMode="auto">
          <a:xfrm>
            <a:off x="9840416" y="2342026"/>
            <a:ext cx="0" cy="4366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文本框 25"/>
          <p:cNvSpPr txBox="1"/>
          <p:nvPr/>
        </p:nvSpPr>
        <p:spPr>
          <a:xfrm>
            <a:off x="9831900" y="2310815"/>
            <a:ext cx="1393330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5.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释放内存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39416" y="4403430"/>
            <a:ext cx="9973104" cy="23637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   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冒号开始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   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引用成员名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源实体名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kumimoji="0" lang="en-US" altLang="zh-CN" sz="1800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所有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构造函数的定义形式，形参列表后的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初始化列表中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或                                                                  </a:t>
            </a:r>
            <a:endParaRPr kumimoji="0" lang="en-US" altLang="zh-CN" sz="1800" b="1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   引用成员名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源实体名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kumimoji="0" lang="en-US" altLang="zh-CN" sz="1800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endParaRPr kumimoji="0" lang="en-US" altLang="zh-CN" sz="1800" b="1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   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逗号间隔 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左大括号 27"/>
          <p:cNvSpPr/>
          <p:nvPr/>
        </p:nvSpPr>
        <p:spPr bwMode="auto">
          <a:xfrm>
            <a:off x="7104112" y="4509120"/>
            <a:ext cx="108012" cy="2166317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5810599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语法糖：引用成员声明时指定绑定关系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91444" y="1154571"/>
            <a:ext cx="3550972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引用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常引用成员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绑定语法糖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91444" y="1863401"/>
            <a:ext cx="7412868" cy="18774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b="1" dirty="0" err="1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hpp</a:t>
            </a:r>
            <a:r>
              <a:rPr lang="zh-CN" altLang="en-US" sz="2000" b="1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中，</a:t>
            </a:r>
            <a:r>
              <a:rPr lang="zh-CN" altLang="en-GB" sz="2000" b="1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类</a:t>
            </a:r>
            <a:r>
              <a:rPr lang="zh-CN" altLang="en-US" sz="2000" b="1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大括号内：</a:t>
            </a:r>
            <a:endParaRPr lang="en-US" altLang="zh-CN" sz="2000" b="1" dirty="0">
              <a:solidFill>
                <a:schemeClr val="accent2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GB" altLang="zh-CN" sz="2000" b="1" dirty="0">
              <a:solidFill>
                <a:schemeClr val="accent2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20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altLang="zh-CN" sz="20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GB" altLang="zh-CN" sz="20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altLang="zh-CN" sz="20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altLang="zh-CN" sz="20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Hour   {</a:t>
            </a:r>
            <a:r>
              <a:rPr lang="en-GB" altLang="zh-CN" sz="2000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m_Hour</a:t>
            </a:r>
            <a:r>
              <a:rPr lang="en-GB" altLang="zh-CN" sz="20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};</a:t>
            </a:r>
            <a:endParaRPr lang="en-GB" altLang="zh-CN" sz="20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20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 Minute {</a:t>
            </a:r>
            <a:r>
              <a:rPr lang="en-GB" altLang="zh-CN" sz="2000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m_Minute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  <a:endParaRPr lang="en-GB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20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 Second {</a:t>
            </a:r>
            <a:r>
              <a:rPr lang="en-GB" altLang="zh-CN" sz="2000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m_Second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  <a:endParaRPr lang="en-GB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91444" y="5313521"/>
            <a:ext cx="9584675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注意：这仅仅是降低程序员编码量，提供方便，但不代表</a:t>
            </a:r>
            <a:r>
              <a:rPr kumimoji="0" lang="en-US" altLang="zh-CN" b="1" spc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OOP</a:t>
            </a:r>
            <a:r>
              <a:rPr kumimoji="0" lang="zh-CN" altLang="en-US" b="1" spc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逻辑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91444" y="4296347"/>
            <a:ext cx="9969396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b="1" spc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↑</a:t>
            </a:r>
            <a:r>
              <a:rPr kumimoji="0" lang="zh-CN" altLang="en-US" b="1" spc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编译器自动将引用成员初始化代码，编译到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所有</a:t>
            </a:r>
            <a:r>
              <a:rPr kumimoji="0" lang="zh-CN" altLang="en-US" b="1" spc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构造函数形参列表后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811485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理论：非静态成员初始化只能在初始化列表或构造函数中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360" y="1124744"/>
            <a:ext cx="7772400" cy="5029886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7932199" y="3122622"/>
            <a:ext cx="4083169" cy="103412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道理上：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类声明的大括号内，成员只是声明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完整成员定义，是在对象构造是完成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5810599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语法糖：非静态成员声明时“初始化”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91444" y="1863401"/>
            <a:ext cx="7412868" cy="18774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b="1" dirty="0" err="1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hpp</a:t>
            </a:r>
            <a:r>
              <a:rPr lang="zh-CN" altLang="en-US" sz="2000" b="1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中，</a:t>
            </a:r>
            <a:r>
              <a:rPr lang="zh-CN" altLang="en-GB" sz="2000" b="1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类</a:t>
            </a:r>
            <a:r>
              <a:rPr lang="zh-CN" altLang="en-US" sz="2000" b="1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大括号内：</a:t>
            </a:r>
            <a:endParaRPr lang="en-US" altLang="zh-CN" sz="2000" b="1" dirty="0">
              <a:solidFill>
                <a:schemeClr val="accent2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GB" altLang="zh-CN" sz="2000" b="1" dirty="0">
              <a:solidFill>
                <a:schemeClr val="accent2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20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GB" altLang="zh-CN" sz="20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altLang="zh-CN" sz="20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m_Hour</a:t>
            </a:r>
            <a:r>
              <a:rPr lang="zh-CN" altLang="en-US" sz="2000" dirty="0">
                <a:solidFill>
                  <a:schemeClr val="tx1"/>
                </a:solidFill>
                <a:latin typeface="Menlo" panose="020B0609030804020204" pitchFamily="49" charset="0"/>
              </a:rPr>
              <a:t>   </a:t>
            </a:r>
            <a:r>
              <a:rPr lang="en-GB" altLang="zh-CN" sz="20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altLang="zh-CN" sz="200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altLang="zh-CN" sz="20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};</a:t>
            </a:r>
            <a:endParaRPr lang="en-GB" altLang="zh-CN" sz="20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20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m_Minute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altLang="zh-CN" sz="200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  <a:endParaRPr lang="en-GB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20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m_Second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altLang="zh-CN" sz="200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  <a:endParaRPr lang="en-GB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91444" y="5313521"/>
            <a:ext cx="9584675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注意：这仅仅是降低程序员编码量，提供方便，但不代表</a:t>
            </a:r>
            <a:r>
              <a:rPr kumimoji="0" lang="en-US" altLang="zh-CN" b="1" spc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OOP</a:t>
            </a:r>
            <a:r>
              <a:rPr kumimoji="0" lang="zh-CN" altLang="en-US" b="1" spc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逻辑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91444" y="4296347"/>
            <a:ext cx="9969396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b="1" spc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↑</a:t>
            </a:r>
            <a:r>
              <a:rPr kumimoji="0" lang="zh-CN" altLang="en-US" b="1" spc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编译器自动将引用成员初始化代码，编译到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所有</a:t>
            </a:r>
            <a:r>
              <a:rPr kumimoji="0" lang="zh-CN" altLang="en-US" b="1" spc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构造函数形参列表后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495600" y="2924944"/>
            <a:ext cx="7200800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现场</a:t>
            </a:r>
            <a:r>
              <a:rPr lang="en-US" altLang="zh-CN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：日期类</a:t>
            </a:r>
            <a:endParaRPr lang="en-US" altLang="zh-CN" sz="280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3539716" y="944724"/>
            <a:ext cx="493254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提取属性（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）：非静态数据成员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 bwMode="auto">
          <a:xfrm>
            <a:off x="3539716" y="1880828"/>
            <a:ext cx="493254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提取属性（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）：静态数据成员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3539715" y="2816932"/>
            <a:ext cx="493254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提取行为（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）：隐性必备行为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3539714" y="3727636"/>
            <a:ext cx="493254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提取行为（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）：非静态成员函数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3528645" y="4663740"/>
            <a:ext cx="493254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提取行为（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）：静态成员函数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3526991" y="5573038"/>
            <a:ext cx="493254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提取行为（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）：行为代码分配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153391" y="465799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前沿知识与科学精神并重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战略眼光与家国情怀兼具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融入学生与团队思政建设</a:t>
            </a:r>
            <a:endParaRPr lang="zh-CN" altLang="en-US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495600" y="2924944"/>
            <a:ext cx="7200800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下次见</a:t>
            </a:r>
            <a:endParaRPr lang="en-US" altLang="zh-CN" sz="2800" b="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181415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组织安排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47528" y="389329"/>
            <a:ext cx="6218852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紧扣实践技能</a:t>
            </a:r>
            <a:endParaRPr lang="zh-CN" altLang="en-US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803412" y="1232756"/>
            <a:ext cx="9865096" cy="482869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会写！</a:t>
            </a:r>
            <a:endParaRPr lang="en-US" altLang="zh-CN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基本语法、语义（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C++11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标准，提倡标准化编码跨平台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面向对象设计概念和方法（封装、继承、多态）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用面向对象编程（</a:t>
            </a:r>
            <a:r>
              <a:rPr lang="zh-CN" altLang="en-US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调库，人人为我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面向对象编程（</a:t>
            </a:r>
            <a:r>
              <a:rPr lang="zh-CN" altLang="en-US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写库，我为人人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敢写！</a:t>
            </a:r>
            <a:endParaRPr lang="en-US" altLang="zh-CN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调试技能：杜绝相面式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报错就慌了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没错就慌了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分析技能：作业覆盖绝大部分知识点的运用，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知识树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技能树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设计和评价技能：</a:t>
            </a:r>
            <a:r>
              <a:rPr lang="zh-CN" altLang="en-US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设计优雅＞功能实现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coding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后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coding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181415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组织安排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47528" y="389329"/>
            <a:ext cx="6218852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紧扣实践技能</a:t>
            </a:r>
            <a:endParaRPr lang="zh-CN" altLang="en-US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1055440" y="1268760"/>
            <a:ext cx="9793088" cy="4828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小作业：减少次数、提高开放型</a:t>
            </a:r>
            <a:endParaRPr lang="en-US" altLang="zh-CN" b="1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学时，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3~5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次，与大作业所需技能有机结合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开放，如：如何限定某个类只能创建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个对象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更开放，如：如何限定某个类只能动态创建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个对象，并与程序结束时自动释放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b="1" dirty="0"/>
              <a:t>大作业：减少耗时，但不降低难度</a:t>
            </a:r>
            <a:endParaRPr lang="en-US" altLang="zh-CN" b="1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减少耗时：降低工程代码量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不降低难度：必须综合运用绝大多数知识点完成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成绩进一步体现软件工程思维：功能完成度成绩占比不超过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引导同学们正确认识：面向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Baidu/CSDN/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Stackoverflow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181415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组织安排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47528" y="389329"/>
            <a:ext cx="6218852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大家最关心的大作业，你猜</a:t>
            </a:r>
            <a:endParaRPr lang="zh-CN" altLang="en-US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4095" t="11653" r="2418" b="5560"/>
          <a:stretch>
            <a:fillRect/>
          </a:stretch>
        </p:blipFill>
        <p:spPr>
          <a:xfrm>
            <a:off x="1115616" y="1457180"/>
            <a:ext cx="9960768" cy="50111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495600" y="2924944"/>
            <a:ext cx="7200800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数据和操作分离的问题</a:t>
            </a:r>
            <a:endParaRPr lang="en-US" altLang="zh-CN" sz="280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627864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如何用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语言描述一个仅包含时分秒的时间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351179" y="440668"/>
            <a:ext cx="3587842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r"/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V1.0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，最朴素的思维：</a:t>
            </a:r>
            <a:r>
              <a:rPr kumimoji="0" lang="en-US" altLang="zh-CN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个变量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1404" y="1772816"/>
            <a:ext cx="3744416" cy="400725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altLang="zh-CN" dirty="0">
                <a:solidFill>
                  <a:srgbClr val="267507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//V1.0</a:t>
            </a:r>
            <a:endParaRPr lang="en-GB" altLang="zh-CN" dirty="0">
              <a:solidFill>
                <a:srgbClr val="267507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dirty="0">
                <a:solidFill>
                  <a:srgbClr val="9B2393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Hour;</a:t>
            </a:r>
            <a:endParaRPr lang="en-GB" altLang="zh-CN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dirty="0">
                <a:solidFill>
                  <a:srgbClr val="9B2393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Minute;</a:t>
            </a:r>
            <a:endParaRPr lang="en-GB" altLang="zh-CN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dirty="0">
                <a:solidFill>
                  <a:srgbClr val="9B2393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Second;</a:t>
            </a:r>
            <a:endParaRPr lang="en-GB" altLang="zh-CN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endParaRPr lang="en-GB" altLang="zh-CN" dirty="0">
              <a:solidFill>
                <a:srgbClr val="267507"/>
              </a:solidFill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dirty="0">
                <a:solidFill>
                  <a:srgbClr val="267507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//V1.0 Usage</a:t>
            </a:r>
            <a:endParaRPr lang="en-GB" altLang="zh-CN" dirty="0">
              <a:solidFill>
                <a:srgbClr val="267507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Hour   = 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-</a:t>
            </a:r>
            <a:r>
              <a:rPr lang="en-US" altLang="zh-CN" dirty="0">
                <a:solidFill>
                  <a:srgbClr val="1C00CF"/>
                </a:solidFill>
                <a:highlight>
                  <a:srgbClr val="FFFFFF"/>
                </a:highlight>
                <a:latin typeface="Menlo" panose="020B0609030804020204" pitchFamily="49" charset="0"/>
              </a:rPr>
              <a:t>1</a:t>
            </a:r>
            <a:r>
              <a:rPr lang="en-GB" altLang="zh-CN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Minute = -</a:t>
            </a:r>
            <a:r>
              <a:rPr lang="en-GB" altLang="zh-CN" dirty="0">
                <a:solidFill>
                  <a:srgbClr val="1C00C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1</a:t>
            </a:r>
            <a:r>
              <a:rPr lang="en-GB" altLang="zh-CN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Second = 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-</a:t>
            </a:r>
            <a:r>
              <a:rPr lang="en-US" altLang="zh-CN" dirty="0">
                <a:solidFill>
                  <a:srgbClr val="1C00CF"/>
                </a:solidFill>
                <a:highlight>
                  <a:srgbClr val="FFFFFF"/>
                </a:highlight>
                <a:latin typeface="Menlo" panose="020B0609030804020204" pitchFamily="49" charset="0"/>
              </a:rPr>
              <a:t>1</a:t>
            </a:r>
            <a:r>
              <a:rPr lang="en-GB" altLang="zh-CN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27136" y="3543399"/>
            <a:ext cx="7778091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问题：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逻辑上所需取值范围与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取值范围不同</a:t>
            </a:r>
            <a:endParaRPr kumimoji="0" lang="en-US" altLang="zh-CN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DI5ZDFlOWFmNjczMmQyYjgzYjRkNTYwMWM5ZjllNzQifQ=="/>
</p:tagLst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  <a:txDef>
      <a:spPr>
        <a:noFill/>
        <a:ln w="25400" cap="flat" cmpd="sng" algn="ctr">
          <a:noFill/>
          <a:prstDash val="solid"/>
        </a:ln>
      </a:spPr>
      <a:bodyPr wrap="square">
        <a:spAutoFit/>
      </a:bodyPr>
      <a:lstStyle>
        <a:defPPr algn="l">
          <a:defRPr kumimoji="0" sz="1800" b="0" i="0" u="none" strike="noStrike" kern="1200" cap="none" spc="10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Times New Roman" panose="02020603050405020304" pitchFamily="18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15122</Words>
  <Application>WPS 演示</Application>
  <PresentationFormat>宽屏</PresentationFormat>
  <Paragraphs>1057</Paragraphs>
  <Slides>48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6" baseType="lpstr">
      <vt:lpstr>Arial</vt:lpstr>
      <vt:lpstr>宋体</vt:lpstr>
      <vt:lpstr>Wingdings</vt:lpstr>
      <vt:lpstr>Times New Roman</vt:lpstr>
      <vt:lpstr>微软雅黑</vt:lpstr>
      <vt:lpstr>黑体</vt:lpstr>
      <vt:lpstr>Menlo</vt:lpstr>
      <vt:lpstr>Segoe Print</vt:lpstr>
      <vt:lpstr>Arial Unicode MS</vt:lpstr>
      <vt:lpstr>Arial Black</vt:lpstr>
      <vt:lpstr>隶书</vt:lpstr>
      <vt:lpstr>Gill Sans</vt:lpstr>
      <vt:lpstr>Gill Sans MT</vt:lpstr>
      <vt:lpstr>Gill Sans Light</vt:lpstr>
      <vt:lpstr>Gill Sans Light</vt:lpstr>
      <vt:lpstr>Yu Gothic UI Light</vt:lpstr>
      <vt:lpstr>AMGDT</vt:lpstr>
      <vt:lpstr>默认设计模板</vt:lpstr>
      <vt:lpstr>面向对象程序设计训练 Day01 类和对象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clc</dc:creator>
  <cp:lastModifiedBy>zhangbo</cp:lastModifiedBy>
  <cp:revision>3444</cp:revision>
  <cp:lastPrinted>2019-07-03T00:25:00Z</cp:lastPrinted>
  <dcterms:created xsi:type="dcterms:W3CDTF">2024-07-15T01:00:00Z</dcterms:created>
  <dcterms:modified xsi:type="dcterms:W3CDTF">2024-07-16T03:27:50Z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8912EC12FF4E49A382B7FEA9C93FF0DA_12</vt:lpwstr>
  </property>
  <property fmtid="{D5CDD505-2E9C-101B-9397-08002B2CF9AE}" pid="3" name="KSOProductBuildVer">
    <vt:lpwstr>2052-12.1.0.17147</vt:lpwstr>
  </property>
</Properties>
</file>