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707" r:id="rId3"/>
    <p:sldId id="1409" r:id="rId5"/>
    <p:sldId id="1410" r:id="rId6"/>
    <p:sldId id="1414" r:id="rId7"/>
    <p:sldId id="1310" r:id="rId8"/>
    <p:sldId id="1415" r:id="rId9"/>
    <p:sldId id="1416" r:id="rId10"/>
    <p:sldId id="1417" r:id="rId11"/>
    <p:sldId id="1411" r:id="rId12"/>
    <p:sldId id="1418" r:id="rId13"/>
    <p:sldId id="1419" r:id="rId14"/>
    <p:sldId id="1412" r:id="rId15"/>
    <p:sldId id="1420" r:id="rId16"/>
    <p:sldId id="1413" r:id="rId17"/>
    <p:sldId id="1422" r:id="rId18"/>
    <p:sldId id="1421" r:id="rId19"/>
    <p:sldId id="1398" r:id="rId20"/>
    <p:sldId id="938" r:id="rId21"/>
  </p:sldIdLst>
  <p:sldSz cx="12192000" cy="6858000"/>
  <p:notesSz cx="7099300" cy="10234295"/>
  <p:custDataLst>
    <p:tags r:id="rId26"/>
  </p:custDataLst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FF2600"/>
    <a:srgbClr val="75507B"/>
    <a:srgbClr val="CCE8CC"/>
    <a:srgbClr val="E1EED2"/>
    <a:srgbClr val="F7CEE5"/>
    <a:srgbClr val="ECCCD2"/>
    <a:srgbClr val="E9CDD2"/>
    <a:srgbClr val="D7E9D6"/>
    <a:srgbClr val="2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 autoAdjust="0"/>
    <p:restoredTop sz="96287" autoAdjust="0"/>
  </p:normalViewPr>
  <p:slideViewPr>
    <p:cSldViewPr showGuides="1">
      <p:cViewPr varScale="1">
        <p:scale>
          <a:sx n="137" d="100"/>
          <a:sy n="137" d="100"/>
        </p:scale>
        <p:origin x="992" y="184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anose="05000000000000000000" pitchFamily="2" charset="2"/>
              <a:buChar char="l"/>
              <a:defRPr sz="2400"/>
            </a:lvl1pPr>
            <a:lvl2pPr marL="742950" indent="-285750">
              <a:buSzPct val="70000"/>
              <a:buFont typeface="Wingdings" panose="05000000000000000000" pitchFamily="2" charset="2"/>
              <a:buChar char="l"/>
              <a:defRPr/>
            </a:lvl2pPr>
            <a:lvl3pPr marL="1143000" indent="-228600">
              <a:buSzPct val="70000"/>
              <a:buFont typeface="Wingdings" panose="05000000000000000000" pitchFamily="2" charset="2"/>
              <a:buChar char="l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here to add title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endParaRPr lang="en-US" altLang="zh-CN" dirty="0"/>
          </a:p>
          <a:p>
            <a:pPr lvl="3"/>
            <a:r>
              <a:rPr lang="en-US" altLang="zh-CN" dirty="0"/>
              <a:t>4</a:t>
            </a:r>
            <a:endParaRPr lang="en-US" altLang="zh-CN" dirty="0"/>
          </a:p>
          <a:p>
            <a:pPr lvl="4"/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39243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>
            <a:fillRect/>
          </a:stretch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>
            <a:fillRect/>
          </a:stretch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421" y="2200589"/>
            <a:ext cx="1042315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面向对象程序设计训练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Day01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类和对象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indent="-342900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/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/>
                <a:gridCol w="4727072"/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  <a:endParaRPr kumimoji="1" lang="zh-CN" altLang="en-US" sz="2000" b="1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0362" y="1563179"/>
            <a:ext cx="627607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不变：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优先级、结合律、名字、符号、目数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0362" y="2510963"/>
            <a:ext cx="403187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可变：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参数类型、实现机制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0362" y="3320988"/>
            <a:ext cx="467307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实现不应脱离运算符含义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0719" y="4131013"/>
            <a:ext cx="6893234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形式：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 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operatorXX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形参列表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返回值类型和形参列表不可都是简单类型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0545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）：非静态成员函数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00987" y="401847"/>
            <a:ext cx="159793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each/every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3412" y="1304764"/>
            <a:ext cx="7376571" cy="49761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Setter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SetYear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SetMonth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SetDay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公有引用数据成员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IsLeapYear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DaysFrom19000101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DaysBetween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IsEalierThan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IsSame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IsLaterThan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1844" y="3782574"/>
            <a:ext cx="3780420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operator-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operator&lt;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operator==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operator&gt;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参数默认值和函数重载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32632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函数参数默认值规则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47428" y="1268760"/>
            <a:ext cx="783099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函数声明：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形参列表，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自右向左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连续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给出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"=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默认值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7428" y="1922125"/>
            <a:ext cx="563487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函数定义：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形参列表，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给出默认值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761" y="2575490"/>
            <a:ext cx="787908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函数调用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：实参列表，参数个数可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小于等于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所需形参，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自右向左不足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的实参使用默认值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0761" y="3882220"/>
            <a:ext cx="1089593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实现本质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多个函数的重载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个具有默认值的参数，相当于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个函数重载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7428" y="5132748"/>
            <a:ext cx="755847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实际运用：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默认构造函数（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可无参调用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的构造函数）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492896"/>
            <a:ext cx="12192000" cy="1872208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为什么拷贝构造函数和赋值运算符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参数是引用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5783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拷贝函数是自动触发的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7368" y="1052736"/>
            <a:ext cx="8820980" cy="15204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3.</a:t>
            </a:r>
            <a:r>
              <a:rPr lang="zh-CN" altLang="en-US" sz="16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实参到形参，等价于：形参拷贝构造函数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实参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  <a:endParaRPr lang="en-US" altLang="zh-CN" sz="1600" dirty="0">
              <a:solidFill>
                <a:srgbClr val="FF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void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Func1(Time Arg){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    </a:t>
            </a:r>
            <a:r>
              <a:rPr lang="en-GB" altLang="zh-C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Arg.Set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sz="16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}</a:t>
            </a:r>
            <a:endParaRPr lang="en-GB" altLang="zh-CN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Func1(t1);</a:t>
            </a:r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调用</a:t>
            </a:r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Arg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的</a:t>
            </a:r>
            <a:r>
              <a:rPr lang="zh-CN" altLang="en-US" sz="1600" dirty="0">
                <a:solidFill>
                  <a:srgbClr val="267507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拷贝</a:t>
            </a:r>
            <a:r>
              <a:rPr lang="zh-CN" altLang="en-US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构造函数：</a:t>
            </a:r>
            <a:r>
              <a:rPr lang="en-GB" altLang="zh-CN" sz="1600" dirty="0">
                <a:solidFill>
                  <a:srgbClr val="267507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Arg(t1);</a:t>
            </a:r>
            <a:endParaRPr lang="en-GB" altLang="zh-CN" sz="1600" dirty="0">
              <a:solidFill>
                <a:srgbClr val="267507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9396" y="3059668"/>
            <a:ext cx="481413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如果拷贝构造函数参数类型不是引用，而是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1424" y="3789040"/>
            <a:ext cx="5256584" cy="24068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Func1(t1);</a:t>
            </a:r>
            <a:r>
              <a:rPr kumimoji="1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507"/>
                </a:solidFill>
                <a:effectLst/>
                <a:highlight>
                  <a:srgbClr val="FFFFFF"/>
                </a:highlight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//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7507"/>
                </a:solidFill>
                <a:effectLst/>
                <a:highlight>
                  <a:srgbClr val="FFFFFF"/>
                </a:highlight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调用</a:t>
            </a:r>
            <a:r>
              <a:rPr kumimoji="1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507"/>
                </a:solidFill>
                <a:effectLst/>
                <a:highlight>
                  <a:srgbClr val="FFFFFF"/>
                </a:highlight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Arg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7507"/>
                </a:solidFill>
                <a:effectLst/>
                <a:highlight>
                  <a:srgbClr val="FFFFFF"/>
                </a:highlight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的</a:t>
            </a:r>
            <a:r>
              <a:rPr lang="zh-CN" altLang="en-US" sz="1600" dirty="0">
                <a:solidFill>
                  <a:srgbClr val="267507"/>
                </a:solidFill>
                <a:highlight>
                  <a:srgbClr val="FFFFFF"/>
                </a:highlight>
                <a:latin typeface="Menlo" panose="020B0609030804020204" pitchFamily="49" charset="0"/>
                <a:ea typeface="黑体" panose="02010609060101010101" pitchFamily="49" charset="-122"/>
              </a:rPr>
              <a:t>拷贝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7507"/>
                </a:solidFill>
                <a:effectLst/>
                <a:highlight>
                  <a:srgbClr val="FFFFFF"/>
                </a:highlight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构造函数：</a:t>
            </a:r>
            <a:r>
              <a:rPr kumimoji="1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Arg(t1);</a:t>
            </a:r>
            <a:endParaRPr kumimoji="1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Menlo" panose="020B0609030804020204" pitchFamily="49" charset="0"/>
              <a:ea typeface="黑体" panose="02010609060101010101" pitchFamily="49" charset="-122"/>
              <a:cs typeface="+mn-cs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黑体" panose="02010609060101010101" pitchFamily="49" charset="-122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黑体" panose="02010609060101010101" pitchFamily="49" charset="-122"/>
              </a:rPr>
              <a:t>Arg(t1)</a:t>
            </a:r>
            <a:r>
              <a:rPr lang="zh-CN" altLang="en-GB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是实参，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是形参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GB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实参，自动调用拷贝构造函数：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Source</a:t>
            </a:r>
            <a:r>
              <a:rPr lang="en-GB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黑体" panose="02010609060101010101" pitchFamily="49" charset="-122"/>
              </a:rPr>
              <a:t>(t1)</a:t>
            </a:r>
            <a:endParaRPr lang="en-GB" altLang="zh-CN" sz="1600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黑体" panose="02010609060101010101" pitchFamily="49" charset="-122"/>
              </a:rPr>
              <a:t>Source(t1)</a:t>
            </a:r>
            <a:r>
              <a:rPr lang="zh-CN" altLang="en-GB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是实参，另一个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是形参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6561" y="3068960"/>
            <a:ext cx="360873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Source)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0016" y="3501008"/>
            <a:ext cx="4860540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子子孙孙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无穷匮也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而山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(stack</a:t>
            </a: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size)</a:t>
            </a: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不加增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何苦而不平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(overflow)?</a:t>
            </a:r>
            <a:endParaRPr lang="zh-CN" alt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924944"/>
            <a:ext cx="12192000" cy="1008112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订正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182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必备隐性行为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3592" y="364882"/>
            <a:ext cx="727280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赋值运算符，也是成员函数，实现成员对等赋值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1444" y="1154571"/>
            <a:ext cx="4171335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返回值类型是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Time&amp;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为什么？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5256" y="2096852"/>
            <a:ext cx="10841429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左值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：可以被赋值的对象（变量，动态创建的实体）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可以放在赋值运算符左边的对象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1444" y="3007384"/>
            <a:ext cx="3486477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altLang="zh-C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 = b = c;</a:t>
            </a:r>
            <a:r>
              <a:rPr kumimoji="0" lang="zh-CN" altLang="en-US" sz="2000" b="1" spc="100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如何理解？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45" y="5723434"/>
            <a:ext cx="5810944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= b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中：</a:t>
            </a:r>
            <a:endParaRPr kumimoji="0" lang="en-US" altLang="zh-CN" sz="20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(a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b)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的结果是左值，表示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本身的存储空间</a:t>
            </a:r>
            <a:endParaRPr lang="zh-CN" altLang="en-US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7144" y="4460087"/>
            <a:ext cx="2069797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变量的含义不同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9392" y="4059977"/>
            <a:ext cx="422423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右值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：代表值（读取，参与计算）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05382" y="4830026"/>
            <a:ext cx="449353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：代表存储空间（用于存放值）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65820" y="2822718"/>
            <a:ext cx="2700300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2"/>
                </a:solidFill>
                <a:latin typeface="Menlo" panose="020B0609030804020204" pitchFamily="49" charset="0"/>
              </a:rPr>
              <a:t>A.</a:t>
            </a:r>
            <a:r>
              <a:rPr lang="zh-CN" altLang="en-US" sz="2000" b="1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= b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c;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20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(b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c);</a:t>
            </a:r>
            <a:endParaRPr lang="zh-CN" altLang="en-US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64252" y="5723433"/>
            <a:ext cx="1209710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= b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kumimoji="0" lang="en-US" altLang="zh-CN" sz="20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c;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zh-CN" altLang="en-US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3177111" y="4059977"/>
            <a:ext cx="128271" cy="117015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/>
          <p:cNvSpPr/>
          <p:nvPr/>
        </p:nvSpPr>
        <p:spPr bwMode="auto">
          <a:xfrm>
            <a:off x="8235981" y="5766297"/>
            <a:ext cx="128271" cy="72657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7248128" y="5949280"/>
            <a:ext cx="656457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4907868" y="2865582"/>
            <a:ext cx="128271" cy="72657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776520" y="1232756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重要概念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76356" y="3223638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←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这个是对的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/>
          <a:srcRect b="6544"/>
          <a:stretch>
            <a:fillRect/>
          </a:stretch>
        </p:blipFill>
        <p:spPr>
          <a:xfrm>
            <a:off x="9317805" y="2644984"/>
            <a:ext cx="2177064" cy="20572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融入学生与团队思政建设</a:t>
            </a:r>
            <a:endParaRPr lang="zh-CN" altLang="en-US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：日期类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3539716" y="944724"/>
            <a:ext cx="49325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提取属性（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）：非静态数据成员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 bwMode="auto">
          <a:xfrm>
            <a:off x="3539716" y="1880828"/>
            <a:ext cx="49325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提取属性（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）：静态数据成员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39715" y="2816932"/>
            <a:ext cx="49325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）：隐性必备行为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539714" y="3727636"/>
            <a:ext cx="49325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）：非静态成员函数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528645" y="4663740"/>
            <a:ext cx="49325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）：静态成员函数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26991" y="5573038"/>
            <a:ext cx="49325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）：行为代码分配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98250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提取属性（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）：非静态数据成员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00987" y="401847"/>
            <a:ext cx="159793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each/every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9436" y="2323581"/>
            <a:ext cx="456144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逻辑上：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Year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Month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Day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161" y="4833156"/>
            <a:ext cx="89761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实现上：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Year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Month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Day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，应为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私有数据成员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公有引用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99956" y="1636020"/>
            <a:ext cx="5398371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都有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，取值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各异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各自有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取值范围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，需要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写入规则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无各自的读取规则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65847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提取属性（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）：静态数据成员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80660" y="406172"/>
            <a:ext cx="116935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zero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/all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396" y="1808820"/>
            <a:ext cx="5860900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逻辑上：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Min/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MaxYear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Min/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MaxMonth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DaysInMonth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需要考虑闰年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396" y="3888641"/>
            <a:ext cx="5535295" cy="90360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实现上：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应为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private+static+const</a:t>
            </a:r>
            <a:endParaRPr kumimoji="0" lang="en-US" altLang="zh-CN" b="1" spc="100" dirty="0" err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/public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0553" y="1484784"/>
            <a:ext cx="5398371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不依赖于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任何对象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所有对象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都不会超出其限制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取值初始化后不可修改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792" y="5075170"/>
            <a:ext cx="906370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static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数据成员初始化：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常规方式         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constexpr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0" lang="zh-CN" altLang="en-US" sz="16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（类内声明、类外初始化）</a:t>
            </a:r>
            <a:r>
              <a:rPr kumimoji="0" lang="zh-CN" altLang="en-US" sz="24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0" lang="zh-CN" altLang="en-US" sz="16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（编译期可确定值的常量）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65847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）：隐性必备行为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73473" y="1052736"/>
            <a:ext cx="6604693" cy="49761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初始化：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无参构造函数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、初始化为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1900-1-1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有参构造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初始化为指定日期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↑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引用成员均需在初始化列表中绑定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   ：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赋值运算符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销毁   ：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0545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）：非静态成员函数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00987" y="401847"/>
            <a:ext cx="159793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each/every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3412" y="1304764"/>
            <a:ext cx="7376571" cy="49761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Setter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SetYear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SetMonth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SetDay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公有引用数据成员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IsLeapYear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DaysFrom19000101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DaysBetween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IsEalierThan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IsSame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IsLaterThan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69447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提取行为（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）：静态成员函数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27848" y="406172"/>
            <a:ext cx="116935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zero/all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16" y="1568811"/>
            <a:ext cx="3458126" cy="43482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IsValid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IsLeapYear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DaysFrom19000101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DaysBetween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IsEalierThan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IsSame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IsLaterThan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所有行为都是函数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5ZDFlOWFmNjczMmQyYjgzYjRkNTYwMWM5ZjllNzQ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WPS 演示</Application>
  <PresentationFormat>宽屏</PresentationFormat>
  <Paragraphs>256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微软雅黑</vt:lpstr>
      <vt:lpstr>黑体</vt:lpstr>
      <vt:lpstr>Menlo</vt:lpstr>
      <vt:lpstr>Segoe Print</vt:lpstr>
      <vt:lpstr>Arial Unicode MS</vt:lpstr>
      <vt:lpstr>Arial Black</vt:lpstr>
      <vt:lpstr>默认设计模板</vt:lpstr>
      <vt:lpstr>面向对象程序设计训练 Day01 类和对象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zhangbo</cp:lastModifiedBy>
  <cp:revision>3452</cp:revision>
  <cp:lastPrinted>2019-07-03T00:25:00Z</cp:lastPrinted>
  <dcterms:created xsi:type="dcterms:W3CDTF">2024-07-16T00:58:06Z</dcterms:created>
  <dcterms:modified xsi:type="dcterms:W3CDTF">2024-07-16T03:27:48Z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6C20530267094500BA93373177DD0DFF_12</vt:lpwstr>
  </property>
  <property fmtid="{D5CDD505-2E9C-101B-9397-08002B2CF9AE}" pid="3" name="KSOProductBuildVer">
    <vt:lpwstr>2052-12.1.0.17147</vt:lpwstr>
  </property>
</Properties>
</file>