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showSpecialPlsOnTitleSld="0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707" r:id="rId3"/>
    <p:sldId id="1409" r:id="rId5"/>
    <p:sldId id="1414" r:id="rId6"/>
    <p:sldId id="1423" r:id="rId7"/>
    <p:sldId id="1424" r:id="rId8"/>
    <p:sldId id="1429" r:id="rId9"/>
    <p:sldId id="1425" r:id="rId10"/>
    <p:sldId id="1426" r:id="rId11"/>
    <p:sldId id="1427" r:id="rId12"/>
    <p:sldId id="1310" r:id="rId13"/>
    <p:sldId id="1428" r:id="rId14"/>
    <p:sldId id="1430" r:id="rId15"/>
    <p:sldId id="1431" r:id="rId16"/>
    <p:sldId id="1432" r:id="rId17"/>
    <p:sldId id="1433" r:id="rId18"/>
    <p:sldId id="1435" r:id="rId19"/>
    <p:sldId id="1436" r:id="rId20"/>
    <p:sldId id="1437" r:id="rId21"/>
    <p:sldId id="1438" r:id="rId22"/>
    <p:sldId id="1439" r:id="rId23"/>
    <p:sldId id="1440" r:id="rId24"/>
    <p:sldId id="1441" r:id="rId25"/>
    <p:sldId id="1442" r:id="rId26"/>
    <p:sldId id="1443" r:id="rId27"/>
    <p:sldId id="1446" r:id="rId28"/>
    <p:sldId id="1447" r:id="rId29"/>
    <p:sldId id="1448" r:id="rId30"/>
    <p:sldId id="1449" r:id="rId31"/>
    <p:sldId id="1452" r:id="rId32"/>
    <p:sldId id="1453" r:id="rId33"/>
    <p:sldId id="1454" r:id="rId34"/>
    <p:sldId id="1455" r:id="rId35"/>
    <p:sldId id="1456" r:id="rId36"/>
    <p:sldId id="1457" r:id="rId37"/>
    <p:sldId id="1458" r:id="rId38"/>
    <p:sldId id="1445" r:id="rId39"/>
    <p:sldId id="1434" r:id="rId40"/>
    <p:sldId id="1444" r:id="rId41"/>
    <p:sldId id="1459" r:id="rId42"/>
    <p:sldId id="1460" r:id="rId43"/>
    <p:sldId id="938" r:id="rId44"/>
  </p:sldIdLst>
  <p:sldSz cx="12192000" cy="6858000"/>
  <p:notesSz cx="7099300" cy="10234295"/>
  <p:custDataLst>
    <p:tags r:id="rId49"/>
  </p:custDataLst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30" userDrawn="1">
          <p15:clr>
            <a:srgbClr val="A4A3A4"/>
          </p15:clr>
        </p15:guide>
        <p15:guide id="7" orient="horz" pos="124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FF2600"/>
    <a:srgbClr val="75507B"/>
    <a:srgbClr val="CCE8CC"/>
    <a:srgbClr val="E1EED2"/>
    <a:srgbClr val="F7CEE5"/>
    <a:srgbClr val="ECCCD2"/>
    <a:srgbClr val="E9CDD2"/>
    <a:srgbClr val="D7E9D6"/>
    <a:srgbClr val="204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3" autoAdjust="0"/>
    <p:restoredTop sz="96182" autoAdjust="0"/>
  </p:normalViewPr>
  <p:slideViewPr>
    <p:cSldViewPr showGuides="1">
      <p:cViewPr varScale="1">
        <p:scale>
          <a:sx n="126" d="100"/>
          <a:sy n="126" d="100"/>
        </p:scale>
        <p:origin x="208" y="376"/>
      </p:cViewPr>
      <p:guideLst>
        <p:guide orient="horz" pos="4090"/>
        <p:guide pos="211"/>
        <p:guide pos="7469"/>
        <p:guide orient="horz" pos="2230"/>
        <p:guide orient="horz" pos="1240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anose="05000000000000000000" pitchFamily="2" charset="2"/>
              <a:buChar char="l"/>
              <a:defRPr sz="2400"/>
            </a:lvl1pPr>
            <a:lvl2pPr marL="742950" indent="-285750">
              <a:buSzPct val="70000"/>
              <a:buFont typeface="Wingdings" panose="05000000000000000000" pitchFamily="2" charset="2"/>
              <a:buChar char="l"/>
              <a:defRPr/>
            </a:lvl2pPr>
            <a:lvl3pPr marL="1143000" indent="-228600">
              <a:buSzPct val="70000"/>
              <a:buFont typeface="Wingdings" panose="05000000000000000000" pitchFamily="2" charset="2"/>
              <a:buChar char="l"/>
              <a:defRPr/>
            </a:lvl3pPr>
            <a:lvl4pPr marL="1600200" indent="-228600">
              <a:buFont typeface="Wingdings" panose="05000000000000000000" pitchFamily="2" charset="2"/>
              <a:buChar char="l"/>
              <a:defRPr/>
            </a:lvl4pPr>
            <a:lvl5pPr marL="2057400" indent="-228600"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here to add title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endParaRPr lang="en-US" altLang="zh-CN" dirty="0"/>
          </a:p>
          <a:p>
            <a:pPr lvl="3"/>
            <a:r>
              <a:rPr lang="en-US" altLang="zh-CN" dirty="0"/>
              <a:t>4</a:t>
            </a:r>
            <a:endParaRPr lang="en-US" altLang="zh-CN" dirty="0"/>
          </a:p>
          <a:p>
            <a:pPr lvl="4"/>
            <a:r>
              <a:rPr lang="en-US" altLang="zh-CN" dirty="0"/>
              <a:t>5</a:t>
            </a:r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39243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>
            <a:fillRect/>
          </a:stretch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>
            <a:fillRect/>
          </a:stretch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421" y="2200589"/>
            <a:ext cx="1042315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面向对象程序设计训练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Day03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类和对象间的几种关系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indent="-342900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0" name="表格 2"/>
          <p:cNvGraphicFramePr>
            <a:graphicFrameLocks noGrp="1"/>
          </p:cNvGraphicFramePr>
          <p:nvPr/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/>
                <a:gridCol w="4727072"/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  <a:endParaRPr kumimoji="1" lang="zh-CN" altLang="en-US" sz="2000" b="1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2293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子类对象如何初始化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359695" y="1808820"/>
            <a:ext cx="4572508" cy="9048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类部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（包含所有父类该有的数据成员）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59696" y="2708920"/>
            <a:ext cx="4572508" cy="9048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子类部分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（包含子类独有的数据成员）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830" y="2291905"/>
            <a:ext cx="242887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内存中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完整的子类对象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3100706" y="1772816"/>
            <a:ext cx="150978" cy="186770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7448" y="4411613"/>
            <a:ext cx="667067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step②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子类构造函数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只负责初始化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子类部分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线箭头连接符 13"/>
          <p:cNvCxnSpPr>
            <a:endCxn id="8" idx="2"/>
          </p:cNvCxnSpPr>
          <p:nvPr/>
        </p:nvCxnSpPr>
        <p:spPr bwMode="auto">
          <a:xfrm flipV="1">
            <a:off x="5645950" y="3613783"/>
            <a:ext cx="0" cy="7978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1127448" y="5400161"/>
            <a:ext cx="1052403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step①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子类构造函数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自动间接触发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父类构造函数。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父类构造函数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只负责初始化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父类部分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肘形连接符 22"/>
          <p:cNvCxnSpPr>
            <a:endCxn id="7" idx="3"/>
          </p:cNvCxnSpPr>
          <p:nvPr/>
        </p:nvCxnSpPr>
        <p:spPr bwMode="auto">
          <a:xfrm rot="16200000" flipV="1">
            <a:off x="7240318" y="2953137"/>
            <a:ext cx="3580016" cy="219624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/>
          <p:cNvSpPr txBox="1"/>
          <p:nvPr/>
        </p:nvSpPr>
        <p:spPr>
          <a:xfrm>
            <a:off x="3366181" y="389144"/>
            <a:ext cx="8202887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继承的“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Is-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关系”：    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子类对象的父类部分</a:t>
            </a: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父类对象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完全等效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（相同的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属性与行为）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父类指针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可指向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子类对象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可访问成员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以父类为准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（取决于指针类型）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2293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子类对象如何初始化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76760" y="1628219"/>
            <a:ext cx="731187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step①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子类构造函数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自动间接触发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父类构造函数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760" y="3968479"/>
            <a:ext cx="10443885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默认触发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父类默认构造函数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没有父类默认构造函数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时，或有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其他需要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根据需要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手动指定每个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子类构造函数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</a:t>
            </a:r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哪一个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父类构造函数</a:t>
            </a:r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调用形式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线箭头连接符 2"/>
          <p:cNvCxnSpPr/>
          <p:nvPr/>
        </p:nvCxnSpPr>
        <p:spPr bwMode="auto">
          <a:xfrm>
            <a:off x="5483932" y="2024263"/>
            <a:ext cx="720080" cy="19442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93027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子类对象如何赋值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359695" y="1808820"/>
            <a:ext cx="4572508" cy="9048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类部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（包含所有父类该有的数据成员）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59696" y="2708920"/>
            <a:ext cx="4572508" cy="9048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子类部分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（包含子类独有的数据成员）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830" y="2291905"/>
            <a:ext cx="242887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内存中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完整的子类对象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3100706" y="1772816"/>
            <a:ext cx="150978" cy="186770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3432" y="4411613"/>
            <a:ext cx="667067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step①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子类赋值运算符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只负责赋值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子类部分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线箭头连接符 13"/>
          <p:cNvCxnSpPr>
            <a:endCxn id="8" idx="2"/>
          </p:cNvCxnSpPr>
          <p:nvPr/>
        </p:nvCxnSpPr>
        <p:spPr bwMode="auto">
          <a:xfrm flipV="1">
            <a:off x="5645950" y="3613783"/>
            <a:ext cx="0" cy="7978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983432" y="5400161"/>
            <a:ext cx="1073242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step②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子类赋值运算符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手动间接触发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父类赋值运算符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父类赋值运算符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只负责赋值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父类部分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肘形连接符 22"/>
          <p:cNvCxnSpPr>
            <a:endCxn id="7" idx="3"/>
          </p:cNvCxnSpPr>
          <p:nvPr/>
        </p:nvCxnSpPr>
        <p:spPr bwMode="auto">
          <a:xfrm rot="16200000" flipV="1">
            <a:off x="7204314" y="2989141"/>
            <a:ext cx="3616020" cy="216024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93027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子类对象如何析构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359695" y="1808820"/>
            <a:ext cx="4572508" cy="9048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类部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（包含所有父类该有的数据成员）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59696" y="2708920"/>
            <a:ext cx="4572508" cy="9048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子类部分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（包含子类独有的数据成员）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830" y="2291905"/>
            <a:ext cx="242887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内存中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完整的子类对象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3100706" y="1772816"/>
            <a:ext cx="150978" cy="186770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3432" y="4411613"/>
            <a:ext cx="635007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step①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子类析构函数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只负责析构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子类部分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线箭头连接符 13"/>
          <p:cNvCxnSpPr>
            <a:endCxn id="8" idx="2"/>
          </p:cNvCxnSpPr>
          <p:nvPr/>
        </p:nvCxnSpPr>
        <p:spPr bwMode="auto">
          <a:xfrm flipV="1">
            <a:off x="5645950" y="3613783"/>
            <a:ext cx="0" cy="7978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983432" y="5400161"/>
            <a:ext cx="10203434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step②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子类析构函数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自动间接触发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父类析构函数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父类析构函数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只负责析构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父类部分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肘形连接符 22"/>
          <p:cNvCxnSpPr>
            <a:endCxn id="7" idx="3"/>
          </p:cNvCxnSpPr>
          <p:nvPr/>
        </p:nvCxnSpPr>
        <p:spPr bwMode="auto">
          <a:xfrm rot="16200000" flipV="1">
            <a:off x="7186312" y="3007143"/>
            <a:ext cx="3652024" cy="216024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51484" y="2870618"/>
            <a:ext cx="928903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派生的“增、删、改”</a:t>
            </a:r>
            <a:endParaRPr lang="en-US" altLang="zh-CN" sz="44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5421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增量实现派生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87861" y="1412776"/>
            <a:ext cx="9494907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</a:t>
            </a:r>
            <a:r>
              <a:rPr kumimoji="0" lang="zh-CN" altLang="en-US" sz="3200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新增特有</a:t>
            </a:r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属性和行为</a:t>
            </a:r>
            <a:r>
              <a:rPr kumimoji="0" lang="zh-CN" altLang="en-US" sz="32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在子类层级实现</a:t>
            </a:r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闭包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4456" y="2816255"/>
            <a:ext cx="9918100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新增项</a:t>
            </a: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与父类中的</a:t>
            </a:r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重名</a:t>
            </a:r>
            <a:r>
              <a:rPr kumimoji="0" lang="zh-CN" altLang="en-US" sz="32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覆盖</a:t>
            </a: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父类中</a:t>
            </a:r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同名属性和行为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7861" y="4184682"/>
            <a:ext cx="9437199" cy="17666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覆盖：</a:t>
            </a: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函数重载</a:t>
            </a:r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不可跨跃</a:t>
            </a: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父类和子类</a:t>
            </a:r>
            <a:endParaRPr kumimoji="0" lang="en-US" altLang="zh-CN" sz="32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同名项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，在派生类内，将变得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无法直接调用</a:t>
            </a:r>
            <a:endParaRPr kumimoji="0" lang="en-US" altLang="zh-CN" sz="32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可以间接调用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5421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解决行为覆盖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76724" y="2740568"/>
            <a:ext cx="9389109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声明：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子类中“使用声明”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using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父类名</a:t>
            </a:r>
            <a:r>
              <a:rPr kumimoji="0" lang="en-US" altLang="zh-CN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::</a:t>
            </a: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行为名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1686" y="1448780"/>
            <a:ext cx="10341293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前提：</a:t>
            </a: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同名行为</a:t>
            </a:r>
            <a:r>
              <a:rPr kumimoji="0" lang="zh-CN" altLang="en-US" sz="32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形参列表不同（个数、顺序、类型）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6724" y="3927896"/>
            <a:ext cx="7378943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实现：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子类中只能实现自己声明的函数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6723" y="5215979"/>
            <a:ext cx="6109365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调用：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编译器根据实参列表区分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96628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修改权限实现派生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00490" y="1556792"/>
            <a:ext cx="8590813" cy="417877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声明：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子类中“使用声明”</a:t>
            </a:r>
            <a:endParaRPr kumimoji="0" lang="en-US" altLang="zh-CN" sz="32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通过在不同的成员访问权限控制区间内</a:t>
            </a:r>
            <a:endParaRPr kumimoji="0" lang="en-US" altLang="zh-CN" sz="32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using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父类名</a:t>
            </a:r>
            <a:r>
              <a:rPr kumimoji="0" lang="en-US" altLang="zh-CN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::</a:t>
            </a:r>
            <a:r>
              <a:rPr kumimoji="0" lang="zh-CN" altLang="en-US" sz="32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成员名</a:t>
            </a:r>
            <a:r>
              <a:rPr kumimoji="0" lang="zh-CN" altLang="en-US" sz="32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（注意合理性）</a:t>
            </a:r>
            <a:endParaRPr kumimoji="0" lang="en-US" altLang="zh-CN" sz="32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限制：</a:t>
            </a:r>
            <a:r>
              <a:rPr kumimoji="0" lang="zh-CN" altLang="en-US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“不可见成员”无法修改访问权限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7668" y="406172"/>
            <a:ext cx="432682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可提升权限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降低权限，实现暴露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隐藏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51484" y="2870618"/>
            <a:ext cx="928903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深赋值</a:t>
            </a:r>
            <a:endParaRPr lang="en-US" altLang="zh-CN" sz="44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71425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何时需要深拷贝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5420" y="1448780"/>
            <a:ext cx="10675230" cy="31571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场合：只要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存在指针作为数据成员，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必为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深拷贝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Source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中该成员指向空间的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size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，开辟自身空间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逐一复制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Source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中该成员指向空间的每个元素的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额外：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普通构造函数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，赋值运算符先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派生（类间关系）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5783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深拷贝和深赋值的关系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5380" y="1275511"/>
            <a:ext cx="5314275" cy="15320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相同：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开辟空间、逐一元素拷贝赋值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区别：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9456" y="2807597"/>
            <a:ext cx="11275844" cy="15320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Copy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Constructor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目标对象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尚未初始化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Copy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Assignment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目标对象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已经初始化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（指针成员需要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先释放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原有空间）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51484" y="2870618"/>
            <a:ext cx="928903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子类对象析构风险与避免</a:t>
            </a:r>
            <a:endParaRPr lang="en-US" altLang="zh-CN" sz="44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28220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子类析构风险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5380" y="1275511"/>
            <a:ext cx="10866629" cy="511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类：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p1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为指针，构造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，析构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Derived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继承于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，成员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p2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为指针，构造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，析构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风险点：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      </a:t>
            </a:r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Base* </a:t>
            </a:r>
            <a:r>
              <a:rPr lang="en-GB" altLang="zh-CN" b="1" i="0" u="none" strike="noStrike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altLang="zh-CN" b="1" i="0" u="none" strike="noStrike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Derived;</a:t>
            </a:r>
            <a:endParaRPr lang="en-GB" altLang="zh-CN" b="1" i="0" u="none" strike="noStrike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zh-CN" altLang="en-US" b="1" i="0" u="none" strike="noStrike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       </a:t>
            </a:r>
            <a:r>
              <a:rPr lang="en-GB" altLang="zh-CN" b="1" i="0" u="none" strike="noStrike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altLang="zh-CN" b="1" i="0" u="none" strike="noStrike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;</a:t>
            </a:r>
            <a:endParaRPr lang="en-GB" altLang="zh-CN" b="1" i="0" u="none" strike="noStrike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altLang="zh-CN" b="0" i="0" u="none" strike="noStrike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仅触发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仅触发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Derived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C.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先触发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Derived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析构函数，再间接触发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0022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子类析构风险消除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5380" y="1275511"/>
            <a:ext cx="11442684" cy="467204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类：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p1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为指针，构造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，析构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。析构函数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声明为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Derived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继承于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，成员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p2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为指针，构造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，析构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zh-CN" altLang="en-US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      </a:t>
            </a:r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Base* </a:t>
            </a:r>
            <a:r>
              <a:rPr lang="en-GB" altLang="zh-CN" b="1" i="0" u="none" strike="noStrike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altLang="zh-CN" b="1" i="0" u="none" strike="noStrike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Derived;</a:t>
            </a:r>
            <a:endParaRPr lang="en-GB" altLang="zh-CN" b="1" i="0" u="none" strike="noStrike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zh-CN" altLang="en-US" b="1" i="0" u="none" strike="noStrike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       </a:t>
            </a:r>
            <a:r>
              <a:rPr lang="en-GB" altLang="zh-CN" b="1" i="0" u="none" strike="noStrike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altLang="zh-CN" b="1" i="0" u="none" strike="noStrike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;</a:t>
            </a:r>
            <a:endParaRPr lang="en-GB" altLang="zh-CN" b="1" i="0" u="none" strike="noStrike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altLang="zh-CN" b="0" i="0" u="none" strike="noStrike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仅触发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仅触发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Derived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C.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先触发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Derived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析构函数，再间接触发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5520" y="6176788"/>
            <a:ext cx="6378669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虚析构函数，以对象类型为准，而不以指针类型为准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83432" y="2870618"/>
            <a:ext cx="10225136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组合（对象间关系）</a:t>
            </a:r>
            <a:endParaRPr lang="en-US" altLang="zh-CN" sz="44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6700"/>
              </a:lnSpc>
            </a:pPr>
            <a:r>
              <a:rPr lang="en-US" altLang="zh-CN" sz="3600" kern="0" spc="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Has-A</a:t>
            </a:r>
            <a:r>
              <a:rPr lang="zh-CN" altLang="en-US" sz="3600" kern="0" spc="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3600" kern="0" spc="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Has-A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99556" y="126671"/>
            <a:ext cx="4993675" cy="7195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类的对象，作为另外一个类的成员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3472" y="1180652"/>
            <a:ext cx="7027758" cy="531222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Address {</a:t>
            </a:r>
            <a:endParaRPr lang="en-GB" altLang="zh-CN" sz="16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16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m_city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城市</a:t>
            </a: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m_street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街道</a:t>
            </a: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16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city, 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street)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~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b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6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Student {</a:t>
            </a:r>
            <a:endParaRPr lang="en-GB" altLang="zh-CN" sz="16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16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m_name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姓名</a:t>
            </a: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m_age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年龄</a:t>
            </a: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m_address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altLang="zh-CN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地址</a:t>
            </a: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16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Student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name, </a:t>
            </a: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age, </a:t>
            </a:r>
            <a:r>
              <a:rPr lang="en-GB" altLang="zh-CN" sz="16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Address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address)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~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Student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51484" y="2870618"/>
            <a:ext cx="928903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组合涉及的构造、赋值与析构</a:t>
            </a:r>
            <a:endParaRPr lang="en-US" altLang="zh-CN" sz="44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2293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组合对象如何初始化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359695" y="1808820"/>
            <a:ext cx="45725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其他成员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59695" y="2251090"/>
            <a:ext cx="45725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对象成员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061" y="2092653"/>
            <a:ext cx="242887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内存中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完整的组合对象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3112193" y="1807674"/>
            <a:ext cx="150978" cy="140323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7448" y="4411613"/>
            <a:ext cx="10322056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step①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自动间接触发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只负责初始化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对象成员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27448" y="5523619"/>
            <a:ext cx="659372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step②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只负责初始化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其他成员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肘形连接符 22"/>
          <p:cNvCxnSpPr>
            <a:endCxn id="8" idx="3"/>
          </p:cNvCxnSpPr>
          <p:nvPr/>
        </p:nvCxnSpPr>
        <p:spPr bwMode="auto">
          <a:xfrm rot="16200000" flipV="1">
            <a:off x="7602682" y="2811445"/>
            <a:ext cx="2423241" cy="176419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/>
          <p:cNvSpPr/>
          <p:nvPr/>
        </p:nvSpPr>
        <p:spPr bwMode="auto">
          <a:xfrm>
            <a:off x="3359695" y="2712755"/>
            <a:ext cx="45725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其他成员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695" y="1390093"/>
            <a:ext cx="448392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对象成员所处位置，取决于声明顺序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87682" y="422303"/>
            <a:ext cx="370806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对象中，有类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对象作为成员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2293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组合对象如何初始化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76760" y="1376772"/>
            <a:ext cx="862473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step①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自动间接触发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对象成员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8574" y="3644443"/>
            <a:ext cx="10170795" cy="31559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默认触发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默认构造函数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没有类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默认构造函数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时，或有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其他需要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根据需要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手动指定每个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</a:t>
            </a:r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哪一个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调用形式</a:t>
            </a:r>
            <a:endParaRPr kumimoji="0" lang="zh-CN" altLang="en-US" b="1" spc="100" dirty="0">
              <a:solidFill>
                <a:srgbClr val="FF2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A():b1()</a:t>
            </a:r>
            <a:endParaRPr kumimoji="0" lang="zh-CN" altLang="en-US" b="1" spc="100" dirty="0">
              <a:solidFill>
                <a:srgbClr val="FF2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线箭头连接符 2"/>
          <p:cNvCxnSpPr/>
          <p:nvPr/>
        </p:nvCxnSpPr>
        <p:spPr bwMode="auto">
          <a:xfrm>
            <a:off x="5483932" y="1772816"/>
            <a:ext cx="720080" cy="19442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89427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组合对象如何赋值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359695" y="1808820"/>
            <a:ext cx="45725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其他成员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59695" y="2251090"/>
            <a:ext cx="45725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对象成员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061" y="2092653"/>
            <a:ext cx="242887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内存中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完整的组合对象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3112193" y="1807674"/>
            <a:ext cx="150978" cy="140323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49496" y="4401451"/>
            <a:ext cx="948849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构赋值运算符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手动触发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赋值运算符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赋值运算符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只负责赋值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对象成员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49496" y="5467907"/>
            <a:ext cx="716093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赋值运算符其余代码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只负责初始化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其他成员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肘形连接符 22"/>
          <p:cNvCxnSpPr>
            <a:endCxn id="8" idx="3"/>
          </p:cNvCxnSpPr>
          <p:nvPr/>
        </p:nvCxnSpPr>
        <p:spPr bwMode="auto">
          <a:xfrm rot="16200000" flipV="1">
            <a:off x="7215223" y="3198903"/>
            <a:ext cx="2430588" cy="9966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/>
          <p:cNvSpPr/>
          <p:nvPr/>
        </p:nvSpPr>
        <p:spPr bwMode="auto">
          <a:xfrm>
            <a:off x="3359695" y="2712755"/>
            <a:ext cx="45725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其他成员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695" y="1390093"/>
            <a:ext cx="448392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对象成员所处位置，取决于声明顺序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87682" y="422303"/>
            <a:ext cx="370806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对象中，有类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对象作为成员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13819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继承和派生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65078" y="391640"/>
            <a:ext cx="237757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同一过程的角度不同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6150" y="1332346"/>
            <a:ext cx="787908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保持已有类的特性而构造新类的过程称（重用）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7781" y="1913012"/>
            <a:ext cx="935384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在已有类的基础上新增特性而产生新类的过程（增删改）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7781" y="2843041"/>
            <a:ext cx="322075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基类   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已有类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7781" y="3461570"/>
            <a:ext cx="29081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派生类：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新类</a:t>
            </a:r>
            <a:endParaRPr kumimoji="0" lang="en-US" altLang="zh-CN" b="1" spc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78793" y="4365104"/>
            <a:ext cx="481181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新类名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继承方式 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已有类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90091" y="5295133"/>
            <a:ext cx="481181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/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" name="右大括号 13"/>
          <p:cNvSpPr/>
          <p:nvPr/>
        </p:nvSpPr>
        <p:spPr bwMode="auto">
          <a:xfrm rot="16200000">
            <a:off x="5893396" y="2849353"/>
            <a:ext cx="405209" cy="45964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93027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组合对象如何析构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359695" y="1808820"/>
            <a:ext cx="45725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其他成员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359695" y="2251090"/>
            <a:ext cx="45725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对象成员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061" y="2092653"/>
            <a:ext cx="242887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内存中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完整的组合对象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3112193" y="1807674"/>
            <a:ext cx="150978" cy="140323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7448" y="4411613"/>
            <a:ext cx="10001456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step②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自动间接触发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只负责析构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对象成员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27448" y="5523619"/>
            <a:ext cx="627312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step①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析构函数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只负责析构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其他成员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肘形连接符 22"/>
          <p:cNvCxnSpPr>
            <a:endCxn id="8" idx="3"/>
          </p:cNvCxnSpPr>
          <p:nvPr/>
        </p:nvCxnSpPr>
        <p:spPr bwMode="auto">
          <a:xfrm rot="16200000" flipV="1">
            <a:off x="7602682" y="2811445"/>
            <a:ext cx="2423241" cy="176419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/>
          <p:cNvSpPr/>
          <p:nvPr/>
        </p:nvSpPr>
        <p:spPr bwMode="auto">
          <a:xfrm>
            <a:off x="3359695" y="2712755"/>
            <a:ext cx="457250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8255" marR="0" indent="-8255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其他成员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695" y="1390093"/>
            <a:ext cx="448392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对象成员所处位置，取决于声明顺序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87682" y="422303"/>
            <a:ext cx="370806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对象中，有类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对象作为成员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51484" y="2870618"/>
            <a:ext cx="928903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析构顺序总结</a:t>
            </a:r>
            <a:endParaRPr lang="en-US" altLang="zh-CN" sz="44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14630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对象析构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析构时序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43672" y="335449"/>
            <a:ext cx="7981672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综合考虑继承和组合：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一个对象来自于多个层级的继承，每个类层级都包含其他类对象作为成员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2326" y="2112977"/>
            <a:ext cx="6378669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跨层级构造顺序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：按继承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逆序开始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，按继承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顺序完成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2326" y="2650824"/>
            <a:ext cx="944200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某层级构造顺序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kumimoji="0" lang="en-US" altLang="zh-CN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后开始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先完成</a:t>
            </a:r>
            <a:r>
              <a:rPr kumimoji="0" lang="en-US" altLang="zh-CN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后完成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</a:t>
            </a:r>
            <a:r>
              <a:rPr kumimoji="0" lang="en-US" altLang="zh-CN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类对象做成员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6535" y="3140968"/>
            <a:ext cx="718658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成员对象构造顺序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按声明顺序，先声明、先开始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先完成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4772" y="1444716"/>
            <a:ext cx="948208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构造顺序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先父后子，先局部后整体，多局部按声明顺序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4771" y="4452500"/>
            <a:ext cx="9482083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析构顺序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先子后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，先整体后局部，多局部按声明逆序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90500" y="5625532"/>
            <a:ext cx="8738290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对于任何一个对象，析构顺序与构造顺序，完全相反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51484" y="2870618"/>
            <a:ext cx="928903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嵌入类型</a:t>
            </a:r>
            <a:endParaRPr lang="en-US" altLang="zh-CN" sz="44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类型的嵌入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43823" y="398810"/>
            <a:ext cx="770435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声明在类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的内部，概念的依附，不是对象的包含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364" y="1124744"/>
            <a:ext cx="10693188" cy="56877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8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18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HOUR_24,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HOUR_12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FormatEnum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HOUR_24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ToString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FormatEnum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FormatEnum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HOUR_24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……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FormatEnum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HOUR_12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……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60196" y="1448780"/>
            <a:ext cx="335220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内嵌类型也受到访问权限控制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线箭头连接符 9"/>
          <p:cNvCxnSpPr>
            <a:stCxn id="7" idx="1"/>
          </p:cNvCxnSpPr>
          <p:nvPr/>
        </p:nvCxnSpPr>
        <p:spPr bwMode="auto">
          <a:xfrm flipH="1">
            <a:off x="1559496" y="1633446"/>
            <a:ext cx="6300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类型的嵌入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43823" y="398810"/>
            <a:ext cx="770435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声明在类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的内部，概念的依附，不是对象的包含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384" y="1646973"/>
            <a:ext cx="10693188" cy="356405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GB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[]) {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    t1.ToString</a:t>
            </a:r>
            <a:r>
              <a:rPr lang="en-GB" altLang="zh-CN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-GB" altLang="zh-CN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::HOUR_12</a:t>
            </a:r>
            <a:r>
              <a:rPr lang="en-GB" altLang="zh-CN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7957" y="2600908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类外使用嵌入类型和对象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83432" y="2870618"/>
            <a:ext cx="10225136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拷贝引发的特定行为限定</a:t>
            </a:r>
            <a:endParaRPr lang="en-US" altLang="zh-CN" sz="44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93027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实例化的限定模式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6886" y="1016732"/>
            <a:ext cx="11258228" cy="19551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某四旋翼飞机控制系统软件，可类化资源：旋翼电机、飞控单元。运行过程中，只能有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个旋翼电机对象、只能有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个飞控单元对象，否则造成混乱和冲突。如何实现？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886" y="3681028"/>
            <a:ext cx="11258228" cy="19551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挑战：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你只负责提供旋翼电机、飞控单元类，如何避免其他程序员随心所欲的使用你的类代码，创建过多的对象？即便其他程序员不随心所欲，继承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传参都有可能突破数量限制。</a:t>
            </a:r>
            <a:endParaRPr kumimoji="0" lang="zh-CN" altLang="en-US" sz="32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93027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实例化的限定模式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6886" y="1376772"/>
            <a:ext cx="11258228" cy="366649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防止别人蓄意创建对象：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不提供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提供静态的实例化方法：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返回对象指针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防止别人无意拷贝对象：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删除拷贝构造函数</a:t>
            </a:r>
            <a:endParaRPr kumimoji="0" lang="en-US" altLang="zh-CN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kumimoji="0" lang="zh-CN" altLang="en-US" sz="2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实例化对象的自动释放：</a:t>
            </a:r>
            <a:r>
              <a:rPr kumimoji="0" lang="en-US" altLang="zh-CN" sz="2800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shared_ptr</a:t>
            </a: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内嵌类型静态对象</a:t>
            </a:r>
            <a:endParaRPr kumimoji="0" lang="zh-CN" altLang="en-US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kumimoji="0" lang="en-US" altLang="zh-CN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//</a:t>
            </a:r>
            <a:r>
              <a:rPr kumimoji="0" lang="zh-CN" altLang="en-US" sz="2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智能指针</a:t>
            </a:r>
            <a:endParaRPr kumimoji="0" lang="zh-CN" altLang="en-US" sz="2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83432" y="2870618"/>
            <a:ext cx="10225136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今日作业</a:t>
            </a:r>
            <a:endParaRPr lang="en-US" altLang="zh-CN" sz="44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87274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补全成员访问权限控制符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55538" y="2492896"/>
          <a:ext cx="7817795" cy="234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341"/>
                <a:gridCol w="2317721"/>
                <a:gridCol w="2432733"/>
              </a:tblGrid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访问权限控制符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类内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/>
                </a:tc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/>
                </a:tc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/>
                </a:tc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05559" y="1735650"/>
            <a:ext cx="6317755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对于任何一个类（不考虑继承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派生）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174214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继承练习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34978" y="1232756"/>
            <a:ext cx="11258228" cy="468064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Shape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类型成员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，通过构造函数给定值，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GetArea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函数返回面积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（直接返回，不进行任何计算）。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Circle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继承于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Shape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，不新增数据成员，构造函数用于设定半径，限定半径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≥0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，新增半径的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Getter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Setter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GetArea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函数返回圆面积。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Rectangle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继承于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Shape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，不新增数据成员，构造函数用于设定长宽，限定长宽均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≥0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，新增长宽的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Getter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Setter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GetArea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函数返回矩形面积。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Square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继承于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Rectangle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，不新增数据成员，构造函数用于设定边长，限定长宽均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≥0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，新增边长的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Getter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Setter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GetArea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函数返回正方形面积。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融入学生与团队思政建设</a:t>
            </a:r>
            <a:endParaRPr lang="zh-CN" altLang="en-US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87274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补全成员访问权限控制符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4246" y="1772816"/>
          <a:ext cx="11125235" cy="3744415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3468530"/>
                <a:gridCol w="2552235"/>
                <a:gridCol w="2552235"/>
                <a:gridCol w="2552235"/>
              </a:tblGrid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继承方式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（公有继承）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不可见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（保护继承）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不可见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（私有继承）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不可见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48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规律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继承方式，基类中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权限成员</a:t>
                      </a:r>
                      <a:endPara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在派生类中变为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min(X,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Y)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基类的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在派生类中一定不可见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64246" y="5913276"/>
            <a:ext cx="521168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继承产生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类间和对象间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的“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Is-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关系”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87274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补全成员访问权限控制符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019436" y="1665362"/>
            <a:ext cx="9894366" cy="4827513"/>
            <a:chOff x="2106290" y="1697831"/>
            <a:chExt cx="7775575" cy="3460750"/>
          </a:xfrm>
        </p:grpSpPr>
        <p:pic>
          <p:nvPicPr>
            <p:cNvPr id="5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040" y="1699419"/>
              <a:ext cx="3425825" cy="3459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290" y="1697831"/>
              <a:ext cx="4846637" cy="346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文本框 3"/>
          <p:cNvSpPr txBox="1"/>
          <p:nvPr/>
        </p:nvSpPr>
        <p:spPr>
          <a:xfrm>
            <a:off x="3899756" y="406172"/>
            <a:ext cx="274305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考虑多层级继承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派生时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87274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何时需要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？？？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1404" y="1736812"/>
            <a:ext cx="2795702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父类：</a:t>
            </a:r>
            <a:r>
              <a:rPr kumimoji="0" lang="en-US" altLang="zh-CN" sz="20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CoffeeMaker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8826" y="1412776"/>
            <a:ext cx="3416320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咖啡粉余量、水余量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8826" y="1936867"/>
            <a:ext cx="449353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加咖啡粉、加水、做一杯咖啡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3927" y="4289913"/>
            <a:ext cx="3833165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子类：</a:t>
            </a:r>
            <a:r>
              <a:rPr kumimoji="0" lang="en-US" altLang="zh-CN" sz="20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CoffeeAndTeaMaker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8826" y="3573016"/>
            <a:ext cx="422423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继承得到的属性：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咖啡粉、水余量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8826" y="4673171"/>
            <a:ext cx="5840060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继承得到的行为：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加咖啡粉、加水、做一杯咖啡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8826" y="4016967"/>
            <a:ext cx="3416320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派生新增的属性：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茶粉余量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78826" y="5056979"/>
            <a:ext cx="3416320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派生新增的行为：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做一杯茶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4727848" y="1484784"/>
            <a:ext cx="150978" cy="79208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/>
          <p:cNvSpPr/>
          <p:nvPr/>
        </p:nvSpPr>
        <p:spPr bwMode="auto">
          <a:xfrm>
            <a:off x="4727848" y="3593051"/>
            <a:ext cx="150978" cy="186770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1404" y="6091968"/>
            <a:ext cx="10148932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注意：我为人人，父类和子类编写者，不能假设为同一人，需要自行保证行为正确性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87274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何时需要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？？？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135560" y="2240868"/>
            <a:ext cx="6758453" cy="259147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、如果父类“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水余量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”是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kumimoji="0" lang="en-US" altLang="zh-CN" sz="2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、如果父类“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水余量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”是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endParaRPr kumimoji="0" lang="en-US" altLang="zh-CN" sz="2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en-US" altLang="zh-CN" sz="2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、其他可能性？？？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51484" y="2870618"/>
            <a:ext cx="928903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派生涉及的构造、赋值与析构</a:t>
            </a:r>
            <a:endParaRPr lang="en-US" altLang="zh-CN" sz="44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6700"/>
              </a:lnSpc>
            </a:pPr>
            <a:r>
              <a:rPr lang="en-US" altLang="zh-CN" sz="2800" kern="0" spc="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 spc="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铁路警察各管一段</a:t>
            </a:r>
            <a:endParaRPr lang="en-US" altLang="zh-CN" sz="1600" kern="0" spc="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I5ZDFlOWFmNjczMmQyYjgzYjRkNTYwMWM5ZjllNzQ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5582</Words>
  <Application>WPS 演示</Application>
  <PresentationFormat>宽屏</PresentationFormat>
  <Paragraphs>583</Paragraphs>
  <Slides>41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微软雅黑</vt:lpstr>
      <vt:lpstr>黑体</vt:lpstr>
      <vt:lpstr>Arial Unicode MS</vt:lpstr>
      <vt:lpstr>Arial Black</vt:lpstr>
      <vt:lpstr>Courier New</vt:lpstr>
      <vt:lpstr>Menlo</vt:lpstr>
      <vt:lpstr>Segoe Print</vt:lpstr>
      <vt:lpstr>默认设计模板</vt:lpstr>
      <vt:lpstr>面向对象程序设计训练 Day03 类和对象间的几种关系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zhangbo</cp:lastModifiedBy>
  <cp:revision>3474</cp:revision>
  <cp:lastPrinted>2019-07-03T00:25:00Z</cp:lastPrinted>
  <dcterms:created xsi:type="dcterms:W3CDTF">2024-07-17T00:59:45Z</dcterms:created>
  <dcterms:modified xsi:type="dcterms:W3CDTF">2024-07-17T03:50:18Z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9A9C425BD75C4409BA85BA069237FBC8_12</vt:lpwstr>
  </property>
  <property fmtid="{D5CDD505-2E9C-101B-9397-08002B2CF9AE}" pid="3" name="KSOProductBuildVer">
    <vt:lpwstr>2052-12.1.0.17147</vt:lpwstr>
  </property>
</Properties>
</file>