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  <p:sldMasterId id="2147483996" r:id="rId2"/>
  </p:sldMasterIdLst>
  <p:notesMasterIdLst>
    <p:notesMasterId r:id="rId22"/>
  </p:notesMasterIdLst>
  <p:handoutMasterIdLst>
    <p:handoutMasterId r:id="rId23"/>
  </p:handoutMasterIdLst>
  <p:sldIdLst>
    <p:sldId id="707" r:id="rId3"/>
    <p:sldId id="1461" r:id="rId4"/>
    <p:sldId id="1414" r:id="rId5"/>
    <p:sldId id="1507" r:id="rId6"/>
    <p:sldId id="1505" r:id="rId7"/>
    <p:sldId id="1423" r:id="rId8"/>
    <p:sldId id="1504" r:id="rId9"/>
    <p:sldId id="1463" r:id="rId10"/>
    <p:sldId id="1509" r:id="rId11"/>
    <p:sldId id="1508" r:id="rId12"/>
    <p:sldId id="1465" r:id="rId13"/>
    <p:sldId id="687" r:id="rId14"/>
    <p:sldId id="661" r:id="rId15"/>
    <p:sldId id="662" r:id="rId16"/>
    <p:sldId id="688" r:id="rId17"/>
    <p:sldId id="1510" r:id="rId18"/>
    <p:sldId id="1511" r:id="rId19"/>
    <p:sldId id="1512" r:id="rId20"/>
    <p:sldId id="938" r:id="rId21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2600"/>
    <a:srgbClr val="75507B"/>
    <a:srgbClr val="CCE8CC"/>
    <a:srgbClr val="E1EED2"/>
    <a:srgbClr val="F7CEE5"/>
    <a:srgbClr val="ECCCD2"/>
    <a:srgbClr val="E9CDD2"/>
    <a:srgbClr val="D7E9D6"/>
    <a:srgbClr val="2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03" autoAdjust="0"/>
    <p:restoredTop sz="96192" autoAdjust="0"/>
  </p:normalViewPr>
  <p:slideViewPr>
    <p:cSldViewPr>
      <p:cViewPr>
        <p:scale>
          <a:sx n="78" d="100"/>
          <a:sy n="78" d="100"/>
        </p:scale>
        <p:origin x="2120" y="1352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6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4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3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0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1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7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7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33375" y="1437680"/>
            <a:ext cx="11525250" cy="227707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3375" y="3705820"/>
            <a:ext cx="11525250" cy="9108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3450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180072" y="-473273"/>
            <a:ext cx="9740760" cy="5468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190625" y="4857750"/>
            <a:ext cx="9810750" cy="90189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0579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33375" y="2286000"/>
            <a:ext cx="11525250" cy="227707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4550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5017102" y="973336"/>
            <a:ext cx="7380387" cy="4920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33376" y="714375"/>
            <a:ext cx="5524500" cy="2732484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3376" y="3437930"/>
            <a:ext cx="5524500" cy="273248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55013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5149837" y="1928813"/>
            <a:ext cx="7396505" cy="4931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33376" y="1919883"/>
            <a:ext cx="5524500" cy="442912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0861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714375" y="535781"/>
            <a:ext cx="10751344" cy="5777508"/>
          </a:xfrm>
          <a:prstGeom prst="rect">
            <a:avLst/>
          </a:prstGeom>
        </p:spPr>
        <p:txBody>
          <a:bodyPr/>
          <a:lstStyle>
            <a:lvl1pPr marL="488163" indent="-488163">
              <a:lnSpc>
                <a:spcPct val="120000"/>
              </a:lnSpc>
              <a:spcBef>
                <a:spcPts val="4313"/>
              </a:spcBef>
              <a:defRPr sz="4313"/>
            </a:lvl1pPr>
            <a:lvl2pPr marL="976327" indent="-488163">
              <a:lnSpc>
                <a:spcPct val="120000"/>
              </a:lnSpc>
              <a:spcBef>
                <a:spcPts val="4313"/>
              </a:spcBef>
              <a:defRPr sz="4313"/>
            </a:lvl2pPr>
            <a:lvl3pPr marL="1464490" indent="-488163">
              <a:lnSpc>
                <a:spcPct val="120000"/>
              </a:lnSpc>
              <a:spcBef>
                <a:spcPts val="4313"/>
              </a:spcBef>
              <a:defRPr sz="4313"/>
            </a:lvl3pPr>
            <a:lvl4pPr marL="1952654" indent="-488163">
              <a:lnSpc>
                <a:spcPct val="120000"/>
              </a:lnSpc>
              <a:spcBef>
                <a:spcPts val="4313"/>
              </a:spcBef>
              <a:defRPr sz="4313"/>
            </a:lvl4pPr>
            <a:lvl5pPr marL="2440817" indent="-488163">
              <a:lnSpc>
                <a:spcPct val="120000"/>
              </a:lnSpc>
              <a:spcBef>
                <a:spcPts val="4313"/>
              </a:spcBef>
              <a:defRPr sz="4313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7782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238875" y="3491509"/>
            <a:ext cx="5441156" cy="30559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250781" y="312540"/>
            <a:ext cx="5441156" cy="30559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-880838" y="339328"/>
            <a:ext cx="7495589" cy="75105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2484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5" y="4000500"/>
            <a:ext cx="9810750" cy="50654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25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190625" y="2822275"/>
            <a:ext cx="9810750" cy="65088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26543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2393156" y="1"/>
            <a:ext cx="16256001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91537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62024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41F0C6-3FEF-491D-A3E3-81231924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236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33375" y="178594"/>
            <a:ext cx="1152525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12915" y="6406489"/>
            <a:ext cx="354264" cy="3622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687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333375" y="1919883"/>
            <a:ext cx="11525250" cy="44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2547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 spd="med"/>
  <p:hf hdr="0" ftr="0" dt="0"/>
  <p:txStyles>
    <p:titleStyle>
      <a:lvl1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476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04818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09637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14455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619273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024092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428910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2833729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238547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643365" marR="0" indent="-404818" algn="l" defTabSz="547695" rtl="0" latinLnBrk="0">
        <a:lnSpc>
          <a:spcPct val="100000"/>
        </a:lnSpc>
        <a:spcBef>
          <a:spcPts val="3563"/>
        </a:spcBef>
        <a:spcAft>
          <a:spcPts val="0"/>
        </a:spcAft>
        <a:buClrTx/>
        <a:buSzPct val="82000"/>
        <a:buFontTx/>
        <a:buChar char="•"/>
        <a:tabLst/>
        <a:defRPr sz="3563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14315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28631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42947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857262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071578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285893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500209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714525" algn="ctr" defTabSz="5476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面向对象程序设计训练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Day05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抽丝剥茧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精卫填海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343433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不以运行效果论英雄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从 面向过程 到 面向对象">
            <a:extLst>
              <a:ext uri="{FF2B5EF4-FFF2-40B4-BE49-F238E27FC236}">
                <a16:creationId xmlns:a16="http://schemas.microsoft.com/office/drawing/2014/main" id="{0072B2A6-135E-41EE-FB1D-D22F47E3EB32}"/>
              </a:ext>
            </a:extLst>
          </p:cNvPr>
          <p:cNvSpPr/>
          <p:nvPr/>
        </p:nvSpPr>
        <p:spPr>
          <a:xfrm>
            <a:off x="1167659" y="1147605"/>
            <a:ext cx="4640694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界面类，</a:t>
            </a:r>
            <a:r>
              <a:rPr kumimoji="0" lang="zh-CN" altLang="en-US" sz="3937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功能的呈现</a:t>
            </a:r>
            <a:endParaRPr kumimoji="0" sz="3937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10" name="从 面向过程 到 面向对象">
            <a:extLst>
              <a:ext uri="{FF2B5EF4-FFF2-40B4-BE49-F238E27FC236}">
                <a16:creationId xmlns:a16="http://schemas.microsoft.com/office/drawing/2014/main" id="{B59C2C75-7F06-C653-C3B1-B420C0A9A3E4}"/>
              </a:ext>
            </a:extLst>
          </p:cNvPr>
          <p:cNvSpPr/>
          <p:nvPr/>
        </p:nvSpPr>
        <p:spPr>
          <a:xfrm>
            <a:off x="1167662" y="3066492"/>
            <a:ext cx="4640693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控制类，</a:t>
            </a:r>
            <a:r>
              <a:rPr kumimoji="0" lang="zh-CN" altLang="en-US" sz="3937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功能的分解</a:t>
            </a:r>
            <a:endParaRPr kumimoji="0" sz="3937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11" name="从 面向过程 到 面向对象">
            <a:extLst>
              <a:ext uri="{FF2B5EF4-FFF2-40B4-BE49-F238E27FC236}">
                <a16:creationId xmlns:a16="http://schemas.microsoft.com/office/drawing/2014/main" id="{7ED8FA22-A749-A859-E67E-77025C23E60F}"/>
              </a:ext>
            </a:extLst>
          </p:cNvPr>
          <p:cNvSpPr/>
          <p:nvPr/>
        </p:nvSpPr>
        <p:spPr>
          <a:xfrm>
            <a:off x="1167660" y="4985381"/>
            <a:ext cx="4640693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模型类，</a:t>
            </a:r>
            <a:r>
              <a:rPr kumimoji="0" lang="zh-CN" altLang="en-US" sz="3937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功能的基石</a:t>
            </a:r>
            <a:endParaRPr kumimoji="0" sz="3937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12" name="从 面向过程 到 面向对象">
            <a:extLst>
              <a:ext uri="{FF2B5EF4-FFF2-40B4-BE49-F238E27FC236}">
                <a16:creationId xmlns:a16="http://schemas.microsoft.com/office/drawing/2014/main" id="{097C783F-DAF2-ED05-E482-AD6160F28A33}"/>
              </a:ext>
            </a:extLst>
          </p:cNvPr>
          <p:cNvSpPr/>
          <p:nvPr/>
        </p:nvSpPr>
        <p:spPr>
          <a:xfrm>
            <a:off x="7003367" y="1286033"/>
            <a:ext cx="3125856" cy="433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无法展示功能</a:t>
            </a:r>
            <a:endParaRPr kumimoji="0" lang="en-US" altLang="zh-CN" sz="3937" b="1" kern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en-US" altLang="zh-CN" sz="3937" b="1" kern="0" dirty="0">
                <a:solidFill>
                  <a:srgbClr val="FF2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≠</a:t>
            </a: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没有类架构</a:t>
            </a:r>
            <a:endParaRPr kumimoji="0" lang="en-US" altLang="zh-CN" sz="3937" b="1" kern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en-US" altLang="zh-CN" sz="3937" b="1" kern="0" dirty="0">
                <a:solidFill>
                  <a:srgbClr val="FF2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≠</a:t>
            </a: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没有类设计</a:t>
            </a:r>
            <a:endParaRPr kumimoji="0" lang="en-US" altLang="zh-CN" sz="3937" b="1" kern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en-US" altLang="zh-CN" sz="3937" b="1" kern="0" dirty="0">
                <a:solidFill>
                  <a:srgbClr val="FF2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≠</a:t>
            </a:r>
          </a:p>
          <a:p>
            <a:pPr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没有代码</a:t>
            </a:r>
            <a:endParaRPr kumimoji="0" sz="3937" b="1" kern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290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36143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看一下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年大作业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19B53-4899-107C-786A-F0B949887F4C}"/>
              </a:ext>
            </a:extLst>
          </p:cNvPr>
          <p:cNvSpPr txBox="1"/>
          <p:nvPr/>
        </p:nvSpPr>
        <p:spPr>
          <a:xfrm>
            <a:off x="2586065" y="3075057"/>
            <a:ext cx="7019870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准备好接受知识的洗礼了么？</a:t>
            </a:r>
          </a:p>
        </p:txBody>
      </p:sp>
    </p:spTree>
    <p:extLst>
      <p:ext uri="{BB962C8B-B14F-4D97-AF65-F5344CB8AC3E}">
        <p14:creationId xmlns:p14="http://schemas.microsoft.com/office/powerpoint/2010/main" val="252258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592336" y="231543"/>
            <a:ext cx="9185207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algn="l"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最直观的考虑可能来自于功能的代码分配</a:t>
            </a:r>
            <a:endParaRPr kumimoji="0" sz="3937" b="1" kern="0" dirty="0">
              <a:solidFill>
                <a:srgbClr val="FF2F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592336" y="976606"/>
            <a:ext cx="10697301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10751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用户登录的功能，完成了什么样的流程？</a:t>
            </a:r>
            <a:endParaRPr kumimoji="0" lang="en-US" altLang="zh-CN" sz="2531" b="1" kern="0" dirty="0">
              <a:solidFill>
                <a:srgbClr val="53535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424392" y="1753307"/>
            <a:ext cx="7799263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把全部用户信息从文件中读入构建一系列对象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4713169" y="2543791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278997" y="3355344"/>
            <a:ext cx="363400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1608892" y="4065665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4926609" y="4137995"/>
            <a:ext cx="233878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找到，对比密码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2046822" y="4925568"/>
            <a:ext cx="233878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错误，显示提示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4603362" y="5147489"/>
            <a:ext cx="2986394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正确，获取用户类型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4441458" y="6048834"/>
            <a:ext cx="331020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根据用户类型切换界面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5874683" y="5369018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5880172" y="2760220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5880172" y="351272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5887477" y="4415066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5887477" y="191048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334535" y="3535251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4437290" y="4395703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89887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592336" y="231543"/>
            <a:ext cx="9185207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algn="l"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最直观的考虑可能来自于功能的代码分配</a:t>
            </a:r>
            <a:endParaRPr kumimoji="0" sz="3937" b="1" kern="0" dirty="0">
              <a:solidFill>
                <a:srgbClr val="FF2F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592336" y="976606"/>
            <a:ext cx="10697301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10751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哪些是登录界面的行为？</a:t>
            </a:r>
            <a:endParaRPr kumimoji="0" lang="en-US" altLang="zh-CN" sz="2531" b="1" kern="0" dirty="0">
              <a:solidFill>
                <a:srgbClr val="53535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424392" y="1753307"/>
            <a:ext cx="7799263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把全部用户信息从文件中读入构建一系列</a:t>
            </a:r>
            <a:r>
              <a:rPr kumimoji="0" lang="en-US" altLang="zh-CN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</a:t>
            </a: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4713169" y="2543791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278997" y="3355344"/>
            <a:ext cx="363400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1608892" y="4065665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4926609" y="4137995"/>
            <a:ext cx="233878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找到，对比密码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910651" y="4854203"/>
            <a:ext cx="2383665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错误，显示提示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4603362" y="5147489"/>
            <a:ext cx="2986394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正确，获取用户类型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4409397" y="6048834"/>
            <a:ext cx="337432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根据用户类型切换界面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5874683" y="5369018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5880172" y="2760220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5880172" y="351272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5887477" y="4415066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5887477" y="191048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334535" y="3535251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4437290" y="4395703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2744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592336" y="231543"/>
            <a:ext cx="9185207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algn="l"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最直观的考虑可能来自于功能的代码分配</a:t>
            </a:r>
            <a:endParaRPr kumimoji="0" sz="3937" b="1" kern="0" dirty="0">
              <a:solidFill>
                <a:srgbClr val="FF2F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592336" y="976606"/>
            <a:ext cx="10697301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10751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哪些是</a:t>
            </a:r>
            <a:r>
              <a:rPr kumimoji="0" lang="en-US" altLang="zh-CN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</a:t>
            </a: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对象的行为？</a:t>
            </a:r>
            <a:endParaRPr kumimoji="0" lang="en-US" altLang="zh-CN" sz="2531" b="1" kern="0" dirty="0">
              <a:solidFill>
                <a:srgbClr val="53535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1516764" y="1753307"/>
            <a:ext cx="7799263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把全部用户信息从文件中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读入构建</a:t>
            </a: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一系列</a:t>
            </a:r>
            <a:r>
              <a:rPr kumimoji="0" lang="en-US" altLang="zh-CN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</a:t>
            </a: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3805541" y="2543791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3371369" y="3355344"/>
            <a:ext cx="363400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在全部对象中对比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701264" y="4065665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4018981" y="4137995"/>
            <a:ext cx="233878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找到，对比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003023" y="4854203"/>
            <a:ext cx="2383665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错误，显示提示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3682910" y="5147489"/>
            <a:ext cx="301204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正确，获取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用户类型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3501769" y="6048834"/>
            <a:ext cx="337432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根据用户类型切换界面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4967055" y="5369018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4972544" y="2760220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4972544" y="351272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4979849" y="4415066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4979849" y="191048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3426908" y="3535251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3529662" y="4395703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D9CB8-9AAD-1140-934E-5B70EC5D6439}"/>
              </a:ext>
            </a:extLst>
          </p:cNvPr>
          <p:cNvSpPr txBox="1"/>
          <p:nvPr/>
        </p:nvSpPr>
        <p:spPr>
          <a:xfrm>
            <a:off x="7065431" y="3355344"/>
            <a:ext cx="25022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IsExistd</a:t>
            </a: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()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39B85D-4B63-1F4F-B543-9E5EBD1973B4}"/>
              </a:ext>
            </a:extLst>
          </p:cNvPr>
          <p:cNvSpPr txBox="1"/>
          <p:nvPr/>
        </p:nvSpPr>
        <p:spPr>
          <a:xfrm>
            <a:off x="6435950" y="5136511"/>
            <a:ext cx="3553857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IsAdministrator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50C91-B613-B54D-9F6F-67CC7138E280}"/>
              </a:ext>
            </a:extLst>
          </p:cNvPr>
          <p:cNvSpPr txBox="1"/>
          <p:nvPr/>
        </p:nvSpPr>
        <p:spPr>
          <a:xfrm>
            <a:off x="5598058" y="1278701"/>
            <a:ext cx="3206005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LoadFromFile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0269F6-42AB-A841-85EE-04F11A1E62F1}"/>
              </a:ext>
            </a:extLst>
          </p:cNvPr>
          <p:cNvSpPr txBox="1"/>
          <p:nvPr/>
        </p:nvSpPr>
        <p:spPr>
          <a:xfrm>
            <a:off x="6296103" y="4134013"/>
            <a:ext cx="4948469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User::Verify(Name,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 </a:t>
            </a: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Password)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016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592336" y="231543"/>
            <a:ext cx="9185207" cy="7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algn="l" defTabSz="410751" fontAlgn="auto" hangingPunct="0">
              <a:spcBef>
                <a:spcPts val="0"/>
              </a:spcBef>
              <a:spcAft>
                <a:spcPts val="0"/>
              </a:spcAft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kumimoji="0" lang="zh-CN" altLang="en-US" sz="3937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"/>
                <a:sym typeface="Gill Sans"/>
              </a:rPr>
              <a:t>最直观的考虑可能来自于功能的代码分配</a:t>
            </a:r>
            <a:endParaRPr kumimoji="0" sz="3937" b="1" kern="0" dirty="0">
              <a:solidFill>
                <a:srgbClr val="FF2F9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"/>
              <a:sym typeface="Gill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592336" y="976606"/>
            <a:ext cx="10697301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10751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哪些是业务流程类</a:t>
            </a:r>
            <a:r>
              <a:rPr kumimoji="0" lang="en-US" altLang="zh-CN" sz="2531" b="1" kern="0" dirty="0" err="1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LoginProcess</a:t>
            </a:r>
            <a:r>
              <a:rPr kumimoji="0" lang="zh-CN" altLang="en-US" sz="2531" b="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对象的行为？</a:t>
            </a:r>
            <a:endParaRPr kumimoji="0" lang="en-US" altLang="zh-CN" sz="2531" b="1" kern="0" dirty="0">
              <a:solidFill>
                <a:srgbClr val="53535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1516764" y="1753307"/>
            <a:ext cx="7799263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把全部用户信息从文件中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读入</a:t>
            </a:r>
            <a:r>
              <a:rPr kumimoji="0" lang="en-US" altLang="zh-CN" sz="253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,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构建</a:t>
            </a: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一系列</a:t>
            </a:r>
            <a:r>
              <a:rPr kumimoji="0" lang="en-US" altLang="zh-CN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</a:t>
            </a: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3805541" y="2543791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3371369" y="3355344"/>
            <a:ext cx="363400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在全部对象中</a:t>
            </a:r>
            <a:r>
              <a:rPr kumimoji="0" lang="zh-CN" altLang="en-US" sz="2531" b="1" kern="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对比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701264" y="4065665"/>
            <a:ext cx="26625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4012569" y="4137995"/>
            <a:ext cx="2351604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找到，</a:t>
            </a:r>
            <a:r>
              <a:rPr kumimoji="0" lang="zh-CN" altLang="en-US" sz="2531" b="1" kern="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对比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003023" y="4854203"/>
            <a:ext cx="2383665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错误，显示提示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3676498" y="5147489"/>
            <a:ext cx="302486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kern="0" dirty="0">
                <a:solidFill>
                  <a:srgbClr val="53535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正确，</a:t>
            </a:r>
            <a:r>
              <a:rPr kumimoji="0" lang="zh-CN" altLang="en-US" sz="2531" b="1" kern="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获取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用户类型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3501769" y="6048834"/>
            <a:ext cx="3374321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531" b="1" kern="0" dirty="0">
                <a:solidFill>
                  <a:srgbClr val="340053">
                    <a:lumMod val="75000"/>
                    <a:lumOff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根据用户类型切换界面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4967055" y="5369018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4972544" y="2760220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4972544" y="351272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4979849" y="4415066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4979849" y="1910487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3426908" y="3535251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3529662" y="4395703"/>
            <a:ext cx="442631" cy="916949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2531" kern="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7AC714C-2C3A-8345-87E1-ABE805AE21CD}"/>
              </a:ext>
            </a:extLst>
          </p:cNvPr>
          <p:cNvSpPr txBox="1"/>
          <p:nvPr/>
        </p:nvSpPr>
        <p:spPr>
          <a:xfrm>
            <a:off x="7065431" y="3355344"/>
            <a:ext cx="2502286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IsExistd</a:t>
            </a: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()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32173-85B2-2F4F-A4B3-8BD6F06E125A}"/>
              </a:ext>
            </a:extLst>
          </p:cNvPr>
          <p:cNvSpPr txBox="1"/>
          <p:nvPr/>
        </p:nvSpPr>
        <p:spPr>
          <a:xfrm>
            <a:off x="6435950" y="5136511"/>
            <a:ext cx="3553857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IsAdministrator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73FC42-52D7-0543-8B33-51999E2902D0}"/>
              </a:ext>
            </a:extLst>
          </p:cNvPr>
          <p:cNvSpPr txBox="1"/>
          <p:nvPr/>
        </p:nvSpPr>
        <p:spPr>
          <a:xfrm>
            <a:off x="7069863" y="1341193"/>
            <a:ext cx="3206005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</a:t>
            </a:r>
            <a:r>
              <a:rPr kumimoji="0" lang="en-US" altLang="zh-CN" sz="2531" b="1" kern="0" dirty="0" err="1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LoadFromFile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7BC008-65DB-2C42-9A24-A641BE7B04B1}"/>
              </a:ext>
            </a:extLst>
          </p:cNvPr>
          <p:cNvSpPr txBox="1"/>
          <p:nvPr/>
        </p:nvSpPr>
        <p:spPr>
          <a:xfrm>
            <a:off x="6332107" y="4134013"/>
            <a:ext cx="4948469" cy="46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defTabSz="410751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User::Verify(Name,</a:t>
            </a:r>
            <a:r>
              <a:rPr kumimoji="0" lang="zh-CN" altLang="en-US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 </a:t>
            </a:r>
            <a:r>
              <a:rPr kumimoji="0" lang="en-US" altLang="zh-CN" sz="2531" b="1" kern="0" dirty="0">
                <a:solidFill>
                  <a:srgbClr val="1B00D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Gill Sans Light"/>
                <a:sym typeface="Gill Sans Light"/>
              </a:rPr>
              <a:t>Password)</a:t>
            </a:r>
            <a:endParaRPr kumimoji="0" lang="zh-CN" altLang="en-US" sz="2531" b="1" kern="0" dirty="0">
              <a:solidFill>
                <a:srgbClr val="1B00D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50488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7687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纸上得来终觉浅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EEF94-6574-7D41-A2C1-D5B1CF1F6BB7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6A087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6A087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19B53-4899-107C-786A-F0B949887F4C}"/>
              </a:ext>
            </a:extLst>
          </p:cNvPr>
          <p:cNvSpPr txBox="1"/>
          <p:nvPr/>
        </p:nvSpPr>
        <p:spPr>
          <a:xfrm>
            <a:off x="1356112" y="3075057"/>
            <a:ext cx="947977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Idea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cheap</a:t>
            </a:r>
            <a:r>
              <a:rPr kumimoji="0" lang="zh-CN" altLang="en-US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show</a:t>
            </a:r>
            <a:r>
              <a:rPr kumimoji="0" lang="zh-CN" altLang="en-US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</a:t>
            </a:r>
            <a:r>
              <a:rPr kumimoji="0" lang="zh-CN" altLang="en-US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your</a:t>
            </a:r>
            <a:r>
              <a:rPr kumimoji="0" lang="zh-CN" altLang="en-US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40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code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3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627865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补充一些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Demo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中对大作业有参考价值的点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EEF94-6574-7D41-A2C1-D5B1CF1F6BB7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6A087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6A087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19B53-4899-107C-786A-F0B949887F4C}"/>
              </a:ext>
            </a:extLst>
          </p:cNvPr>
          <p:cNvSpPr txBox="1"/>
          <p:nvPr/>
        </p:nvSpPr>
        <p:spPr>
          <a:xfrm>
            <a:off x="839416" y="1268760"/>
            <a:ext cx="9992031" cy="325544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读取带空格的字符串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异常处理</a:t>
            </a:r>
            <a:endParaRPr kumimoji="0" lang="en-US" altLang="zh-CN" sz="3200" b="1" spc="1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文件操作：运算符重载，遍历读写，剔除回车符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vector</a:t>
            </a:r>
            <a:r>
              <a:rPr kumimoji="0" lang="zh-CN" altLang="en-US" sz="32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的使用：插入删除，遍历搜索，个数统计</a:t>
            </a:r>
            <a:r>
              <a:rPr kumimoji="0" lang="en-US" altLang="zh-CN" sz="3200" b="1" spc="1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看看今年的大作业吧？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7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关系的细化补充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5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547583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公有继承是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关系的充分必要条件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8AC3D1-C399-AB89-BCD9-760EB50646EF}"/>
              </a:ext>
            </a:extLst>
          </p:cNvPr>
          <p:cNvSpPr txBox="1"/>
          <p:nvPr/>
        </p:nvSpPr>
        <p:spPr>
          <a:xfrm>
            <a:off x="1064893" y="1547094"/>
            <a:ext cx="6551794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派生类对象基类部分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d.Base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)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调用基类成员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以派生类对象为实参，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拷贝构造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基类对象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以派生类对象为实参，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赋值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给基类对象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基类引用、基类指针，可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</a:t>
            </a:r>
            <a:endParaRPr kumimoji="0" lang="en-US" altLang="zh-CN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5CD2E5-C588-9DC2-F7D0-01DFF2002034}"/>
              </a:ext>
            </a:extLst>
          </p:cNvPr>
          <p:cNvSpPr txBox="1"/>
          <p:nvPr/>
        </p:nvSpPr>
        <p:spPr>
          <a:xfrm>
            <a:off x="1622334" y="994975"/>
            <a:ext cx="350621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CA319-3549-1FDD-E257-0B6DC61FBF71}"/>
              </a:ext>
            </a:extLst>
          </p:cNvPr>
          <p:cNvSpPr txBox="1"/>
          <p:nvPr/>
        </p:nvSpPr>
        <p:spPr>
          <a:xfrm>
            <a:off x="5582774" y="994975"/>
            <a:ext cx="152330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8F46E-C114-DF6A-7181-D3DD59EB6942}"/>
              </a:ext>
            </a:extLst>
          </p:cNvPr>
          <p:cNvSpPr txBox="1"/>
          <p:nvPr/>
        </p:nvSpPr>
        <p:spPr>
          <a:xfrm>
            <a:off x="7868497" y="2742335"/>
            <a:ext cx="3996444" cy="7940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紫色字体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所示功能完全相同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派生类对象可无损转换为基类对象</a:t>
            </a:r>
            <a:endParaRPr kumimoji="0" lang="en-US" altLang="zh-CN" sz="1800" b="1" spc="100" dirty="0">
              <a:solidFill>
                <a:srgbClr val="FF2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55990C8B-7BB9-24AC-DF67-211B68854879}"/>
              </a:ext>
            </a:extLst>
          </p:cNvPr>
          <p:cNvSpPr/>
          <p:nvPr/>
        </p:nvSpPr>
        <p:spPr bwMode="auto">
          <a:xfrm>
            <a:off x="7511569" y="1565944"/>
            <a:ext cx="317227" cy="241586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775D26-BFCC-4463-CF4D-CCB10A8C6884}"/>
              </a:ext>
            </a:extLst>
          </p:cNvPr>
          <p:cNvSpPr txBox="1"/>
          <p:nvPr/>
        </p:nvSpPr>
        <p:spPr>
          <a:xfrm>
            <a:off x="290186" y="2050392"/>
            <a:ext cx="651254" cy="15696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公有继承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27B442C-FF0C-F86B-7C05-4EB9506789D3}"/>
              </a:ext>
            </a:extLst>
          </p:cNvPr>
          <p:cNvSpPr/>
          <p:nvPr/>
        </p:nvSpPr>
        <p:spPr bwMode="auto">
          <a:xfrm>
            <a:off x="911424" y="1683094"/>
            <a:ext cx="216024" cy="23042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DC94C3-DC73-2146-03F2-6E9033864506}"/>
              </a:ext>
            </a:extLst>
          </p:cNvPr>
          <p:cNvSpPr txBox="1"/>
          <p:nvPr/>
        </p:nvSpPr>
        <p:spPr>
          <a:xfrm>
            <a:off x="1465596" y="4562544"/>
            <a:ext cx="39447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EB68A5-2632-8F6F-C53D-0531AA6290FC}"/>
              </a:ext>
            </a:extLst>
          </p:cNvPr>
          <p:cNvSpPr txBox="1"/>
          <p:nvPr/>
        </p:nvSpPr>
        <p:spPr>
          <a:xfrm>
            <a:off x="5426036" y="4562544"/>
            <a:ext cx="152330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5720E2-7812-D4ED-E7FB-D473900697F8}"/>
              </a:ext>
            </a:extLst>
          </p:cNvPr>
          <p:cNvSpPr txBox="1"/>
          <p:nvPr/>
        </p:nvSpPr>
        <p:spPr>
          <a:xfrm>
            <a:off x="1465596" y="4931876"/>
            <a:ext cx="360239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4A905E-7801-F5C4-0ADD-76423F04936E}"/>
              </a:ext>
            </a:extLst>
          </p:cNvPr>
          <p:cNvSpPr txBox="1"/>
          <p:nvPr/>
        </p:nvSpPr>
        <p:spPr>
          <a:xfrm>
            <a:off x="5426036" y="4931876"/>
            <a:ext cx="152330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Derived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455DE0-A9F0-51D6-57A7-5FDE01C68AF7}"/>
              </a:ext>
            </a:extLst>
          </p:cNvPr>
          <p:cNvSpPr txBox="1"/>
          <p:nvPr/>
        </p:nvSpPr>
        <p:spPr>
          <a:xfrm>
            <a:off x="292383" y="5580899"/>
            <a:ext cx="190601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受保护继承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私有继承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CF13A3-748E-1A4A-417C-152247F8DA45}"/>
              </a:ext>
            </a:extLst>
          </p:cNvPr>
          <p:cNvSpPr txBox="1"/>
          <p:nvPr/>
        </p:nvSpPr>
        <p:spPr>
          <a:xfrm>
            <a:off x="673506" y="5327376"/>
            <a:ext cx="922974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基类指针、引用，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指向派生类对象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基类做形参，派生类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做实参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类外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无法使用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派生类对象的基类部分（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d.Base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6D7B316-1DE8-28F2-1B0B-1060E41C2DB6}"/>
              </a:ext>
            </a:extLst>
          </p:cNvPr>
          <p:cNvCxnSpPr/>
          <p:nvPr/>
        </p:nvCxnSpPr>
        <p:spPr bwMode="auto">
          <a:xfrm>
            <a:off x="542214" y="4365104"/>
            <a:ext cx="109903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549A1-712B-250C-89D5-60B8C26B6BEE}"/>
              </a:ext>
            </a:extLst>
          </p:cNvPr>
          <p:cNvSpPr txBox="1"/>
          <p:nvPr/>
        </p:nvSpPr>
        <p:spPr>
          <a:xfrm>
            <a:off x="9334362" y="1987144"/>
            <a:ext cx="106471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7922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547583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公有继承是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关系的充分必要条件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549A1-712B-250C-89D5-60B8C26B6BEE}"/>
              </a:ext>
            </a:extLst>
          </p:cNvPr>
          <p:cNvSpPr txBox="1"/>
          <p:nvPr/>
        </p:nvSpPr>
        <p:spPr>
          <a:xfrm>
            <a:off x="335360" y="1016732"/>
            <a:ext cx="11745523" cy="52621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Is-A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32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需要满足</a:t>
            </a:r>
            <a:endParaRPr kumimoji="0" lang="en-US" altLang="zh-CN" sz="3200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公有继承得到的 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子类对象的父类部分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（而不是子类对象整体）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32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endParaRPr kumimoji="0" lang="en-US" altLang="zh-CN" sz="3200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直接实例化的父类对象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32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行为相同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26422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这还是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628A2-F653-9222-56F7-30F6A1D5F3F5}"/>
              </a:ext>
            </a:extLst>
          </p:cNvPr>
          <p:cNvSpPr txBox="1"/>
          <p:nvPr/>
        </p:nvSpPr>
        <p:spPr>
          <a:xfrm>
            <a:off x="2603612" y="403323"/>
            <a:ext cx="505779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/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基类非虚函数间接调用虚函数，如何理解？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8C727F-BE0C-D307-E3EF-B9529EED39C7}"/>
              </a:ext>
            </a:extLst>
          </p:cNvPr>
          <p:cNvSpPr txBox="1"/>
          <p:nvPr/>
        </p:nvSpPr>
        <p:spPr>
          <a:xfrm>
            <a:off x="695400" y="1160748"/>
            <a:ext cx="946111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定义了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非虚函数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B(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称为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Bv1)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函数体调用了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27300-D78E-ACA9-AD76-D60A43C3BFCA}"/>
              </a:ext>
            </a:extLst>
          </p:cNvPr>
          <p:cNvSpPr txBox="1"/>
          <p:nvPr/>
        </p:nvSpPr>
        <p:spPr>
          <a:xfrm>
            <a:off x="692656" y="1922125"/>
            <a:ext cx="77436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继承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override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(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称为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Bv2)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D3E6A9-5AC9-00D9-5B4D-C366DDC8EE9C}"/>
              </a:ext>
            </a:extLst>
          </p:cNvPr>
          <p:cNvSpPr txBox="1"/>
          <p:nvPr/>
        </p:nvSpPr>
        <p:spPr>
          <a:xfrm>
            <a:off x="691059" y="3078319"/>
            <a:ext cx="207781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父类对象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.A()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F11DBB-143C-AE33-5EA7-4A73F7DDBCA5}"/>
              </a:ext>
            </a:extLst>
          </p:cNvPr>
          <p:cNvSpPr txBox="1"/>
          <p:nvPr/>
        </p:nvSpPr>
        <p:spPr>
          <a:xfrm>
            <a:off x="4868712" y="3078318"/>
            <a:ext cx="153760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7DEB5A-39CE-BFDF-5842-0F94CD4C1B59}"/>
              </a:ext>
            </a:extLst>
          </p:cNvPr>
          <p:cNvSpPr txBox="1"/>
          <p:nvPr/>
        </p:nvSpPr>
        <p:spPr>
          <a:xfrm>
            <a:off x="7793956" y="3078318"/>
            <a:ext cx="321273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实际执行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Bv1)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1656E4-E83D-8845-588F-93E5CDC310F8}"/>
              </a:ext>
            </a:extLst>
          </p:cNvPr>
          <p:cNvSpPr txBox="1"/>
          <p:nvPr/>
        </p:nvSpPr>
        <p:spPr>
          <a:xfrm>
            <a:off x="691059" y="3960505"/>
            <a:ext cx="356219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子类对象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父类部分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B97846-8BF9-1ADD-74C4-F9A849ED10FB}"/>
              </a:ext>
            </a:extLst>
          </p:cNvPr>
          <p:cNvSpPr txBox="1"/>
          <p:nvPr/>
        </p:nvSpPr>
        <p:spPr>
          <a:xfrm>
            <a:off x="4868712" y="3955738"/>
            <a:ext cx="153760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1E4FC1-9646-14D1-B2A1-6633F9F8929D}"/>
              </a:ext>
            </a:extLst>
          </p:cNvPr>
          <p:cNvSpPr txBox="1"/>
          <p:nvPr/>
        </p:nvSpPr>
        <p:spPr>
          <a:xfrm>
            <a:off x="7779641" y="3955737"/>
            <a:ext cx="321273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实际执行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Bv1)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29CA0-E166-2686-E40B-A9C35CD4B57A}"/>
              </a:ext>
            </a:extLst>
          </p:cNvPr>
          <p:cNvSpPr txBox="1"/>
          <p:nvPr/>
        </p:nvSpPr>
        <p:spPr>
          <a:xfrm>
            <a:off x="691059" y="4842691"/>
            <a:ext cx="21820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子类对象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E7FBDD-7FA1-D223-7637-3D83CB3DC66C}"/>
              </a:ext>
            </a:extLst>
          </p:cNvPr>
          <p:cNvSpPr txBox="1"/>
          <p:nvPr/>
        </p:nvSpPr>
        <p:spPr>
          <a:xfrm>
            <a:off x="4868712" y="4833158"/>
            <a:ext cx="153760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854F40-CA04-C269-8754-612A499B2706}"/>
              </a:ext>
            </a:extLst>
          </p:cNvPr>
          <p:cNvSpPr txBox="1"/>
          <p:nvPr/>
        </p:nvSpPr>
        <p:spPr>
          <a:xfrm>
            <a:off x="7761058" y="4833156"/>
            <a:ext cx="321273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实际执行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Bv2)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02666D9F-B281-026E-71EE-4F8183551476}"/>
              </a:ext>
            </a:extLst>
          </p:cNvPr>
          <p:cNvSpPr/>
          <p:nvPr/>
        </p:nvSpPr>
        <p:spPr bwMode="auto">
          <a:xfrm>
            <a:off x="4330207" y="3229003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9D8C36A3-E905-649B-32C7-7607D8308AF0}"/>
              </a:ext>
            </a:extLst>
          </p:cNvPr>
          <p:cNvSpPr/>
          <p:nvPr/>
        </p:nvSpPr>
        <p:spPr bwMode="auto">
          <a:xfrm>
            <a:off x="4330206" y="4071152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8AD39F41-9240-C4CC-6B09-DF8593028CE5}"/>
              </a:ext>
            </a:extLst>
          </p:cNvPr>
          <p:cNvSpPr/>
          <p:nvPr/>
        </p:nvSpPr>
        <p:spPr bwMode="auto">
          <a:xfrm>
            <a:off x="4330206" y="4946264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6F0E1F3A-24D1-A185-815E-873D3ECFA108}"/>
              </a:ext>
            </a:extLst>
          </p:cNvPr>
          <p:cNvSpPr/>
          <p:nvPr/>
        </p:nvSpPr>
        <p:spPr bwMode="auto">
          <a:xfrm>
            <a:off x="6833263" y="3229003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5FB60A94-C7AD-1C77-C34D-D4AB510A01E0}"/>
              </a:ext>
            </a:extLst>
          </p:cNvPr>
          <p:cNvSpPr/>
          <p:nvPr/>
        </p:nvSpPr>
        <p:spPr bwMode="auto">
          <a:xfrm>
            <a:off x="6833262" y="4071152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4EB5606-B8B5-B740-96A1-0D93AA8FF589}"/>
              </a:ext>
            </a:extLst>
          </p:cNvPr>
          <p:cNvSpPr/>
          <p:nvPr/>
        </p:nvSpPr>
        <p:spPr bwMode="auto">
          <a:xfrm>
            <a:off x="6833262" y="4946264"/>
            <a:ext cx="538505" cy="23083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7C458C8-0786-CCC2-0F68-0E5B721EA389}"/>
              </a:ext>
            </a:extLst>
          </p:cNvPr>
          <p:cNvGrpSpPr/>
          <p:nvPr/>
        </p:nvGrpSpPr>
        <p:grpSpPr>
          <a:xfrm>
            <a:off x="405259" y="5049180"/>
            <a:ext cx="10873208" cy="1561641"/>
            <a:chOff x="405259" y="5049180"/>
            <a:chExt cx="10873208" cy="1561641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4C775A07-EB0F-DCE7-A4BD-FC40452B575A}"/>
                </a:ext>
              </a:extLst>
            </p:cNvPr>
            <p:cNvCxnSpPr/>
            <p:nvPr/>
          </p:nvCxnSpPr>
          <p:spPr bwMode="auto">
            <a:xfrm>
              <a:off x="405259" y="5049180"/>
              <a:ext cx="10873208" cy="0"/>
            </a:xfrm>
            <a:prstGeom prst="line">
              <a:avLst/>
            </a:prstGeom>
            <a:solidFill>
              <a:schemeClr val="accent1"/>
            </a:solidFill>
            <a:ln w="571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C55FAA3-85F2-86C4-A515-E0EB0404A408}"/>
                </a:ext>
              </a:extLst>
            </p:cNvPr>
            <p:cNvSpPr txBox="1"/>
            <p:nvPr/>
          </p:nvSpPr>
          <p:spPr>
            <a:xfrm>
              <a:off x="2260422" y="5705958"/>
              <a:ext cx="7162881" cy="9048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en-US" altLang="zh-CN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Is-A</a:t>
              </a: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：不考虑 </a:t>
              </a: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子类对象整体 </a:t>
              </a: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和 </a:t>
              </a: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父类对象 </a:t>
              </a:r>
              <a:r>
                <a:rPr kumimoji="0" lang="zh-CN" altLang="en-US" sz="2400" b="1" i="0" u="none" strike="noStrike" kern="1200" cap="none" spc="10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的关系</a:t>
              </a:r>
              <a:endPara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r>
                <a:rPr kumimoji="0" lang="zh-CN" altLang="en-US" b="1" spc="100" dirty="0">
                  <a:solidFill>
                    <a:srgbClr val="FF2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不考虑 </a:t>
              </a:r>
              <a:r>
                <a:rPr kumimoji="0" lang="zh-CN" altLang="en-US" b="1" spc="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通过指针、引用的调用行为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2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26062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关于继承和派生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533159-20B7-C674-E3BB-58B601018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78849"/>
              </p:ext>
            </p:extLst>
          </p:nvPr>
        </p:nvGraphicFramePr>
        <p:xfrm>
          <a:off x="1523492" y="1088740"/>
          <a:ext cx="9703078" cy="23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2679741075"/>
                    </a:ext>
                  </a:extLst>
                </a:gridCol>
                <a:gridCol w="7650850">
                  <a:extLst>
                    <a:ext uri="{9D8B030D-6E8A-4147-A177-3AD203B41FA5}">
                      <a16:colId xmlns:a16="http://schemas.microsoft.com/office/drawing/2014/main" val="3697675999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继承方式</a:t>
                      </a: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派生类中的基类部分，对派生类对象来说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1887724666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   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public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的大大大大的超级成员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400033032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protected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的大大大大的超级成员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7470029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   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private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的大大大大的超级成员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262614182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343FB1-DC95-E94A-ECE8-B45A8E45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1267"/>
              </p:ext>
            </p:extLst>
          </p:nvPr>
        </p:nvGraphicFramePr>
        <p:xfrm>
          <a:off x="1530112" y="4041068"/>
          <a:ext cx="9703078" cy="23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2679741075"/>
                    </a:ext>
                  </a:extLst>
                </a:gridCol>
                <a:gridCol w="7650850">
                  <a:extLst>
                    <a:ext uri="{9D8B030D-6E8A-4147-A177-3AD203B41FA5}">
                      <a16:colId xmlns:a16="http://schemas.microsoft.com/office/drawing/2014/main" val="3697675999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using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改权</a:t>
                      </a: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改后基类部分的某些成员，对派生类对象来说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1887724666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   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public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400033032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protected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7470029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是一个   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private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成员</a:t>
                      </a:r>
                    </a:p>
                  </a:txBody>
                  <a:tcPr marL="144263" marR="144263" marT="72131" marB="72131" anchor="ctr"/>
                </a:tc>
                <a:extLst>
                  <a:ext uri="{0D108BD9-81ED-4DB2-BD59-A6C34878D82A}">
                    <a16:rowId xmlns:a16="http://schemas.microsoft.com/office/drawing/2014/main" val="262614182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8D971C2-3BB8-BDE1-A275-3EFA0B873BAF}"/>
              </a:ext>
            </a:extLst>
          </p:cNvPr>
          <p:cNvSpPr txBox="1"/>
          <p:nvPr/>
        </p:nvSpPr>
        <p:spPr>
          <a:xfrm>
            <a:off x="2603612" y="390783"/>
            <a:ext cx="421621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using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改权，是否影响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Is-A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关系？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98CFE4-8648-220C-3DBD-1506F9879C23}"/>
              </a:ext>
            </a:extLst>
          </p:cNvPr>
          <p:cNvSpPr txBox="1"/>
          <p:nvPr/>
        </p:nvSpPr>
        <p:spPr>
          <a:xfrm flipH="1">
            <a:off x="846394" y="1448780"/>
            <a:ext cx="252028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继承过程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E60AE-AC1E-AD3C-AF6D-527ECA4E3123}"/>
              </a:ext>
            </a:extLst>
          </p:cNvPr>
          <p:cNvSpPr txBox="1"/>
          <p:nvPr/>
        </p:nvSpPr>
        <p:spPr>
          <a:xfrm flipH="1">
            <a:off x="846394" y="4401108"/>
            <a:ext cx="252028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派生过程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8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26062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关于继承和派生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5710B-EBA8-AC29-D6CE-826DE3194DC9}"/>
              </a:ext>
            </a:extLst>
          </p:cNvPr>
          <p:cNvSpPr txBox="1"/>
          <p:nvPr/>
        </p:nvSpPr>
        <p:spPr>
          <a:xfrm>
            <a:off x="731404" y="1887997"/>
            <a:ext cx="464451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基类部分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基类成员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7AA1C-CBEB-6C02-8E23-5299FDC8A1DD}"/>
              </a:ext>
            </a:extLst>
          </p:cNvPr>
          <p:cNvSpPr txBox="1"/>
          <p:nvPr/>
        </p:nvSpPr>
        <p:spPr>
          <a:xfrm>
            <a:off x="6432986" y="1887997"/>
            <a:ext cx="464451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min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基类成员权限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继承方式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0FF24-A663-A332-564E-1C252FFD4B5E}"/>
              </a:ext>
            </a:extLst>
          </p:cNvPr>
          <p:cNvSpPr txBox="1"/>
          <p:nvPr/>
        </p:nvSpPr>
        <p:spPr>
          <a:xfrm>
            <a:off x="725074" y="4329100"/>
            <a:ext cx="532671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派生类对象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.using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改权后的基类成员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FBB3B5F-CD4B-9F6A-5A76-8E41D4113951}"/>
              </a:ext>
            </a:extLst>
          </p:cNvPr>
          <p:cNvCxnSpPr>
            <a:stCxn id="3" idx="3"/>
            <a:endCxn id="5" idx="1"/>
          </p:cNvCxnSpPr>
          <p:nvPr/>
        </p:nvCxnSpPr>
        <p:spPr bwMode="auto">
          <a:xfrm>
            <a:off x="5375920" y="2118830"/>
            <a:ext cx="10570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8FC88F-C91A-90B8-6DC5-B41953FA5617}"/>
              </a:ext>
            </a:extLst>
          </p:cNvPr>
          <p:cNvSpPr txBox="1"/>
          <p:nvPr/>
        </p:nvSpPr>
        <p:spPr>
          <a:xfrm>
            <a:off x="5273694" y="1747199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访问权限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32E2D-65DA-1EB3-8179-83A6BD665A47}"/>
              </a:ext>
            </a:extLst>
          </p:cNvPr>
          <p:cNvSpPr txBox="1"/>
          <p:nvPr/>
        </p:nvSpPr>
        <p:spPr>
          <a:xfrm>
            <a:off x="7104112" y="4329100"/>
            <a:ext cx="464451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using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所处位置的权限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B7B0AD8-9045-65BC-B017-D4E6512F48B7}"/>
              </a:ext>
            </a:extLst>
          </p:cNvPr>
          <p:cNvCxnSpPr>
            <a:endCxn id="10" idx="1"/>
          </p:cNvCxnSpPr>
          <p:nvPr/>
        </p:nvCxnSpPr>
        <p:spPr bwMode="auto">
          <a:xfrm>
            <a:off x="6047046" y="4559933"/>
            <a:ext cx="10570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158B2E-FBFF-FB12-7E6B-598B73FC61EC}"/>
              </a:ext>
            </a:extLst>
          </p:cNvPr>
          <p:cNvSpPr txBox="1"/>
          <p:nvPr/>
        </p:nvSpPr>
        <p:spPr>
          <a:xfrm>
            <a:off x="5944820" y="4188302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访问权限</a:t>
            </a:r>
          </a:p>
        </p:txBody>
      </p:sp>
    </p:spTree>
    <p:extLst>
      <p:ext uri="{BB962C8B-B14F-4D97-AF65-F5344CB8AC3E}">
        <p14:creationId xmlns:p14="http://schemas.microsoft.com/office/powerpoint/2010/main" val="186298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如何从复杂问题中应用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</a:p>
          <a:p>
            <a:pPr eaLnBrk="1" hangingPunct="1"/>
            <a:r>
              <a:rPr lang="zh-CN" altLang="en-US" sz="24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说的就是大作业</a:t>
            </a:r>
            <a:endParaRPr lang="en-US" altLang="zh-CN" sz="14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45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35449"/>
            <a:ext cx="476648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保持冷静的头脑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清晰的方法论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807B44-72D9-AC37-D64A-E17DA75F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279625"/>
            <a:ext cx="5880936" cy="34722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4B67BD-4CD9-88CA-9C3F-EFAB386E4DD6}"/>
              </a:ext>
            </a:extLst>
          </p:cNvPr>
          <p:cNvSpPr txBox="1"/>
          <p:nvPr/>
        </p:nvSpPr>
        <p:spPr>
          <a:xfrm>
            <a:off x="4799856" y="406172"/>
            <a:ext cx="77611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MVC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F0F8BA-CD4C-B50D-4CDE-247E392B4B9F}"/>
              </a:ext>
            </a:extLst>
          </p:cNvPr>
          <p:cNvSpPr txBox="1"/>
          <p:nvPr/>
        </p:nvSpPr>
        <p:spPr>
          <a:xfrm>
            <a:off x="3562330" y="846227"/>
            <a:ext cx="4352475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业务流程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控制器类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上传下达、调度核心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没有界面的全部软件顶层功能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7EA68-02C0-A87F-5A78-8E9E1F8E9761}"/>
              </a:ext>
            </a:extLst>
          </p:cNvPr>
          <p:cNvSpPr txBox="1"/>
          <p:nvPr/>
        </p:nvSpPr>
        <p:spPr>
          <a:xfrm>
            <a:off x="155340" y="4691473"/>
            <a:ext cx="3711272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界面类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只管输入输出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所有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cin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cout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都在这里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没有任何具体的功能实现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462E8-9E42-8660-1B3E-9BE0FEB04559}"/>
              </a:ext>
            </a:extLst>
          </p:cNvPr>
          <p:cNvSpPr txBox="1"/>
          <p:nvPr/>
        </p:nvSpPr>
        <p:spPr>
          <a:xfrm>
            <a:off x="7118854" y="4691473"/>
            <a:ext cx="5076967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模型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核心类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基础功能的承载类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越基础越可能通用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越通用越好，最好放之四海而皆准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471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72136</TotalTime>
  <Words>1125</Words>
  <Application>Microsoft Macintosh PowerPoint</Application>
  <PresentationFormat>宽屏</PresentationFormat>
  <Paragraphs>187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宋体</vt:lpstr>
      <vt:lpstr>Microsoft YaHei</vt:lpstr>
      <vt:lpstr>Microsoft YaHei</vt:lpstr>
      <vt:lpstr>Arial</vt:lpstr>
      <vt:lpstr>Arial Black</vt:lpstr>
      <vt:lpstr>Consolas</vt:lpstr>
      <vt:lpstr>Gill Sans Light</vt:lpstr>
      <vt:lpstr>Times New Roman</vt:lpstr>
      <vt:lpstr>Wingdings</vt:lpstr>
      <vt:lpstr>默认设计模板</vt:lpstr>
      <vt:lpstr>Showroom</vt:lpstr>
      <vt:lpstr>面向对象程序设计训练 Day05 抽丝剥茧/精卫填海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3496</cp:revision>
  <cp:lastPrinted>2019-07-03T00:25:39Z</cp:lastPrinted>
  <dcterms:modified xsi:type="dcterms:W3CDTF">2024-07-18T18:04:38Z</dcterms:modified>
</cp:coreProperties>
</file>