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90" r:id="rId3"/>
    <p:sldId id="299" r:id="rId4"/>
    <p:sldId id="300" r:id="rId5"/>
    <p:sldId id="298" r:id="rId6"/>
    <p:sldId id="273" r:id="rId7"/>
    <p:sldId id="301" r:id="rId8"/>
    <p:sldId id="302" r:id="rId10"/>
    <p:sldId id="303" r:id="rId11"/>
    <p:sldId id="276" r:id="rId12"/>
    <p:sldId id="257" r:id="rId13"/>
    <p:sldId id="256" r:id="rId14"/>
    <p:sldId id="296" r:id="rId15"/>
    <p:sldId id="258" r:id="rId16"/>
    <p:sldId id="261" r:id="rId17"/>
    <p:sldId id="297" r:id="rId18"/>
    <p:sldId id="292" r:id="rId19"/>
    <p:sldId id="295" r:id="rId20"/>
    <p:sldId id="293" r:id="rId21"/>
    <p:sldId id="262" r:id="rId22"/>
    <p:sldId id="264" r:id="rId23"/>
    <p:sldId id="274" r:id="rId24"/>
    <p:sldId id="263" r:id="rId25"/>
    <p:sldId id="265" r:id="rId26"/>
    <p:sldId id="280" r:id="rId27"/>
    <p:sldId id="307" r:id="rId28"/>
    <p:sldId id="289" r:id="rId29"/>
    <p:sldId id="266" r:id="rId30"/>
    <p:sldId id="267" r:id="rId31"/>
    <p:sldId id="268" r:id="rId32"/>
    <p:sldId id="281" r:id="rId33"/>
    <p:sldId id="282" r:id="rId34"/>
    <p:sldId id="269" r:id="rId35"/>
    <p:sldId id="308" r:id="rId36"/>
    <p:sldId id="270" r:id="rId37"/>
    <p:sldId id="284" r:id="rId38"/>
    <p:sldId id="285" r:id="rId39"/>
    <p:sldId id="304" r:id="rId40"/>
    <p:sldId id="305" r:id="rId41"/>
    <p:sldId id="306" r:id="rId42"/>
    <p:sldId id="272" r:id="rId43"/>
    <p:sldId id="286" r:id="rId44"/>
  </p:sldIdLst>
  <p:sldSz cx="9144000" cy="6858000" type="screen4x3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F7564"/>
    <a:srgbClr val="547E44"/>
    <a:srgbClr val="CC88F7"/>
    <a:srgbClr val="CC87F7"/>
    <a:srgbClr val="B4C7AD"/>
    <a:srgbClr val="6488EE"/>
    <a:srgbClr val="CC00FF"/>
    <a:srgbClr val="6699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3" autoAdjust="0"/>
    <p:restoredTop sz="94660"/>
  </p:normalViewPr>
  <p:slideViewPr>
    <p:cSldViewPr snapToGrid="0">
      <p:cViewPr varScale="1">
        <p:scale>
          <a:sx n="94" d="100"/>
          <a:sy n="94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gs" Target="tags/tag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D65B5-2345-4DDA-8797-EE4D2569F2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F34FE-F626-48F0-BA16-CC0370D098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DC37CF-41FA-4E4F-94A9-30305116B3C1}" type="slidenum">
              <a:rPr lang="en-US" altLang="zh-CN" sz="1200" smtClean="0">
                <a:latin typeface="Garamond" panose="02020404030301010803" pitchFamily="18" charset="0"/>
              </a:rPr>
            </a:fld>
            <a:endParaRPr lang="en-US" altLang="zh-CN" sz="1200" smtClean="0">
              <a:latin typeface="Garamond" panose="02020404030301010803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1572" tIns="45786" rIns="91572" bIns="45786"/>
          <a:lstStyle/>
          <a:p>
            <a:r>
              <a:rPr lang="en-US" altLang="zh-CN" smtClean="0"/>
              <a:t>Uses of decoder: </a:t>
            </a:r>
            <a:endParaRPr lang="en-US" altLang="zh-CN" smtClean="0"/>
          </a:p>
          <a:p>
            <a:pPr>
              <a:buFontTx/>
              <a:buChar char="•"/>
            </a:pPr>
            <a:r>
              <a:rPr lang="en-US" altLang="zh-CN" smtClean="0"/>
              <a:t>convert memory/register address to a control line that selects that location</a:t>
            </a:r>
            <a:endParaRPr lang="en-US" altLang="zh-CN" smtClean="0"/>
          </a:p>
          <a:p>
            <a:pPr>
              <a:buFontTx/>
              <a:buChar char="•"/>
            </a:pPr>
            <a:r>
              <a:rPr lang="en-US" altLang="zh-CN" smtClean="0"/>
              <a:t>convert an opcode to one of n control lines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F21E8AD-4C28-4CC3-8A22-888F309C7FEE}" type="slidenum">
              <a:rPr lang="en-US" altLang="zh-CN"/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all zero, no CC is tested, so branch is never taken. (See Appendix B.)</a:t>
            </a:r>
            <a:endParaRPr lang="en-US" altLang="zh-CN"/>
          </a:p>
          <a:p>
            <a:r>
              <a:rPr lang="en-US" altLang="zh-CN"/>
              <a:t>If all one, then all are tested.  Since at least one of the CC bits is set to one after each operate/load instruction, then branch is always taken.  (Assumes some instruction has set CC before branch instruction, otherwise undefined.)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710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FA186DF-C345-4661-9BA0-B087CB3E0757}" type="slidenum">
              <a:rPr lang="en-US" altLang="zh-CN" sz="1200" smtClean="0">
                <a:latin typeface="Garamond" panose="02020404030301010803" pitchFamily="18" charset="0"/>
              </a:rPr>
            </a:fld>
            <a:endParaRPr lang="en-US" altLang="zh-CN" sz="1200" smtClean="0">
              <a:latin typeface="Garamond" panose="02020404030301010803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1572" tIns="45786" rIns="91572" bIns="45786"/>
          <a:lstStyle/>
          <a:p>
            <a:r>
              <a:rPr lang="en-US" altLang="zh-CN" smtClean="0"/>
              <a:t>Another view: decode S, and AND each output with one of the MUX inputs.</a:t>
            </a:r>
            <a:endParaRPr lang="en-US" altLang="zh-CN" smtClean="0"/>
          </a:p>
          <a:p>
            <a:r>
              <a:rPr lang="en-US" altLang="zh-CN" smtClean="0"/>
              <a:t>Also explain multi-bit inputs.</a:t>
            </a:r>
            <a:endParaRPr lang="en-US" altLang="zh-CN" smtClean="0"/>
          </a:p>
          <a:p>
            <a:r>
              <a:rPr lang="en-US" altLang="zh-CN" smtClean="0"/>
              <a:t>Uses of multiplexer:</a:t>
            </a:r>
            <a:endParaRPr lang="en-US" altLang="zh-CN" smtClean="0"/>
          </a:p>
          <a:p>
            <a:pPr>
              <a:buFontTx/>
              <a:buChar char="•"/>
            </a:pPr>
            <a:r>
              <a:rPr lang="en-US" altLang="zh-CN" smtClean="0"/>
              <a:t>select which input to use for function</a:t>
            </a:r>
            <a:endParaRPr lang="en-US" altLang="zh-CN" smtClean="0"/>
          </a:p>
          <a:p>
            <a:pPr>
              <a:buFontTx/>
              <a:buChar char="•"/>
            </a:pPr>
            <a:r>
              <a:rPr lang="en-US" altLang="zh-CN" smtClean="0"/>
              <a:t>select which computed value to pass to next stage (or to place on bus)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66F164D-0849-4494-ABC9-C4AFA754FF9B}" type="slidenum">
              <a:rPr lang="en-US" altLang="zh-CN"/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42E0262-1240-467E-80B4-8A0B40601393}" type="slidenum">
              <a:rPr lang="en-US" altLang="zh-CN"/>
            </a:fld>
            <a:endParaRPr lang="en-US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C434E5F-6DD0-4E01-BC94-2460CD9D9D39}" type="slidenum">
              <a:rPr lang="en-US" altLang="zh-CN"/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E8C84E-80E1-4BC7-978F-4B5F45153A8E}" type="slidenum">
              <a:rPr lang="en-US" altLang="zh-CN"/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9ED3E4-7FC3-4F19-8A30-5856B071B76F}" type="slidenum">
              <a:rPr lang="en-US" altLang="zh-CN"/>
            </a:fld>
            <a:endParaRPr lang="en-US" altLang="zh-CN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BB8194-ACCA-4027-B63E-ABFB1DCD817B}" type="slidenum">
              <a:rPr lang="en-US" altLang="zh-CN"/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7B12291-7BE9-4AD3-8B5B-2FD7E3FF9669}" type="slidenum">
              <a:rPr lang="en-US" altLang="zh-CN"/>
            </a:fld>
            <a:endParaRPr lang="en-US" altLang="zh-C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00DC-AB05-4882-80F8-6F8CDDF5E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A5AA-3E12-412F-A59E-59FE238E7E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00DC-AB05-4882-80F8-6F8CDDF5E1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1A5AA-3E12-412F-A59E-59FE238E7E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LC3 Instructions &amp; </a:t>
            </a:r>
            <a:br>
              <a:rPr lang="en-US" altLang="zh-CN" dirty="0"/>
            </a:br>
            <a:r>
              <a:rPr lang="en-US" altLang="zh-CN" dirty="0" smtClean="0"/>
              <a:t>Data Path &amp;controller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842164"/>
            <a:ext cx="6858000" cy="73775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JIANG  </a:t>
            </a:r>
            <a:r>
              <a:rPr lang="en-US" altLang="zh-CN" dirty="0" err="1" smtClean="0"/>
              <a:t>Xiaohong</a:t>
            </a:r>
            <a:endParaRPr lang="en-US" altLang="zh-CN" dirty="0" smtClean="0"/>
          </a:p>
          <a:p>
            <a:r>
              <a:rPr lang="en-US" altLang="zh-CN" dirty="0" smtClean="0"/>
              <a:t>jiangxh@zju.edu.cn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6253725" y="180783"/>
            <a:ext cx="2865163" cy="2319298"/>
            <a:chOff x="5569691" y="223284"/>
            <a:chExt cx="2865163" cy="2319298"/>
          </a:xfrm>
        </p:grpSpPr>
        <p:sp>
          <p:nvSpPr>
            <p:cNvPr id="24" name="矩形 23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462820" y="574735"/>
              <a:ext cx="1084521" cy="16155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REG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Q2   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27" name="直接箭头连接符 26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合 31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文本框 29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38" name="组合 37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39" name="直接箭头连接符 38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组合 39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41" name="直接连接符 40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文本框 41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44" name="组合 43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45" name="直接箭头连接符 44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51" name="直接箭头连接符 50"/>
              <p:cNvCxnSpPr>
                <a:stCxn id="5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组合 5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53" name="直接连接符 5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文本框 5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57" name="直接箭头连接符 56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6753443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2640380" y="2147806"/>
            <a:ext cx="1425648" cy="606056"/>
            <a:chOff x="6224475" y="3795823"/>
            <a:chExt cx="1425648" cy="723015"/>
          </a:xfrm>
        </p:grpSpPr>
        <p:sp>
          <p:nvSpPr>
            <p:cNvPr id="70" name="等腰三角形 69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梯形 70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452116" y="4387166"/>
            <a:ext cx="1331778" cy="988829"/>
            <a:chOff x="1976116" y="4387165"/>
            <a:chExt cx="1331778" cy="988829"/>
          </a:xfrm>
        </p:grpSpPr>
        <p:grpSp>
          <p:nvGrpSpPr>
            <p:cNvPr id="82" name="组合 81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4" name="直接箭头连接符 83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直接箭头连接符 85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083611" y="409407"/>
            <a:ext cx="442072" cy="712382"/>
            <a:chOff x="1120915" y="223284"/>
            <a:chExt cx="442072" cy="712382"/>
          </a:xfrm>
        </p:grpSpPr>
        <p:grpSp>
          <p:nvGrpSpPr>
            <p:cNvPr id="19" name="组合 18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等腰三角形 15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9" name="直接连接符 88"/>
            <p:cNvCxnSpPr>
              <a:stCxn id="16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747677" y="2314372"/>
            <a:ext cx="1105441" cy="988829"/>
            <a:chOff x="765546" y="2212972"/>
            <a:chExt cx="1105441" cy="988829"/>
          </a:xfrm>
        </p:grpSpPr>
        <p:grpSp>
          <p:nvGrpSpPr>
            <p:cNvPr id="81" name="组合 80"/>
            <p:cNvGrpSpPr/>
            <p:nvPr/>
          </p:nvGrpSpPr>
          <p:grpSpPr>
            <a:xfrm>
              <a:off x="765546" y="2212972"/>
              <a:ext cx="893134" cy="988829"/>
              <a:chOff x="765546" y="2212972"/>
              <a:chExt cx="893134" cy="988829"/>
            </a:xfrm>
          </p:grpSpPr>
          <p:grpSp>
            <p:nvGrpSpPr>
              <p:cNvPr id="73" name="组合 72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74" name="梯形 73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75" name="直接箭头连接符 74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箭头连接符 75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直接箭头连接符 7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文本框 79"/>
              <p:cNvSpPr txBox="1"/>
              <p:nvPr/>
            </p:nvSpPr>
            <p:spPr>
              <a:xfrm>
                <a:off x="887344" y="2504792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MUX</a:t>
                </a:r>
                <a:endParaRPr lang="en-US" altLang="zh-CN" dirty="0"/>
              </a:p>
            </p:txBody>
          </p:sp>
        </p:grpSp>
        <p:cxnSp>
          <p:nvCxnSpPr>
            <p:cNvPr id="92" name="直接连接符 91"/>
            <p:cNvCxnSpPr/>
            <p:nvPr/>
          </p:nvCxnSpPr>
          <p:spPr>
            <a:xfrm>
              <a:off x="1585740" y="272859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2106403" y="701227"/>
            <a:ext cx="1133328" cy="988829"/>
            <a:chOff x="1658680" y="776176"/>
            <a:chExt cx="1133328" cy="988829"/>
          </a:xfrm>
        </p:grpSpPr>
        <p:grpSp>
          <p:nvGrpSpPr>
            <p:cNvPr id="8" name="组合 7"/>
            <p:cNvGrpSpPr/>
            <p:nvPr/>
          </p:nvGrpSpPr>
          <p:grpSpPr>
            <a:xfrm>
              <a:off x="1658680" y="1105786"/>
              <a:ext cx="893134" cy="659219"/>
              <a:chOff x="1658680" y="1105786"/>
              <a:chExt cx="893134" cy="659219"/>
            </a:xfrm>
          </p:grpSpPr>
          <p:sp>
            <p:nvSpPr>
              <p:cNvPr id="4" name="梯形 3"/>
              <p:cNvSpPr/>
              <p:nvPr/>
            </p:nvSpPr>
            <p:spPr>
              <a:xfrm>
                <a:off x="1658680" y="1105786"/>
                <a:ext cx="893134" cy="329609"/>
              </a:xfrm>
              <a:prstGeom prst="trapezoid">
                <a:avLst>
                  <a:gd name="adj" fmla="val 37903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MUX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 flipV="1">
                <a:off x="1818167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 flipV="1">
                <a:off x="237460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箭头连接符 10"/>
            <p:cNvCxnSpPr/>
            <p:nvPr/>
          </p:nvCxnSpPr>
          <p:spPr>
            <a:xfrm flipV="1">
              <a:off x="2105247" y="776176"/>
              <a:ext cx="0" cy="3296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378258" y="409407"/>
            <a:ext cx="437822" cy="712382"/>
            <a:chOff x="415562" y="223284"/>
            <a:chExt cx="437822" cy="712382"/>
          </a:xfrm>
        </p:grpSpPr>
        <p:grpSp>
          <p:nvGrpSpPr>
            <p:cNvPr id="20" name="组合 19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等腰三角形 21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4" name="直接连接符 93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合 101"/>
          <p:cNvGrpSpPr/>
          <p:nvPr/>
        </p:nvGrpSpPr>
        <p:grpSpPr>
          <a:xfrm>
            <a:off x="4120468" y="734858"/>
            <a:ext cx="1348525" cy="988829"/>
            <a:chOff x="3593237" y="765988"/>
            <a:chExt cx="1348525" cy="988829"/>
          </a:xfrm>
        </p:grpSpPr>
        <p:cxnSp>
          <p:nvCxnSpPr>
            <p:cNvPr id="99" name="直接箭头连接符 98"/>
            <p:cNvCxnSpPr/>
            <p:nvPr/>
          </p:nvCxnSpPr>
          <p:spPr>
            <a:xfrm>
              <a:off x="3681398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/>
            <p:cNvGrpSpPr/>
            <p:nvPr/>
          </p:nvGrpSpPr>
          <p:grpSpPr>
            <a:xfrm>
              <a:off x="3593237" y="765988"/>
              <a:ext cx="1348525" cy="988829"/>
              <a:chOff x="3593237" y="765988"/>
              <a:chExt cx="1348525" cy="988829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002060"/>
                      </a:solidFill>
                    </a:rPr>
                    <a:t>PC</a:t>
                  </a:r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0" name="直接箭头连接符 9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文本框 99"/>
              <p:cNvSpPr txBox="1"/>
              <p:nvPr/>
            </p:nvSpPr>
            <p:spPr>
              <a:xfrm>
                <a:off x="3593237" y="1033012"/>
                <a:ext cx="600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LD.PC</a:t>
                </a:r>
                <a:endParaRPr lang="zh-CN" altLang="en-US" sz="1400" dirty="0"/>
              </a:p>
            </p:txBody>
          </p:sp>
        </p:grpSp>
      </p:grp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6861360" y="4782053"/>
          <a:ext cx="1066200" cy="243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5400"/>
                <a:gridCol w="355400"/>
                <a:gridCol w="355400"/>
              </a:tblGrid>
              <a:tr h="19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Z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05" name="直接箭头连接符 104"/>
          <p:cNvCxnSpPr/>
          <p:nvPr/>
        </p:nvCxnSpPr>
        <p:spPr>
          <a:xfrm flipV="1">
            <a:off x="7079872" y="4452443"/>
            <a:ext cx="0" cy="329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7414241" y="4452443"/>
            <a:ext cx="0" cy="329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7749523" y="4461150"/>
            <a:ext cx="0" cy="329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>
          <a:xfrm>
            <a:off x="6761922" y="5025894"/>
            <a:ext cx="1265076" cy="821969"/>
            <a:chOff x="3805647" y="4915052"/>
            <a:chExt cx="1265076" cy="1484392"/>
          </a:xfrm>
        </p:grpSpPr>
        <p:cxnSp>
          <p:nvCxnSpPr>
            <p:cNvPr id="108" name="直接箭头连接符 107"/>
            <p:cNvCxnSpPr/>
            <p:nvPr/>
          </p:nvCxnSpPr>
          <p:spPr>
            <a:xfrm flipV="1">
              <a:off x="4130293" y="4915052"/>
              <a:ext cx="0" cy="3296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 flipV="1">
              <a:off x="4464662" y="4915052"/>
              <a:ext cx="0" cy="3296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 flipV="1">
              <a:off x="4799944" y="4923759"/>
              <a:ext cx="0" cy="3296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/>
          </p:nvSpPr>
          <p:spPr>
            <a:xfrm>
              <a:off x="3805647" y="5249089"/>
              <a:ext cx="1265076" cy="5002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lIns="72000" tIns="0" rIns="0" bIns="0" rtlCol="0">
              <a:spAutoFit/>
            </a:bodyPr>
            <a:lstStyle/>
            <a:p>
              <a:r>
                <a:rPr lang="en-US" altLang="zh-CN" dirty="0"/>
                <a:t>     </a:t>
              </a:r>
              <a:r>
                <a:rPr lang="en-US" altLang="zh-CN" dirty="0" smtClean="0"/>
                <a:t>LOGIC</a:t>
              </a:r>
              <a:endParaRPr lang="zh-CN" altLang="en-US" dirty="0"/>
            </a:p>
          </p:txBody>
        </p:sp>
        <p:cxnSp>
          <p:nvCxnSpPr>
            <p:cNvPr id="114" name="直接箭头连接符 113"/>
            <p:cNvCxnSpPr>
              <a:endCxn id="112" idx="2"/>
            </p:cNvCxnSpPr>
            <p:nvPr/>
          </p:nvCxnSpPr>
          <p:spPr>
            <a:xfrm flipH="1" flipV="1">
              <a:off x="4438185" y="5749321"/>
              <a:ext cx="0" cy="6501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23"/>
          <p:cNvGrpSpPr/>
          <p:nvPr/>
        </p:nvGrpSpPr>
        <p:grpSpPr>
          <a:xfrm>
            <a:off x="6761922" y="2943145"/>
            <a:ext cx="1826244" cy="646331"/>
            <a:chOff x="7248565" y="3262925"/>
            <a:chExt cx="1826244" cy="646331"/>
          </a:xfrm>
        </p:grpSpPr>
        <p:grpSp>
          <p:nvGrpSpPr>
            <p:cNvPr id="79" name="组合 78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68" name="组合 67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63" name="等腰三角形 62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梯形 61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65" name="直接连接符 64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文本框 77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  <a:endParaRPr lang="en-US" altLang="zh-CN" dirty="0"/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9" name="直接箭头连接符 118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21" name="直接连接符 120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sp>
        <p:nvSpPr>
          <p:cNvPr id="134" name="文本框 133"/>
          <p:cNvSpPr txBox="1"/>
          <p:nvPr/>
        </p:nvSpPr>
        <p:spPr>
          <a:xfrm>
            <a:off x="3312497" y="4544998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  <a:endParaRPr lang="en-US" altLang="zh-CN" dirty="0" smtClean="0"/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36" name="直接箭头连接符 135"/>
          <p:cNvCxnSpPr/>
          <p:nvPr/>
        </p:nvCxnSpPr>
        <p:spPr>
          <a:xfrm>
            <a:off x="3655984" y="4273820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4548613" y="4266847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3007551" y="5020801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2739404" y="4749267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141" name="直接连接符 140"/>
          <p:cNvCxnSpPr/>
          <p:nvPr/>
        </p:nvCxnSpPr>
        <p:spPr>
          <a:xfrm>
            <a:off x="4893918" y="4950085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4835945" y="468347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143" name="直接连接符 142"/>
          <p:cNvCxnSpPr/>
          <p:nvPr/>
        </p:nvCxnSpPr>
        <p:spPr>
          <a:xfrm>
            <a:off x="4884960" y="546894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4835945" y="52191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148" name="直接箭头连接符 147"/>
          <p:cNvCxnSpPr/>
          <p:nvPr/>
        </p:nvCxnSpPr>
        <p:spPr>
          <a:xfrm flipH="1">
            <a:off x="2427514" y="5468946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组合 149"/>
          <p:cNvGrpSpPr/>
          <p:nvPr/>
        </p:nvGrpSpPr>
        <p:grpSpPr>
          <a:xfrm>
            <a:off x="4165746" y="3074899"/>
            <a:ext cx="1541497" cy="988829"/>
            <a:chOff x="4165585" y="765988"/>
            <a:chExt cx="1541497" cy="988829"/>
          </a:xfrm>
        </p:grpSpPr>
        <p:cxnSp>
          <p:nvCxnSpPr>
            <p:cNvPr id="151" name="直接箭头连接符 1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/>
            <p:cNvGrpSpPr/>
            <p:nvPr/>
          </p:nvGrpSpPr>
          <p:grpSpPr>
            <a:xfrm>
              <a:off x="4165585" y="765988"/>
              <a:ext cx="1541497" cy="988829"/>
              <a:chOff x="4165585" y="765988"/>
              <a:chExt cx="1541497" cy="988829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155" name="矩形 1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6" name="直接箭头连接符 1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箭头连接符 1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文本框 153"/>
              <p:cNvSpPr txBox="1"/>
              <p:nvPr/>
            </p:nvSpPr>
            <p:spPr>
              <a:xfrm>
                <a:off x="4939949" y="1011360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cxnSp>
        <p:nvCxnSpPr>
          <p:cNvPr id="159" name="直接连接符 158"/>
          <p:cNvCxnSpPr/>
          <p:nvPr/>
        </p:nvCxnSpPr>
        <p:spPr>
          <a:xfrm flipH="1">
            <a:off x="3129016" y="5369218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2977216" y="5174783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cxnSp>
        <p:nvCxnSpPr>
          <p:cNvPr id="161" name="直接连接符 160"/>
          <p:cNvCxnSpPr/>
          <p:nvPr/>
        </p:nvCxnSpPr>
        <p:spPr>
          <a:xfrm rot="16200000" flipH="1">
            <a:off x="5068094" y="1473480"/>
            <a:ext cx="75223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4766350" y="1420382"/>
            <a:ext cx="36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63" name="矩形 162"/>
          <p:cNvSpPr/>
          <p:nvPr/>
        </p:nvSpPr>
        <p:spPr>
          <a:xfrm>
            <a:off x="5420988" y="2147806"/>
            <a:ext cx="286255" cy="29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20188" y="-843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LC3  Instructions</a:t>
            </a:r>
            <a:endParaRPr lang="zh-CN" altLang="en-US" dirty="0"/>
          </a:p>
        </p:txBody>
      </p:sp>
      <p:pic>
        <p:nvPicPr>
          <p:cNvPr id="5" name="Picture 19" descr="C:\Documents and Settings\gbyrd\My Documents\ece206\mh-slides\e2\ch05-figures\ch05-0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0" y="1573880"/>
            <a:ext cx="6371705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C:\Documents and Settings\gbyrd\My Documents\ece206\mh-slides\e2\ch05-figures\ch05-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1" y="2815997"/>
            <a:ext cx="6371706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C:\Documents and Settings\gbyrd\My Documents\ece206\mh-slides\e2\ch05-figures\ch05-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0" y="4692695"/>
            <a:ext cx="6371706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708904" y="4909458"/>
            <a:ext cx="13524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4548" y="5728071"/>
            <a:ext cx="13524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51343" y="1687286"/>
            <a:ext cx="14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    R2,  R1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51343" y="297615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    R3,  R1,   R2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925696" y="3744220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AND    R3,  R1,   R2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951343" y="487462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    R3,  R1,   #4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038046" y="4906201"/>
            <a:ext cx="155869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       imm5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70773" y="5730247"/>
            <a:ext cx="1449771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       imm5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60961" y="569323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AND    R3,  R1,   #4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715101" y="287384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0" y="4219304"/>
            <a:ext cx="8871856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743159" y="992168"/>
            <a:ext cx="1348525" cy="988829"/>
            <a:chOff x="3593237" y="765988"/>
            <a:chExt cx="1348525" cy="988829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3681398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3593237" y="765988"/>
              <a:ext cx="1348525" cy="988829"/>
              <a:chOff x="3593237" y="765988"/>
              <a:chExt cx="1348525" cy="98882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002060"/>
                      </a:solidFill>
                    </a:rPr>
                    <a:t>PC</a:t>
                  </a:r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3593237" y="1033012"/>
                <a:ext cx="600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LD.PC</a:t>
                </a:r>
                <a:endParaRPr lang="zh-CN" altLang="en-US" sz="1400" dirty="0"/>
              </a:p>
            </p:txBody>
          </p:sp>
        </p:grpSp>
      </p:grpSp>
      <p:cxnSp>
        <p:nvCxnSpPr>
          <p:cNvPr id="13" name="直接连接符 12"/>
          <p:cNvCxnSpPr/>
          <p:nvPr/>
        </p:nvCxnSpPr>
        <p:spPr>
          <a:xfrm rot="16200000" flipH="1">
            <a:off x="4690785" y="1730790"/>
            <a:ext cx="75223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89041" y="1677692"/>
            <a:ext cx="36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  <a:endParaRPr lang="en-US" altLang="zh-CN" dirty="0" smtClean="0"/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5090061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5520904" y="1333534"/>
            <a:ext cx="286255" cy="29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750548" y="992168"/>
            <a:ext cx="913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1" idx="0"/>
          </p:cNvCxnSpPr>
          <p:nvPr/>
        </p:nvCxnSpPr>
        <p:spPr>
          <a:xfrm>
            <a:off x="5664031" y="992168"/>
            <a:ext cx="1" cy="341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1" idx="2"/>
          </p:cNvCxnSpPr>
          <p:nvPr/>
        </p:nvCxnSpPr>
        <p:spPr>
          <a:xfrm flipH="1">
            <a:off x="5664031" y="1632105"/>
            <a:ext cx="1" cy="199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4" idx="3"/>
          </p:cNvCxnSpPr>
          <p:nvPr/>
        </p:nvCxnSpPr>
        <p:spPr>
          <a:xfrm flipH="1" flipV="1">
            <a:off x="4750548" y="1816192"/>
            <a:ext cx="913483" cy="15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22034" y="5565508"/>
            <a:ext cx="0" cy="719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399633" y="3499626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91424" y="476780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Instruction fetch</a:t>
            </a:r>
            <a:endParaRPr lang="en-US" altLang="zh-CN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758281"/>
          </a:xfrm>
        </p:spPr>
        <p:txBody>
          <a:bodyPr/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6591" y="748147"/>
          <a:ext cx="8969830" cy="595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40"/>
                <a:gridCol w="597360"/>
                <a:gridCol w="477982"/>
                <a:gridCol w="436418"/>
                <a:gridCol w="394855"/>
                <a:gridCol w="405245"/>
                <a:gridCol w="426027"/>
                <a:gridCol w="405246"/>
                <a:gridCol w="426027"/>
                <a:gridCol w="519545"/>
                <a:gridCol w="446810"/>
                <a:gridCol w="467590"/>
                <a:gridCol w="488373"/>
                <a:gridCol w="457200"/>
                <a:gridCol w="387185"/>
                <a:gridCol w="387185"/>
                <a:gridCol w="387186"/>
                <a:gridCol w="387186"/>
                <a:gridCol w="387185"/>
                <a:gridCol w="387185"/>
              </a:tblGrid>
              <a:tr h="7089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</a:t>
                      </a:r>
                      <a:r>
                        <a:rPr lang="en-US" altLang="zh-CN" sz="1400" baseline="0" dirty="0" smtClean="0"/>
                        <a:t>.PC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R/W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LD.MDR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LD.IR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GALU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ALUK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LD.Reg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Sel.B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GmARMUX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SR1MUX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MDRMUx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Instr.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Fetch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203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12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715101" y="287384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0" y="4219304"/>
            <a:ext cx="8871856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743159" y="992168"/>
            <a:ext cx="1348525" cy="988829"/>
            <a:chOff x="3593237" y="765988"/>
            <a:chExt cx="1348525" cy="988829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3681398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3593237" y="765988"/>
              <a:ext cx="1348525" cy="988829"/>
              <a:chOff x="3593237" y="765988"/>
              <a:chExt cx="1348525" cy="98882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002060"/>
                      </a:solidFill>
                    </a:rPr>
                    <a:t>PC</a:t>
                  </a:r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3593237" y="1033012"/>
                <a:ext cx="600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LD.PC</a:t>
                </a:r>
                <a:endParaRPr lang="zh-CN" altLang="en-US" sz="1400" dirty="0"/>
              </a:p>
            </p:txBody>
          </p:sp>
        </p:grpSp>
      </p:grpSp>
      <p:cxnSp>
        <p:nvCxnSpPr>
          <p:cNvPr id="13" name="直接连接符 12"/>
          <p:cNvCxnSpPr/>
          <p:nvPr/>
        </p:nvCxnSpPr>
        <p:spPr>
          <a:xfrm rot="16200000" flipH="1">
            <a:off x="4690785" y="1730790"/>
            <a:ext cx="75223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89041" y="1677692"/>
            <a:ext cx="36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  <a:endParaRPr lang="en-US" altLang="zh-CN" dirty="0" smtClean="0"/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5090061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5520904" y="1333534"/>
            <a:ext cx="286255" cy="29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750548" y="992168"/>
            <a:ext cx="913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1" idx="0"/>
          </p:cNvCxnSpPr>
          <p:nvPr/>
        </p:nvCxnSpPr>
        <p:spPr>
          <a:xfrm>
            <a:off x="5664031" y="992168"/>
            <a:ext cx="1" cy="341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1" idx="2"/>
          </p:cNvCxnSpPr>
          <p:nvPr/>
        </p:nvCxnSpPr>
        <p:spPr>
          <a:xfrm flipH="1">
            <a:off x="5664031" y="1632105"/>
            <a:ext cx="1" cy="199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4" idx="3"/>
          </p:cNvCxnSpPr>
          <p:nvPr/>
        </p:nvCxnSpPr>
        <p:spPr>
          <a:xfrm flipH="1" flipV="1">
            <a:off x="4750548" y="1816192"/>
            <a:ext cx="913483" cy="15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22034" y="5565508"/>
            <a:ext cx="0" cy="719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399633" y="3499626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504209" y="2971800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1368131" y="349933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406110" y="3341132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188333" y="407320"/>
            <a:ext cx="2865163" cy="2586316"/>
            <a:chOff x="5569691" y="223284"/>
            <a:chExt cx="2865163" cy="3460888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44157" y="2191131"/>
              <a:ext cx="9286" cy="14930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  <a:endParaRPr lang="en-US" altLang="zh-CN" dirty="0"/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17890" y="2140527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文本框 128"/>
          <p:cNvSpPr txBox="1"/>
          <p:nvPr/>
        </p:nvSpPr>
        <p:spPr>
          <a:xfrm>
            <a:off x="491424" y="476780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NOT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dirty="0" smtClean="0">
                <a:solidFill>
                  <a:srgbClr val="002060"/>
                </a:solidFill>
              </a:rPr>
              <a:t>ADD/AND   R</a:t>
            </a:r>
            <a:endParaRPr lang="en-US" altLang="zh-CN" dirty="0" smtClean="0">
              <a:solidFill>
                <a:srgbClr val="00206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758281"/>
          </a:xfrm>
        </p:spPr>
        <p:txBody>
          <a:bodyPr/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6591" y="748147"/>
          <a:ext cx="8969830" cy="595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40"/>
                <a:gridCol w="597360"/>
                <a:gridCol w="477982"/>
                <a:gridCol w="436418"/>
                <a:gridCol w="394855"/>
                <a:gridCol w="405245"/>
                <a:gridCol w="426027"/>
                <a:gridCol w="405246"/>
                <a:gridCol w="426027"/>
                <a:gridCol w="519545"/>
                <a:gridCol w="446810"/>
                <a:gridCol w="467590"/>
                <a:gridCol w="488373"/>
                <a:gridCol w="457200"/>
                <a:gridCol w="387185"/>
                <a:gridCol w="387185"/>
                <a:gridCol w="387186"/>
                <a:gridCol w="387186"/>
                <a:gridCol w="387185"/>
                <a:gridCol w="387185"/>
              </a:tblGrid>
              <a:tr h="7089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</a:t>
                      </a:r>
                      <a:r>
                        <a:rPr lang="en-US" altLang="zh-CN" sz="1400" baseline="0" dirty="0" smtClean="0"/>
                        <a:t>.PC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R/W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LD.MDR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LD.IR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GALU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ALUK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LD.Reg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Sel.B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GmARMUX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SR1MUX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MDRMUx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Instr.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Fetch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203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S9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+/*R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S1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+/</a:t>
                      </a:r>
                      <a:r>
                        <a:rPr lang="zh-CN" altLang="en-US" sz="11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612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715101" y="287384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0" y="4219304"/>
            <a:ext cx="8871856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743159" y="992168"/>
            <a:ext cx="1348525" cy="988829"/>
            <a:chOff x="3593237" y="765988"/>
            <a:chExt cx="1348525" cy="988829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3681398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3593237" y="765988"/>
              <a:ext cx="1348525" cy="988829"/>
              <a:chOff x="3593237" y="765988"/>
              <a:chExt cx="1348525" cy="98882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002060"/>
                      </a:solidFill>
                    </a:rPr>
                    <a:t>PC</a:t>
                  </a:r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3593237" y="1033012"/>
                <a:ext cx="600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LD.PC</a:t>
                </a:r>
                <a:endParaRPr lang="zh-CN" altLang="en-US" sz="1400" dirty="0"/>
              </a:p>
            </p:txBody>
          </p:sp>
        </p:grpSp>
      </p:grpSp>
      <p:cxnSp>
        <p:nvCxnSpPr>
          <p:cNvPr id="13" name="直接连接符 12"/>
          <p:cNvCxnSpPr/>
          <p:nvPr/>
        </p:nvCxnSpPr>
        <p:spPr>
          <a:xfrm rot="16200000" flipH="1">
            <a:off x="4690785" y="1730790"/>
            <a:ext cx="75223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89041" y="1677692"/>
            <a:ext cx="36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  <a:endParaRPr lang="en-US" altLang="zh-CN" dirty="0" smtClean="0"/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5090061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5520904" y="1333534"/>
            <a:ext cx="286255" cy="29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750548" y="992168"/>
            <a:ext cx="913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1" idx="0"/>
          </p:cNvCxnSpPr>
          <p:nvPr/>
        </p:nvCxnSpPr>
        <p:spPr>
          <a:xfrm>
            <a:off x="5664031" y="992168"/>
            <a:ext cx="1" cy="341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1" idx="2"/>
          </p:cNvCxnSpPr>
          <p:nvPr/>
        </p:nvCxnSpPr>
        <p:spPr>
          <a:xfrm flipH="1">
            <a:off x="5664031" y="1632105"/>
            <a:ext cx="1" cy="199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4" idx="3"/>
          </p:cNvCxnSpPr>
          <p:nvPr/>
        </p:nvCxnSpPr>
        <p:spPr>
          <a:xfrm flipH="1" flipV="1">
            <a:off x="4750548" y="1816192"/>
            <a:ext cx="913483" cy="15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22034" y="5565508"/>
            <a:ext cx="0" cy="719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399633" y="3499626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504209" y="2971800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1368131" y="349933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406110" y="3341132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188333" y="407320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  <a:endParaRPr lang="en-US" altLang="zh-CN" dirty="0"/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17890" y="2140527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文本框 128"/>
          <p:cNvSpPr txBox="1"/>
          <p:nvPr/>
        </p:nvSpPr>
        <p:spPr>
          <a:xfrm>
            <a:off x="613040" y="412299"/>
            <a:ext cx="1641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NOT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dirty="0" smtClean="0">
                <a:solidFill>
                  <a:srgbClr val="002060"/>
                </a:solidFill>
              </a:rPr>
              <a:t>ADD/AND   R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ADD/AND  </a:t>
            </a:r>
            <a:r>
              <a:rPr lang="en-US" altLang="zh-CN" dirty="0" err="1" smtClean="0">
                <a:solidFill>
                  <a:srgbClr val="0070C0"/>
                </a:solidFill>
              </a:rPr>
              <a:t>Imm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37" name="直接连接符 136"/>
          <p:cNvCxnSpPr/>
          <p:nvPr/>
        </p:nvCxnSpPr>
        <p:spPr>
          <a:xfrm flipV="1">
            <a:off x="1064335" y="1677692"/>
            <a:ext cx="0" cy="20904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1043237" y="2206750"/>
            <a:ext cx="258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1301244" y="2039999"/>
            <a:ext cx="710277" cy="30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EXT5</a:t>
            </a:r>
            <a:endParaRPr lang="zh-CN" altLang="en-US" dirty="0"/>
          </a:p>
        </p:txBody>
      </p:sp>
      <p:cxnSp>
        <p:nvCxnSpPr>
          <p:cNvPr id="142" name="直接箭头连接符 141"/>
          <p:cNvCxnSpPr/>
          <p:nvPr/>
        </p:nvCxnSpPr>
        <p:spPr>
          <a:xfrm>
            <a:off x="1862975" y="2180802"/>
            <a:ext cx="49612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397672" y="2180802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758281"/>
          </a:xfrm>
        </p:spPr>
        <p:txBody>
          <a:bodyPr/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6591" y="748147"/>
          <a:ext cx="896983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040"/>
                <a:gridCol w="597360"/>
                <a:gridCol w="477982"/>
                <a:gridCol w="436418"/>
                <a:gridCol w="394855"/>
                <a:gridCol w="405245"/>
                <a:gridCol w="426027"/>
                <a:gridCol w="405246"/>
                <a:gridCol w="426027"/>
                <a:gridCol w="519545"/>
                <a:gridCol w="446810"/>
                <a:gridCol w="467590"/>
                <a:gridCol w="488373"/>
                <a:gridCol w="457200"/>
                <a:gridCol w="387185"/>
                <a:gridCol w="387185"/>
                <a:gridCol w="387186"/>
                <a:gridCol w="387186"/>
                <a:gridCol w="387185"/>
                <a:gridCol w="387185"/>
              </a:tblGrid>
              <a:tr h="7089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</a:t>
                      </a:r>
                      <a:r>
                        <a:rPr lang="en-US" altLang="zh-CN" sz="1400" baseline="0" dirty="0" smtClean="0"/>
                        <a:t>.PC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R/W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LD.MDR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LD.IR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GALU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ALUK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LD.Reg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Sel.B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GmARMUX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SR1MUX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MDRMUx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Instr.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Fetch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203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NOT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+/*R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+/</a:t>
                      </a:r>
                      <a:r>
                        <a:rPr lang="zh-CN" altLang="en-US" sz="1100" dirty="0" smtClean="0"/>
                        <a:t>*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129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+/*</a:t>
                      </a:r>
                      <a:r>
                        <a:rPr lang="en-US" altLang="zh-CN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S5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+/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row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715101" y="287384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0" y="4219304"/>
            <a:ext cx="8871856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743159" y="992168"/>
            <a:ext cx="1348525" cy="988829"/>
            <a:chOff x="3593237" y="765988"/>
            <a:chExt cx="1348525" cy="988829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3681398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3593237" y="765988"/>
              <a:ext cx="1348525" cy="988829"/>
              <a:chOff x="3593237" y="765988"/>
              <a:chExt cx="1348525" cy="988829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002060"/>
                      </a:solidFill>
                    </a:rPr>
                    <a:t>PC</a:t>
                  </a:r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3593237" y="1033012"/>
                <a:ext cx="600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LD.PC</a:t>
                </a:r>
                <a:endParaRPr lang="zh-CN" altLang="en-US" sz="1400" dirty="0"/>
              </a:p>
            </p:txBody>
          </p:sp>
        </p:grpSp>
      </p:grpSp>
      <p:cxnSp>
        <p:nvCxnSpPr>
          <p:cNvPr id="13" name="直接连接符 12"/>
          <p:cNvCxnSpPr/>
          <p:nvPr/>
        </p:nvCxnSpPr>
        <p:spPr>
          <a:xfrm rot="16200000" flipH="1">
            <a:off x="4690785" y="1730790"/>
            <a:ext cx="75223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89041" y="1677692"/>
            <a:ext cx="36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  <a:endParaRPr lang="en-US" altLang="zh-CN" dirty="0" smtClean="0"/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5090061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5520904" y="1333534"/>
            <a:ext cx="286255" cy="29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4750548" y="992168"/>
            <a:ext cx="9134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1" idx="0"/>
          </p:cNvCxnSpPr>
          <p:nvPr/>
        </p:nvCxnSpPr>
        <p:spPr>
          <a:xfrm>
            <a:off x="5664031" y="992168"/>
            <a:ext cx="1" cy="341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1" idx="2"/>
          </p:cNvCxnSpPr>
          <p:nvPr/>
        </p:nvCxnSpPr>
        <p:spPr>
          <a:xfrm flipH="1">
            <a:off x="5664031" y="1632105"/>
            <a:ext cx="1" cy="199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4" idx="3"/>
          </p:cNvCxnSpPr>
          <p:nvPr/>
        </p:nvCxnSpPr>
        <p:spPr>
          <a:xfrm flipH="1" flipV="1">
            <a:off x="4750548" y="1816192"/>
            <a:ext cx="913483" cy="15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22034" y="5565508"/>
            <a:ext cx="0" cy="719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399633" y="3499626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504209" y="2971800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1368131" y="349933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406110" y="3341132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188333" y="407320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  <a:endParaRPr lang="en-US" altLang="zh-CN" dirty="0"/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17890" y="2140527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文本框 128"/>
          <p:cNvSpPr txBox="1"/>
          <p:nvPr/>
        </p:nvSpPr>
        <p:spPr>
          <a:xfrm>
            <a:off x="613040" y="412299"/>
            <a:ext cx="1641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NOT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dirty="0" smtClean="0">
                <a:solidFill>
                  <a:srgbClr val="002060"/>
                </a:solidFill>
              </a:rPr>
              <a:t>ADD/AND   R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ADD/AND  </a:t>
            </a:r>
            <a:r>
              <a:rPr lang="en-US" altLang="zh-CN" dirty="0" err="1" smtClean="0">
                <a:solidFill>
                  <a:srgbClr val="0070C0"/>
                </a:solidFill>
              </a:rPr>
              <a:t>Imm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37" name="直接连接符 136"/>
          <p:cNvCxnSpPr/>
          <p:nvPr/>
        </p:nvCxnSpPr>
        <p:spPr>
          <a:xfrm flipV="1">
            <a:off x="1064335" y="1677692"/>
            <a:ext cx="0" cy="20904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1043237" y="2206750"/>
            <a:ext cx="258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1301245" y="2039999"/>
            <a:ext cx="606832" cy="30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</a:t>
            </a:r>
            <a:endParaRPr lang="zh-CN" altLang="en-US" dirty="0"/>
          </a:p>
        </p:txBody>
      </p:sp>
      <p:cxnSp>
        <p:nvCxnSpPr>
          <p:cNvPr id="142" name="直接箭头连接符 141"/>
          <p:cNvCxnSpPr/>
          <p:nvPr/>
        </p:nvCxnSpPr>
        <p:spPr>
          <a:xfrm>
            <a:off x="1862975" y="2180802"/>
            <a:ext cx="49612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397672" y="2180802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38325"/>
            <a:ext cx="10515600" cy="63060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LD (PC-Relative)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BC8F1BC5-4400-4448-BB0B-16BC122713CF}" type="slidenum">
              <a:rPr lang="en-US" altLang="zh-CN"/>
            </a:fld>
            <a:endParaRPr lang="en-US" altLang="zh-CN"/>
          </a:p>
        </p:txBody>
      </p:sp>
      <p:pic>
        <p:nvPicPr>
          <p:cNvPr id="49172" name="Picture 20" descr="C:\Documents and Settings\gbyrd\My Documents\ece206\mh-slides\e2\ch05-figures\ch05-1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477984"/>
            <a:ext cx="721201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74" name="Picture 22" descr="C:\Documents and Settings\gbyrd\My Documents\ece206\mh-slides\e2\ch05-figures\ch05-12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2"/>
            <a:ext cx="7431088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642936" y="1128866"/>
            <a:ext cx="768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LD	 R1,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   </a:t>
            </a:r>
            <a:r>
              <a:rPr kumimoji="1" lang="en-US" altLang="zh-CN" sz="2400" dirty="0"/>
              <a:t>; </a:t>
            </a:r>
            <a:r>
              <a:rPr kumimoji="1" lang="en-US" altLang="zh-CN" sz="2400" dirty="0" smtClean="0"/>
              <a:t>      </a:t>
            </a:r>
            <a:r>
              <a:rPr kumimoji="1" lang="en-US" altLang="zh-CN" sz="2400" dirty="0" smtClean="0"/>
              <a:t>Rd </a:t>
            </a:r>
            <a:r>
              <a:rPr kumimoji="1" lang="en-US" altLang="zh-CN" sz="2400" dirty="0"/>
              <a:t>&lt;- Memory</a:t>
            </a:r>
            <a:r>
              <a:rPr kumimoji="1" lang="en-US" altLang="zh-CN" sz="2400" dirty="0" smtClean="0"/>
              <a:t>[ PC +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]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Instruction Processing: 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FETCH</a:t>
            </a:r>
            <a:endParaRPr lang="en-US" altLang="zh-CN" smtClea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2439" y="1461352"/>
            <a:ext cx="6975475" cy="48863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Load next instruction (at address stored in PC) from memory</a:t>
            </a:r>
            <a:br>
              <a:rPr lang="en-US" altLang="zh-CN" dirty="0" smtClean="0"/>
            </a:br>
            <a:r>
              <a:rPr lang="en-US" altLang="zh-CN" dirty="0" smtClean="0"/>
              <a:t>into Instruction Register (IR).</a:t>
            </a:r>
            <a:endParaRPr lang="en-US" altLang="zh-CN" dirty="0" smtClean="0"/>
          </a:p>
          <a:p>
            <a:pPr lvl="1" eaLnBrk="1" hangingPunct="1"/>
            <a:r>
              <a:rPr lang="en-US" altLang="zh-CN" sz="2000" dirty="0" smtClean="0"/>
              <a:t>Copy contents of PC into MAR.  </a:t>
            </a:r>
            <a:r>
              <a:rPr lang="en-US" altLang="zh-CN" sz="2000" dirty="0" smtClean="0">
                <a:solidFill>
                  <a:srgbClr val="0000FF"/>
                </a:solidFill>
              </a:rPr>
              <a:t>MAR</a:t>
            </a:r>
            <a:r>
              <a:rPr lang="en-US" altLang="zh-CN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PC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sz="2000" dirty="0" smtClean="0"/>
              <a:t>Send “read” signal to memory.   </a:t>
            </a:r>
            <a:r>
              <a:rPr lang="en-US" altLang="zh-CN" sz="2000" dirty="0" smtClean="0">
                <a:solidFill>
                  <a:srgbClr val="0000FF"/>
                </a:solidFill>
              </a:rPr>
              <a:t>MDR</a:t>
            </a:r>
            <a:r>
              <a:rPr lang="en-US" altLang="zh-CN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MEM[MAR]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sz="2000" dirty="0" smtClean="0"/>
              <a:t>Copy contents of MDR into IR.  </a:t>
            </a:r>
            <a:r>
              <a:rPr lang="en-US" altLang="zh-CN" sz="2000" dirty="0" smtClean="0">
                <a:solidFill>
                  <a:srgbClr val="0000FF"/>
                </a:solidFill>
              </a:rPr>
              <a:t>IR </a:t>
            </a:r>
            <a:r>
              <a:rPr lang="en-US" altLang="zh-CN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MDR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Then increment PC, so that it points to </a:t>
            </a:r>
            <a:br>
              <a:rPr lang="en-US" altLang="zh-CN" dirty="0" smtClean="0"/>
            </a:br>
            <a:r>
              <a:rPr lang="en-US" altLang="zh-CN" dirty="0" smtClean="0"/>
              <a:t>the next instruction in sequence.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PC becomes PC+1.               </a:t>
            </a:r>
            <a:r>
              <a:rPr lang="en-US" altLang="zh-CN" dirty="0" smtClean="0">
                <a:solidFill>
                  <a:srgbClr val="0000FF"/>
                </a:solidFill>
              </a:rPr>
              <a:t>PC </a:t>
            </a:r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PC+1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grpSp>
        <p:nvGrpSpPr>
          <p:cNvPr id="55300" name="组合 1"/>
          <p:cNvGrpSpPr/>
          <p:nvPr/>
        </p:nvGrpSpPr>
        <p:grpSpPr bwMode="auto">
          <a:xfrm>
            <a:off x="7656513" y="941388"/>
            <a:ext cx="914400" cy="5080000"/>
            <a:chOff x="7655768" y="941038"/>
            <a:chExt cx="914400" cy="5257800"/>
          </a:xfrm>
        </p:grpSpPr>
        <p:sp>
          <p:nvSpPr>
            <p:cNvPr id="55301" name="Line 5"/>
            <p:cNvSpPr>
              <a:spLocks noChangeShapeType="1"/>
            </p:cNvSpPr>
            <p:nvPr/>
          </p:nvSpPr>
          <p:spPr bwMode="auto">
            <a:xfrm>
              <a:off x="8189168" y="1703038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2" name="Line 6"/>
            <p:cNvSpPr>
              <a:spLocks noChangeShapeType="1"/>
            </p:cNvSpPr>
            <p:nvPr/>
          </p:nvSpPr>
          <p:spPr bwMode="auto">
            <a:xfrm>
              <a:off x="8212981" y="2541238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3" name="Line 7"/>
            <p:cNvSpPr>
              <a:spLocks noChangeShapeType="1"/>
            </p:cNvSpPr>
            <p:nvPr/>
          </p:nvSpPr>
          <p:spPr bwMode="auto">
            <a:xfrm>
              <a:off x="8189168" y="3379438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>
              <a:off x="8168531" y="4217638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>
              <a:off x="8182818" y="5055838"/>
              <a:ext cx="0" cy="381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7884368" y="2922238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Arial" panose="020B0604020202020204" pitchFamily="34" charset="0"/>
                </a:rPr>
                <a:t>EA</a:t>
              </a:r>
              <a:endParaRPr lang="en-US" altLang="zh-CN" sz="2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7884368" y="3760438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Arial" panose="020B0604020202020204" pitchFamily="34" charset="0"/>
                </a:rPr>
                <a:t>OP</a:t>
              </a:r>
              <a:endParaRPr lang="en-US" altLang="zh-CN" sz="2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08" name="Text Box 12"/>
            <p:cNvSpPr txBox="1">
              <a:spLocks noChangeArrowheads="1"/>
            </p:cNvSpPr>
            <p:nvPr/>
          </p:nvSpPr>
          <p:spPr bwMode="auto">
            <a:xfrm>
              <a:off x="7884368" y="4598638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Arial" panose="020B0604020202020204" pitchFamily="34" charset="0"/>
                </a:rPr>
                <a:t>EX</a:t>
              </a:r>
              <a:endParaRPr lang="en-US" altLang="zh-CN" sz="2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>
              <a:off x="8189168" y="5894038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Line 14"/>
            <p:cNvSpPr>
              <a:spLocks noChangeShapeType="1"/>
            </p:cNvSpPr>
            <p:nvPr/>
          </p:nvSpPr>
          <p:spPr bwMode="auto">
            <a:xfrm flipH="1">
              <a:off x="7655768" y="6198838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 flipV="1">
              <a:off x="7655768" y="941038"/>
              <a:ext cx="0" cy="5257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>
              <a:off x="7655768" y="941038"/>
              <a:ext cx="5334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Line 17"/>
            <p:cNvSpPr>
              <a:spLocks noChangeShapeType="1"/>
            </p:cNvSpPr>
            <p:nvPr/>
          </p:nvSpPr>
          <p:spPr bwMode="auto">
            <a:xfrm>
              <a:off x="8189168" y="941038"/>
              <a:ext cx="0" cy="3048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7884368" y="5436838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Arial" panose="020B0604020202020204" pitchFamily="34" charset="0"/>
                </a:rPr>
                <a:t>S</a:t>
              </a:r>
              <a:endParaRPr lang="en-US" altLang="zh-CN" sz="24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15" name="Text Box 19"/>
            <p:cNvSpPr txBox="1">
              <a:spLocks noChangeArrowheads="1"/>
            </p:cNvSpPr>
            <p:nvPr/>
          </p:nvSpPr>
          <p:spPr bwMode="auto">
            <a:xfrm>
              <a:off x="7884368" y="1245838"/>
              <a:ext cx="685800" cy="466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</a:rPr>
                <a:t>F</a:t>
              </a:r>
              <a:endParaRPr lang="en-US" altLang="zh-CN" sz="24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316" name="Text Box 4"/>
            <p:cNvSpPr txBox="1">
              <a:spLocks noChangeArrowheads="1"/>
            </p:cNvSpPr>
            <p:nvPr/>
          </p:nvSpPr>
          <p:spPr bwMode="auto">
            <a:xfrm>
              <a:off x="7884368" y="2084038"/>
              <a:ext cx="685800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</a:ln>
            <a:effectLst>
              <a:outerShdw dist="35921" dir="2700000" algn="ctr" rotWithShape="0">
                <a:srgbClr val="336699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D</a:t>
              </a:r>
              <a:endParaRPr lang="en-US" altLang="zh-CN" sz="2400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03ACC400-0667-4CC7-AB2E-28F5BD9CC14A}" type="slidenum">
              <a:rPr lang="en-US" altLang="zh-CN"/>
            </a:fld>
            <a:endParaRPr lang="en-US" altLang="zh-CN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8089"/>
            <a:ext cx="7886700" cy="54133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LDI (Indirect)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3262" name="Picture 14" descr="C:\Documents and Settings\gbyrd\My Documents\ece206\mh-slides\e2\ch05-figures\ch05-1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4596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3" name="Picture 15" descr="C:\Documents and Settings\gbyrd\My Documents\ece206\mh-slides\e2\ch05-figures\ch05-15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431088" cy="450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715101" y="287384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  <a:endParaRPr lang="en-US" altLang="zh-CN" dirty="0" smtClean="0"/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5090061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44710" y="836069"/>
            <a:ext cx="2051747" cy="666780"/>
            <a:chOff x="3755412" y="992168"/>
            <a:chExt cx="2051747" cy="988829"/>
          </a:xfrm>
        </p:grpSpPr>
        <p:grpSp>
          <p:nvGrpSpPr>
            <p:cNvPr id="5" name="组合 4"/>
            <p:cNvGrpSpPr/>
            <p:nvPr/>
          </p:nvGrpSpPr>
          <p:grpSpPr>
            <a:xfrm>
              <a:off x="3755412" y="992168"/>
              <a:ext cx="1336272" cy="988829"/>
              <a:chOff x="3605490" y="765988"/>
              <a:chExt cx="1336272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605490" y="765988"/>
                <a:ext cx="1336272" cy="988829"/>
                <a:chOff x="3605490" y="765988"/>
                <a:chExt cx="1336272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605490" y="916759"/>
                  <a:ext cx="6004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LD.PC</a:t>
                  </a:r>
                  <a:endParaRPr lang="zh-CN" altLang="en-US" sz="1400" dirty="0"/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89041" y="1677692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14" idx="3"/>
            </p:cNvCxnSpPr>
            <p:nvPr/>
          </p:nvCxnSpPr>
          <p:spPr>
            <a:xfrm flipH="1" flipV="1">
              <a:off x="4750548" y="1816192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722034" y="5565508"/>
            <a:ext cx="0" cy="719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009829" y="3517279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188333" y="407320"/>
            <a:ext cx="2865163" cy="1814441"/>
            <a:chOff x="5569691" y="223284"/>
            <a:chExt cx="2865163" cy="2428001"/>
          </a:xfrm>
        </p:grpSpPr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6" y="1626505"/>
              <a:ext cx="893128" cy="549067"/>
              <a:chOff x="5594803" y="1626505"/>
              <a:chExt cx="893128" cy="549067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 flipV="1">
                <a:off x="6127321" y="1871331"/>
                <a:ext cx="360610" cy="571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549067"/>
                <a:chOff x="5594803" y="1626505"/>
                <a:chExt cx="808460" cy="549067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9"/>
                  <a:ext cx="532518" cy="494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6753443" y="2191131"/>
              <a:ext cx="34063" cy="4601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  <a:endParaRPr lang="en-US" altLang="zh-CN" dirty="0"/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17890" y="2140527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V="1">
            <a:off x="643054" y="1710413"/>
            <a:ext cx="15846" cy="220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68121"/>
            <a:ext cx="971156" cy="303182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652931" y="2637625"/>
            <a:ext cx="25800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910938" y="2470874"/>
            <a:ext cx="713149" cy="303182"/>
          </a:xfrm>
          <a:prstGeom prst="rect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EXT</a:t>
            </a:r>
            <a:endParaRPr lang="zh-CN" altLang="en-US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1718116" y="149115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344160" y="850811"/>
            <a:ext cx="4369" cy="138326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2784765" y="2221761"/>
            <a:ext cx="2559395" cy="4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H="1" flipV="1">
            <a:off x="2774373" y="1877889"/>
            <a:ext cx="10391" cy="3442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52" idx="3"/>
          </p:cNvCxnSpPr>
          <p:nvPr/>
        </p:nvCxnSpPr>
        <p:spPr>
          <a:xfrm>
            <a:off x="1624087" y="2622465"/>
            <a:ext cx="28022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904312" y="1877889"/>
            <a:ext cx="0" cy="7597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2256936" y="430249"/>
            <a:ext cx="381031" cy="712382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27104" y="1016127"/>
            <a:ext cx="12020" cy="475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33945" y="57143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8108640" y="172647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IR[8..6]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6203554" y="168151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IR[2..0]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73728" y="5684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LD/LDI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5877490" y="46421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IR[11..9]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2" y="-50797"/>
            <a:ext cx="10515600" cy="80292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 (PC-Relative)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E5ED0CB4-DAE4-4B1E-9D53-9CEAC73B456B}" type="slidenum">
              <a:rPr lang="en-US" altLang="zh-CN"/>
            </a:fld>
            <a:endParaRPr lang="en-US" altLang="zh-CN"/>
          </a:p>
        </p:txBody>
      </p:sp>
      <p:pic>
        <p:nvPicPr>
          <p:cNvPr id="50186" name="Picture 10" descr="C:\Documents and Settings\gbyrd\My Documents\ece206\mh-slides\e2\ch05-figures\ch05-1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725311"/>
            <a:ext cx="721201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7" name="Picture 11" descr="C:\Documents and Settings\gbyrd\My Documents\ece206\mh-slides\e2\ch05-figures\ch05-13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4227"/>
            <a:ext cx="7431088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77502" y="1403174"/>
            <a:ext cx="7463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ST   R1,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   ;             Memory[ PC +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] &lt;- R1 </a:t>
            </a:r>
            <a:endParaRPr kumimoji="1"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F7386CBF-143D-498A-90F5-3C7C91479DAB}" type="slidenum">
              <a:rPr lang="en-US" altLang="zh-CN"/>
            </a:fld>
            <a:endParaRPr lang="en-US" altLang="zh-CN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54133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STI (Indirect)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4281" name="Picture 9" descr="C:\Documents and Settings\gbyrd\My Documents\ece206\mh-slides\e2\ch05-figures\ch05-1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4596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82" name="Picture 10" descr="C:\Documents and Settings\gbyrd\My Documents\ece206\mh-slides\e2\ch05-figures\ch05-16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431088" cy="450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  <a:endParaRPr lang="en-US" altLang="zh-CN" dirty="0" smtClean="0"/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32457" y="836069"/>
            <a:ext cx="2064000" cy="666780"/>
            <a:chOff x="3743159" y="992168"/>
            <a:chExt cx="2064000" cy="988829"/>
          </a:xfrm>
        </p:grpSpPr>
        <p:grpSp>
          <p:nvGrpSpPr>
            <p:cNvPr id="5" name="组合 4"/>
            <p:cNvGrpSpPr/>
            <p:nvPr/>
          </p:nvGrpSpPr>
          <p:grpSpPr>
            <a:xfrm>
              <a:off x="3743159" y="992168"/>
              <a:ext cx="1348525" cy="988829"/>
              <a:chOff x="3593237" y="765988"/>
              <a:chExt cx="1348525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93237" y="765988"/>
                <a:ext cx="1348525" cy="988829"/>
                <a:chOff x="3593237" y="765988"/>
                <a:chExt cx="1348525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93237" y="1033012"/>
                  <a:ext cx="6004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LD.PC</a:t>
                  </a:r>
                  <a:endParaRPr lang="zh-CN" altLang="en-US" sz="1400" dirty="0"/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89041" y="1677692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14" idx="3"/>
            </p:cNvCxnSpPr>
            <p:nvPr/>
          </p:nvCxnSpPr>
          <p:spPr>
            <a:xfrm flipH="1" flipV="1">
              <a:off x="4750548" y="1816192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009829" y="3517279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6972" cy="1773483"/>
            <a:chOff x="5569691" y="223284"/>
            <a:chExt cx="2866972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3534" y="1626505"/>
              <a:ext cx="893129" cy="421718"/>
              <a:chOff x="5592994" y="1626505"/>
              <a:chExt cx="893129" cy="421718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5512" y="1863558"/>
                <a:ext cx="360611" cy="53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2994" y="1626505"/>
                <a:ext cx="810269" cy="421718"/>
                <a:chOff x="5592994" y="1626505"/>
                <a:chExt cx="810269" cy="421718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2994" y="1678891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  <a:endParaRPr lang="en-US" altLang="zh-CN" dirty="0"/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V="1">
            <a:off x="643054" y="1710413"/>
            <a:ext cx="15846" cy="220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68121"/>
            <a:ext cx="971156" cy="303182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652931" y="2637625"/>
            <a:ext cx="25800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910938" y="2470874"/>
            <a:ext cx="713149" cy="303182"/>
          </a:xfrm>
          <a:prstGeom prst="rect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EXT</a:t>
            </a:r>
            <a:endParaRPr lang="zh-CN" altLang="en-US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1718116" y="149115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338369" y="848429"/>
            <a:ext cx="0" cy="137374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2784765" y="2221761"/>
            <a:ext cx="2553604" cy="4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H="1" flipV="1">
            <a:off x="2774373" y="1877889"/>
            <a:ext cx="10391" cy="3442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52" idx="3"/>
          </p:cNvCxnSpPr>
          <p:nvPr/>
        </p:nvCxnSpPr>
        <p:spPr>
          <a:xfrm>
            <a:off x="1624087" y="2622465"/>
            <a:ext cx="28022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904312" y="1877889"/>
            <a:ext cx="0" cy="7597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2256936" y="430249"/>
            <a:ext cx="381031" cy="712382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27104" y="1016127"/>
            <a:ext cx="12020" cy="475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33945" y="57143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77" y="4821541"/>
            <a:ext cx="1963457" cy="1079345"/>
          </a:xfrm>
          <a:prstGeom prst="rect">
            <a:avLst/>
          </a:prstGeom>
        </p:spPr>
      </p:pic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6848683" y="4928238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en-US" altLang="zh-CN" sz="1200" dirty="0" smtClean="0"/>
          </a:p>
          <a:p>
            <a:r>
              <a:rPr lang="en-US" altLang="zh-CN" sz="1200" dirty="0" smtClean="0"/>
              <a:t>0</a:t>
            </a:r>
            <a:endParaRPr lang="en-US" altLang="zh-CN" sz="1200" dirty="0" smtClean="0"/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410924" y="436054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LD/LDI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5877490" y="46421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IR[11..9]</a:t>
            </a:r>
            <a:endParaRPr lang="zh-CN" altLang="en-US" dirty="0"/>
          </a:p>
        </p:txBody>
      </p:sp>
      <p:sp>
        <p:nvSpPr>
          <p:cNvPr id="177" name="文本框 176"/>
          <p:cNvSpPr txBox="1"/>
          <p:nvPr/>
        </p:nvSpPr>
        <p:spPr>
          <a:xfrm>
            <a:off x="6203554" y="168151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IR[2..0]</a:t>
            </a:r>
            <a:endParaRPr lang="zh-CN" altLang="en-US" dirty="0"/>
          </a:p>
        </p:txBody>
      </p:sp>
      <p:sp>
        <p:nvSpPr>
          <p:cNvPr id="178" name="文本框 177"/>
          <p:cNvSpPr txBox="1"/>
          <p:nvPr/>
        </p:nvSpPr>
        <p:spPr>
          <a:xfrm>
            <a:off x="8108640" y="172647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IR[8..6]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  <a:endParaRPr lang="en-US" altLang="zh-CN" dirty="0" smtClean="0"/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32457" y="836069"/>
            <a:ext cx="2064000" cy="666780"/>
            <a:chOff x="3743159" y="992168"/>
            <a:chExt cx="2064000" cy="988829"/>
          </a:xfrm>
        </p:grpSpPr>
        <p:grpSp>
          <p:nvGrpSpPr>
            <p:cNvPr id="5" name="组合 4"/>
            <p:cNvGrpSpPr/>
            <p:nvPr/>
          </p:nvGrpSpPr>
          <p:grpSpPr>
            <a:xfrm>
              <a:off x="3743159" y="992168"/>
              <a:ext cx="1348525" cy="988829"/>
              <a:chOff x="3593237" y="765988"/>
              <a:chExt cx="1348525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93237" y="765988"/>
                <a:ext cx="1348525" cy="988829"/>
                <a:chOff x="3593237" y="765988"/>
                <a:chExt cx="1348525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93237" y="1033012"/>
                  <a:ext cx="6004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LD.PC</a:t>
                  </a:r>
                  <a:endParaRPr lang="zh-CN" altLang="en-US" sz="1400" dirty="0"/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89041" y="1677692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14" idx="3"/>
            </p:cNvCxnSpPr>
            <p:nvPr/>
          </p:nvCxnSpPr>
          <p:spPr>
            <a:xfrm flipH="1" flipV="1">
              <a:off x="4750548" y="1816192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009829" y="3517279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  <a:endParaRPr lang="en-US" altLang="zh-CN" dirty="0"/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V="1">
            <a:off x="643054" y="1710413"/>
            <a:ext cx="15846" cy="220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68121"/>
            <a:ext cx="971156" cy="303182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652931" y="2637625"/>
            <a:ext cx="25800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910938" y="2470874"/>
            <a:ext cx="713149" cy="303182"/>
          </a:xfrm>
          <a:prstGeom prst="rect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EXT</a:t>
            </a:r>
            <a:endParaRPr lang="zh-CN" altLang="en-US" dirty="0"/>
          </a:p>
        </p:txBody>
      </p:sp>
      <p:grpSp>
        <p:nvGrpSpPr>
          <p:cNvPr id="154" name="组合 153"/>
          <p:cNvGrpSpPr/>
          <p:nvPr/>
        </p:nvGrpSpPr>
        <p:grpSpPr>
          <a:xfrm>
            <a:off x="1718116" y="149115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338369" y="848429"/>
            <a:ext cx="0" cy="137374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2784765" y="2221761"/>
            <a:ext cx="2553604" cy="4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H="1" flipV="1">
            <a:off x="2774373" y="1877889"/>
            <a:ext cx="10391" cy="3442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52" idx="3"/>
          </p:cNvCxnSpPr>
          <p:nvPr/>
        </p:nvCxnSpPr>
        <p:spPr>
          <a:xfrm>
            <a:off x="1624087" y="2622465"/>
            <a:ext cx="28022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1904312" y="1877889"/>
            <a:ext cx="0" cy="7597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2256936" y="430249"/>
            <a:ext cx="381031" cy="712382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27104" y="1016127"/>
            <a:ext cx="12020" cy="475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33945" y="57143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27627" y="171953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IR[11..9]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77" y="4821541"/>
            <a:ext cx="1963457" cy="1079345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5957443" y="4908867"/>
            <a:ext cx="1248944" cy="260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5929824" y="5642046"/>
            <a:ext cx="1248944" cy="260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182660" y="4441372"/>
            <a:ext cx="243497" cy="1843815"/>
            <a:chOff x="182660" y="4441372"/>
            <a:chExt cx="243497" cy="1843815"/>
          </a:xfrm>
        </p:grpSpPr>
        <p:cxnSp>
          <p:nvCxnSpPr>
            <p:cNvPr id="169" name="直接箭头连接符 168"/>
            <p:cNvCxnSpPr/>
            <p:nvPr/>
          </p:nvCxnSpPr>
          <p:spPr>
            <a:xfrm flipH="1">
              <a:off x="182660" y="4441372"/>
              <a:ext cx="4361" cy="18438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V="1">
              <a:off x="194016" y="6268023"/>
              <a:ext cx="232141" cy="171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 flipV="1">
              <a:off x="421701" y="5761391"/>
              <a:ext cx="54" cy="5224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6848683" y="4928238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en-US" altLang="zh-CN" sz="1200" dirty="0" smtClean="0"/>
          </a:p>
          <a:p>
            <a:r>
              <a:rPr lang="en-US" altLang="zh-CN" sz="1200" dirty="0" smtClean="0"/>
              <a:t>0</a:t>
            </a:r>
            <a:endParaRPr lang="en-US" altLang="zh-CN" sz="1200" dirty="0" smtClean="0"/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910938" y="4908867"/>
            <a:ext cx="1779352" cy="459345"/>
            <a:chOff x="910938" y="4908867"/>
            <a:chExt cx="1779352" cy="459345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2690290" y="4908867"/>
              <a:ext cx="0" cy="4593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V="1">
              <a:off x="910938" y="4908867"/>
              <a:ext cx="0" cy="1328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/>
            <p:nvPr/>
          </p:nvCxnSpPr>
          <p:spPr>
            <a:xfrm>
              <a:off x="910938" y="4908867"/>
              <a:ext cx="17793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文本框 172"/>
          <p:cNvSpPr txBox="1"/>
          <p:nvPr/>
        </p:nvSpPr>
        <p:spPr>
          <a:xfrm>
            <a:off x="410924" y="436054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LD/LDI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ST/STI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5877490" y="46421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IR[11..9]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78" grpId="0" animBg="1"/>
      <p:bldP spid="1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758281"/>
          </a:xfrm>
        </p:spPr>
        <p:txBody>
          <a:bodyPr/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4170" y="697636"/>
          <a:ext cx="8969830" cy="629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382"/>
                <a:gridCol w="665018"/>
                <a:gridCol w="477982"/>
                <a:gridCol w="436418"/>
                <a:gridCol w="394855"/>
                <a:gridCol w="405245"/>
                <a:gridCol w="426027"/>
                <a:gridCol w="405246"/>
                <a:gridCol w="426027"/>
                <a:gridCol w="519545"/>
                <a:gridCol w="446810"/>
                <a:gridCol w="467590"/>
                <a:gridCol w="488373"/>
                <a:gridCol w="457200"/>
                <a:gridCol w="387185"/>
                <a:gridCol w="387185"/>
                <a:gridCol w="387186"/>
                <a:gridCol w="387186"/>
                <a:gridCol w="387185"/>
                <a:gridCol w="387185"/>
              </a:tblGrid>
              <a:tr h="7078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Gpc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LD.MAR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LD</a:t>
                      </a:r>
                      <a:r>
                        <a:rPr lang="en-US" altLang="zh-CN" sz="1200" baseline="0" dirty="0" smtClean="0"/>
                        <a:t>.PC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R/W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En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LD.MDR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LD.IR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GALU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ALUK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LD.Reg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Sel.B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GmARMUX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SR1MUX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MDRMUx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row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Instr.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Fetch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261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Decode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NOT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+/</a:t>
                      </a:r>
                      <a:r>
                        <a:rPr lang="zh-CN" altLang="en-US" sz="1000" dirty="0" smtClean="0"/>
                        <a:t>*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4386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err="1" smtClean="0"/>
                        <a:t>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 smtClean="0"/>
                        <a:t>+/</a:t>
                      </a:r>
                      <a:r>
                        <a:rPr lang="zh-CN" altLang="en-US" sz="1100" dirty="0" smtClean="0"/>
                        <a:t>*</a:t>
                      </a:r>
                      <a:endParaRPr lang="zh-CN" altLang="en-US" sz="1100" dirty="0" smtClean="0"/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42411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LD/LDI/ST/STI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S2/S3/</a:t>
                      </a:r>
                      <a:endParaRPr lang="en-US" altLang="zh-CN" sz="1100" dirty="0" smtClean="0"/>
                    </a:p>
                    <a:p>
                      <a:r>
                        <a:rPr lang="en-US" altLang="zh-CN" sz="1100" dirty="0" smtClean="0"/>
                        <a:t>S10/s11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rowSpan="2">
                  <a:txBody>
                    <a:bodyPr/>
                    <a:lstStyle/>
                    <a:p>
                      <a:r>
                        <a:rPr lang="en-US" altLang="zh-CN" sz="1200" dirty="0" smtClean="0"/>
                        <a:t>LD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/LDR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/LDI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 rowSpan="2">
                  <a:txBody>
                    <a:bodyPr/>
                    <a:lstStyle/>
                    <a:p>
                      <a:r>
                        <a:rPr lang="en-US" altLang="zh-CN" sz="1200" dirty="0" smtClean="0"/>
                        <a:t>ST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/STR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/STI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S23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ps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392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/>
                          </a:solidFill>
                        </a:rPr>
                        <a:t>LDI/STI</a:t>
                      </a:r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2"/>
                          </a:solidFill>
                        </a:rPr>
                        <a:t>S26/S31</a:t>
                      </a:r>
                      <a:endParaRPr lang="zh-CN" altLang="en-US" sz="11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53929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8A456EF4-BA67-4044-A7B7-8E679C9D629D}" type="slidenum">
              <a:rPr lang="en-US" altLang="zh-CN"/>
            </a:fld>
            <a:endParaRPr lang="en-US" altLang="zh-CN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795" y="0"/>
            <a:ext cx="7886700" cy="13255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LDR (</a:t>
            </a:r>
            <a:r>
              <a:rPr lang="en-US" altLang="zh-CN" dirty="0" err="1">
                <a:ea typeface="宋体" panose="02010600030101010101" pitchFamily="2" charset="-122"/>
              </a:rPr>
              <a:t>Base+Offset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1211" name="Picture 11" descr="C:\Documents and Settings\gbyrd\My Documents\ece206\mh-slides\e2\ch05-figures\ch05-1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4596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2" name="Picture 12" descr="C:\Documents and Settings\gbyrd\My Documents\ece206\mh-slides\e2\ch05-figures\ch05-1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431088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616F955E-5C85-4136-86A5-AD2D36E8117F}" type="slidenum">
              <a:rPr lang="en-US" altLang="zh-CN"/>
            </a:fld>
            <a:endParaRPr lang="en-US" altLang="zh-CN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0577"/>
            <a:ext cx="7886700" cy="68749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STR (</a:t>
            </a:r>
            <a:r>
              <a:rPr lang="en-US" altLang="zh-CN" dirty="0" err="1">
                <a:ea typeface="宋体" panose="02010600030101010101" pitchFamily="2" charset="-122"/>
              </a:rPr>
              <a:t>Base+Offset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2235" name="Picture 11" descr="C:\Documents and Settings\gbyrd\My Documents\ece206\mh-slides\e2\ch05-figures\ch05-1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4596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36" name="Picture 12" descr="C:\Documents and Settings\gbyrd\My Documents\ece206\mh-slides\e2\ch05-figures\ch05-19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7431088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3D3B3D68-3E05-44AF-AAC2-1F0F9950453C}" type="slidenum">
              <a:rPr lang="en-US" altLang="zh-CN"/>
            </a:fld>
            <a:endParaRPr lang="en-US" altLang="zh-CN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9659" y="0"/>
            <a:ext cx="7886700" cy="85645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LEA (Immediate)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5305" name="Picture 9" descr="C:\Documents and Settings\gbyrd\My Documents\ece206\mh-slides\e2\ch05-figures\ch05-2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4596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7" name="Picture 11" descr="C:\Documents and Settings\gbyrd\My Documents\ece206\mh-slides\e2\ch05-figures\ch05-21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4927600" cy="349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Control Unit State Diagram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The control unit is a state machine.  Here is part of a</a:t>
            </a:r>
            <a:br>
              <a:rPr lang="en-US" altLang="zh-CN" sz="2400" smtClean="0"/>
            </a:br>
            <a:r>
              <a:rPr lang="en-US" altLang="zh-CN" sz="2400" smtClean="0"/>
              <a:t>simplified state diagram for the LC-3:</a:t>
            </a:r>
            <a:endParaRPr lang="en-US" altLang="zh-CN" sz="2400" smtClean="0"/>
          </a:p>
        </p:txBody>
      </p:sp>
      <p:pic>
        <p:nvPicPr>
          <p:cNvPr id="65540" name="Picture 4" descr="C:\Documents and Settings\gbyrd\My Documents\ece206\mh-slides\ch04\ch04-22-lc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133600"/>
            <a:ext cx="695801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3348038" y="5656263"/>
            <a:ext cx="45894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A more complete state diagram is in Appendix C.</a:t>
            </a:r>
            <a:endParaRPr lang="en-US" altLang="zh-CN" sz="160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It will be more understandable after Chapter 5.</a:t>
            </a:r>
            <a:endParaRPr lang="en-US" altLang="zh-CN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  <a:endParaRPr lang="en-US" altLang="zh-CN" dirty="0" smtClean="0"/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4908867"/>
            <a:ext cx="0" cy="459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23015" y="836069"/>
            <a:ext cx="2073442" cy="666780"/>
            <a:chOff x="3733717" y="992168"/>
            <a:chExt cx="2073442" cy="988829"/>
          </a:xfrm>
        </p:grpSpPr>
        <p:grpSp>
          <p:nvGrpSpPr>
            <p:cNvPr id="5" name="组合 4"/>
            <p:cNvGrpSpPr/>
            <p:nvPr/>
          </p:nvGrpSpPr>
          <p:grpSpPr>
            <a:xfrm>
              <a:off x="3733717" y="992168"/>
              <a:ext cx="1357967" cy="988829"/>
              <a:chOff x="3583795" y="765988"/>
              <a:chExt cx="1357967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83795" y="765988"/>
                <a:ext cx="1357967" cy="988829"/>
                <a:chOff x="3583795" y="765988"/>
                <a:chExt cx="1357967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83795" y="922653"/>
                  <a:ext cx="6004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LD.PC</a:t>
                  </a:r>
                  <a:endParaRPr lang="zh-CN" altLang="en-US" sz="1400" dirty="0"/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89041" y="1677692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14" idx="3"/>
            </p:cNvCxnSpPr>
            <p:nvPr/>
          </p:nvCxnSpPr>
          <p:spPr>
            <a:xfrm flipH="1" flipV="1">
              <a:off x="4750548" y="1816192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18038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5" idx="2"/>
          </p:cNvCxnSpPr>
          <p:nvPr/>
        </p:nvCxnSpPr>
        <p:spPr>
          <a:xfrm flipH="1" flipV="1">
            <a:off x="3009829" y="3517279"/>
            <a:ext cx="33282" cy="158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  <a:endParaRPr lang="en-US" altLang="zh-CN" dirty="0"/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V="1">
            <a:off x="643054" y="1710413"/>
            <a:ext cx="15846" cy="220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68121"/>
            <a:ext cx="971156" cy="303182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1739035" y="110641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358689" y="830522"/>
            <a:ext cx="0" cy="157940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 flipV="1">
            <a:off x="2680884" y="2399114"/>
            <a:ext cx="2677805" cy="1080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2680884" y="1904197"/>
            <a:ext cx="7093" cy="516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52931" y="2470874"/>
            <a:ext cx="1510391" cy="303182"/>
            <a:chOff x="652931" y="2470874"/>
            <a:chExt cx="1510391" cy="303182"/>
          </a:xfrm>
        </p:grpSpPr>
        <p:cxnSp>
          <p:nvCxnSpPr>
            <p:cNvPr id="141" name="直接箭头连接符 140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52" idx="3"/>
            </p:cNvCxnSpPr>
            <p:nvPr/>
          </p:nvCxnSpPr>
          <p:spPr>
            <a:xfrm>
              <a:off x="1624087" y="2622465"/>
              <a:ext cx="53923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直接箭头连接符 157"/>
          <p:cNvCxnSpPr/>
          <p:nvPr/>
        </p:nvCxnSpPr>
        <p:spPr>
          <a:xfrm flipV="1">
            <a:off x="2150930" y="2125804"/>
            <a:ext cx="9184" cy="5466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2256936" y="430249"/>
            <a:ext cx="381031" cy="712382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48023" y="631387"/>
            <a:ext cx="12020" cy="475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33945" y="57143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27627" y="171953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IR[8..</a:t>
            </a:r>
            <a:r>
              <a:rPr lang="en-US" altLang="zh-CN" dirty="0">
                <a:solidFill>
                  <a:schemeClr val="accent2"/>
                </a:solidFill>
              </a:rPr>
              <a:t>6</a:t>
            </a:r>
            <a:r>
              <a:rPr lang="en-US" altLang="zh-CN" dirty="0" smtClean="0">
                <a:solidFill>
                  <a:schemeClr val="accent2"/>
                </a:solidFill>
              </a:rPr>
              <a:t>]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77" y="4821541"/>
            <a:ext cx="1963457" cy="1079345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5929824" y="5138124"/>
            <a:ext cx="1248944" cy="2607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 flipH="1">
            <a:off x="182660" y="4441372"/>
            <a:ext cx="4361" cy="1843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V="1">
            <a:off x="194016" y="6268023"/>
            <a:ext cx="232141" cy="17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421701" y="5761391"/>
            <a:ext cx="54" cy="522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6848683" y="4928238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en-US" altLang="zh-CN" sz="1200" dirty="0" smtClean="0"/>
          </a:p>
          <a:p>
            <a:r>
              <a:rPr lang="en-US" altLang="zh-CN" sz="1200" dirty="0" smtClean="0"/>
              <a:t>0</a:t>
            </a:r>
            <a:endParaRPr lang="en-US" altLang="zh-CN" sz="1200" dirty="0" smtClean="0"/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910938" y="4908867"/>
            <a:ext cx="0" cy="132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910938" y="4908867"/>
            <a:ext cx="177935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638898" y="2125804"/>
            <a:ext cx="1251381" cy="303182"/>
            <a:chOff x="652931" y="2470874"/>
            <a:chExt cx="1251381" cy="303182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174" name="直接箭头连接符 173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78" name="直接箭头连接符 177"/>
            <p:cNvCxnSpPr>
              <a:stCxn id="177" idx="3"/>
            </p:cNvCxnSpPr>
            <p:nvPr/>
          </p:nvCxnSpPr>
          <p:spPr>
            <a:xfrm>
              <a:off x="1624087" y="2622465"/>
              <a:ext cx="280225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1508303" y="1602576"/>
            <a:ext cx="1017476" cy="269338"/>
            <a:chOff x="1658680" y="1105786"/>
            <a:chExt cx="1133328" cy="329609"/>
          </a:xfrm>
        </p:grpSpPr>
        <p:sp>
          <p:nvSpPr>
            <p:cNvPr id="183" name="梯形 182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1MUX0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接箭头连接符 184"/>
          <p:cNvCxnSpPr>
            <a:endCxn id="183" idx="2"/>
          </p:cNvCxnSpPr>
          <p:nvPr/>
        </p:nvCxnSpPr>
        <p:spPr>
          <a:xfrm flipV="1">
            <a:off x="1893654" y="1871914"/>
            <a:ext cx="15567" cy="40548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H="1" flipV="1">
            <a:off x="2138492" y="1852627"/>
            <a:ext cx="12438" cy="81979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2544888" y="1619424"/>
            <a:ext cx="1017476" cy="269338"/>
            <a:chOff x="1658680" y="1105786"/>
            <a:chExt cx="1133328" cy="329609"/>
          </a:xfrm>
        </p:grpSpPr>
        <p:sp>
          <p:nvSpPr>
            <p:cNvPr id="188" name="梯形 187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0MUX1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接连接符 188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直接箭头连接符 166"/>
          <p:cNvCxnSpPr/>
          <p:nvPr/>
        </p:nvCxnSpPr>
        <p:spPr>
          <a:xfrm flipH="1">
            <a:off x="3188818" y="2143100"/>
            <a:ext cx="4802429" cy="1046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3226688" y="1902300"/>
            <a:ext cx="19539" cy="3454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2771280" y="1476954"/>
            <a:ext cx="14889" cy="1294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H="1" flipV="1">
            <a:off x="1909220" y="1455517"/>
            <a:ext cx="24696" cy="1123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185154" y="523394"/>
            <a:ext cx="550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LDR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STR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LEA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3349138" y="152334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+1MUX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2153697" y="149871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+2MUX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5942183" y="51393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IR[11..9]</a:t>
            </a:r>
            <a:endParaRPr lang="zh-CN" altLang="en-US" dirty="0"/>
          </a:p>
        </p:txBody>
      </p:sp>
      <p:sp>
        <p:nvSpPr>
          <p:cNvPr id="192" name="文本框 191"/>
          <p:cNvSpPr txBox="1"/>
          <p:nvPr/>
        </p:nvSpPr>
        <p:spPr>
          <a:xfrm>
            <a:off x="6268247" y="173123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IR[2..0]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354" y="0"/>
            <a:ext cx="10515600" cy="341951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Truth table for Control signals</a:t>
            </a:r>
            <a:endParaRPr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" y="341951"/>
          <a:ext cx="9143999" cy="6409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972"/>
                <a:gridCol w="675409"/>
                <a:gridCol w="415435"/>
                <a:gridCol w="444892"/>
                <a:gridCol w="402522"/>
                <a:gridCol w="413114"/>
                <a:gridCol w="434299"/>
                <a:gridCol w="413115"/>
                <a:gridCol w="434299"/>
                <a:gridCol w="529633"/>
                <a:gridCol w="455486"/>
                <a:gridCol w="476669"/>
                <a:gridCol w="497856"/>
                <a:gridCol w="466078"/>
                <a:gridCol w="394703"/>
                <a:gridCol w="394703"/>
                <a:gridCol w="394704"/>
                <a:gridCol w="394704"/>
                <a:gridCol w="394703"/>
                <a:gridCol w="394703"/>
              </a:tblGrid>
              <a:tr h="7143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LD.MAR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</a:t>
                      </a:r>
                      <a:r>
                        <a:rPr lang="en-US" altLang="zh-CN" sz="1400" baseline="0" dirty="0" smtClean="0"/>
                        <a:t>.PC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R/W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LD.MDR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G.MDR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LD.IR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GALU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ALUK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LD.Reg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Sel.B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err="1" smtClean="0"/>
                        <a:t>GmARMUX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SR1MUX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MDRMUx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solidFill>
                            <a:schemeClr val="accent2"/>
                          </a:solidFill>
                        </a:rPr>
                        <a:t>+1MUX</a:t>
                      </a:r>
                      <a:endParaRPr lang="zh-CN" altLang="en-US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solidFill>
                            <a:schemeClr val="accent2"/>
                          </a:solidFill>
                        </a:rPr>
                        <a:t>+2MUX</a:t>
                      </a:r>
                      <a:endParaRPr lang="zh-CN" altLang="en-US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46156">
                <a:tc row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Instr.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Fetch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60577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Decode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NOT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+/</a:t>
                      </a:r>
                      <a:r>
                        <a:rPr lang="zh-CN" altLang="en-US" sz="1200" dirty="0" smtClean="0"/>
                        <a:t>*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54808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err="1" smtClean="0"/>
                        <a:t>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/>
                        <a:t>+/</a:t>
                      </a:r>
                      <a:r>
                        <a:rPr lang="zh-CN" altLang="en-US" sz="1200" dirty="0" smtClean="0"/>
                        <a:t>*</a:t>
                      </a:r>
                      <a:endParaRPr lang="zh-CN" altLang="en-US" sz="1200" dirty="0" smtClean="0"/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/>
                        <a:t>LD/LDI</a:t>
                      </a:r>
                      <a:endParaRPr lang="en-US" altLang="zh-CN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/>
                        <a:t>/ST/STI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S2/S3/</a:t>
                      </a:r>
                      <a:endParaRPr lang="en-US" altLang="zh-CN" sz="1100" dirty="0" smtClean="0"/>
                    </a:p>
                    <a:p>
                      <a:r>
                        <a:rPr lang="en-US" altLang="zh-CN" sz="1100" dirty="0" smtClean="0"/>
                        <a:t>S10/s11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rowSpan="2">
                  <a:txBody>
                    <a:bodyPr/>
                    <a:lstStyle/>
                    <a:p>
                      <a:r>
                        <a:rPr lang="en-US" altLang="zh-CN" sz="1200" dirty="0" smtClean="0"/>
                        <a:t>LD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/LDR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/LDI</a:t>
                      </a:r>
                      <a:endParaRPr lang="zh-CN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rowSpan="2">
                  <a:txBody>
                    <a:bodyPr/>
                    <a:lstStyle/>
                    <a:p>
                      <a:r>
                        <a:rPr lang="en-US" altLang="zh-CN" sz="1200" dirty="0" smtClean="0"/>
                        <a:t>ST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/STR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/STI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346156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</a:tr>
              <a:tr h="293023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LDI/STI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S26/S31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151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LDR/STR</a:t>
                      </a:r>
                      <a:endParaRPr lang="zh-CN" alt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S6/s7</a:t>
                      </a:r>
                      <a:endParaRPr lang="zh-CN" alt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04119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LEA</a:t>
                      </a:r>
                      <a:endParaRPr lang="zh-CN" alt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2"/>
                          </a:solidFill>
                        </a:rPr>
                        <a:t>S14</a:t>
                      </a:r>
                      <a:endParaRPr lang="zh-CN" altLang="en-US" sz="11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19512B37-BD67-4A1C-928C-643FEFEDECFD}" type="slidenum">
              <a:rPr lang="en-US" altLang="zh-CN"/>
            </a:fld>
            <a:endParaRPr lang="en-US" altLang="zh-CN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5584" y="6019801"/>
            <a:ext cx="6598217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Franklin Gothic Book" panose="020B0503020102020204" pitchFamily="34" charset="0"/>
                <a:ea typeface="宋体" panose="02010600030101010101" pitchFamily="2" charset="-122"/>
              </a:rPr>
              <a:t>What happens if bits [11:9] are all zero?  All one?</a:t>
            </a:r>
            <a:endParaRPr lang="en-US" altLang="zh-CN" sz="2400" i="1" dirty="0">
              <a:latin typeface="Franklin Gothic Book" panose="020B0503020102020204" pitchFamily="34" charset="0"/>
              <a:ea typeface="宋体" panose="02010600030101010101" pitchFamily="2" charset="-122"/>
            </a:endParaRPr>
          </a:p>
        </p:txBody>
      </p:sp>
      <p:pic>
        <p:nvPicPr>
          <p:cNvPr id="63497" name="Picture 9" descr="C:\Documents and Settings\gbyrd\My Documents\ece206\mh-slides\e2\ch05-figures\ch05-2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6" y="155864"/>
            <a:ext cx="7202488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8" name="Picture 10" descr="C:\Documents and Settings\gbyrd\My Documents\ece206\mh-slides\e2\ch05-figures\ch05-26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253163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896918" y="920105"/>
            <a:ext cx="608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/>
              <a:t>BRn</a:t>
            </a:r>
            <a:r>
              <a:rPr kumimoji="1" lang="en-US" altLang="zh-CN" sz="2400" dirty="0" smtClean="0"/>
              <a:t>   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;if(CC == n) PC &lt;- PC + </a:t>
            </a:r>
            <a:r>
              <a:rPr kumimoji="1" lang="en-US" altLang="zh-CN" sz="2400" dirty="0" err="1" smtClean="0"/>
              <a:t>PCoffset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61209" y="1381770"/>
            <a:ext cx="3002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Taken = (N*n + Z*z + P*p)* BR</a:t>
            </a:r>
            <a:endParaRPr lang="en-US" altLang="zh-CN" dirty="0" smtClean="0"/>
          </a:p>
          <a:p>
            <a:r>
              <a:rPr lang="en-US" altLang="zh-CN" dirty="0" smtClean="0"/>
              <a:t>N = bus[15]</a:t>
            </a:r>
            <a:endParaRPr lang="en-US" altLang="zh-CN" dirty="0" smtClean="0"/>
          </a:p>
          <a:p>
            <a:r>
              <a:rPr lang="en-US" altLang="zh-CN" dirty="0" smtClean="0"/>
              <a:t>P = not bus[15]</a:t>
            </a:r>
            <a:endParaRPr lang="en-US" altLang="zh-CN" dirty="0" smtClean="0"/>
          </a:p>
          <a:p>
            <a:r>
              <a:rPr lang="en-US" altLang="zh-CN" dirty="0" smtClean="0"/>
              <a:t>Z = or (bus[15]..bus[0])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  <a:endParaRPr lang="en-US" altLang="zh-CN" dirty="0" smtClean="0"/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4908867"/>
            <a:ext cx="0" cy="459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23015" y="836069"/>
            <a:ext cx="2073442" cy="1052328"/>
            <a:chOff x="3733717" y="992168"/>
            <a:chExt cx="2073442" cy="1560593"/>
          </a:xfrm>
        </p:grpSpPr>
        <p:grpSp>
          <p:nvGrpSpPr>
            <p:cNvPr id="5" name="组合 4"/>
            <p:cNvGrpSpPr/>
            <p:nvPr/>
          </p:nvGrpSpPr>
          <p:grpSpPr>
            <a:xfrm>
              <a:off x="3733717" y="992168"/>
              <a:ext cx="1357967" cy="988829"/>
              <a:chOff x="3583795" y="765988"/>
              <a:chExt cx="1357967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83795" y="765988"/>
                <a:ext cx="1357967" cy="988829"/>
                <a:chOff x="3583795" y="765988"/>
                <a:chExt cx="1357967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83795" y="922653"/>
                  <a:ext cx="482824" cy="456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err="1" smtClean="0">
                      <a:solidFill>
                        <a:srgbClr val="7030A0"/>
                      </a:solidFill>
                    </a:rPr>
                    <a:t>wpc</a:t>
                  </a:r>
                  <a:endParaRPr lang="zh-CN" altLang="en-US" sz="1400" dirty="0">
                    <a:solidFill>
                      <a:srgbClr val="7030A0"/>
                    </a:solidFill>
                  </a:endParaRPr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99386" y="1539193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4728437" y="2537154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218938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 flipV="1">
            <a:off x="2961182" y="3504114"/>
            <a:ext cx="17218" cy="198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  <a:endParaRPr lang="en-US" altLang="zh-CN" dirty="0"/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V="1">
            <a:off x="643054" y="1710413"/>
            <a:ext cx="15846" cy="220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68121"/>
            <a:ext cx="971156" cy="303182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1739035" y="110641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420732" y="843977"/>
            <a:ext cx="15951" cy="15850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2680884" y="2399114"/>
            <a:ext cx="277553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2680884" y="1904197"/>
            <a:ext cx="7093" cy="516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52931" y="2470874"/>
            <a:ext cx="1510391" cy="303182"/>
            <a:chOff x="652931" y="2470874"/>
            <a:chExt cx="1510391" cy="303182"/>
          </a:xfrm>
        </p:grpSpPr>
        <p:cxnSp>
          <p:nvCxnSpPr>
            <p:cNvPr id="141" name="直接箭头连接符 140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52" idx="3"/>
            </p:cNvCxnSpPr>
            <p:nvPr/>
          </p:nvCxnSpPr>
          <p:spPr>
            <a:xfrm>
              <a:off x="1624087" y="2622465"/>
              <a:ext cx="53923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2256936" y="430249"/>
            <a:ext cx="381031" cy="712382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48023" y="631387"/>
            <a:ext cx="12020" cy="475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33945" y="57143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27627" y="171953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IR[8..</a:t>
            </a:r>
            <a:r>
              <a:rPr lang="en-US" altLang="zh-CN" dirty="0">
                <a:solidFill>
                  <a:schemeClr val="accent2"/>
                </a:solidFill>
              </a:rPr>
              <a:t>6</a:t>
            </a:r>
            <a:r>
              <a:rPr lang="en-US" altLang="zh-CN" dirty="0" smtClean="0">
                <a:solidFill>
                  <a:schemeClr val="accent2"/>
                </a:solidFill>
              </a:rPr>
              <a:t>]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77" y="4821541"/>
            <a:ext cx="1963457" cy="1079345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5929824" y="5138124"/>
            <a:ext cx="1248944" cy="2607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 flipH="1">
            <a:off x="182660" y="4441372"/>
            <a:ext cx="4361" cy="1843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V="1">
            <a:off x="194016" y="6268023"/>
            <a:ext cx="232141" cy="17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421701" y="5761391"/>
            <a:ext cx="54" cy="522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6848683" y="4928238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en-US" altLang="zh-CN" sz="1200" dirty="0" smtClean="0"/>
          </a:p>
          <a:p>
            <a:r>
              <a:rPr lang="en-US" altLang="zh-CN" sz="1200" dirty="0" smtClean="0"/>
              <a:t>0</a:t>
            </a:r>
            <a:endParaRPr lang="en-US" altLang="zh-CN" sz="1200" dirty="0" smtClean="0"/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910938" y="4908867"/>
            <a:ext cx="0" cy="132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910938" y="4908867"/>
            <a:ext cx="177935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638898" y="2125804"/>
            <a:ext cx="1251381" cy="303182"/>
            <a:chOff x="652931" y="2470874"/>
            <a:chExt cx="1251381" cy="303182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174" name="直接箭头连接符 173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78" name="直接箭头连接符 177"/>
            <p:cNvCxnSpPr>
              <a:stCxn id="177" idx="3"/>
            </p:cNvCxnSpPr>
            <p:nvPr/>
          </p:nvCxnSpPr>
          <p:spPr>
            <a:xfrm>
              <a:off x="1624087" y="2622465"/>
              <a:ext cx="280225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1508303" y="1602576"/>
            <a:ext cx="1017476" cy="269338"/>
            <a:chOff x="1658680" y="1105786"/>
            <a:chExt cx="1133328" cy="329609"/>
          </a:xfrm>
        </p:grpSpPr>
        <p:sp>
          <p:nvSpPr>
            <p:cNvPr id="183" name="梯形 182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1MUX0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接箭头连接符 184"/>
          <p:cNvCxnSpPr>
            <a:endCxn id="183" idx="2"/>
          </p:cNvCxnSpPr>
          <p:nvPr/>
        </p:nvCxnSpPr>
        <p:spPr>
          <a:xfrm flipV="1">
            <a:off x="1893654" y="1871914"/>
            <a:ext cx="15567" cy="40548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H="1" flipV="1">
            <a:off x="2136162" y="1843587"/>
            <a:ext cx="12438" cy="81979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2544888" y="1619424"/>
            <a:ext cx="1017476" cy="269338"/>
            <a:chOff x="1658680" y="1105786"/>
            <a:chExt cx="1133328" cy="329609"/>
          </a:xfrm>
        </p:grpSpPr>
        <p:sp>
          <p:nvSpPr>
            <p:cNvPr id="188" name="梯形 187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0MUX1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接连接符 188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直接箭头连接符 166"/>
          <p:cNvCxnSpPr/>
          <p:nvPr/>
        </p:nvCxnSpPr>
        <p:spPr>
          <a:xfrm flipH="1">
            <a:off x="3188818" y="2143100"/>
            <a:ext cx="4802429" cy="1046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3226688" y="1902300"/>
            <a:ext cx="19539" cy="3454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2771280" y="1476954"/>
            <a:ext cx="14889" cy="1294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H="1" flipV="1">
            <a:off x="1909220" y="1455517"/>
            <a:ext cx="24696" cy="1123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185154" y="52339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BR</a:t>
            </a:r>
            <a:endParaRPr lang="en-US" altLang="zh-CN" dirty="0" smtClean="0">
              <a:solidFill>
                <a:srgbClr val="7030A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3349138" y="152334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+1MUX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2153697" y="149871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+2MUX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graphicFrame>
        <p:nvGraphicFramePr>
          <p:cNvPr id="190" name="表格 189"/>
          <p:cNvGraphicFramePr>
            <a:graphicFrameLocks noGrp="1"/>
          </p:cNvGraphicFramePr>
          <p:nvPr/>
        </p:nvGraphicFramePr>
        <p:xfrm>
          <a:off x="3206244" y="3584864"/>
          <a:ext cx="1025634" cy="2469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5400"/>
                <a:gridCol w="355400"/>
                <a:gridCol w="314834"/>
              </a:tblGrid>
              <a:tr h="246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Z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92" name="直接箭头连接符 191"/>
          <p:cNvCxnSpPr/>
          <p:nvPr/>
        </p:nvCxnSpPr>
        <p:spPr>
          <a:xfrm flipV="1">
            <a:off x="3349246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3683615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V="1">
            <a:off x="4018897" y="3492586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/>
          <p:cNvGrpSpPr/>
          <p:nvPr/>
        </p:nvGrpSpPr>
        <p:grpSpPr>
          <a:xfrm>
            <a:off x="3032232" y="3760450"/>
            <a:ext cx="1265076" cy="624220"/>
            <a:chOff x="3805647" y="4915052"/>
            <a:chExt cx="1265076" cy="1164069"/>
          </a:xfrm>
        </p:grpSpPr>
        <p:cxnSp>
          <p:nvCxnSpPr>
            <p:cNvPr id="198" name="直接箭头连接符 197"/>
            <p:cNvCxnSpPr/>
            <p:nvPr/>
          </p:nvCxnSpPr>
          <p:spPr>
            <a:xfrm flipV="1">
              <a:off x="4130293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 flipV="1">
              <a:off x="4464662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 flipV="1">
              <a:off x="4799944" y="4923759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/>
            <p:cNvSpPr txBox="1"/>
            <p:nvPr/>
          </p:nvSpPr>
          <p:spPr>
            <a:xfrm>
              <a:off x="3805647" y="5249089"/>
              <a:ext cx="1265076" cy="5002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lIns="72000" tIns="0" rIns="0" bIns="0" rtlCol="0">
              <a:spAutoFit/>
            </a:bodyPr>
            <a:lstStyle/>
            <a:p>
              <a:r>
                <a:rPr lang="en-US" altLang="zh-CN" dirty="0"/>
                <a:t>     </a:t>
              </a:r>
              <a:r>
                <a:rPr lang="en-US" altLang="zh-CN" dirty="0" smtClean="0"/>
                <a:t>LOGIC</a:t>
              </a:r>
              <a:endParaRPr lang="zh-CN" altLang="en-US" dirty="0"/>
            </a:p>
          </p:txBody>
        </p:sp>
        <p:cxnSp>
          <p:nvCxnSpPr>
            <p:cNvPr id="202" name="直接箭头连接符 201"/>
            <p:cNvCxnSpPr>
              <a:endCxn id="201" idx="2"/>
            </p:cNvCxnSpPr>
            <p:nvPr/>
          </p:nvCxnSpPr>
          <p:spPr>
            <a:xfrm flipV="1">
              <a:off x="4438185" y="5749321"/>
              <a:ext cx="0" cy="3298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直接箭头连接符 133"/>
          <p:cNvCxnSpPr/>
          <p:nvPr/>
        </p:nvCxnSpPr>
        <p:spPr>
          <a:xfrm>
            <a:off x="2346803" y="957235"/>
            <a:ext cx="1215561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3562364" y="957235"/>
            <a:ext cx="0" cy="962027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3562364" y="1919262"/>
            <a:ext cx="94844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 flipV="1">
            <a:off x="4502633" y="1676303"/>
            <a:ext cx="8179" cy="2259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/>
        </p:nvGrpSpPr>
        <p:grpSpPr>
          <a:xfrm>
            <a:off x="4248420" y="1508596"/>
            <a:ext cx="1017476" cy="168303"/>
            <a:chOff x="1658680" y="1105789"/>
            <a:chExt cx="1133328" cy="329610"/>
          </a:xfrm>
        </p:grpSpPr>
        <p:sp>
          <p:nvSpPr>
            <p:cNvPr id="212" name="梯形 211"/>
            <p:cNvSpPr/>
            <p:nvPr/>
          </p:nvSpPr>
          <p:spPr>
            <a:xfrm>
              <a:off x="1658680" y="1105789"/>
              <a:ext cx="893134" cy="329610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2    1  0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3" name="直接连接符 21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直接箭头连接符 214"/>
          <p:cNvCxnSpPr/>
          <p:nvPr/>
        </p:nvCxnSpPr>
        <p:spPr>
          <a:xfrm flipV="1">
            <a:off x="4750191" y="1661839"/>
            <a:ext cx="33149" cy="221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5038911" y="1332079"/>
            <a:ext cx="664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Pcmux</a:t>
            </a:r>
            <a:endParaRPr lang="en-US" altLang="zh-CN" sz="1400" dirty="0" smtClean="0"/>
          </a:p>
        </p:txBody>
      </p:sp>
      <p:cxnSp>
        <p:nvCxnSpPr>
          <p:cNvPr id="222" name="直接连接符 221"/>
          <p:cNvCxnSpPr/>
          <p:nvPr/>
        </p:nvCxnSpPr>
        <p:spPr>
          <a:xfrm flipV="1">
            <a:off x="3719061" y="2622465"/>
            <a:ext cx="0" cy="5254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3614816" y="2677179"/>
            <a:ext cx="59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TAKEN</a:t>
            </a:r>
            <a:endParaRPr lang="zh-CN" altLang="en-US" sz="1200" dirty="0"/>
          </a:p>
        </p:txBody>
      </p:sp>
      <p:sp>
        <p:nvSpPr>
          <p:cNvPr id="225" name="文本框 224"/>
          <p:cNvSpPr txBox="1"/>
          <p:nvPr/>
        </p:nvSpPr>
        <p:spPr>
          <a:xfrm>
            <a:off x="4395201" y="3650632"/>
            <a:ext cx="21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WPC = LD.PC+ TAKEN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5-</a:t>
            </a:r>
            <a:fld id="{0CD97A7F-42E6-4880-995E-85B93E5DF23D}" type="slidenum">
              <a:rPr lang="en-US" altLang="zh-CN"/>
            </a:fld>
            <a:endParaRPr lang="en-US" altLang="zh-CN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0426" y="1"/>
            <a:ext cx="7886700" cy="98882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JMP (Register)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Jump is an unconditional branch -- </a:t>
            </a:r>
            <a:r>
              <a:rPr lang="en-US" altLang="zh-CN" i="1" u="sng">
                <a:ea typeface="宋体" panose="02010600030101010101" pitchFamily="2" charset="-122"/>
              </a:rPr>
              <a:t>always</a:t>
            </a:r>
            <a:r>
              <a:rPr lang="en-US" altLang="zh-CN">
                <a:ea typeface="宋体" panose="02010600030101010101" pitchFamily="2" charset="-122"/>
              </a:rPr>
              <a:t> taken.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Target address is the contents of a register.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Allows any target address.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08550" name="Picture 6" descr="C:\Documents and Settings\gbyrd\My Documents\ece206\mh-slides\e2\ch05-figures\ch05-2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7440613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51" name="Picture 7" descr="C:\Documents and Settings\gbyrd\My Documents\ece206\mh-slides\e2\ch05-figures\ch05-29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0"/>
            <a:ext cx="5365750" cy="175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  <a:endParaRPr lang="en-US" altLang="zh-CN" dirty="0" smtClean="0"/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4908867"/>
            <a:ext cx="0" cy="459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23015" y="836069"/>
            <a:ext cx="2073442" cy="1052328"/>
            <a:chOff x="3733717" y="992168"/>
            <a:chExt cx="2073442" cy="1560593"/>
          </a:xfrm>
        </p:grpSpPr>
        <p:grpSp>
          <p:nvGrpSpPr>
            <p:cNvPr id="5" name="组合 4"/>
            <p:cNvGrpSpPr/>
            <p:nvPr/>
          </p:nvGrpSpPr>
          <p:grpSpPr>
            <a:xfrm>
              <a:off x="3733717" y="992168"/>
              <a:ext cx="1357967" cy="988829"/>
              <a:chOff x="3583795" y="765988"/>
              <a:chExt cx="1357967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83795" y="765988"/>
                <a:ext cx="1357967" cy="988829"/>
                <a:chOff x="3583795" y="765988"/>
                <a:chExt cx="1357967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83795" y="922653"/>
                  <a:ext cx="482824" cy="456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err="1" smtClean="0">
                      <a:solidFill>
                        <a:srgbClr val="7030A0"/>
                      </a:solidFill>
                    </a:rPr>
                    <a:t>wpc</a:t>
                  </a:r>
                  <a:endParaRPr lang="zh-CN" altLang="en-US" sz="1400" dirty="0">
                    <a:solidFill>
                      <a:srgbClr val="7030A0"/>
                    </a:solidFill>
                  </a:endParaRPr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99386" y="1539193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4728437" y="2537154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218938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 flipV="1">
            <a:off x="2961182" y="3504114"/>
            <a:ext cx="17218" cy="198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  <a:endParaRPr lang="en-US" altLang="zh-CN" dirty="0"/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V="1">
            <a:off x="643054" y="1710413"/>
            <a:ext cx="15846" cy="2202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68121"/>
            <a:ext cx="971156" cy="303182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1739035" y="110641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420732" y="843977"/>
            <a:ext cx="15951" cy="15850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2680884" y="2399114"/>
            <a:ext cx="277553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2680884" y="1904197"/>
            <a:ext cx="7093" cy="516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52931" y="2470874"/>
            <a:ext cx="1510391" cy="303182"/>
            <a:chOff x="652931" y="2470874"/>
            <a:chExt cx="1510391" cy="303182"/>
          </a:xfrm>
        </p:grpSpPr>
        <p:cxnSp>
          <p:nvCxnSpPr>
            <p:cNvPr id="141" name="直接箭头连接符 140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52" idx="3"/>
            </p:cNvCxnSpPr>
            <p:nvPr/>
          </p:nvCxnSpPr>
          <p:spPr>
            <a:xfrm>
              <a:off x="1624087" y="2622465"/>
              <a:ext cx="53923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2256936" y="430249"/>
            <a:ext cx="381031" cy="712382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48023" y="631387"/>
            <a:ext cx="12020" cy="475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33945" y="57143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27627" y="171953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IR[8..</a:t>
            </a:r>
            <a:r>
              <a:rPr lang="en-US" altLang="zh-CN" dirty="0">
                <a:solidFill>
                  <a:schemeClr val="accent2"/>
                </a:solidFill>
              </a:rPr>
              <a:t>6</a:t>
            </a:r>
            <a:r>
              <a:rPr lang="en-US" altLang="zh-CN" dirty="0" smtClean="0">
                <a:solidFill>
                  <a:schemeClr val="accent2"/>
                </a:solidFill>
              </a:rPr>
              <a:t>]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77" y="4821541"/>
            <a:ext cx="1963457" cy="1079345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5929824" y="5138124"/>
            <a:ext cx="1248944" cy="2607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 flipH="1">
            <a:off x="182660" y="4441372"/>
            <a:ext cx="4361" cy="1843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V="1">
            <a:off x="194016" y="6268023"/>
            <a:ext cx="232141" cy="17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421701" y="5761391"/>
            <a:ext cx="54" cy="522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6848683" y="4928238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en-US" altLang="zh-CN" sz="1200" dirty="0" smtClean="0"/>
          </a:p>
          <a:p>
            <a:r>
              <a:rPr lang="en-US" altLang="zh-CN" sz="1200" dirty="0" smtClean="0"/>
              <a:t>0</a:t>
            </a:r>
            <a:endParaRPr lang="en-US" altLang="zh-CN" sz="1200" dirty="0" smtClean="0"/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910938" y="4908867"/>
            <a:ext cx="0" cy="132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910938" y="4908867"/>
            <a:ext cx="177935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638898" y="2125804"/>
            <a:ext cx="1251381" cy="303182"/>
            <a:chOff x="652931" y="2470874"/>
            <a:chExt cx="1251381" cy="303182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174" name="直接箭头连接符 173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78" name="直接箭头连接符 177"/>
            <p:cNvCxnSpPr>
              <a:stCxn id="177" idx="3"/>
            </p:cNvCxnSpPr>
            <p:nvPr/>
          </p:nvCxnSpPr>
          <p:spPr>
            <a:xfrm>
              <a:off x="1624087" y="2622465"/>
              <a:ext cx="280225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1508303" y="1602576"/>
            <a:ext cx="1017476" cy="269338"/>
            <a:chOff x="1658680" y="1105786"/>
            <a:chExt cx="1133328" cy="329609"/>
          </a:xfrm>
        </p:grpSpPr>
        <p:sp>
          <p:nvSpPr>
            <p:cNvPr id="183" name="梯形 182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1MUX0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接箭头连接符 184"/>
          <p:cNvCxnSpPr>
            <a:endCxn id="183" idx="2"/>
          </p:cNvCxnSpPr>
          <p:nvPr/>
        </p:nvCxnSpPr>
        <p:spPr>
          <a:xfrm flipV="1">
            <a:off x="1893654" y="1871914"/>
            <a:ext cx="15567" cy="40548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H="1" flipV="1">
            <a:off x="2136162" y="1843587"/>
            <a:ext cx="12438" cy="81979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2544888" y="1619424"/>
            <a:ext cx="1017476" cy="269338"/>
            <a:chOff x="1658680" y="1105786"/>
            <a:chExt cx="1133328" cy="329609"/>
          </a:xfrm>
        </p:grpSpPr>
        <p:sp>
          <p:nvSpPr>
            <p:cNvPr id="188" name="梯形 187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0MUX1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接连接符 188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直接箭头连接符 166"/>
          <p:cNvCxnSpPr/>
          <p:nvPr/>
        </p:nvCxnSpPr>
        <p:spPr>
          <a:xfrm flipH="1">
            <a:off x="3188818" y="2143100"/>
            <a:ext cx="4802429" cy="1046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3226688" y="1902300"/>
            <a:ext cx="19539" cy="3454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2771280" y="1476954"/>
            <a:ext cx="14889" cy="1294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H="1" flipV="1">
            <a:off x="1909220" y="1455517"/>
            <a:ext cx="24696" cy="1123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185154" y="523394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BR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JMP</a:t>
            </a:r>
            <a:endParaRPr lang="en-US" altLang="zh-CN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3349138" y="152334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+1MUX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2153697" y="149871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+2MUX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graphicFrame>
        <p:nvGraphicFramePr>
          <p:cNvPr id="190" name="表格 189"/>
          <p:cNvGraphicFramePr>
            <a:graphicFrameLocks noGrp="1"/>
          </p:cNvGraphicFramePr>
          <p:nvPr/>
        </p:nvGraphicFramePr>
        <p:xfrm>
          <a:off x="3206244" y="3584864"/>
          <a:ext cx="1025634" cy="2469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5400"/>
                <a:gridCol w="355400"/>
                <a:gridCol w="314834"/>
              </a:tblGrid>
              <a:tr h="246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Z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92" name="直接箭头连接符 191"/>
          <p:cNvCxnSpPr/>
          <p:nvPr/>
        </p:nvCxnSpPr>
        <p:spPr>
          <a:xfrm flipV="1">
            <a:off x="3349246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3683615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V="1">
            <a:off x="4018897" y="3492586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/>
          <p:cNvGrpSpPr/>
          <p:nvPr/>
        </p:nvGrpSpPr>
        <p:grpSpPr>
          <a:xfrm>
            <a:off x="3032232" y="3760450"/>
            <a:ext cx="1265076" cy="624220"/>
            <a:chOff x="3805647" y="4915052"/>
            <a:chExt cx="1265076" cy="1164069"/>
          </a:xfrm>
        </p:grpSpPr>
        <p:cxnSp>
          <p:nvCxnSpPr>
            <p:cNvPr id="198" name="直接箭头连接符 197"/>
            <p:cNvCxnSpPr/>
            <p:nvPr/>
          </p:nvCxnSpPr>
          <p:spPr>
            <a:xfrm flipV="1">
              <a:off x="4130293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 flipV="1">
              <a:off x="4464662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 flipV="1">
              <a:off x="4799944" y="4923759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/>
            <p:cNvSpPr txBox="1"/>
            <p:nvPr/>
          </p:nvSpPr>
          <p:spPr>
            <a:xfrm>
              <a:off x="3805647" y="5249089"/>
              <a:ext cx="1265076" cy="5002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lIns="72000" tIns="0" rIns="0" bIns="0" rtlCol="0">
              <a:spAutoFit/>
            </a:bodyPr>
            <a:lstStyle/>
            <a:p>
              <a:r>
                <a:rPr lang="en-US" altLang="zh-CN" dirty="0"/>
                <a:t>     </a:t>
              </a:r>
              <a:r>
                <a:rPr lang="en-US" altLang="zh-CN" dirty="0" smtClean="0"/>
                <a:t>LOGIC</a:t>
              </a:r>
              <a:endParaRPr lang="zh-CN" altLang="en-US" dirty="0"/>
            </a:p>
          </p:txBody>
        </p:sp>
        <p:cxnSp>
          <p:nvCxnSpPr>
            <p:cNvPr id="202" name="直接箭头连接符 201"/>
            <p:cNvCxnSpPr>
              <a:endCxn id="201" idx="2"/>
            </p:cNvCxnSpPr>
            <p:nvPr/>
          </p:nvCxnSpPr>
          <p:spPr>
            <a:xfrm flipV="1">
              <a:off x="4438185" y="5749321"/>
              <a:ext cx="0" cy="3298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直接箭头连接符 133"/>
          <p:cNvCxnSpPr/>
          <p:nvPr/>
        </p:nvCxnSpPr>
        <p:spPr>
          <a:xfrm>
            <a:off x="2346803" y="957235"/>
            <a:ext cx="1215561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3562364" y="957235"/>
            <a:ext cx="0" cy="962027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3562364" y="1919262"/>
            <a:ext cx="94844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 flipV="1">
            <a:off x="4502633" y="1676303"/>
            <a:ext cx="8179" cy="2259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/>
        </p:nvGrpSpPr>
        <p:grpSpPr>
          <a:xfrm>
            <a:off x="4248420" y="1508596"/>
            <a:ext cx="1017476" cy="168303"/>
            <a:chOff x="1658680" y="1105789"/>
            <a:chExt cx="1133328" cy="329610"/>
          </a:xfrm>
        </p:grpSpPr>
        <p:sp>
          <p:nvSpPr>
            <p:cNvPr id="212" name="梯形 211"/>
            <p:cNvSpPr/>
            <p:nvPr/>
          </p:nvSpPr>
          <p:spPr>
            <a:xfrm>
              <a:off x="1658680" y="1105789"/>
              <a:ext cx="893134" cy="329610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2    1  0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3" name="直接连接符 21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直接箭头连接符 214"/>
          <p:cNvCxnSpPr/>
          <p:nvPr/>
        </p:nvCxnSpPr>
        <p:spPr>
          <a:xfrm flipV="1">
            <a:off x="4750191" y="1661839"/>
            <a:ext cx="33149" cy="221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5038911" y="1332079"/>
            <a:ext cx="664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Pcmux</a:t>
            </a:r>
            <a:endParaRPr lang="en-US" altLang="zh-CN" sz="1400" dirty="0" smtClean="0"/>
          </a:p>
        </p:txBody>
      </p:sp>
      <p:cxnSp>
        <p:nvCxnSpPr>
          <p:cNvPr id="222" name="直接连接符 221"/>
          <p:cNvCxnSpPr/>
          <p:nvPr/>
        </p:nvCxnSpPr>
        <p:spPr>
          <a:xfrm flipV="1">
            <a:off x="3719061" y="2622465"/>
            <a:ext cx="0" cy="5254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3614816" y="2677179"/>
            <a:ext cx="59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TAKEN</a:t>
            </a:r>
            <a:endParaRPr lang="zh-CN" altLang="en-US" sz="1200" dirty="0"/>
          </a:p>
        </p:txBody>
      </p:sp>
      <p:sp>
        <p:nvSpPr>
          <p:cNvPr id="225" name="文本框 224"/>
          <p:cNvSpPr txBox="1"/>
          <p:nvPr/>
        </p:nvSpPr>
        <p:spPr>
          <a:xfrm>
            <a:off x="4395201" y="3650632"/>
            <a:ext cx="21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WPC = LD.PC+ TAKEN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227" name="直接箭头连接符 226"/>
          <p:cNvCxnSpPr/>
          <p:nvPr/>
        </p:nvCxnSpPr>
        <p:spPr>
          <a:xfrm>
            <a:off x="4000278" y="328289"/>
            <a:ext cx="0" cy="148601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4018897" y="1814302"/>
            <a:ext cx="363033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/>
          <p:nvPr/>
        </p:nvCxnSpPr>
        <p:spPr>
          <a:xfrm flipV="1">
            <a:off x="4381930" y="1661839"/>
            <a:ext cx="0" cy="15246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34195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4170" y="104858"/>
          <a:ext cx="8865924" cy="6746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74"/>
                <a:gridCol w="431363"/>
                <a:gridCol w="380010"/>
                <a:gridCol w="390280"/>
                <a:gridCol w="428428"/>
                <a:gridCol w="428428"/>
                <a:gridCol w="400551"/>
                <a:gridCol w="421093"/>
                <a:gridCol w="400552"/>
                <a:gridCol w="421093"/>
                <a:gridCol w="513526"/>
                <a:gridCol w="441634"/>
                <a:gridCol w="462172"/>
                <a:gridCol w="482715"/>
                <a:gridCol w="451903"/>
                <a:gridCol w="382700"/>
                <a:gridCol w="382700"/>
                <a:gridCol w="382701"/>
                <a:gridCol w="382701"/>
                <a:gridCol w="275287"/>
                <a:gridCol w="275287"/>
                <a:gridCol w="214826"/>
              </a:tblGrid>
              <a:tr h="7089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Gpc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LD.MAR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</a:t>
                      </a:r>
                      <a:r>
                        <a:rPr lang="en-US" altLang="zh-CN" sz="1100" baseline="0" dirty="0" smtClean="0"/>
                        <a:t>.PC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FF"/>
                          </a:solidFill>
                        </a:rPr>
                        <a:t>DRMUX</a:t>
                      </a:r>
                      <a:endParaRPr lang="zh-CN" altLang="en-US" sz="11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R/W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En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LD.MDR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G.MDR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LD.IR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GALU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ALUK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LD.Reg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Sel.B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dirty="0" err="1" smtClean="0"/>
                        <a:t>GmARMUX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SR1MUX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/>
                        <a:t>MDRMUx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accent2"/>
                          </a:solidFill>
                        </a:rPr>
                        <a:t>+1MUX</a:t>
                      </a:r>
                      <a:endParaRPr lang="zh-CN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accent2"/>
                          </a:solidFill>
                        </a:rPr>
                        <a:t>+2MUX</a:t>
                      </a:r>
                      <a:endParaRPr lang="zh-CN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pcMuX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MARMuX</a:t>
                      </a:r>
                      <a:endParaRPr lang="zh-CN" altLang="en-US" sz="1400" dirty="0"/>
                    </a:p>
                  </a:txBody>
                  <a:tcPr/>
                </a:tc>
              </a:tr>
              <a:tr h="354499">
                <a:tc row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Instr.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Fetch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2037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Decode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NOT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4270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+/</a:t>
                      </a:r>
                      <a:r>
                        <a:rPr lang="zh-CN" altLang="en-US" sz="1100" dirty="0" smtClean="0"/>
                        <a:t>*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6129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err="1" smtClean="0"/>
                        <a:t>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+/</a:t>
                      </a:r>
                      <a:r>
                        <a:rPr lang="zh-CN" altLang="en-US" sz="1400" dirty="0" smtClean="0"/>
                        <a:t>*</a:t>
                      </a:r>
                      <a:endParaRPr lang="zh-CN" altLang="en-US" sz="140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S22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JMP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s12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pass</a:t>
                      </a:r>
                      <a:endParaRPr lang="zh-CN" altLang="en-US" sz="12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54499">
                <a:tc rowSpan="3">
                  <a:txBody>
                    <a:bodyPr/>
                    <a:lstStyle/>
                    <a:p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Trap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FF"/>
                          </a:solidFill>
                        </a:rPr>
                        <a:t>S28</a:t>
                      </a:r>
                      <a:endParaRPr lang="zh-CN" altLang="en-US" sz="11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449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CH5 LC-3</a:t>
            </a:r>
            <a:endParaRPr kumimoji="1" lang="zh-CN" altLang="en-US" dirty="0"/>
          </a:p>
        </p:txBody>
      </p:sp>
      <p:pic>
        <p:nvPicPr>
          <p:cNvPr id="4" name="Picture 8" descr="C:\common\PattPatel slides\e2\ch09-figures\ch09-18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551"/>
            <a:ext cx="8229600" cy="751497"/>
          </a:xfrm>
          <a:prstGeom prst="rect">
            <a:avLst/>
          </a:prstGeom>
          <a:noFill/>
        </p:spPr>
      </p:pic>
      <p:sp>
        <p:nvSpPr>
          <p:cNvPr id="5" name="文本框 4"/>
          <p:cNvSpPr txBox="1"/>
          <p:nvPr/>
        </p:nvSpPr>
        <p:spPr>
          <a:xfrm flipH="1">
            <a:off x="457198" y="2463048"/>
            <a:ext cx="868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JSR	PCoffset11	;R7 &lt;- PC,   PC &lt;- PC + </a:t>
            </a:r>
            <a:r>
              <a:rPr kumimoji="1" lang="en-US" altLang="zh-CN" sz="2400" dirty="0" err="1" smtClean="0"/>
              <a:t>PCoffset</a:t>
            </a:r>
            <a:r>
              <a:rPr kumimoji="1" lang="en-US" altLang="zh-CN" sz="2400" dirty="0" smtClean="0"/>
              <a:t>  </a:t>
            </a:r>
            <a:endParaRPr kumimoji="1" lang="zh-CN" altLang="en-US" sz="2400" dirty="0"/>
          </a:p>
        </p:txBody>
      </p:sp>
      <p:pic>
        <p:nvPicPr>
          <p:cNvPr id="6" name="Picture 8" descr="C:\common\PattPatel slides\e2\ch09-figures\ch09-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7657"/>
            <a:ext cx="8229600" cy="752888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457199" y="3963951"/>
            <a:ext cx="8686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/>
              <a:t>JSR	</a:t>
            </a:r>
            <a:r>
              <a:rPr kumimoji="1" lang="en-US" altLang="zh-CN" sz="2400" dirty="0" err="1" smtClean="0"/>
              <a:t>R</a:t>
            </a:r>
            <a:r>
              <a:rPr kumimoji="1" lang="en-US" altLang="zh-CN" sz="2400" baseline="-25000" dirty="0" err="1" smtClean="0"/>
              <a:t>base</a:t>
            </a:r>
            <a:r>
              <a:rPr kumimoji="1" lang="en-US" altLang="zh-CN" sz="2400" dirty="0" smtClean="0"/>
              <a:t>	</a:t>
            </a:r>
            <a:r>
              <a:rPr kumimoji="1" lang="en-US" altLang="zh-CN" sz="2400" dirty="0" smtClean="0"/>
              <a:t>             ;  R7 </a:t>
            </a:r>
            <a:r>
              <a:rPr kumimoji="1" lang="en-US" altLang="zh-CN" sz="2400" dirty="0" smtClean="0"/>
              <a:t>&lt;- PC,   PC &lt;- </a:t>
            </a:r>
            <a:r>
              <a:rPr kumimoji="1" lang="en-US" altLang="zh-CN" sz="2400" dirty="0" err="1" smtClean="0"/>
              <a:t>R</a:t>
            </a:r>
            <a:r>
              <a:rPr kumimoji="1" lang="en-US" altLang="zh-CN" sz="2400" baseline="-25000" dirty="0" err="1"/>
              <a:t>base</a:t>
            </a:r>
            <a:r>
              <a:rPr kumimoji="1" lang="en-US" altLang="zh-CN" sz="2400" dirty="0" smtClean="0"/>
              <a:t>  </a:t>
            </a:r>
            <a:endParaRPr kumimoji="1" lang="zh-CN" altLang="en-US" sz="24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53BD-C766-3D4A-B02B-7DD8D215ED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  <a:endParaRPr lang="en-US" altLang="zh-CN" dirty="0" smtClean="0"/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4908867"/>
            <a:ext cx="0" cy="459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23015" y="836069"/>
            <a:ext cx="2073442" cy="1052328"/>
            <a:chOff x="3733717" y="992168"/>
            <a:chExt cx="2073442" cy="1560593"/>
          </a:xfrm>
        </p:grpSpPr>
        <p:grpSp>
          <p:nvGrpSpPr>
            <p:cNvPr id="5" name="组合 4"/>
            <p:cNvGrpSpPr/>
            <p:nvPr/>
          </p:nvGrpSpPr>
          <p:grpSpPr>
            <a:xfrm>
              <a:off x="3733717" y="992168"/>
              <a:ext cx="1357967" cy="988829"/>
              <a:chOff x="3583795" y="765988"/>
              <a:chExt cx="1357967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83795" y="765988"/>
                <a:ext cx="1357967" cy="988829"/>
                <a:chOff x="3583795" y="765988"/>
                <a:chExt cx="1357967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83795" y="922653"/>
                  <a:ext cx="482824" cy="456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err="1" smtClean="0">
                      <a:solidFill>
                        <a:srgbClr val="7030A0"/>
                      </a:solidFill>
                    </a:rPr>
                    <a:t>wpc</a:t>
                  </a:r>
                  <a:endParaRPr lang="zh-CN" altLang="en-US" sz="1400" dirty="0">
                    <a:solidFill>
                      <a:srgbClr val="7030A0"/>
                    </a:solidFill>
                  </a:endParaRPr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99386" y="1539193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33534"/>
              <a:ext cx="286255" cy="2985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" cy="341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1" y="1632105"/>
              <a:ext cx="1" cy="199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4728437" y="2537154"/>
              <a:ext cx="913483" cy="1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218938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 flipV="1">
            <a:off x="2961182" y="3504114"/>
            <a:ext cx="17218" cy="198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  <a:endParaRPr lang="en-US" altLang="zh-CN" dirty="0"/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H="1" flipV="1">
            <a:off x="610764" y="983226"/>
            <a:ext cx="32290" cy="29299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53377" y="2924408"/>
            <a:ext cx="971156" cy="237717"/>
            <a:chOff x="1043237" y="2039999"/>
            <a:chExt cx="971156" cy="303182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39999"/>
              <a:ext cx="713149" cy="303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5EXT</a:t>
              </a:r>
              <a:endParaRPr lang="zh-CN" altLang="en-US" sz="1200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1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1739035" y="110641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265896" y="826617"/>
            <a:ext cx="0" cy="160851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 flipV="1">
            <a:off x="2680884" y="2399114"/>
            <a:ext cx="2585012" cy="411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2680884" y="1904197"/>
            <a:ext cx="7093" cy="516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62952" y="2620196"/>
            <a:ext cx="1510391" cy="237717"/>
            <a:chOff x="652931" y="2470874"/>
            <a:chExt cx="1510391" cy="303182"/>
          </a:xfrm>
        </p:grpSpPr>
        <p:cxnSp>
          <p:nvCxnSpPr>
            <p:cNvPr id="141" name="直接箭头连接符 140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/>
          </p:nvSpPr>
          <p:spPr>
            <a:xfrm>
              <a:off x="910938" y="2470874"/>
              <a:ext cx="713149" cy="30318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9</a:t>
              </a:r>
              <a:r>
                <a:rPr lang="en-US" altLang="zh-CN" sz="1200" dirty="0" smtClean="0"/>
                <a:t>EXT</a:t>
              </a:r>
              <a:endParaRPr lang="zh-CN" altLang="en-US" sz="1200" dirty="0"/>
            </a:p>
          </p:txBody>
        </p:sp>
        <p:cxnSp>
          <p:nvCxnSpPr>
            <p:cNvPr id="136" name="直接箭头连接符 135"/>
            <p:cNvCxnSpPr>
              <a:stCxn id="152" idx="3"/>
            </p:cNvCxnSpPr>
            <p:nvPr/>
          </p:nvCxnSpPr>
          <p:spPr>
            <a:xfrm>
              <a:off x="1624087" y="2622465"/>
              <a:ext cx="53923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2256936" y="430249"/>
            <a:ext cx="381031" cy="235390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48023" y="631387"/>
            <a:ext cx="12020" cy="47503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56731" y="38440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27627" y="171953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IR[8..</a:t>
            </a:r>
            <a:r>
              <a:rPr lang="en-US" altLang="zh-CN" dirty="0">
                <a:solidFill>
                  <a:schemeClr val="accent2"/>
                </a:solidFill>
              </a:rPr>
              <a:t>6</a:t>
            </a:r>
            <a:r>
              <a:rPr lang="en-US" altLang="zh-CN" dirty="0" smtClean="0">
                <a:solidFill>
                  <a:schemeClr val="accent2"/>
                </a:solidFill>
              </a:rPr>
              <a:t>]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188" y="4821566"/>
            <a:ext cx="1963457" cy="1079345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7141735" y="5138149"/>
            <a:ext cx="1248944" cy="2607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 flipH="1">
            <a:off x="182660" y="4441372"/>
            <a:ext cx="4361" cy="1843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V="1">
            <a:off x="194016" y="6268023"/>
            <a:ext cx="232141" cy="17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421701" y="5761391"/>
            <a:ext cx="54" cy="522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060594" y="4928263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en-US" altLang="zh-CN" sz="1200" dirty="0" smtClean="0"/>
          </a:p>
          <a:p>
            <a:r>
              <a:rPr lang="en-US" altLang="zh-CN" sz="1200" dirty="0" smtClean="0"/>
              <a:t>0</a:t>
            </a:r>
            <a:endParaRPr lang="en-US" altLang="zh-CN" sz="1200" dirty="0" smtClean="0"/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910938" y="4908867"/>
            <a:ext cx="0" cy="132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910938" y="4908867"/>
            <a:ext cx="177935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615098" y="2295260"/>
            <a:ext cx="1348114" cy="237717"/>
            <a:chOff x="629131" y="2603504"/>
            <a:chExt cx="1348114" cy="303182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174" name="直接箭头连接符 173"/>
            <p:cNvCxnSpPr/>
            <p:nvPr/>
          </p:nvCxnSpPr>
          <p:spPr>
            <a:xfrm>
              <a:off x="629131" y="2781889"/>
              <a:ext cx="258008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/>
            <p:cNvSpPr/>
            <p:nvPr/>
          </p:nvSpPr>
          <p:spPr>
            <a:xfrm>
              <a:off x="898703" y="2603504"/>
              <a:ext cx="713149" cy="303182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6</a:t>
              </a:r>
              <a:r>
                <a:rPr lang="en-US" altLang="zh-CN" sz="1400" dirty="0" smtClean="0"/>
                <a:t>EXT</a:t>
              </a:r>
              <a:endParaRPr lang="zh-CN" altLang="en-US" sz="1400" dirty="0"/>
            </a:p>
          </p:txBody>
        </p:sp>
        <p:cxnSp>
          <p:nvCxnSpPr>
            <p:cNvPr id="178" name="直接箭头连接符 177"/>
            <p:cNvCxnSpPr>
              <a:stCxn id="177" idx="3"/>
            </p:cNvCxnSpPr>
            <p:nvPr/>
          </p:nvCxnSpPr>
          <p:spPr>
            <a:xfrm flipV="1">
              <a:off x="1611852" y="2741212"/>
              <a:ext cx="365393" cy="13884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1508303" y="1602576"/>
            <a:ext cx="1017476" cy="269338"/>
            <a:chOff x="1658680" y="1105786"/>
            <a:chExt cx="1133328" cy="329609"/>
          </a:xfrm>
        </p:grpSpPr>
        <p:sp>
          <p:nvSpPr>
            <p:cNvPr id="183" name="梯形 182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rgbClr val="FF00FF"/>
                  </a:solidFill>
                </a:rPr>
                <a:t>3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 2 1  0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接箭头连接符 184"/>
          <p:cNvCxnSpPr>
            <a:endCxn id="183" idx="2"/>
          </p:cNvCxnSpPr>
          <p:nvPr/>
        </p:nvCxnSpPr>
        <p:spPr>
          <a:xfrm flipH="1" flipV="1">
            <a:off x="1909221" y="1871914"/>
            <a:ext cx="26621" cy="54928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H="1" flipV="1">
            <a:off x="2120559" y="1835222"/>
            <a:ext cx="14923" cy="9192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 flipH="1">
            <a:off x="3188818" y="2143100"/>
            <a:ext cx="4802429" cy="1046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3226688" y="1902300"/>
            <a:ext cx="19539" cy="3454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2771280" y="1476954"/>
            <a:ext cx="14889" cy="1294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H="1" flipV="1">
            <a:off x="1909220" y="1455517"/>
            <a:ext cx="24696" cy="1123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3349138" y="152334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+1MUX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2153697" y="149871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+2MUX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graphicFrame>
        <p:nvGraphicFramePr>
          <p:cNvPr id="190" name="表格 189"/>
          <p:cNvGraphicFramePr>
            <a:graphicFrameLocks noGrp="1"/>
          </p:cNvGraphicFramePr>
          <p:nvPr/>
        </p:nvGraphicFramePr>
        <p:xfrm>
          <a:off x="3206244" y="3584864"/>
          <a:ext cx="1025634" cy="2469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5400"/>
                <a:gridCol w="355400"/>
                <a:gridCol w="314834"/>
              </a:tblGrid>
              <a:tr h="246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Z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92" name="直接箭头连接符 191"/>
          <p:cNvCxnSpPr/>
          <p:nvPr/>
        </p:nvCxnSpPr>
        <p:spPr>
          <a:xfrm flipV="1">
            <a:off x="3349246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3683615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V="1">
            <a:off x="4018897" y="3492586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/>
          <p:cNvGrpSpPr/>
          <p:nvPr/>
        </p:nvGrpSpPr>
        <p:grpSpPr>
          <a:xfrm>
            <a:off x="3032232" y="3760450"/>
            <a:ext cx="1265076" cy="624220"/>
            <a:chOff x="3805647" y="4915052"/>
            <a:chExt cx="1265076" cy="1164069"/>
          </a:xfrm>
        </p:grpSpPr>
        <p:cxnSp>
          <p:nvCxnSpPr>
            <p:cNvPr id="198" name="直接箭头连接符 197"/>
            <p:cNvCxnSpPr/>
            <p:nvPr/>
          </p:nvCxnSpPr>
          <p:spPr>
            <a:xfrm flipV="1">
              <a:off x="4130293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 flipV="1">
              <a:off x="4464662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 flipV="1">
              <a:off x="4799944" y="4923759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/>
            <p:cNvSpPr txBox="1"/>
            <p:nvPr/>
          </p:nvSpPr>
          <p:spPr>
            <a:xfrm>
              <a:off x="3805647" y="5249089"/>
              <a:ext cx="1265076" cy="5002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lIns="72000" tIns="0" rIns="0" bIns="0" rtlCol="0">
              <a:spAutoFit/>
            </a:bodyPr>
            <a:lstStyle/>
            <a:p>
              <a:r>
                <a:rPr lang="en-US" altLang="zh-CN" dirty="0"/>
                <a:t>     </a:t>
              </a:r>
              <a:r>
                <a:rPr lang="en-US" altLang="zh-CN" dirty="0" smtClean="0"/>
                <a:t>LOGIC</a:t>
              </a:r>
              <a:endParaRPr lang="zh-CN" altLang="en-US" dirty="0"/>
            </a:p>
          </p:txBody>
        </p:sp>
        <p:cxnSp>
          <p:nvCxnSpPr>
            <p:cNvPr id="202" name="直接箭头连接符 201"/>
            <p:cNvCxnSpPr>
              <a:endCxn id="201" idx="2"/>
            </p:cNvCxnSpPr>
            <p:nvPr/>
          </p:nvCxnSpPr>
          <p:spPr>
            <a:xfrm flipV="1">
              <a:off x="4438185" y="5749321"/>
              <a:ext cx="0" cy="3298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直接箭头连接符 133"/>
          <p:cNvCxnSpPr/>
          <p:nvPr/>
        </p:nvCxnSpPr>
        <p:spPr>
          <a:xfrm>
            <a:off x="2346803" y="957235"/>
            <a:ext cx="1215561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3562364" y="957235"/>
            <a:ext cx="0" cy="962027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3562364" y="1919262"/>
            <a:ext cx="94844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 flipV="1">
            <a:off x="4502633" y="1676303"/>
            <a:ext cx="8179" cy="2259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/>
        </p:nvGrpSpPr>
        <p:grpSpPr>
          <a:xfrm>
            <a:off x="4248420" y="1508596"/>
            <a:ext cx="1017476" cy="168303"/>
            <a:chOff x="1658680" y="1105789"/>
            <a:chExt cx="1133328" cy="329610"/>
          </a:xfrm>
        </p:grpSpPr>
        <p:sp>
          <p:nvSpPr>
            <p:cNvPr id="212" name="梯形 211"/>
            <p:cNvSpPr/>
            <p:nvPr/>
          </p:nvSpPr>
          <p:spPr>
            <a:xfrm>
              <a:off x="1658680" y="1105789"/>
              <a:ext cx="893134" cy="329610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2    1  0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3" name="直接连接符 21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直接箭头连接符 214"/>
          <p:cNvCxnSpPr/>
          <p:nvPr/>
        </p:nvCxnSpPr>
        <p:spPr>
          <a:xfrm flipV="1">
            <a:off x="4750191" y="1661839"/>
            <a:ext cx="33149" cy="221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5038911" y="1332079"/>
            <a:ext cx="664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Pcmux</a:t>
            </a:r>
            <a:endParaRPr lang="en-US" altLang="zh-CN" sz="1400" dirty="0" smtClean="0"/>
          </a:p>
        </p:txBody>
      </p:sp>
      <p:cxnSp>
        <p:nvCxnSpPr>
          <p:cNvPr id="222" name="直接连接符 221"/>
          <p:cNvCxnSpPr/>
          <p:nvPr/>
        </p:nvCxnSpPr>
        <p:spPr>
          <a:xfrm flipV="1">
            <a:off x="3719061" y="2622465"/>
            <a:ext cx="0" cy="5254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3614816" y="2677179"/>
            <a:ext cx="59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TAKEN</a:t>
            </a:r>
            <a:endParaRPr lang="zh-CN" altLang="en-US" sz="1200" dirty="0"/>
          </a:p>
        </p:txBody>
      </p:sp>
      <p:sp>
        <p:nvSpPr>
          <p:cNvPr id="225" name="文本框 224"/>
          <p:cNvSpPr txBox="1"/>
          <p:nvPr/>
        </p:nvSpPr>
        <p:spPr>
          <a:xfrm>
            <a:off x="4395201" y="3650632"/>
            <a:ext cx="21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WPC = LD.PC+ TAKEN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227" name="直接箭头连接符 226"/>
          <p:cNvCxnSpPr/>
          <p:nvPr/>
        </p:nvCxnSpPr>
        <p:spPr>
          <a:xfrm>
            <a:off x="4000278" y="328289"/>
            <a:ext cx="0" cy="148601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4018897" y="1814302"/>
            <a:ext cx="363033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/>
          <p:nvPr/>
        </p:nvCxnSpPr>
        <p:spPr>
          <a:xfrm flipV="1">
            <a:off x="4381930" y="1661839"/>
            <a:ext cx="0" cy="15246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组合 229"/>
          <p:cNvGrpSpPr/>
          <p:nvPr/>
        </p:nvGrpSpPr>
        <p:grpSpPr>
          <a:xfrm>
            <a:off x="2541900" y="1647618"/>
            <a:ext cx="1017476" cy="269338"/>
            <a:chOff x="1658680" y="1105786"/>
            <a:chExt cx="1133328" cy="329609"/>
          </a:xfrm>
        </p:grpSpPr>
        <p:sp>
          <p:nvSpPr>
            <p:cNvPr id="232" name="梯形 231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0MUX1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3" name="直接连接符 23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8" name="图片 23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24" y="4875319"/>
            <a:ext cx="1856900" cy="1029618"/>
          </a:xfrm>
          <a:prstGeom prst="rect">
            <a:avLst/>
          </a:prstGeom>
        </p:spPr>
      </p:pic>
      <p:sp>
        <p:nvSpPr>
          <p:cNvPr id="239" name="文本框 238"/>
          <p:cNvSpPr txBox="1"/>
          <p:nvPr/>
        </p:nvSpPr>
        <p:spPr>
          <a:xfrm>
            <a:off x="5945352" y="4964644"/>
            <a:ext cx="234815" cy="65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en-US" altLang="zh-CN" sz="1200" dirty="0" smtClean="0"/>
          </a:p>
          <a:p>
            <a:r>
              <a:rPr lang="en-US" altLang="zh-CN" sz="1200" dirty="0"/>
              <a:t>1</a:t>
            </a:r>
            <a:endParaRPr lang="en-US" altLang="zh-CN" sz="1200" dirty="0" smtClean="0"/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41" name="文本框 240"/>
          <p:cNvSpPr txBox="1"/>
          <p:nvPr/>
        </p:nvSpPr>
        <p:spPr>
          <a:xfrm>
            <a:off x="199993" y="491646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JSR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en-US" altLang="zh-CN" dirty="0" smtClean="0">
                <a:solidFill>
                  <a:srgbClr val="FF00FF"/>
                </a:solidFill>
              </a:rPr>
              <a:t>JSRR</a:t>
            </a:r>
            <a:endParaRPr lang="zh-CN" altLang="en-US" dirty="0">
              <a:solidFill>
                <a:srgbClr val="FF00FF"/>
              </a:solidFill>
            </a:endParaRPr>
          </a:p>
        </p:txBody>
      </p:sp>
      <p:grpSp>
        <p:nvGrpSpPr>
          <p:cNvPr id="250" name="组合 249"/>
          <p:cNvGrpSpPr/>
          <p:nvPr/>
        </p:nvGrpSpPr>
        <p:grpSpPr>
          <a:xfrm>
            <a:off x="615098" y="1883135"/>
            <a:ext cx="1196610" cy="322029"/>
            <a:chOff x="615098" y="1883135"/>
            <a:chExt cx="1196610" cy="322029"/>
          </a:xfrm>
        </p:grpSpPr>
        <p:cxnSp>
          <p:nvCxnSpPr>
            <p:cNvPr id="223" name="直接箭头连接符 222"/>
            <p:cNvCxnSpPr/>
            <p:nvPr/>
          </p:nvCxnSpPr>
          <p:spPr>
            <a:xfrm>
              <a:off x="615098" y="2077728"/>
              <a:ext cx="258008" cy="0"/>
            </a:xfrm>
            <a:prstGeom prst="straightConnector1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矩形 225"/>
            <p:cNvSpPr/>
            <p:nvPr/>
          </p:nvSpPr>
          <p:spPr>
            <a:xfrm>
              <a:off x="818334" y="1944663"/>
              <a:ext cx="713149" cy="260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rgbClr val="92D050"/>
                  </a:solidFill>
                </a:rPr>
                <a:t>11 EXT</a:t>
              </a:r>
              <a:endParaRPr lang="zh-CN" altLang="en-US" sz="1200" dirty="0">
                <a:solidFill>
                  <a:srgbClr val="92D050"/>
                </a:solidFill>
              </a:endParaRPr>
            </a:p>
          </p:txBody>
        </p:sp>
        <p:cxnSp>
          <p:nvCxnSpPr>
            <p:cNvPr id="228" name="直接箭头连接符 227"/>
            <p:cNvCxnSpPr>
              <a:stCxn id="226" idx="3"/>
            </p:cNvCxnSpPr>
            <p:nvPr/>
          </p:nvCxnSpPr>
          <p:spPr>
            <a:xfrm>
              <a:off x="1531483" y="2074914"/>
              <a:ext cx="280225" cy="21340"/>
            </a:xfrm>
            <a:prstGeom prst="straightConnector1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V="1">
              <a:off x="1739035" y="1883135"/>
              <a:ext cx="0" cy="213119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圆角矩形 233"/>
          <p:cNvSpPr/>
          <p:nvPr/>
        </p:nvSpPr>
        <p:spPr>
          <a:xfrm>
            <a:off x="5080982" y="5361239"/>
            <a:ext cx="1181788" cy="21335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3" name="直接连接符 242"/>
          <p:cNvCxnSpPr/>
          <p:nvPr/>
        </p:nvCxnSpPr>
        <p:spPr>
          <a:xfrm>
            <a:off x="5653329" y="1356732"/>
            <a:ext cx="0" cy="5602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组合 250"/>
          <p:cNvGrpSpPr/>
          <p:nvPr/>
        </p:nvGrpSpPr>
        <p:grpSpPr>
          <a:xfrm>
            <a:off x="1024128" y="1617257"/>
            <a:ext cx="591312" cy="369332"/>
            <a:chOff x="1024128" y="1617257"/>
            <a:chExt cx="591312" cy="369332"/>
          </a:xfrm>
        </p:grpSpPr>
        <p:sp>
          <p:nvSpPr>
            <p:cNvPr id="247" name="任意多边形 246"/>
            <p:cNvSpPr/>
            <p:nvPr/>
          </p:nvSpPr>
          <p:spPr>
            <a:xfrm>
              <a:off x="1270000" y="1828800"/>
              <a:ext cx="345440" cy="83314"/>
            </a:xfrm>
            <a:custGeom>
              <a:avLst/>
              <a:gdLst>
                <a:gd name="connsiteX0" fmla="*/ 345440 w 345440"/>
                <a:gd name="connsiteY0" fmla="*/ 50800 h 83314"/>
                <a:gd name="connsiteX1" fmla="*/ 284480 w 345440"/>
                <a:gd name="connsiteY1" fmla="*/ 81280 h 83314"/>
                <a:gd name="connsiteX2" fmla="*/ 0 w 345440"/>
                <a:gd name="connsiteY2" fmla="*/ 0 h 83314"/>
                <a:gd name="connsiteX3" fmla="*/ 0 w 345440"/>
                <a:gd name="connsiteY3" fmla="*/ 0 h 83314"/>
                <a:gd name="connsiteX4" fmla="*/ 0 w 345440"/>
                <a:gd name="connsiteY4" fmla="*/ 0 h 8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40" h="83314">
                  <a:moveTo>
                    <a:pt x="345440" y="50800"/>
                  </a:moveTo>
                  <a:cubicBezTo>
                    <a:pt x="343746" y="70273"/>
                    <a:pt x="342053" y="89747"/>
                    <a:pt x="284480" y="81280"/>
                  </a:cubicBezTo>
                  <a:cubicBezTo>
                    <a:pt x="226907" y="72813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文本框 248"/>
            <p:cNvSpPr txBox="1"/>
            <p:nvPr/>
          </p:nvSpPr>
          <p:spPr>
            <a:xfrm>
              <a:off x="1024128" y="16172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FF"/>
                  </a:solidFill>
                </a:rPr>
                <a:t>0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</p:grpSp>
      <p:sp>
        <p:nvSpPr>
          <p:cNvPr id="235" name="文本框 234"/>
          <p:cNvSpPr txBox="1"/>
          <p:nvPr/>
        </p:nvSpPr>
        <p:spPr>
          <a:xfrm>
            <a:off x="5817285" y="56418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    </a:t>
            </a:r>
            <a:r>
              <a:rPr lang="en-US" altLang="zh-CN" dirty="0" smtClean="0">
                <a:solidFill>
                  <a:srgbClr val="92D050"/>
                </a:solidFill>
              </a:rPr>
              <a:t>R7:111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572" y="125640"/>
            <a:ext cx="10515600" cy="34195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Truth table for Control signals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3512" y="125640"/>
          <a:ext cx="8967360" cy="5856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877"/>
                <a:gridCol w="436298"/>
                <a:gridCol w="384358"/>
                <a:gridCol w="394745"/>
                <a:gridCol w="433330"/>
                <a:gridCol w="416731"/>
                <a:gridCol w="421733"/>
                <a:gridCol w="425911"/>
                <a:gridCol w="405135"/>
                <a:gridCol w="425911"/>
                <a:gridCol w="415659"/>
                <a:gridCol w="406400"/>
                <a:gridCol w="518160"/>
                <a:gridCol w="457200"/>
                <a:gridCol w="436880"/>
                <a:gridCol w="406400"/>
                <a:gridCol w="416560"/>
                <a:gridCol w="447040"/>
                <a:gridCol w="355600"/>
                <a:gridCol w="345711"/>
                <a:gridCol w="278437"/>
                <a:gridCol w="217284"/>
              </a:tblGrid>
              <a:tr h="9429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Gpc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LD.MAR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</a:t>
                      </a:r>
                      <a:r>
                        <a:rPr lang="en-US" altLang="zh-CN" sz="1100" baseline="0" dirty="0" smtClean="0"/>
                        <a:t>.PC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FF"/>
                          </a:solidFill>
                        </a:rPr>
                        <a:t>DRMUX</a:t>
                      </a:r>
                      <a:endParaRPr lang="zh-CN" altLang="en-US" sz="1100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R/W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En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LD.MDR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G.MDR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LD.IR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GALU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ALUK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LD.Reg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Sel.B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/>
                        <a:t>GmARMUX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SR1MUX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/>
                        <a:t>MDRMUx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accent2"/>
                          </a:solidFill>
                        </a:rPr>
                        <a:t>+1MUX</a:t>
                      </a:r>
                      <a:endParaRPr lang="zh-CN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>
                          <a:solidFill>
                            <a:schemeClr val="accent2"/>
                          </a:solidFill>
                        </a:rPr>
                        <a:t>+2MUX</a:t>
                      </a:r>
                      <a:endParaRPr lang="zh-CN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pcMuX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MARMuX</a:t>
                      </a:r>
                      <a:endParaRPr lang="zh-CN" altLang="en-US" sz="1400" dirty="0"/>
                    </a:p>
                  </a:txBody>
                  <a:tcPr/>
                </a:tc>
              </a:tr>
              <a:tr h="208947">
                <a:tc rowSpan="3">
                  <a:txBody>
                    <a:bodyPr/>
                    <a:lstStyle/>
                    <a:p>
                      <a:r>
                        <a:rPr lang="en-US" altLang="zh-CN" sz="1400" dirty="0" smtClean="0"/>
                        <a:t>Instr.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Fetch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0913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199103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Decode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NOT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5155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+/</a:t>
                      </a:r>
                      <a:r>
                        <a:rPr lang="zh-CN" altLang="en-US" sz="800" dirty="0" smtClean="0"/>
                        <a:t>*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25988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+/*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err="1" smtClean="0"/>
                        <a:t>i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/>
                        <a:t>+/</a:t>
                      </a:r>
                      <a:r>
                        <a:rPr lang="zh-CN" altLang="en-US" sz="1000" dirty="0" smtClean="0"/>
                        <a:t>*</a:t>
                      </a:r>
                      <a:endParaRPr lang="zh-CN" altLang="en-US" sz="1000" dirty="0" smtClean="0"/>
                    </a:p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5ext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S22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3232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JMP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s12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pass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2327">
                <a:tc rowSpan="3">
                  <a:txBody>
                    <a:bodyPr/>
                    <a:lstStyle/>
                    <a:p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Trap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S15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S37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327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54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</a:tr>
              <a:tr h="33232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JSR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JSRR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pass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32327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74172" y="6184903"/>
            <a:ext cx="740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NOTE:     </a:t>
            </a:r>
            <a:r>
              <a:rPr lang="en-US" altLang="zh-CN" dirty="0" err="1" smtClean="0"/>
              <a:t>DRmux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Wpc</a:t>
            </a:r>
            <a:r>
              <a:rPr lang="en-US" altLang="zh-CN" dirty="0" smtClean="0"/>
              <a:t>, LD.PSR   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en-US" altLang="zh-CN" dirty="0"/>
              <a:t> </a:t>
            </a:r>
            <a:r>
              <a:rPr lang="en-US" altLang="zh-CN" dirty="0" smtClean="0"/>
              <a:t>in the table. You can add for your self.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" y="365126"/>
            <a:ext cx="8312150" cy="1325563"/>
          </a:xfrm>
        </p:spPr>
        <p:txBody>
          <a:bodyPr/>
          <a:lstStyle/>
          <a:p>
            <a:r>
              <a:rPr lang="en-US" altLang="zh-CN" dirty="0" smtClean="0"/>
              <a:t>P702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04" y="0"/>
            <a:ext cx="5678332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2" descr="C:\Documents and Settings\gbyrd\My Documents\ece206\mh-slides\e2\ch05-figures\ch05-3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426"/>
            <a:ext cx="8229600" cy="723948"/>
          </a:xfrm>
          <a:prstGeom prst="rect">
            <a:avLst/>
          </a:prstGeom>
          <a:noFill/>
        </p:spPr>
      </p:pic>
      <p:sp>
        <p:nvSpPr>
          <p:cNvPr id="5" name="文本框 4"/>
          <p:cNvSpPr txBox="1"/>
          <p:nvPr/>
        </p:nvSpPr>
        <p:spPr>
          <a:xfrm>
            <a:off x="898995" y="849089"/>
            <a:ext cx="6127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kern="0" dirty="0" smtClean="0"/>
              <a:t>1)  If  PSR[15] =1   Switch  </a:t>
            </a:r>
            <a:r>
              <a:rPr lang="en-US" altLang="zh-CN" kern="0" dirty="0"/>
              <a:t>user stack  to  System stack   </a:t>
            </a:r>
            <a:endParaRPr lang="en-US" altLang="zh-CN" kern="0" dirty="0"/>
          </a:p>
          <a:p>
            <a:pPr lvl="2">
              <a:defRPr/>
            </a:pPr>
            <a:r>
              <a:rPr lang="en-US" altLang="zh-CN" kern="0" dirty="0" err="1"/>
              <a:t>Saved_USP</a:t>
            </a:r>
            <a:r>
              <a:rPr lang="en-US" altLang="zh-CN" kern="0" dirty="0" err="1">
                <a:sym typeface="Wingdings" panose="05000000000000000000" pitchFamily="2" charset="2"/>
              </a:rPr>
              <a:t>SP</a:t>
            </a:r>
            <a:r>
              <a:rPr lang="en-US" altLang="zh-CN" kern="0" dirty="0">
                <a:sym typeface="Wingdings" panose="05000000000000000000" pitchFamily="2" charset="2"/>
              </a:rPr>
              <a:t>;    SP </a:t>
            </a:r>
            <a:r>
              <a:rPr lang="en-US" altLang="zh-CN" kern="0" dirty="0" err="1">
                <a:sym typeface="Wingdings" panose="05000000000000000000" pitchFamily="2" charset="2"/>
              </a:rPr>
              <a:t>saved_SSP</a:t>
            </a:r>
            <a:r>
              <a:rPr lang="en-US" altLang="zh-CN" kern="0" dirty="0" smtClean="0">
                <a:sym typeface="Wingdings" panose="05000000000000000000" pitchFamily="2" charset="2"/>
              </a:rPr>
              <a:t>;                       SP(R6)</a:t>
            </a:r>
            <a:endParaRPr lang="en-US" altLang="zh-CN" kern="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zh-CN" kern="0" dirty="0" smtClean="0"/>
              <a:t>2)  Push </a:t>
            </a:r>
            <a:r>
              <a:rPr lang="en-US" altLang="zh-CN" kern="0" dirty="0"/>
              <a:t>PSR,   Push </a:t>
            </a:r>
            <a:r>
              <a:rPr lang="en-US" altLang="zh-CN" kern="0" dirty="0" smtClean="0"/>
              <a:t> PC+1</a:t>
            </a:r>
            <a:endParaRPr lang="en-US" altLang="zh-CN" kern="0" dirty="0"/>
          </a:p>
          <a:p>
            <a:pPr>
              <a:defRPr/>
            </a:pPr>
            <a:r>
              <a:rPr lang="en-US" altLang="zh-CN" kern="0" dirty="0" smtClean="0"/>
              <a:t>3)  PSR[15</a:t>
            </a:r>
            <a:r>
              <a:rPr lang="en-US" altLang="zh-CN" kern="0" dirty="0"/>
              <a:t>] </a:t>
            </a:r>
            <a:r>
              <a:rPr lang="en-US" altLang="zh-CN" kern="0" dirty="0">
                <a:sym typeface="Wingdings" panose="05000000000000000000" pitchFamily="2" charset="2"/>
              </a:rPr>
              <a:t> 0    </a:t>
            </a:r>
            <a:endParaRPr lang="en-US" altLang="zh-CN" kern="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zh-CN" kern="0" dirty="0" smtClean="0">
                <a:sym typeface="Wingdings" panose="05000000000000000000" pitchFamily="2" charset="2"/>
              </a:rPr>
              <a:t>4)  PC</a:t>
            </a:r>
            <a:r>
              <a:rPr lang="en-US" altLang="zh-CN" kern="0" dirty="0">
                <a:sym typeface="Wingdings" panose="05000000000000000000" pitchFamily="2" charset="2"/>
              </a:rPr>
              <a:t>  MEM[ 0x00yy]</a:t>
            </a:r>
            <a:endParaRPr lang="en-US" altLang="zh-CN" kern="0" dirty="0">
              <a:sym typeface="Wingdings" panose="05000000000000000000" pitchFamily="2" charset="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2407132"/>
            <a:ext cx="8458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Calls a 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service routine</a:t>
            </a:r>
            <a:r>
              <a:rPr lang="en-US" altLang="zh-CN" dirty="0" smtClean="0">
                <a:ea typeface="宋体" panose="02010600030101010101" pitchFamily="2" charset="-122"/>
              </a:rPr>
              <a:t>, identified by 8-bit “trap vector.”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000" dirty="0">
                <a:ea typeface="宋体" panose="02010600030101010101" pitchFamily="2" charset="-122"/>
              </a:rPr>
              <a:t> </a:t>
            </a:r>
            <a:endParaRPr lang="en-US" altLang="zh-CN" sz="1000" dirty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Use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RTI</a:t>
            </a:r>
            <a:r>
              <a:rPr lang="en-US" altLang="zh-CN" dirty="0" smtClean="0">
                <a:ea typeface="宋体" panose="02010600030101010101" pitchFamily="2" charset="-122"/>
              </a:rPr>
              <a:t>  to back  When routine is done,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graphicFrame>
        <p:nvGraphicFramePr>
          <p:cNvPr id="7" name="Group 50"/>
          <p:cNvGraphicFramePr>
            <a:graphicFrameLocks noGrp="1"/>
          </p:cNvGraphicFramePr>
          <p:nvPr/>
        </p:nvGraphicFramePr>
        <p:xfrm>
          <a:off x="1752599" y="2819754"/>
          <a:ext cx="5791200" cy="1627101"/>
        </p:xfrm>
        <a:graphic>
          <a:graphicData uri="http://schemas.openxmlformats.org/drawingml/2006/table">
            <a:tbl>
              <a:tblPr/>
              <a:tblGrid>
                <a:gridCol w="1060450"/>
                <a:gridCol w="4730750"/>
              </a:tblGrid>
              <a:tr h="4383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63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vector</a:t>
                      </a:r>
                      <a:endParaRPr kumimoji="0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63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routine</a:t>
                      </a:r>
                      <a:endParaRPr kumimoji="0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63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x23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PS" pitchFamily="49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63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input a character from the keyboard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63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x21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PS" pitchFamily="49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63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output a character to the monitor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63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PS" pitchFamily="49" charset="0"/>
                          <a:ea typeface="宋体" panose="02010600030101010101" pitchFamily="2" charset="-122"/>
                        </a:rPr>
                        <a:t>x25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PS" pitchFamily="49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34163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001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19062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539875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19970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4542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29114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368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halt the program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62115" y="5173117"/>
            <a:ext cx="1191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     RTI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13280" y="5280839"/>
            <a:ext cx="5923280" cy="369332"/>
            <a:chOff x="2113280" y="5496282"/>
            <a:chExt cx="5923280" cy="369332"/>
          </a:xfrm>
        </p:grpSpPr>
        <p:sp>
          <p:nvSpPr>
            <p:cNvPr id="3" name="文本框 2"/>
            <p:cNvSpPr txBox="1"/>
            <p:nvPr/>
          </p:nvSpPr>
          <p:spPr>
            <a:xfrm>
              <a:off x="2113280" y="5496282"/>
              <a:ext cx="1633781" cy="369332"/>
            </a:xfrm>
            <a:prstGeom prst="rect">
              <a:avLst/>
            </a:prstGeom>
            <a:noFill/>
            <a:ln w="19050">
              <a:solidFill>
                <a:srgbClr val="CF7564"/>
              </a:solidFill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C00000"/>
                  </a:solidFill>
                </a:rPr>
                <a:t>1    0    </a:t>
              </a:r>
              <a:r>
                <a:rPr lang="en-US" altLang="zh-CN" sz="2400" dirty="0">
                  <a:solidFill>
                    <a:srgbClr val="C00000"/>
                  </a:solidFill>
                </a:rPr>
                <a:t>0    0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64198" y="5496282"/>
              <a:ext cx="4272362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7564"/>
              </a:solidFill>
            </a:ln>
          </p:spPr>
          <p:txBody>
            <a:bodyPr wrap="square" tIns="0" bIns="0" rtlCol="0">
              <a:spAutoFit/>
            </a:bodyPr>
            <a:lstStyle/>
            <a:p>
              <a:r>
                <a:rPr lang="en-US" altLang="zh-CN" sz="2400" dirty="0">
                  <a:ln w="12700">
                    <a:solidFill>
                      <a:srgbClr val="CF7564"/>
                    </a:solidFill>
                  </a:ln>
                  <a:solidFill>
                    <a:srgbClr val="C00000"/>
                  </a:solidFill>
                </a:rPr>
                <a:t>0  </a:t>
              </a:r>
              <a:r>
                <a:rPr lang="en-US" altLang="zh-CN" sz="2400" dirty="0" smtClean="0">
                  <a:ln w="12700">
                    <a:solidFill>
                      <a:srgbClr val="CF7564"/>
                    </a:solidFill>
                  </a:ln>
                  <a:solidFill>
                    <a:srgbClr val="C00000"/>
                  </a:solidFill>
                </a:rPr>
                <a:t> 0   0   0   0   0   0   0  0   0   0   0</a:t>
              </a:r>
              <a:endParaRPr lang="zh-CN" altLang="en-US" sz="2400" dirty="0">
                <a:ln w="12700">
                  <a:solidFill>
                    <a:srgbClr val="CF7564"/>
                  </a:solidFill>
                </a:ln>
                <a:solidFill>
                  <a:srgbClr val="C00000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175140" y="5730886"/>
            <a:ext cx="6255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  <a:defRPr/>
            </a:pPr>
            <a:r>
              <a:rPr lang="en-US" altLang="zh-CN" kern="0" dirty="0" smtClean="0"/>
              <a:t>Pop  PC</a:t>
            </a:r>
            <a:r>
              <a:rPr lang="zh-CN" altLang="en-US" kern="0" dirty="0" smtClean="0"/>
              <a:t>，  </a:t>
            </a:r>
            <a:r>
              <a:rPr lang="en-US" altLang="zh-CN" kern="0" dirty="0" smtClean="0"/>
              <a:t>Pop  PSR</a:t>
            </a:r>
            <a:endParaRPr lang="en-US" altLang="zh-CN" kern="0" dirty="0" smtClean="0"/>
          </a:p>
          <a:p>
            <a:pPr marL="342900" indent="-342900">
              <a:buAutoNum type="arabicParenR"/>
              <a:defRPr/>
            </a:pPr>
            <a:r>
              <a:rPr lang="en-US" altLang="zh-CN" kern="0" dirty="0" smtClean="0"/>
              <a:t>If  </a:t>
            </a:r>
            <a:r>
              <a:rPr lang="en-US" altLang="zh-CN" kern="0" dirty="0"/>
              <a:t>PSR[15] =1   Switch  </a:t>
            </a:r>
            <a:r>
              <a:rPr lang="en-US" altLang="zh-CN" kern="0" dirty="0" err="1"/>
              <a:t>syste</a:t>
            </a:r>
            <a:r>
              <a:rPr lang="en-US" altLang="zh-CN" kern="0" dirty="0" smtClean="0"/>
              <a:t> </a:t>
            </a:r>
            <a:r>
              <a:rPr lang="en-US" altLang="zh-CN" kern="0" dirty="0"/>
              <a:t>stack  </a:t>
            </a:r>
            <a:r>
              <a:rPr lang="en-US" altLang="zh-CN" kern="0" dirty="0" smtClean="0"/>
              <a:t>back  to  </a:t>
            </a:r>
            <a:r>
              <a:rPr lang="en-US" altLang="zh-CN" kern="0" dirty="0"/>
              <a:t>user</a:t>
            </a:r>
            <a:r>
              <a:rPr lang="en-US" altLang="zh-CN" kern="0" dirty="0" smtClean="0"/>
              <a:t> </a:t>
            </a:r>
            <a:r>
              <a:rPr lang="en-US" altLang="zh-CN" kern="0" dirty="0"/>
              <a:t>stack   </a:t>
            </a:r>
            <a:endParaRPr lang="en-US" altLang="zh-CN" kern="0" dirty="0"/>
          </a:p>
          <a:p>
            <a:pPr lvl="2">
              <a:defRPr/>
            </a:pPr>
            <a:r>
              <a:rPr lang="en-US" altLang="zh-CN" kern="0" dirty="0" err="1" smtClean="0"/>
              <a:t>Saved_SSP</a:t>
            </a:r>
            <a:r>
              <a:rPr lang="en-US" altLang="zh-CN" kern="0" dirty="0" err="1">
                <a:sym typeface="Wingdings" panose="05000000000000000000" pitchFamily="2" charset="2"/>
              </a:rPr>
              <a:t>SP</a:t>
            </a:r>
            <a:r>
              <a:rPr lang="en-US" altLang="zh-CN" kern="0" dirty="0">
                <a:sym typeface="Wingdings" panose="05000000000000000000" pitchFamily="2" charset="2"/>
              </a:rPr>
              <a:t>;    SP </a:t>
            </a:r>
            <a:r>
              <a:rPr lang="en-US" altLang="zh-CN" kern="0" dirty="0" err="1" smtClean="0">
                <a:sym typeface="Wingdings" panose="05000000000000000000" pitchFamily="2" charset="2"/>
              </a:rPr>
              <a:t>saved_USP</a:t>
            </a:r>
            <a:r>
              <a:rPr lang="en-US" altLang="zh-CN" kern="0" dirty="0">
                <a:sym typeface="Wingdings" panose="05000000000000000000" pitchFamily="2" charset="2"/>
              </a:rPr>
              <a:t>;             </a:t>
            </a:r>
            <a:r>
              <a:rPr lang="en-US" altLang="zh-CN" kern="0" dirty="0" smtClean="0">
                <a:sym typeface="Wingdings" panose="05000000000000000000" pitchFamily="2" charset="2"/>
              </a:rPr>
              <a:t>      </a:t>
            </a:r>
            <a:r>
              <a:rPr lang="en-US" altLang="zh-CN" kern="0" dirty="0">
                <a:sym typeface="Wingdings" panose="05000000000000000000" pitchFamily="2" charset="2"/>
              </a:rPr>
              <a:t>SP(R6</a:t>
            </a:r>
            <a:r>
              <a:rPr lang="en-US" altLang="zh-CN" kern="0" dirty="0" smtClean="0">
                <a:sym typeface="Wingdings" panose="05000000000000000000" pitchFamily="2" charset="2"/>
              </a:rPr>
              <a:t>)</a:t>
            </a:r>
            <a:endParaRPr lang="en-US" altLang="zh-CN" kern="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组合 244"/>
          <p:cNvGrpSpPr/>
          <p:nvPr/>
        </p:nvGrpSpPr>
        <p:grpSpPr>
          <a:xfrm>
            <a:off x="6567333" y="3708883"/>
            <a:ext cx="425487" cy="712382"/>
            <a:chOff x="415562" y="223284"/>
            <a:chExt cx="437822" cy="712382"/>
          </a:xfrm>
        </p:grpSpPr>
        <p:grpSp>
          <p:nvGrpSpPr>
            <p:cNvPr id="246" name="组合 245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248" name="直接连接符 247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等腰三角形 248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47" name="直接连接符 246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右箭头 1"/>
          <p:cNvSpPr/>
          <p:nvPr/>
        </p:nvSpPr>
        <p:spPr>
          <a:xfrm flipH="1">
            <a:off x="119742" y="195943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652685" y="278335"/>
            <a:ext cx="313509" cy="4153988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H="1">
            <a:off x="119741" y="4219304"/>
            <a:ext cx="8752115" cy="3135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6803" y="5361239"/>
            <a:ext cx="1572463" cy="110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altLang="zh-CN" dirty="0" err="1" smtClean="0"/>
              <a:t>DataIn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Addr</a:t>
            </a:r>
            <a:endParaRPr lang="en-US" altLang="zh-CN" dirty="0"/>
          </a:p>
          <a:p>
            <a:r>
              <a:rPr lang="en-US" altLang="zh-CN" dirty="0" smtClean="0"/>
              <a:t>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Memory</a:t>
            </a:r>
            <a:endParaRPr lang="en-US" altLang="zh-CN" dirty="0" smtClean="0"/>
          </a:p>
          <a:p>
            <a:r>
              <a:rPr lang="en-US" altLang="zh-CN" dirty="0" err="1" smtClean="0"/>
              <a:t>Dataout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90290" y="4908867"/>
            <a:ext cx="0" cy="459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582919" y="5083088"/>
            <a:ext cx="0" cy="27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41857" y="5837042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73710" y="556550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Ready</a:t>
            </a:r>
            <a:endParaRPr lang="zh-CN" altLang="en-US" sz="1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928224" y="5766326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251" y="549972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R/W</a:t>
            </a:r>
            <a:endParaRPr lang="zh-CN" altLang="en-US" sz="14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19266" y="6285187"/>
            <a:ext cx="285247" cy="3854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70251" y="60353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En</a:t>
            </a:r>
            <a:endParaRPr lang="zh-CN" altLang="en-US" sz="1400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461820" y="6285187"/>
            <a:ext cx="884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163322" y="6185459"/>
            <a:ext cx="100122" cy="20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011522" y="5991024"/>
            <a:ext cx="406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16</a:t>
            </a:r>
            <a:endParaRPr lang="zh-CN" altLang="en-US" sz="12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648169" y="328289"/>
            <a:ext cx="381031" cy="712382"/>
            <a:chOff x="1120915" y="223284"/>
            <a:chExt cx="442072" cy="712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等腰三角形 30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/>
            <p:cNvCxnSpPr>
              <a:stCxn id="31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4906270" y="4611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Gpc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168706" y="4403922"/>
            <a:ext cx="1543310" cy="757419"/>
            <a:chOff x="4165585" y="765988"/>
            <a:chExt cx="1543310" cy="988829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165585" y="765988"/>
              <a:ext cx="1543310" cy="988829"/>
              <a:chOff x="4165585" y="765988"/>
              <a:chExt cx="1543310" cy="988829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MAR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直接箭头连接符 38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文本框 36"/>
              <p:cNvSpPr txBox="1"/>
              <p:nvPr/>
            </p:nvSpPr>
            <p:spPr>
              <a:xfrm>
                <a:off x="4941762" y="930792"/>
                <a:ext cx="767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LD.MAR</a:t>
                </a:r>
                <a:endParaRPr lang="zh-CN" altLang="en-US" sz="1400" dirty="0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3723015" y="836069"/>
            <a:ext cx="2076683" cy="1052328"/>
            <a:chOff x="3733717" y="992168"/>
            <a:chExt cx="2076683" cy="1560593"/>
          </a:xfrm>
        </p:grpSpPr>
        <p:grpSp>
          <p:nvGrpSpPr>
            <p:cNvPr id="5" name="组合 4"/>
            <p:cNvGrpSpPr/>
            <p:nvPr/>
          </p:nvGrpSpPr>
          <p:grpSpPr>
            <a:xfrm>
              <a:off x="3733717" y="992168"/>
              <a:ext cx="1357967" cy="988829"/>
              <a:chOff x="3583795" y="765988"/>
              <a:chExt cx="1357967" cy="988829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3681398" y="1256640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/>
              <p:cNvGrpSpPr/>
              <p:nvPr/>
            </p:nvGrpSpPr>
            <p:grpSpPr>
              <a:xfrm>
                <a:off x="3583795" y="765988"/>
                <a:ext cx="1357967" cy="988829"/>
                <a:chOff x="3583795" y="765988"/>
                <a:chExt cx="1357967" cy="988829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165585" y="765988"/>
                  <a:ext cx="776177" cy="988829"/>
                  <a:chOff x="3689497" y="776176"/>
                  <a:chExt cx="776177" cy="988829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689497" y="1105786"/>
                    <a:ext cx="776177" cy="3296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rgbClr val="002060"/>
                        </a:solidFill>
                      </a:rPr>
                      <a:t>PC</a:t>
                    </a:r>
                    <a:endParaRPr lang="zh-CN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cxnSp>
                <p:nvCxnSpPr>
                  <p:cNvPr id="11" name="直接箭头连接符 10"/>
                  <p:cNvCxnSpPr/>
                  <p:nvPr/>
                </p:nvCxnSpPr>
                <p:spPr>
                  <a:xfrm flipV="1">
                    <a:off x="4102394" y="1435395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箭头连接符 11"/>
                  <p:cNvCxnSpPr/>
                  <p:nvPr/>
                </p:nvCxnSpPr>
                <p:spPr>
                  <a:xfrm flipV="1">
                    <a:off x="4102394" y="776176"/>
                    <a:ext cx="0" cy="32961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/>
                <p:cNvSpPr txBox="1"/>
                <p:nvPr/>
              </p:nvSpPr>
              <p:spPr>
                <a:xfrm>
                  <a:off x="3583795" y="922653"/>
                  <a:ext cx="482824" cy="4564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err="1" smtClean="0">
                      <a:solidFill>
                        <a:srgbClr val="7030A0"/>
                      </a:solidFill>
                    </a:rPr>
                    <a:t>wpc</a:t>
                  </a:r>
                  <a:endParaRPr lang="zh-CN" altLang="en-US" sz="1400" dirty="0">
                    <a:solidFill>
                      <a:srgbClr val="7030A0"/>
                    </a:solidFill>
                  </a:endParaRPr>
                </a:p>
              </p:txBody>
            </p:sp>
          </p:grpSp>
        </p:grpSp>
        <p:cxnSp>
          <p:nvCxnSpPr>
            <p:cNvPr id="13" name="直接连接符 12"/>
            <p:cNvCxnSpPr/>
            <p:nvPr/>
          </p:nvCxnSpPr>
          <p:spPr>
            <a:xfrm rot="16200000" flipH="1">
              <a:off x="4690785" y="1730790"/>
              <a:ext cx="75223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399386" y="1539193"/>
              <a:ext cx="361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16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520904" y="1317765"/>
              <a:ext cx="289496" cy="45050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+1/</a:t>
              </a:r>
              <a:endParaRPr lang="en-US" altLang="zh-CN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100" b="1" dirty="0" smtClean="0">
                  <a:solidFill>
                    <a:srgbClr val="FF00FF"/>
                  </a:solidFill>
                </a:rPr>
                <a:t>-1</a:t>
              </a:r>
              <a:endParaRPr lang="zh-CN" altLang="en-US" b="1" dirty="0">
                <a:solidFill>
                  <a:srgbClr val="FF00FF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4750548" y="992168"/>
              <a:ext cx="9134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5664031" y="992168"/>
              <a:ext cx="1621" cy="3255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2"/>
            </p:cNvCxnSpPr>
            <p:nvPr/>
          </p:nvCxnSpPr>
          <p:spPr>
            <a:xfrm flipH="1">
              <a:off x="5664032" y="1768266"/>
              <a:ext cx="1620" cy="635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 flipV="1">
              <a:off x="4863743" y="2527687"/>
              <a:ext cx="778178" cy="250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09137" y="4779751"/>
            <a:ext cx="1529930" cy="785758"/>
            <a:chOff x="4165585" y="765988"/>
            <a:chExt cx="1529930" cy="988829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4944137" y="1256640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4165585" y="765988"/>
              <a:ext cx="1529930" cy="988829"/>
              <a:chOff x="4165585" y="765988"/>
              <a:chExt cx="1529930" cy="9888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4165585" y="765988"/>
                <a:ext cx="776177" cy="988829"/>
                <a:chOff x="3689497" y="776176"/>
                <a:chExt cx="776177" cy="988829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3689497" y="1105786"/>
                  <a:ext cx="776177" cy="32960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MDR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/>
                <p:nvPr/>
              </p:nvCxnSpPr>
              <p:spPr>
                <a:xfrm flipV="1">
                  <a:off x="410239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 flipV="1">
                  <a:off x="4102394" y="776176"/>
                  <a:ext cx="0" cy="329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本框 53"/>
              <p:cNvSpPr txBox="1"/>
              <p:nvPr/>
            </p:nvSpPr>
            <p:spPr>
              <a:xfrm>
                <a:off x="4921970" y="972216"/>
                <a:ext cx="773545" cy="387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LD.MDR</a:t>
                </a:r>
                <a:endParaRPr lang="zh-CN" altLang="en-US" sz="1400" dirty="0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 flipH="1">
            <a:off x="722034" y="6285187"/>
            <a:ext cx="73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718511" y="5770180"/>
            <a:ext cx="3523" cy="515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-8272" y="3611533"/>
            <a:ext cx="1331778" cy="805529"/>
            <a:chOff x="1976116" y="4387165"/>
            <a:chExt cx="1331778" cy="988829"/>
          </a:xfrm>
        </p:grpSpPr>
        <p:grpSp>
          <p:nvGrpSpPr>
            <p:cNvPr id="63" name="组合 62"/>
            <p:cNvGrpSpPr/>
            <p:nvPr/>
          </p:nvGrpSpPr>
          <p:grpSpPr>
            <a:xfrm>
              <a:off x="2531717" y="4387165"/>
              <a:ext cx="776177" cy="988829"/>
              <a:chOff x="3689497" y="776176"/>
              <a:chExt cx="776177" cy="98882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689497" y="1105786"/>
                <a:ext cx="776177" cy="3296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2060"/>
                    </a:solidFill>
                  </a:rPr>
                  <a:t>IR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4102394" y="1435395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4102394" y="776176"/>
                <a:ext cx="0" cy="3296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040135" y="4868616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976116" y="4613935"/>
              <a:ext cx="553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LD.IR</a:t>
              </a:r>
              <a:endParaRPr lang="zh-CN" altLang="en-US" sz="14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2263" y="4366570"/>
            <a:ext cx="442072" cy="712382"/>
            <a:chOff x="1120915" y="223284"/>
            <a:chExt cx="442072" cy="712382"/>
          </a:xfrm>
        </p:grpSpPr>
        <p:grpSp>
          <p:nvGrpSpPr>
            <p:cNvPr id="70" name="组合 6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等腰三角形 7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>
              <a:stCxn id="7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901856" y="4516632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GMDR</a:t>
            </a:r>
            <a:endParaRPr lang="zh-CN" altLang="en-US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107928" y="3147947"/>
            <a:ext cx="218938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Controller</a:t>
            </a:r>
            <a:endParaRPr lang="zh-CN" altLang="en-US" dirty="0"/>
          </a:p>
        </p:txBody>
      </p:sp>
      <p:cxnSp>
        <p:nvCxnSpPr>
          <p:cNvPr id="77" name="直接连接符 76"/>
          <p:cNvCxnSpPr/>
          <p:nvPr/>
        </p:nvCxnSpPr>
        <p:spPr>
          <a:xfrm>
            <a:off x="959305" y="3650355"/>
            <a:ext cx="2040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 flipV="1">
            <a:off x="2961182" y="3504114"/>
            <a:ext cx="17218" cy="198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839512" y="3790657"/>
            <a:ext cx="635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G.ALU</a:t>
            </a:r>
            <a:endParaRPr lang="zh-CN" altLang="en-US" sz="14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6247177" y="448693"/>
            <a:ext cx="2865163" cy="1773483"/>
            <a:chOff x="5569691" y="223284"/>
            <a:chExt cx="2865163" cy="2373193"/>
          </a:xfrm>
        </p:grpSpPr>
        <p:sp>
          <p:nvSpPr>
            <p:cNvPr id="82" name="矩形 81"/>
            <p:cNvSpPr/>
            <p:nvPr/>
          </p:nvSpPr>
          <p:spPr>
            <a:xfrm>
              <a:off x="5986130" y="46938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462820" y="574735"/>
              <a:ext cx="1084521" cy="1616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err="1">
                  <a:solidFill>
                    <a:srgbClr val="002060"/>
                  </a:solidFill>
                </a:rPr>
                <a:t>DataIn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REG</a:t>
              </a:r>
              <a:r>
                <a:rPr lang="en-US" altLang="zh-CN" dirty="0">
                  <a:solidFill>
                    <a:srgbClr val="002060"/>
                  </a:solidFill>
                </a:rPr>
                <a:t> 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FILE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rgbClr val="002060"/>
                  </a:solidFill>
                </a:rPr>
                <a:t>Q2   </a:t>
              </a:r>
              <a:r>
                <a:rPr lang="en-US" altLang="zh-CN" dirty="0">
                  <a:solidFill>
                    <a:srgbClr val="002060"/>
                  </a:solidFill>
                </a:rPr>
                <a:t>Q1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9691" y="1570570"/>
              <a:ext cx="893129" cy="480110"/>
              <a:chOff x="5569691" y="1570570"/>
              <a:chExt cx="893129" cy="480110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组合 103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5" name="直接连接符 104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文本框 105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5569691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SR2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5" name="组合 84"/>
            <p:cNvGrpSpPr/>
            <p:nvPr/>
          </p:nvGrpSpPr>
          <p:grpSpPr>
            <a:xfrm>
              <a:off x="5585284" y="507338"/>
              <a:ext cx="893129" cy="480110"/>
              <a:chOff x="5569691" y="1570570"/>
              <a:chExt cx="893129" cy="480110"/>
            </a:xfrm>
          </p:grpSpPr>
          <p:cxnSp>
            <p:nvCxnSpPr>
              <p:cNvPr id="98" name="直接箭头连接符 97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>
                <a:off x="5569691" y="1570570"/>
                <a:ext cx="809843" cy="480110"/>
                <a:chOff x="5569691" y="1570570"/>
                <a:chExt cx="809843" cy="480110"/>
              </a:xfrm>
            </p:grpSpPr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6124353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文本框 100"/>
                <p:cNvSpPr txBox="1"/>
                <p:nvPr/>
              </p:nvSpPr>
              <p:spPr>
                <a:xfrm>
                  <a:off x="6041961" y="1570570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69691" y="1681348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DR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86" name="组合 85"/>
            <p:cNvGrpSpPr/>
            <p:nvPr/>
          </p:nvGrpSpPr>
          <p:grpSpPr>
            <a:xfrm>
              <a:off x="5848265" y="1055471"/>
              <a:ext cx="680636" cy="307777"/>
              <a:chOff x="5838345" y="1605256"/>
              <a:chExt cx="680636" cy="307777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5986130" y="1871331"/>
                <a:ext cx="47669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5838345" y="1605256"/>
                <a:ext cx="6806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LD.Reg</a:t>
                </a:r>
                <a:endParaRPr lang="zh-CN" altLang="en-US" sz="1400" dirty="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flipH="1">
              <a:off x="7541725" y="1626505"/>
              <a:ext cx="893129" cy="424175"/>
              <a:chOff x="5594803" y="1626505"/>
              <a:chExt cx="893129" cy="424175"/>
            </a:xfrm>
          </p:grpSpPr>
          <p:cxnSp>
            <p:nvCxnSpPr>
              <p:cNvPr id="91" name="直接箭头连接符 90"/>
              <p:cNvCxnSpPr>
                <a:stCxn id="95" idx="3"/>
              </p:cNvCxnSpPr>
              <p:nvPr/>
            </p:nvCxnSpPr>
            <p:spPr>
              <a:xfrm>
                <a:off x="6127321" y="1866014"/>
                <a:ext cx="36061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5594803" y="1626505"/>
                <a:ext cx="808460" cy="424175"/>
                <a:chOff x="5594803" y="1626505"/>
                <a:chExt cx="808460" cy="424175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6254982" y="1765005"/>
                  <a:ext cx="100122" cy="2020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文本框 93"/>
                <p:cNvSpPr txBox="1"/>
                <p:nvPr/>
              </p:nvSpPr>
              <p:spPr>
                <a:xfrm>
                  <a:off x="6065690" y="1626505"/>
                  <a:ext cx="3375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3</a:t>
                  </a:r>
                  <a:endParaRPr lang="zh-CN" altLang="en-US" sz="1200" dirty="0"/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5594803" y="168134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SR1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88" name="直接箭头连接符 87"/>
            <p:cNvCxnSpPr/>
            <p:nvPr/>
          </p:nvCxnSpPr>
          <p:spPr>
            <a:xfrm>
              <a:off x="7005080" y="223284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H="1">
              <a:off x="6734639" y="2191131"/>
              <a:ext cx="18804" cy="405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7299248" y="2191131"/>
              <a:ext cx="0" cy="351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6511196" y="2944448"/>
            <a:ext cx="1826244" cy="646331"/>
            <a:chOff x="7248565" y="3262925"/>
            <a:chExt cx="1826244" cy="646331"/>
          </a:xfrm>
        </p:grpSpPr>
        <p:grpSp>
          <p:nvGrpSpPr>
            <p:cNvPr id="111" name="组合 110"/>
            <p:cNvGrpSpPr/>
            <p:nvPr/>
          </p:nvGrpSpPr>
          <p:grpSpPr>
            <a:xfrm>
              <a:off x="7649161" y="3262925"/>
              <a:ext cx="1425648" cy="646331"/>
              <a:chOff x="6224475" y="3755549"/>
              <a:chExt cx="1425648" cy="646331"/>
            </a:xfrm>
          </p:grpSpPr>
          <p:grpSp>
            <p:nvGrpSpPr>
              <p:cNvPr id="116" name="组合 115"/>
              <p:cNvGrpSpPr/>
              <p:nvPr/>
            </p:nvGrpSpPr>
            <p:grpSpPr>
              <a:xfrm flipV="1">
                <a:off x="6224475" y="3795824"/>
                <a:ext cx="1425648" cy="606056"/>
                <a:chOff x="6224475" y="3795823"/>
                <a:chExt cx="1425648" cy="723015"/>
              </a:xfrm>
            </p:grpSpPr>
            <p:sp>
              <p:nvSpPr>
                <p:cNvPr id="118" name="等腰三角形 117"/>
                <p:cNvSpPr/>
                <p:nvPr/>
              </p:nvSpPr>
              <p:spPr>
                <a:xfrm>
                  <a:off x="6811480" y="4274288"/>
                  <a:ext cx="251637" cy="233917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梯形 118"/>
                <p:cNvSpPr/>
                <p:nvPr/>
              </p:nvSpPr>
              <p:spPr>
                <a:xfrm>
                  <a:off x="6224475" y="3795823"/>
                  <a:ext cx="1425648" cy="712382"/>
                </a:xfrm>
                <a:prstGeom prst="trapezoid">
                  <a:avLst>
                    <a:gd name="adj" fmla="val 45896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811480" y="4518838"/>
                  <a:ext cx="25163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文本框 116"/>
              <p:cNvSpPr txBox="1"/>
              <p:nvPr/>
            </p:nvSpPr>
            <p:spPr>
              <a:xfrm>
                <a:off x="6462820" y="3755549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           A</a:t>
                </a:r>
                <a:endParaRPr lang="en-US" altLang="zh-CN" dirty="0"/>
              </a:p>
              <a:p>
                <a:r>
                  <a:rPr lang="en-US" altLang="zh-CN" dirty="0"/>
                  <a:t>    ALU</a:t>
                </a:r>
                <a:endParaRPr lang="zh-CN" altLang="en-US" dirty="0"/>
              </a:p>
            </p:txBody>
          </p:sp>
        </p:grpSp>
        <p:cxnSp>
          <p:nvCxnSpPr>
            <p:cNvPr id="112" name="直接箭头连接符 111"/>
            <p:cNvCxnSpPr/>
            <p:nvPr/>
          </p:nvCxnSpPr>
          <p:spPr>
            <a:xfrm>
              <a:off x="7347707" y="3640051"/>
              <a:ext cx="4766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248565" y="3593568"/>
              <a:ext cx="568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ALUK</a:t>
              </a:r>
              <a:endParaRPr lang="zh-CN" altLang="en-US" sz="1400" dirty="0"/>
            </a:p>
          </p:txBody>
        </p:sp>
        <p:cxnSp>
          <p:nvCxnSpPr>
            <p:cNvPr id="114" name="直接连接符 113"/>
            <p:cNvCxnSpPr/>
            <p:nvPr/>
          </p:nvCxnSpPr>
          <p:spPr>
            <a:xfrm flipH="1">
              <a:off x="7548610" y="3524181"/>
              <a:ext cx="100122" cy="202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/>
            <p:cNvSpPr txBox="1"/>
            <p:nvPr/>
          </p:nvSpPr>
          <p:spPr>
            <a:xfrm>
              <a:off x="7396143" y="3421351"/>
              <a:ext cx="337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7976734" y="2159881"/>
            <a:ext cx="0" cy="83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7521956" y="3599008"/>
            <a:ext cx="437822" cy="712382"/>
            <a:chOff x="415562" y="223284"/>
            <a:chExt cx="437822" cy="712382"/>
          </a:xfrm>
        </p:grpSpPr>
        <p:grpSp>
          <p:nvGrpSpPr>
            <p:cNvPr id="124" name="组合 123"/>
            <p:cNvGrpSpPr/>
            <p:nvPr/>
          </p:nvGrpSpPr>
          <p:grpSpPr>
            <a:xfrm flipV="1">
              <a:off x="415562" y="223284"/>
              <a:ext cx="209100" cy="712382"/>
              <a:chOff x="928585" y="223283"/>
              <a:chExt cx="223276" cy="882503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等腰三角形 126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连接符 124"/>
            <p:cNvCxnSpPr/>
            <p:nvPr/>
          </p:nvCxnSpPr>
          <p:spPr>
            <a:xfrm>
              <a:off x="568137" y="580698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接连接符 136"/>
          <p:cNvCxnSpPr/>
          <p:nvPr/>
        </p:nvCxnSpPr>
        <p:spPr>
          <a:xfrm flipH="1" flipV="1">
            <a:off x="610764" y="983226"/>
            <a:ext cx="32290" cy="29299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32460" y="2877050"/>
            <a:ext cx="971156" cy="294252"/>
            <a:chOff x="1043237" y="2048927"/>
            <a:chExt cx="971156" cy="294253"/>
          </a:xfrm>
        </p:grpSpPr>
        <p:cxnSp>
          <p:nvCxnSpPr>
            <p:cNvPr id="139" name="直接箭头连接符 138"/>
            <p:cNvCxnSpPr/>
            <p:nvPr/>
          </p:nvCxnSpPr>
          <p:spPr>
            <a:xfrm>
              <a:off x="1043237" y="2206750"/>
              <a:ext cx="25800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1301244" y="2048927"/>
              <a:ext cx="713149" cy="2942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5EXT</a:t>
              </a:r>
              <a:endParaRPr lang="zh-CN" altLang="en-US" dirty="0"/>
            </a:p>
          </p:txBody>
        </p:sp>
      </p:grpSp>
      <p:cxnSp>
        <p:nvCxnSpPr>
          <p:cNvPr id="142" name="直接箭头连接符 141"/>
          <p:cNvCxnSpPr/>
          <p:nvPr/>
        </p:nvCxnSpPr>
        <p:spPr>
          <a:xfrm flipV="1">
            <a:off x="1328946" y="3030650"/>
            <a:ext cx="4666284" cy="10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6450539" y="2221761"/>
            <a:ext cx="1155290" cy="801408"/>
            <a:chOff x="525861" y="2212972"/>
            <a:chExt cx="1155290" cy="988829"/>
          </a:xfrm>
        </p:grpSpPr>
        <p:grpSp>
          <p:nvGrpSpPr>
            <p:cNvPr id="144" name="组合 143"/>
            <p:cNvGrpSpPr/>
            <p:nvPr/>
          </p:nvGrpSpPr>
          <p:grpSpPr>
            <a:xfrm>
              <a:off x="765546" y="2212972"/>
              <a:ext cx="915605" cy="988829"/>
              <a:chOff x="765546" y="2212972"/>
              <a:chExt cx="915605" cy="988829"/>
            </a:xfrm>
          </p:grpSpPr>
          <p:grpSp>
            <p:nvGrpSpPr>
              <p:cNvPr id="146" name="组合 145"/>
              <p:cNvGrpSpPr/>
              <p:nvPr/>
            </p:nvGrpSpPr>
            <p:grpSpPr>
              <a:xfrm flipV="1">
                <a:off x="765546" y="2212972"/>
                <a:ext cx="893134" cy="659219"/>
                <a:chOff x="1658680" y="1105786"/>
                <a:chExt cx="893134" cy="659219"/>
              </a:xfrm>
            </p:grpSpPr>
            <p:sp>
              <p:nvSpPr>
                <p:cNvPr id="149" name="梯形 148"/>
                <p:cNvSpPr/>
                <p:nvPr/>
              </p:nvSpPr>
              <p:spPr>
                <a:xfrm>
                  <a:off x="1658680" y="1105786"/>
                  <a:ext cx="893134" cy="329609"/>
                </a:xfrm>
                <a:prstGeom prst="trapezoid">
                  <a:avLst>
                    <a:gd name="adj" fmla="val 3790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50" name="直接箭头连接符 149"/>
                <p:cNvCxnSpPr/>
                <p:nvPr/>
              </p:nvCxnSpPr>
              <p:spPr>
                <a:xfrm flipV="1">
                  <a:off x="1818167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/>
                <p:nvPr/>
              </p:nvCxnSpPr>
              <p:spPr>
                <a:xfrm flipV="1">
                  <a:off x="2374604" y="1435395"/>
                  <a:ext cx="0" cy="32961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直接箭头连接符 146"/>
              <p:cNvCxnSpPr/>
              <p:nvPr/>
            </p:nvCxnSpPr>
            <p:spPr>
              <a:xfrm>
                <a:off x="1193584" y="2872191"/>
                <a:ext cx="0" cy="3296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文本框 147"/>
              <p:cNvSpPr txBox="1"/>
              <p:nvPr/>
            </p:nvSpPr>
            <p:spPr>
              <a:xfrm>
                <a:off x="811108" y="2504792"/>
                <a:ext cx="870043" cy="34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  MUX  0</a:t>
                </a:r>
                <a:endParaRPr lang="en-US" altLang="zh-CN" sz="1200" dirty="0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H="1">
              <a:off x="525861" y="2736988"/>
              <a:ext cx="285247" cy="385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/>
          <p:cNvSpPr txBox="1"/>
          <p:nvPr/>
        </p:nvSpPr>
        <p:spPr>
          <a:xfrm>
            <a:off x="6004603" y="244140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Sel.B</a:t>
            </a:r>
            <a:endParaRPr lang="zh-CN" altLang="en-US" sz="14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5969844" y="2261672"/>
            <a:ext cx="14861" cy="729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957443" y="2260937"/>
            <a:ext cx="9343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1739035" y="1106419"/>
            <a:ext cx="1242016" cy="378252"/>
            <a:chOff x="6224475" y="3795823"/>
            <a:chExt cx="1425648" cy="723015"/>
          </a:xfrm>
        </p:grpSpPr>
        <p:sp>
          <p:nvSpPr>
            <p:cNvPr id="155" name="等腰三角形 154"/>
            <p:cNvSpPr/>
            <p:nvPr/>
          </p:nvSpPr>
          <p:spPr>
            <a:xfrm>
              <a:off x="6811480" y="4274288"/>
              <a:ext cx="251637" cy="233917"/>
            </a:xfrm>
            <a:prstGeom prst="triangl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梯形 155"/>
            <p:cNvSpPr/>
            <p:nvPr/>
          </p:nvSpPr>
          <p:spPr>
            <a:xfrm>
              <a:off x="6224475" y="3795823"/>
              <a:ext cx="1425648" cy="712382"/>
            </a:xfrm>
            <a:prstGeom prst="trapezoid">
              <a:avLst>
                <a:gd name="adj" fmla="val 45896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+</a:t>
              </a:r>
              <a:endParaRPr lang="en-US" altLang="zh-CN" dirty="0">
                <a:solidFill>
                  <a:srgbClr val="002060"/>
                </a:solidFill>
              </a:endParaRPr>
            </a:p>
            <a:p>
              <a:pPr algn="ctr"/>
              <a:r>
                <a:rPr lang="en-US" altLang="zh-CN" dirty="0">
                  <a:solidFill>
                    <a:srgbClr val="002060"/>
                  </a:solidFill>
                </a:rPr>
                <a:t>          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>
              <a:off x="6811480" y="4518838"/>
              <a:ext cx="25163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箭头连接符 120"/>
          <p:cNvCxnSpPr/>
          <p:nvPr/>
        </p:nvCxnSpPr>
        <p:spPr>
          <a:xfrm>
            <a:off x="5368849" y="849239"/>
            <a:ext cx="5791" cy="157112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 flipV="1">
            <a:off x="2680884" y="2399114"/>
            <a:ext cx="2687965" cy="212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2680884" y="1904197"/>
            <a:ext cx="7093" cy="516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42771" y="2551782"/>
            <a:ext cx="1510391" cy="262913"/>
            <a:chOff x="652931" y="2511142"/>
            <a:chExt cx="1510391" cy="262913"/>
          </a:xfrm>
        </p:grpSpPr>
        <p:cxnSp>
          <p:nvCxnSpPr>
            <p:cNvPr id="141" name="直接箭头连接符 140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/>
          </p:nvSpPr>
          <p:spPr>
            <a:xfrm>
              <a:off x="910938" y="2511142"/>
              <a:ext cx="713149" cy="262913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52" idx="3"/>
            </p:cNvCxnSpPr>
            <p:nvPr/>
          </p:nvCxnSpPr>
          <p:spPr>
            <a:xfrm flipV="1">
              <a:off x="1624087" y="2622465"/>
              <a:ext cx="539235" cy="201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2256936" y="430249"/>
            <a:ext cx="381031" cy="235390"/>
            <a:chOff x="1120915" y="223284"/>
            <a:chExt cx="442072" cy="712382"/>
          </a:xfrm>
        </p:grpSpPr>
        <p:grpSp>
          <p:nvGrpSpPr>
            <p:cNvPr id="160" name="组合 159"/>
            <p:cNvGrpSpPr/>
            <p:nvPr/>
          </p:nvGrpSpPr>
          <p:grpSpPr>
            <a:xfrm>
              <a:off x="1120915" y="223284"/>
              <a:ext cx="209100" cy="712382"/>
              <a:chOff x="928585" y="223283"/>
              <a:chExt cx="223276" cy="882503"/>
            </a:xfrm>
          </p:grpSpPr>
          <p:cxnSp>
            <p:nvCxnSpPr>
              <p:cNvPr id="162" name="直接连接符 161"/>
              <p:cNvCxnSpPr/>
              <p:nvPr/>
            </p:nvCxnSpPr>
            <p:spPr>
              <a:xfrm flipV="1">
                <a:off x="1031358" y="223283"/>
                <a:ext cx="12403" cy="8825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等腰三角形 162"/>
              <p:cNvSpPr/>
              <p:nvPr/>
            </p:nvSpPr>
            <p:spPr>
              <a:xfrm>
                <a:off x="928585" y="489097"/>
                <a:ext cx="223276" cy="25518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1" name="直接连接符 160"/>
            <p:cNvCxnSpPr>
              <a:stCxn id="163" idx="5"/>
            </p:cNvCxnSpPr>
            <p:nvPr/>
          </p:nvCxnSpPr>
          <p:spPr>
            <a:xfrm>
              <a:off x="1277740" y="540852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>
            <a:stCxn id="156" idx="0"/>
          </p:cNvCxnSpPr>
          <p:nvPr/>
        </p:nvCxnSpPr>
        <p:spPr>
          <a:xfrm flipH="1" flipV="1">
            <a:off x="2348023" y="631387"/>
            <a:ext cx="12020" cy="47503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556731" y="38440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00B050"/>
                </a:solidFill>
              </a:rPr>
              <a:t>GMARmux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2946" y="6248872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ALU:  NOT, ADD, AND, </a:t>
            </a:r>
            <a:r>
              <a:rPr lang="en-US" altLang="zh-CN" dirty="0" err="1" smtClean="0">
                <a:solidFill>
                  <a:srgbClr val="FF0000"/>
                </a:solidFill>
              </a:rPr>
              <a:t>passthrouth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4" name="图片 16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188" y="4821566"/>
            <a:ext cx="1963457" cy="1079345"/>
          </a:xfrm>
          <a:prstGeom prst="rect">
            <a:avLst/>
          </a:prstGeom>
        </p:spPr>
      </p:pic>
      <p:cxnSp>
        <p:nvCxnSpPr>
          <p:cNvPr id="169" name="直接箭头连接符 168"/>
          <p:cNvCxnSpPr/>
          <p:nvPr/>
        </p:nvCxnSpPr>
        <p:spPr>
          <a:xfrm flipH="1">
            <a:off x="182660" y="4441372"/>
            <a:ext cx="4361" cy="1843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V="1">
            <a:off x="194016" y="6268023"/>
            <a:ext cx="232141" cy="171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421701" y="5761391"/>
            <a:ext cx="54" cy="5224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组合 171"/>
          <p:cNvGrpSpPr/>
          <p:nvPr/>
        </p:nvGrpSpPr>
        <p:grpSpPr>
          <a:xfrm>
            <a:off x="119741" y="5560678"/>
            <a:ext cx="1133328" cy="200712"/>
            <a:chOff x="1658680" y="1105786"/>
            <a:chExt cx="1133328" cy="329609"/>
          </a:xfrm>
        </p:grpSpPr>
        <p:sp>
          <p:nvSpPr>
            <p:cNvPr id="176" name="梯形 175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1   MUX 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78"/>
          <p:cNvSpPr txBox="1"/>
          <p:nvPr/>
        </p:nvSpPr>
        <p:spPr>
          <a:xfrm>
            <a:off x="906293" y="540859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MDRMUX</a:t>
            </a:r>
            <a:endParaRPr lang="zh-CN" altLang="en-US" sz="14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060594" y="4928263"/>
            <a:ext cx="25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en-US" altLang="zh-CN" sz="1200" dirty="0" smtClean="0"/>
          </a:p>
          <a:p>
            <a:r>
              <a:rPr lang="en-US" altLang="zh-CN" sz="1200" dirty="0" smtClean="0"/>
              <a:t>0</a:t>
            </a:r>
            <a:endParaRPr lang="en-US" altLang="zh-CN" sz="1200" dirty="0" smtClean="0"/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910938" y="4908867"/>
            <a:ext cx="0" cy="1328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910938" y="4908867"/>
            <a:ext cx="177935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638898" y="2221918"/>
            <a:ext cx="1251381" cy="268027"/>
            <a:chOff x="652931" y="2506028"/>
            <a:chExt cx="1251381" cy="268027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174" name="直接箭头连接符 173"/>
            <p:cNvCxnSpPr/>
            <p:nvPr/>
          </p:nvCxnSpPr>
          <p:spPr>
            <a:xfrm>
              <a:off x="652931" y="2637625"/>
              <a:ext cx="258008" cy="0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/>
            <p:cNvSpPr/>
            <p:nvPr/>
          </p:nvSpPr>
          <p:spPr>
            <a:xfrm>
              <a:off x="910938" y="2506028"/>
              <a:ext cx="713149" cy="268027"/>
            </a:xfrm>
            <a:prstGeom prst="rect">
              <a:avLst/>
            </a:pr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r>
                <a:rPr lang="en-US" altLang="zh-CN" dirty="0" smtClean="0"/>
                <a:t>EXT</a:t>
              </a:r>
              <a:endParaRPr lang="zh-CN" altLang="en-US" dirty="0"/>
            </a:p>
          </p:txBody>
        </p:sp>
        <p:cxnSp>
          <p:nvCxnSpPr>
            <p:cNvPr id="178" name="直接箭头连接符 177"/>
            <p:cNvCxnSpPr>
              <a:stCxn id="177" idx="3"/>
            </p:cNvCxnSpPr>
            <p:nvPr/>
          </p:nvCxnSpPr>
          <p:spPr>
            <a:xfrm flipV="1">
              <a:off x="1624087" y="2622466"/>
              <a:ext cx="280225" cy="17576"/>
            </a:xfrm>
            <a:prstGeom prst="straightConnector1">
              <a:avLst/>
            </a:prstGeom>
            <a:grpFill/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1508303" y="1602576"/>
            <a:ext cx="1017476" cy="269338"/>
            <a:chOff x="1658680" y="1105786"/>
            <a:chExt cx="1133328" cy="329609"/>
          </a:xfrm>
        </p:grpSpPr>
        <p:sp>
          <p:nvSpPr>
            <p:cNvPr id="183" name="梯形 182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3  2 1 0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接箭头连接符 184"/>
          <p:cNvCxnSpPr>
            <a:endCxn id="183" idx="2"/>
          </p:cNvCxnSpPr>
          <p:nvPr/>
        </p:nvCxnSpPr>
        <p:spPr>
          <a:xfrm flipV="1">
            <a:off x="1890279" y="1871914"/>
            <a:ext cx="18942" cy="47876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H="1" flipV="1">
            <a:off x="2126303" y="1853747"/>
            <a:ext cx="12438" cy="81979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组合 186"/>
          <p:cNvGrpSpPr/>
          <p:nvPr/>
        </p:nvGrpSpPr>
        <p:grpSpPr>
          <a:xfrm>
            <a:off x="1828298" y="651389"/>
            <a:ext cx="1017476" cy="208385"/>
            <a:chOff x="1658680" y="1105786"/>
            <a:chExt cx="1133328" cy="329609"/>
          </a:xfrm>
        </p:grpSpPr>
        <p:sp>
          <p:nvSpPr>
            <p:cNvPr id="188" name="梯形 187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MUX0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接连接符 188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直接箭头连接符 166"/>
          <p:cNvCxnSpPr/>
          <p:nvPr/>
        </p:nvCxnSpPr>
        <p:spPr>
          <a:xfrm flipH="1">
            <a:off x="3226689" y="2102879"/>
            <a:ext cx="4785876" cy="2151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H="1" flipV="1">
            <a:off x="3226689" y="1902301"/>
            <a:ext cx="15815" cy="2447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H="1" flipV="1">
            <a:off x="2771280" y="1476954"/>
            <a:ext cx="14889" cy="1294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H="1" flipV="1">
            <a:off x="1909220" y="1455517"/>
            <a:ext cx="24696" cy="1123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3349138" y="152334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+1MUX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2224290" y="1661245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</a:rPr>
              <a:t>+2MUX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graphicFrame>
        <p:nvGraphicFramePr>
          <p:cNvPr id="190" name="表格 189"/>
          <p:cNvGraphicFramePr>
            <a:graphicFrameLocks noGrp="1"/>
          </p:cNvGraphicFramePr>
          <p:nvPr/>
        </p:nvGraphicFramePr>
        <p:xfrm>
          <a:off x="3206244" y="3584864"/>
          <a:ext cx="1025634" cy="2469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5400"/>
                <a:gridCol w="355400"/>
                <a:gridCol w="314834"/>
              </a:tblGrid>
              <a:tr h="246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Z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92" name="直接箭头连接符 191"/>
          <p:cNvCxnSpPr/>
          <p:nvPr/>
        </p:nvCxnSpPr>
        <p:spPr>
          <a:xfrm flipV="1">
            <a:off x="3349246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3683615" y="3483879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V="1">
            <a:off x="4018897" y="3492586"/>
            <a:ext cx="0" cy="10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/>
          <p:cNvGrpSpPr/>
          <p:nvPr/>
        </p:nvGrpSpPr>
        <p:grpSpPr>
          <a:xfrm>
            <a:off x="3032232" y="3760450"/>
            <a:ext cx="1265076" cy="624220"/>
            <a:chOff x="3805647" y="4915052"/>
            <a:chExt cx="1265076" cy="1164069"/>
          </a:xfrm>
        </p:grpSpPr>
        <p:cxnSp>
          <p:nvCxnSpPr>
            <p:cNvPr id="198" name="直接箭头连接符 197"/>
            <p:cNvCxnSpPr/>
            <p:nvPr/>
          </p:nvCxnSpPr>
          <p:spPr>
            <a:xfrm flipV="1">
              <a:off x="4130293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 flipV="1">
              <a:off x="4464662" y="4915052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 flipV="1">
              <a:off x="4799944" y="4923759"/>
              <a:ext cx="0" cy="32961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/>
            <p:cNvSpPr txBox="1"/>
            <p:nvPr/>
          </p:nvSpPr>
          <p:spPr>
            <a:xfrm>
              <a:off x="3805647" y="5249089"/>
              <a:ext cx="1265076" cy="5002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lIns="72000" tIns="0" rIns="0" bIns="0" rtlCol="0">
              <a:spAutoFit/>
            </a:bodyPr>
            <a:lstStyle/>
            <a:p>
              <a:r>
                <a:rPr lang="en-US" altLang="zh-CN" dirty="0"/>
                <a:t>     </a:t>
              </a:r>
              <a:r>
                <a:rPr lang="en-US" altLang="zh-CN" dirty="0" smtClean="0"/>
                <a:t>LOGIC</a:t>
              </a:r>
              <a:endParaRPr lang="zh-CN" altLang="en-US" dirty="0"/>
            </a:p>
          </p:txBody>
        </p:sp>
        <p:cxnSp>
          <p:nvCxnSpPr>
            <p:cNvPr id="202" name="直接箭头连接符 201"/>
            <p:cNvCxnSpPr>
              <a:endCxn id="201" idx="2"/>
            </p:cNvCxnSpPr>
            <p:nvPr/>
          </p:nvCxnSpPr>
          <p:spPr>
            <a:xfrm flipV="1">
              <a:off x="4438185" y="5749321"/>
              <a:ext cx="0" cy="3298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直接箭头连接符 133"/>
          <p:cNvCxnSpPr/>
          <p:nvPr/>
        </p:nvCxnSpPr>
        <p:spPr>
          <a:xfrm>
            <a:off x="2346803" y="957235"/>
            <a:ext cx="1215561" cy="0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3562364" y="957235"/>
            <a:ext cx="0" cy="962027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 flipV="1">
            <a:off x="3562364" y="1916956"/>
            <a:ext cx="1044153" cy="230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 flipV="1">
            <a:off x="4606517" y="1665481"/>
            <a:ext cx="8179" cy="2259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/>
        </p:nvGrpSpPr>
        <p:grpSpPr>
          <a:xfrm>
            <a:off x="4248420" y="1508596"/>
            <a:ext cx="1017476" cy="168303"/>
            <a:chOff x="1658680" y="1105789"/>
            <a:chExt cx="1133328" cy="329610"/>
          </a:xfrm>
        </p:grpSpPr>
        <p:sp>
          <p:nvSpPr>
            <p:cNvPr id="212" name="梯形 211"/>
            <p:cNvSpPr/>
            <p:nvPr/>
          </p:nvSpPr>
          <p:spPr>
            <a:xfrm>
              <a:off x="1658680" y="1105789"/>
              <a:ext cx="893134" cy="329610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2    1  0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3" name="直接连接符 21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直接箭头连接符 214"/>
          <p:cNvCxnSpPr/>
          <p:nvPr/>
        </p:nvCxnSpPr>
        <p:spPr>
          <a:xfrm flipH="1" flipV="1">
            <a:off x="4858962" y="1661975"/>
            <a:ext cx="47252" cy="261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5038911" y="1332079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PCmux</a:t>
            </a:r>
            <a:endParaRPr lang="en-US" altLang="zh-CN" sz="1400" dirty="0" smtClean="0"/>
          </a:p>
        </p:txBody>
      </p:sp>
      <p:cxnSp>
        <p:nvCxnSpPr>
          <p:cNvPr id="222" name="直接连接符 221"/>
          <p:cNvCxnSpPr/>
          <p:nvPr/>
        </p:nvCxnSpPr>
        <p:spPr>
          <a:xfrm flipV="1">
            <a:off x="3719061" y="2622465"/>
            <a:ext cx="0" cy="5254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3614816" y="2677179"/>
            <a:ext cx="59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TAKEN</a:t>
            </a:r>
            <a:endParaRPr lang="zh-CN" altLang="en-US" sz="1200" dirty="0"/>
          </a:p>
        </p:txBody>
      </p:sp>
      <p:cxnSp>
        <p:nvCxnSpPr>
          <p:cNvPr id="227" name="直接箭头连接符 226"/>
          <p:cNvCxnSpPr/>
          <p:nvPr/>
        </p:nvCxnSpPr>
        <p:spPr>
          <a:xfrm>
            <a:off x="4000278" y="328289"/>
            <a:ext cx="0" cy="148601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4018897" y="1814302"/>
            <a:ext cx="363033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/>
          <p:nvPr/>
        </p:nvCxnSpPr>
        <p:spPr>
          <a:xfrm flipV="1">
            <a:off x="4381930" y="1661839"/>
            <a:ext cx="0" cy="15246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>
            <a:off x="585016" y="1031556"/>
            <a:ext cx="258008" cy="0"/>
          </a:xfrm>
          <a:prstGeom prst="straightConnector1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843023" y="864805"/>
            <a:ext cx="713149" cy="303182"/>
          </a:xfrm>
          <a:prstGeom prst="rect">
            <a:avLst/>
          </a:prstGeom>
          <a:solidFill>
            <a:srgbClr val="FF99FF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Table</a:t>
            </a:r>
            <a:endParaRPr lang="en-US" altLang="zh-CN" sz="1050" dirty="0" smtClean="0"/>
          </a:p>
          <a:p>
            <a:pPr algn="ctr"/>
            <a:r>
              <a:rPr lang="en-US" altLang="zh-CN" sz="1050" dirty="0" smtClean="0"/>
              <a:t>&amp;Vector</a:t>
            </a:r>
            <a:endParaRPr lang="zh-CN" altLang="en-US" dirty="0"/>
          </a:p>
        </p:txBody>
      </p:sp>
      <p:cxnSp>
        <p:nvCxnSpPr>
          <p:cNvPr id="217" name="直接箭头连接符 216"/>
          <p:cNvCxnSpPr>
            <a:stCxn id="216" idx="3"/>
          </p:cNvCxnSpPr>
          <p:nvPr/>
        </p:nvCxnSpPr>
        <p:spPr>
          <a:xfrm>
            <a:off x="1556172" y="1016396"/>
            <a:ext cx="533522" cy="0"/>
          </a:xfrm>
          <a:prstGeom prst="straightConnector1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组合 229"/>
          <p:cNvGrpSpPr/>
          <p:nvPr/>
        </p:nvGrpSpPr>
        <p:grpSpPr>
          <a:xfrm>
            <a:off x="2541900" y="1647618"/>
            <a:ext cx="1017476" cy="269338"/>
            <a:chOff x="1658680" y="1105786"/>
            <a:chExt cx="1133328" cy="329609"/>
          </a:xfrm>
        </p:grpSpPr>
        <p:sp>
          <p:nvSpPr>
            <p:cNvPr id="232" name="梯形 231"/>
            <p:cNvSpPr/>
            <p:nvPr/>
          </p:nvSpPr>
          <p:spPr>
            <a:xfrm>
              <a:off x="1658680" y="1105786"/>
              <a:ext cx="893134" cy="329609"/>
            </a:xfrm>
            <a:prstGeom prst="trapezoid">
              <a:avLst>
                <a:gd name="adj" fmla="val 3790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0MUX1 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3" name="直接连接符 232"/>
            <p:cNvCxnSpPr/>
            <p:nvPr/>
          </p:nvCxnSpPr>
          <p:spPr>
            <a:xfrm>
              <a:off x="2506761" y="1254910"/>
              <a:ext cx="285247" cy="3854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6" name="直接箭头连接符 235"/>
          <p:cNvCxnSpPr/>
          <p:nvPr/>
        </p:nvCxnSpPr>
        <p:spPr>
          <a:xfrm flipV="1">
            <a:off x="2011522" y="867967"/>
            <a:ext cx="0" cy="163589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/>
          <p:cNvSpPr txBox="1"/>
          <p:nvPr/>
        </p:nvSpPr>
        <p:spPr>
          <a:xfrm>
            <a:off x="2615362" y="692022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FF00FF"/>
                </a:solidFill>
              </a:rPr>
              <a:t>MARmux</a:t>
            </a:r>
            <a:endParaRPr lang="zh-CN" altLang="en-US" sz="1200" dirty="0">
              <a:solidFill>
                <a:srgbClr val="FF00FF"/>
              </a:solidFill>
            </a:endParaRPr>
          </a:p>
        </p:txBody>
      </p:sp>
      <p:pic>
        <p:nvPicPr>
          <p:cNvPr id="238" name="图片 23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24" y="4875319"/>
            <a:ext cx="1856900" cy="1029618"/>
          </a:xfrm>
          <a:prstGeom prst="rect">
            <a:avLst/>
          </a:prstGeom>
        </p:spPr>
      </p:pic>
      <p:sp>
        <p:nvSpPr>
          <p:cNvPr id="239" name="文本框 238"/>
          <p:cNvSpPr txBox="1"/>
          <p:nvPr/>
        </p:nvSpPr>
        <p:spPr>
          <a:xfrm>
            <a:off x="5945352" y="4964644"/>
            <a:ext cx="234815" cy="65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en-US" altLang="zh-CN" sz="1200" dirty="0" smtClean="0"/>
          </a:p>
          <a:p>
            <a:r>
              <a:rPr lang="en-US" altLang="zh-CN" sz="1200" dirty="0"/>
              <a:t>1</a:t>
            </a:r>
            <a:endParaRPr lang="en-US" altLang="zh-CN" sz="1200" dirty="0" smtClean="0"/>
          </a:p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40" name="矩形 239"/>
          <p:cNvSpPr/>
          <p:nvPr/>
        </p:nvSpPr>
        <p:spPr>
          <a:xfrm>
            <a:off x="4988474" y="5147825"/>
            <a:ext cx="1248944" cy="260773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214328" y="43193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FF"/>
                </a:solidFill>
              </a:rPr>
              <a:t>TRAP/RTI</a:t>
            </a:r>
            <a:endParaRPr lang="zh-CN" altLang="en-US" dirty="0">
              <a:solidFill>
                <a:srgbClr val="FF00FF"/>
              </a:solidFill>
            </a:endParaRPr>
          </a:p>
        </p:txBody>
      </p:sp>
      <p:cxnSp>
        <p:nvCxnSpPr>
          <p:cNvPr id="235" name="直接连接符 234"/>
          <p:cNvCxnSpPr/>
          <p:nvPr/>
        </p:nvCxnSpPr>
        <p:spPr>
          <a:xfrm>
            <a:off x="5645149" y="1379010"/>
            <a:ext cx="0" cy="5093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矩形 241"/>
          <p:cNvSpPr/>
          <p:nvPr/>
        </p:nvSpPr>
        <p:spPr>
          <a:xfrm>
            <a:off x="5487070" y="3635933"/>
            <a:ext cx="648000" cy="211193"/>
          </a:xfrm>
          <a:prstGeom prst="rect">
            <a:avLst/>
          </a:prstGeom>
          <a:solidFill>
            <a:srgbClr val="FF99FF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 err="1" smtClean="0"/>
              <a:t>SaveUSP</a:t>
            </a:r>
            <a:endParaRPr lang="zh-CN" altLang="en-US" sz="1400" dirty="0"/>
          </a:p>
        </p:txBody>
      </p:sp>
      <p:sp>
        <p:nvSpPr>
          <p:cNvPr id="243" name="矩形 242"/>
          <p:cNvSpPr/>
          <p:nvPr/>
        </p:nvSpPr>
        <p:spPr>
          <a:xfrm>
            <a:off x="4633638" y="3625221"/>
            <a:ext cx="684000" cy="232616"/>
          </a:xfrm>
          <a:prstGeom prst="rect">
            <a:avLst/>
          </a:prstGeom>
          <a:solidFill>
            <a:srgbClr val="FF99FF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 err="1" smtClean="0"/>
              <a:t>SaveSSP</a:t>
            </a:r>
            <a:endParaRPr lang="zh-CN" altLang="en-US" sz="1400" dirty="0"/>
          </a:p>
        </p:txBody>
      </p:sp>
      <p:sp>
        <p:nvSpPr>
          <p:cNvPr id="244" name="矩形 243"/>
          <p:cNvSpPr/>
          <p:nvPr/>
        </p:nvSpPr>
        <p:spPr>
          <a:xfrm>
            <a:off x="6364050" y="3617288"/>
            <a:ext cx="693058" cy="231974"/>
          </a:xfrm>
          <a:prstGeom prst="rect">
            <a:avLst/>
          </a:prstGeom>
          <a:solidFill>
            <a:srgbClr val="FF99FF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PSR</a:t>
            </a:r>
            <a:endParaRPr lang="zh-CN" altLang="en-US" sz="1400" dirty="0"/>
          </a:p>
        </p:txBody>
      </p:sp>
      <p:sp>
        <p:nvSpPr>
          <p:cNvPr id="250" name="矩形 249"/>
          <p:cNvSpPr/>
          <p:nvPr/>
        </p:nvSpPr>
        <p:spPr>
          <a:xfrm>
            <a:off x="7142674" y="5401657"/>
            <a:ext cx="1248944" cy="260773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cxnSp>
        <p:nvCxnSpPr>
          <p:cNvPr id="252" name="直接箭头连接符 251"/>
          <p:cNvCxnSpPr>
            <a:endCxn id="242" idx="2"/>
          </p:cNvCxnSpPr>
          <p:nvPr/>
        </p:nvCxnSpPr>
        <p:spPr>
          <a:xfrm flipH="1" flipV="1">
            <a:off x="5811070" y="3847126"/>
            <a:ext cx="10417" cy="435681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/>
          <p:nvPr/>
        </p:nvCxnSpPr>
        <p:spPr>
          <a:xfrm flipH="1" flipV="1">
            <a:off x="5007286" y="3877881"/>
            <a:ext cx="10417" cy="435681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组合 259"/>
          <p:cNvGrpSpPr/>
          <p:nvPr/>
        </p:nvGrpSpPr>
        <p:grpSpPr>
          <a:xfrm>
            <a:off x="4959798" y="3221342"/>
            <a:ext cx="1017476" cy="462805"/>
            <a:chOff x="4959798" y="3221342"/>
            <a:chExt cx="1017476" cy="462805"/>
          </a:xfrm>
        </p:grpSpPr>
        <p:grpSp>
          <p:nvGrpSpPr>
            <p:cNvPr id="255" name="组合 254"/>
            <p:cNvGrpSpPr/>
            <p:nvPr/>
          </p:nvGrpSpPr>
          <p:grpSpPr>
            <a:xfrm>
              <a:off x="4959798" y="3221342"/>
              <a:ext cx="1017476" cy="269338"/>
              <a:chOff x="1658680" y="1105786"/>
              <a:chExt cx="1133328" cy="329609"/>
            </a:xfrm>
          </p:grpSpPr>
          <p:sp>
            <p:nvSpPr>
              <p:cNvPr id="256" name="梯形 255"/>
              <p:cNvSpPr/>
              <p:nvPr/>
            </p:nvSpPr>
            <p:spPr>
              <a:xfrm>
                <a:off x="1658680" y="1105786"/>
                <a:ext cx="893134" cy="329609"/>
              </a:xfrm>
              <a:prstGeom prst="trapezoid">
                <a:avLst>
                  <a:gd name="adj" fmla="val 37903"/>
                </a:avLst>
              </a:prstGeom>
              <a:noFill/>
              <a:ln w="28575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200" dirty="0" smtClean="0">
                    <a:solidFill>
                      <a:schemeClr val="tx1"/>
                    </a:solidFill>
                  </a:rPr>
                  <a:t>0MUX1 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7" name="直接连接符 256"/>
              <p:cNvCxnSpPr/>
              <p:nvPr/>
            </p:nvCxnSpPr>
            <p:spPr>
              <a:xfrm>
                <a:off x="2506761" y="1254910"/>
                <a:ext cx="285247" cy="3854"/>
              </a:xfrm>
              <a:prstGeom prst="line">
                <a:avLst/>
              </a:prstGeom>
              <a:ln w="19050">
                <a:solidFill>
                  <a:srgbClr val="FF00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/>
            <p:cNvGrpSpPr/>
            <p:nvPr/>
          </p:nvGrpSpPr>
          <p:grpSpPr>
            <a:xfrm>
              <a:off x="5079541" y="3473719"/>
              <a:ext cx="599766" cy="210428"/>
              <a:chOff x="4896260" y="3467197"/>
              <a:chExt cx="876949" cy="150862"/>
            </a:xfrm>
          </p:grpSpPr>
          <p:cxnSp>
            <p:nvCxnSpPr>
              <p:cNvPr id="258" name="直接箭头连接符 257"/>
              <p:cNvCxnSpPr/>
              <p:nvPr/>
            </p:nvCxnSpPr>
            <p:spPr>
              <a:xfrm flipH="1" flipV="1">
                <a:off x="5758320" y="3488634"/>
                <a:ext cx="14889" cy="129425"/>
              </a:xfrm>
              <a:prstGeom prst="straightConnector1">
                <a:avLst/>
              </a:prstGeom>
              <a:ln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箭头连接符 258"/>
              <p:cNvCxnSpPr/>
              <p:nvPr/>
            </p:nvCxnSpPr>
            <p:spPr>
              <a:xfrm flipH="1" flipV="1">
                <a:off x="4896260" y="3467197"/>
                <a:ext cx="24696" cy="112301"/>
              </a:xfrm>
              <a:prstGeom prst="straightConnector1">
                <a:avLst/>
              </a:prstGeom>
              <a:ln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4" name="任意多边形 263"/>
          <p:cNvSpPr/>
          <p:nvPr/>
        </p:nvSpPr>
        <p:spPr>
          <a:xfrm>
            <a:off x="5394960" y="538536"/>
            <a:ext cx="2140595" cy="2661864"/>
          </a:xfrm>
          <a:custGeom>
            <a:avLst/>
            <a:gdLst>
              <a:gd name="connsiteX0" fmla="*/ 0 w 2140595"/>
              <a:gd name="connsiteY0" fmla="*/ 2661864 h 2661864"/>
              <a:gd name="connsiteX1" fmla="*/ 711200 w 2140595"/>
              <a:gd name="connsiteY1" fmla="*/ 650184 h 2661864"/>
              <a:gd name="connsiteX2" fmla="*/ 995680 w 2140595"/>
              <a:gd name="connsiteY2" fmla="*/ 81224 h 2661864"/>
              <a:gd name="connsiteX3" fmla="*/ 1971040 w 2140595"/>
              <a:gd name="connsiteY3" fmla="*/ 10104 h 2661864"/>
              <a:gd name="connsiteX4" fmla="*/ 2133600 w 2140595"/>
              <a:gd name="connsiteY4" fmla="*/ 142184 h 266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595" h="2661864">
                <a:moveTo>
                  <a:pt x="0" y="2661864"/>
                </a:moveTo>
                <a:cubicBezTo>
                  <a:pt x="272626" y="1871077"/>
                  <a:pt x="545253" y="1080291"/>
                  <a:pt x="711200" y="650184"/>
                </a:cubicBezTo>
                <a:cubicBezTo>
                  <a:pt x="877147" y="220077"/>
                  <a:pt x="785707" y="187904"/>
                  <a:pt x="995680" y="81224"/>
                </a:cubicBezTo>
                <a:cubicBezTo>
                  <a:pt x="1205653" y="-25456"/>
                  <a:pt x="1781387" y="-56"/>
                  <a:pt x="1971040" y="10104"/>
                </a:cubicBezTo>
                <a:cubicBezTo>
                  <a:pt x="2160693" y="20264"/>
                  <a:pt x="2147146" y="81224"/>
                  <a:pt x="2133600" y="142184"/>
                </a:cubicBezTo>
              </a:path>
            </a:pathLst>
          </a:cu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9" name="组合 268"/>
          <p:cNvGrpSpPr/>
          <p:nvPr/>
        </p:nvGrpSpPr>
        <p:grpSpPr>
          <a:xfrm>
            <a:off x="635317" y="1901448"/>
            <a:ext cx="1196610" cy="262980"/>
            <a:chOff x="615098" y="1883135"/>
            <a:chExt cx="1196610" cy="322029"/>
          </a:xfrm>
        </p:grpSpPr>
        <p:cxnSp>
          <p:nvCxnSpPr>
            <p:cNvPr id="270" name="直接箭头连接符 269"/>
            <p:cNvCxnSpPr/>
            <p:nvPr/>
          </p:nvCxnSpPr>
          <p:spPr>
            <a:xfrm>
              <a:off x="615098" y="2077728"/>
              <a:ext cx="258008" cy="0"/>
            </a:xfrm>
            <a:prstGeom prst="straightConnector1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矩形 270"/>
            <p:cNvSpPr/>
            <p:nvPr/>
          </p:nvSpPr>
          <p:spPr>
            <a:xfrm>
              <a:off x="818334" y="1944663"/>
              <a:ext cx="713149" cy="2605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rgbClr val="92D050"/>
                  </a:solidFill>
                </a:rPr>
                <a:t>11 EXT</a:t>
              </a:r>
              <a:endParaRPr lang="zh-CN" altLang="en-US" sz="1200" dirty="0">
                <a:solidFill>
                  <a:srgbClr val="92D050"/>
                </a:solidFill>
              </a:endParaRPr>
            </a:p>
          </p:txBody>
        </p:sp>
        <p:cxnSp>
          <p:nvCxnSpPr>
            <p:cNvPr id="272" name="直接箭头连接符 271"/>
            <p:cNvCxnSpPr>
              <a:stCxn id="271" idx="3"/>
            </p:cNvCxnSpPr>
            <p:nvPr/>
          </p:nvCxnSpPr>
          <p:spPr>
            <a:xfrm>
              <a:off x="1531483" y="2074914"/>
              <a:ext cx="280225" cy="21340"/>
            </a:xfrm>
            <a:prstGeom prst="straightConnector1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箭头连接符 272"/>
            <p:cNvCxnSpPr/>
            <p:nvPr/>
          </p:nvCxnSpPr>
          <p:spPr>
            <a:xfrm flipV="1">
              <a:off x="1739035" y="1883135"/>
              <a:ext cx="0" cy="213119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组合 276"/>
          <p:cNvGrpSpPr/>
          <p:nvPr/>
        </p:nvGrpSpPr>
        <p:grpSpPr>
          <a:xfrm>
            <a:off x="1024128" y="1617257"/>
            <a:ext cx="591312" cy="369332"/>
            <a:chOff x="1024128" y="1617257"/>
            <a:chExt cx="591312" cy="369332"/>
          </a:xfrm>
        </p:grpSpPr>
        <p:sp>
          <p:nvSpPr>
            <p:cNvPr id="278" name="任意多边形 277"/>
            <p:cNvSpPr/>
            <p:nvPr/>
          </p:nvSpPr>
          <p:spPr>
            <a:xfrm>
              <a:off x="1270000" y="1828800"/>
              <a:ext cx="345440" cy="83314"/>
            </a:xfrm>
            <a:custGeom>
              <a:avLst/>
              <a:gdLst>
                <a:gd name="connsiteX0" fmla="*/ 345440 w 345440"/>
                <a:gd name="connsiteY0" fmla="*/ 50800 h 83314"/>
                <a:gd name="connsiteX1" fmla="*/ 284480 w 345440"/>
                <a:gd name="connsiteY1" fmla="*/ 81280 h 83314"/>
                <a:gd name="connsiteX2" fmla="*/ 0 w 345440"/>
                <a:gd name="connsiteY2" fmla="*/ 0 h 83314"/>
                <a:gd name="connsiteX3" fmla="*/ 0 w 345440"/>
                <a:gd name="connsiteY3" fmla="*/ 0 h 83314"/>
                <a:gd name="connsiteX4" fmla="*/ 0 w 345440"/>
                <a:gd name="connsiteY4" fmla="*/ 0 h 8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40" h="83314">
                  <a:moveTo>
                    <a:pt x="345440" y="50800"/>
                  </a:moveTo>
                  <a:cubicBezTo>
                    <a:pt x="343746" y="70273"/>
                    <a:pt x="342053" y="89747"/>
                    <a:pt x="284480" y="81280"/>
                  </a:cubicBezTo>
                  <a:cubicBezTo>
                    <a:pt x="226907" y="72813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文本框 278"/>
            <p:cNvSpPr txBox="1"/>
            <p:nvPr/>
          </p:nvSpPr>
          <p:spPr>
            <a:xfrm>
              <a:off x="1024128" y="16172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FF"/>
                  </a:solidFill>
                </a:rPr>
                <a:t>0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</p:grpSp>
      <p:cxnSp>
        <p:nvCxnSpPr>
          <p:cNvPr id="281" name="直接箭头连接符 280"/>
          <p:cNvCxnSpPr/>
          <p:nvPr/>
        </p:nvCxnSpPr>
        <p:spPr>
          <a:xfrm>
            <a:off x="7043620" y="2268109"/>
            <a:ext cx="0" cy="241108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/>
          <p:nvPr/>
        </p:nvCxnSpPr>
        <p:spPr>
          <a:xfrm>
            <a:off x="7216340" y="2257949"/>
            <a:ext cx="0" cy="241108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框 283"/>
          <p:cNvSpPr txBox="1"/>
          <p:nvPr/>
        </p:nvSpPr>
        <p:spPr>
          <a:xfrm>
            <a:off x="6833824" y="2042461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FF"/>
                </a:solidFill>
              </a:rPr>
              <a:t>+1  -1</a:t>
            </a:r>
            <a:endParaRPr lang="zh-CN" altLang="en-US" sz="1400" b="1" dirty="0">
              <a:solidFill>
                <a:srgbClr val="FF00FF"/>
              </a:solidFill>
            </a:endParaRPr>
          </a:p>
        </p:txBody>
      </p:sp>
      <p:sp>
        <p:nvSpPr>
          <p:cNvPr id="287" name="矩形 286"/>
          <p:cNvSpPr/>
          <p:nvPr/>
        </p:nvSpPr>
        <p:spPr>
          <a:xfrm>
            <a:off x="1169921" y="1299938"/>
            <a:ext cx="468000" cy="211193"/>
          </a:xfrm>
          <a:prstGeom prst="rect">
            <a:avLst/>
          </a:prstGeom>
          <a:solidFill>
            <a:srgbClr val="FF99FF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/>
              <a:t>vector</a:t>
            </a:r>
            <a:endParaRPr lang="zh-CN" altLang="en-US" sz="1400" dirty="0"/>
          </a:p>
        </p:txBody>
      </p:sp>
      <p:sp>
        <p:nvSpPr>
          <p:cNvPr id="288" name="矩形 287"/>
          <p:cNvSpPr/>
          <p:nvPr/>
        </p:nvSpPr>
        <p:spPr>
          <a:xfrm>
            <a:off x="712598" y="1297272"/>
            <a:ext cx="396000" cy="232616"/>
          </a:xfrm>
          <a:prstGeom prst="rect">
            <a:avLst/>
          </a:prstGeom>
          <a:solidFill>
            <a:srgbClr val="FF99FF"/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/>
              <a:t>Table</a:t>
            </a:r>
            <a:endParaRPr lang="zh-CN" altLang="en-US" sz="1400" dirty="0"/>
          </a:p>
        </p:txBody>
      </p:sp>
      <p:grpSp>
        <p:nvGrpSpPr>
          <p:cNvPr id="291" name="组合 290"/>
          <p:cNvGrpSpPr/>
          <p:nvPr/>
        </p:nvGrpSpPr>
        <p:grpSpPr>
          <a:xfrm>
            <a:off x="945067" y="1137311"/>
            <a:ext cx="478776" cy="254408"/>
            <a:chOff x="4896260" y="3467197"/>
            <a:chExt cx="876949" cy="150862"/>
          </a:xfrm>
        </p:grpSpPr>
        <p:cxnSp>
          <p:nvCxnSpPr>
            <p:cNvPr id="292" name="直接箭头连接符 291"/>
            <p:cNvCxnSpPr/>
            <p:nvPr/>
          </p:nvCxnSpPr>
          <p:spPr>
            <a:xfrm flipH="1" flipV="1">
              <a:off x="5758320" y="3488634"/>
              <a:ext cx="14889" cy="129425"/>
            </a:xfrm>
            <a:prstGeom prst="straightConnector1">
              <a:avLst/>
            </a:prstGeom>
            <a:ln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292"/>
            <p:cNvCxnSpPr/>
            <p:nvPr/>
          </p:nvCxnSpPr>
          <p:spPr>
            <a:xfrm flipH="1" flipV="1">
              <a:off x="4896260" y="3467197"/>
              <a:ext cx="24696" cy="112301"/>
            </a:xfrm>
            <a:prstGeom prst="straightConnector1">
              <a:avLst/>
            </a:prstGeom>
            <a:ln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文本框 260"/>
          <p:cNvSpPr txBox="1"/>
          <p:nvPr/>
        </p:nvSpPr>
        <p:spPr>
          <a:xfrm>
            <a:off x="5729109" y="53853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    </a:t>
            </a:r>
            <a:r>
              <a:rPr lang="en-US" altLang="zh-CN" dirty="0" smtClean="0">
                <a:solidFill>
                  <a:srgbClr val="FF00FF"/>
                </a:solidFill>
              </a:rPr>
              <a:t>R6:110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7817154" y="173723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92D050"/>
                </a:solidFill>
              </a:rPr>
              <a:t>    </a:t>
            </a:r>
            <a:r>
              <a:rPr lang="en-US" altLang="zh-CN" dirty="0" smtClean="0">
                <a:solidFill>
                  <a:srgbClr val="FF00FF"/>
                </a:solidFill>
              </a:rPr>
              <a:t>R6:110</a:t>
            </a:r>
            <a:endParaRPr lang="zh-CN" altLang="en-US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3387" y="576845"/>
            <a:ext cx="2337954" cy="3252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048250" y="4062824"/>
            <a:ext cx="1756064" cy="727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state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928072" y="4825281"/>
            <a:ext cx="25977" cy="85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654971" y="563430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CLK</a:t>
            </a:r>
            <a:endParaRPr lang="en-US" altLang="zh-CN" dirty="0" smtClean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749605" y="4461599"/>
            <a:ext cx="1300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789486" y="2052355"/>
            <a:ext cx="13746" cy="2409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49605" y="2041964"/>
            <a:ext cx="1163782" cy="2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913387" y="2914801"/>
            <a:ext cx="2337954" cy="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251341" y="722319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251341" y="905892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51341" y="1113710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251341" y="1297283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251341" y="1484320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251341" y="1667893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51340" y="2409110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251340" y="2592683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472502" y="1155733"/>
            <a:ext cx="1609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Controller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Combinational </a:t>
            </a:r>
            <a:endParaRPr lang="en-US" altLang="zh-CN" dirty="0" smtClean="0"/>
          </a:p>
          <a:p>
            <a:r>
              <a:rPr lang="en-US" altLang="zh-CN" dirty="0" smtClean="0"/>
              <a:t>logic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106758" y="1379638"/>
            <a:ext cx="102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datapath</a:t>
            </a:r>
            <a:endParaRPr lang="zh-CN" altLang="en-US" dirty="0"/>
          </a:p>
        </p:txBody>
      </p:sp>
      <p:cxnSp>
        <p:nvCxnSpPr>
          <p:cNvPr id="31" name="肘形连接符 30"/>
          <p:cNvCxnSpPr/>
          <p:nvPr/>
        </p:nvCxnSpPr>
        <p:spPr>
          <a:xfrm flipH="1">
            <a:off x="4909660" y="5402217"/>
            <a:ext cx="1352598" cy="6407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5938468" y="5403628"/>
            <a:ext cx="2377631" cy="665018"/>
            <a:chOff x="5347956" y="5500253"/>
            <a:chExt cx="2377631" cy="665018"/>
          </a:xfrm>
        </p:grpSpPr>
        <p:cxnSp>
          <p:nvCxnSpPr>
            <p:cNvPr id="36" name="肘形连接符 35"/>
            <p:cNvCxnSpPr/>
            <p:nvPr/>
          </p:nvCxnSpPr>
          <p:spPr>
            <a:xfrm>
              <a:off x="5347956" y="5500253"/>
              <a:ext cx="1433945" cy="6650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/>
            <p:nvPr/>
          </p:nvCxnSpPr>
          <p:spPr>
            <a:xfrm flipH="1">
              <a:off x="6372989" y="5524496"/>
              <a:ext cx="1352598" cy="64077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直接连接符 38"/>
          <p:cNvCxnSpPr/>
          <p:nvPr/>
        </p:nvCxnSpPr>
        <p:spPr>
          <a:xfrm>
            <a:off x="5612988" y="5029557"/>
            <a:ext cx="0" cy="39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602597" y="5164638"/>
            <a:ext cx="43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529868" y="4859382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state</a:t>
            </a:r>
            <a:endParaRPr lang="zh-CN" altLang="en-US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749605" y="722319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91169" y="392179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opcode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791169" y="1113710"/>
            <a:ext cx="1122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20050" y="81301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IR[5]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791169" y="1484320"/>
            <a:ext cx="1122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51526" y="116521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IR[10..9]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4251340" y="3384442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011080" y="3199776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nextstate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2393050" y="3039815"/>
            <a:ext cx="1608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Combinational </a:t>
            </a:r>
            <a:endParaRPr lang="en-US" altLang="zh-CN" dirty="0"/>
          </a:p>
          <a:p>
            <a:r>
              <a:rPr lang="en-US" altLang="zh-CN" dirty="0"/>
              <a:t>logic</a:t>
            </a:r>
            <a:endParaRPr lang="zh-CN" altLang="en-US" dirty="0"/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1399822" y="4317573"/>
            <a:ext cx="274602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248979" y="4132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4481623" y="3278162"/>
            <a:ext cx="274602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330780" y="3093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4937141" y="3384442"/>
            <a:ext cx="0" cy="107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3806105" y="4461599"/>
            <a:ext cx="1103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7656534" y="5029557"/>
            <a:ext cx="0" cy="39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667555" y="4939332"/>
            <a:ext cx="87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state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6438002" y="4928198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nextstate</a:t>
            </a:r>
            <a:endParaRPr lang="zh-CN" altLang="en-US" dirty="0"/>
          </a:p>
        </p:txBody>
      </p:sp>
      <p:cxnSp>
        <p:nvCxnSpPr>
          <p:cNvPr id="73" name="直接连接符 72"/>
          <p:cNvCxnSpPr/>
          <p:nvPr/>
        </p:nvCxnSpPr>
        <p:spPr>
          <a:xfrm flipV="1">
            <a:off x="6965583" y="4809544"/>
            <a:ext cx="0" cy="51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7681244" y="364409"/>
            <a:ext cx="841664" cy="330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76" name="圆角矩形 75"/>
          <p:cNvSpPr/>
          <p:nvPr/>
        </p:nvSpPr>
        <p:spPr>
          <a:xfrm>
            <a:off x="7677219" y="1037225"/>
            <a:ext cx="841664" cy="330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endParaRPr lang="zh-CN" altLang="en-US" dirty="0"/>
          </a:p>
        </p:txBody>
      </p:sp>
      <p:cxnSp>
        <p:nvCxnSpPr>
          <p:cNvPr id="79" name="直接连接符 78"/>
          <p:cNvCxnSpPr>
            <a:stCxn id="74" idx="3"/>
          </p:cNvCxnSpPr>
          <p:nvPr/>
        </p:nvCxnSpPr>
        <p:spPr>
          <a:xfrm>
            <a:off x="8522908" y="529479"/>
            <a:ext cx="35092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74" idx="1"/>
          </p:cNvCxnSpPr>
          <p:nvPr/>
        </p:nvCxnSpPr>
        <p:spPr>
          <a:xfrm>
            <a:off x="7089961" y="529479"/>
            <a:ext cx="591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420811" y="344977"/>
            <a:ext cx="837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/>
              <a:t>nextPC</a:t>
            </a:r>
            <a:endParaRPr lang="zh-CN" altLang="en-US" dirty="0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7927684" y="107728"/>
            <a:ext cx="0" cy="26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7858272" y="8405"/>
            <a:ext cx="71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LD.PC</a:t>
            </a:r>
            <a:endParaRPr lang="zh-CN" altLang="en-US" dirty="0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7642680" y="5576124"/>
            <a:ext cx="0" cy="93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6711395" y="5673659"/>
            <a:ext cx="837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/>
              <a:t>nextPC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6823827" y="6092889"/>
            <a:ext cx="71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LD.PC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7648293" y="574825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’</a:t>
            </a:r>
            <a:endParaRPr lang="zh-CN" altLang="en-US" dirty="0"/>
          </a:p>
        </p:txBody>
      </p:sp>
      <p:cxnSp>
        <p:nvCxnSpPr>
          <p:cNvPr id="94" name="直接箭头连接符 93"/>
          <p:cNvCxnSpPr>
            <a:endCxn id="76" idx="1"/>
          </p:cNvCxnSpPr>
          <p:nvPr/>
        </p:nvCxnSpPr>
        <p:spPr>
          <a:xfrm>
            <a:off x="7145916" y="1202294"/>
            <a:ext cx="531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8522908" y="1202294"/>
            <a:ext cx="35092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749605" y="1792125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826957" y="1493902"/>
            <a:ext cx="75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Ready</a:t>
            </a:r>
            <a:endParaRPr lang="zh-CN" altLang="en-US" dirty="0"/>
          </a:p>
        </p:txBody>
      </p:sp>
      <p:pic>
        <p:nvPicPr>
          <p:cNvPr id="106" name="Picture 8" descr="reg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39728" y="1710040"/>
            <a:ext cx="2531322" cy="22689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0177" y="19844"/>
            <a:ext cx="7886700" cy="85761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Decoder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2438" y="1050925"/>
            <a:ext cx="8691562" cy="4886325"/>
          </a:xfrm>
        </p:spPr>
        <p:txBody>
          <a:bodyPr/>
          <a:lstStyle/>
          <a:p>
            <a:pPr eaLnBrk="1" hangingPunct="1"/>
            <a:r>
              <a:rPr lang="en-US" altLang="zh-CN" i="1" smtClean="0"/>
              <a:t>n</a:t>
            </a:r>
            <a:r>
              <a:rPr lang="en-US" altLang="zh-CN" smtClean="0"/>
              <a:t> inputs, </a:t>
            </a:r>
            <a:r>
              <a:rPr lang="en-US" altLang="zh-CN" i="1" smtClean="0"/>
              <a:t>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 outputs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exactly one output is 1 for each possible input pattern</a:t>
            </a:r>
            <a:endParaRPr lang="en-US" altLang="zh-CN" smtClean="0"/>
          </a:p>
        </p:txBody>
      </p:sp>
      <p:pic>
        <p:nvPicPr>
          <p:cNvPr id="62468" name="Picture 6" descr="C:\Documents and Settings\Greg Byrd\My Documents\ece206\mh-slides\ch03\ch03-decoder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2032000"/>
            <a:ext cx="4913312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590675" y="3641725"/>
            <a:ext cx="1473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>
                <a:latin typeface="Arial" panose="020B0604020202020204" pitchFamily="34" charset="0"/>
              </a:rPr>
              <a:t>2-bit</a:t>
            </a:r>
            <a:endParaRPr lang="en-US" altLang="zh-CN" i="1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>
                <a:latin typeface="Arial" panose="020B0604020202020204" pitchFamily="34" charset="0"/>
              </a:rPr>
              <a:t>decoder</a:t>
            </a:r>
            <a:endParaRPr lang="en-US" altLang="zh-CN" i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3700" y="-105928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Multiplexer (MUX)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idx="1"/>
          </p:nvPr>
        </p:nvSpPr>
        <p:spPr>
          <a:xfrm>
            <a:off x="393700" y="1143000"/>
            <a:ext cx="8829675" cy="4886325"/>
          </a:xfrm>
        </p:spPr>
        <p:txBody>
          <a:bodyPr/>
          <a:lstStyle/>
          <a:p>
            <a:pPr eaLnBrk="1" hangingPunct="1"/>
            <a:r>
              <a:rPr lang="en-US" altLang="zh-CN" i="1" smtClean="0"/>
              <a:t>n</a:t>
            </a:r>
            <a:r>
              <a:rPr lang="en-US" altLang="zh-CN" smtClean="0"/>
              <a:t>-bit selector and </a:t>
            </a:r>
            <a:r>
              <a:rPr lang="en-US" altLang="zh-CN" i="1" smtClean="0"/>
              <a:t>2</a:t>
            </a:r>
            <a:r>
              <a:rPr lang="en-US" altLang="zh-CN" i="1" baseline="30000" smtClean="0"/>
              <a:t>n</a:t>
            </a:r>
            <a:r>
              <a:rPr lang="en-US" altLang="zh-CN" smtClean="0"/>
              <a:t> inputs, one output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output equals one of the inputs, depending on selector</a:t>
            </a:r>
            <a:endParaRPr lang="en-US" altLang="zh-CN" smtClean="0"/>
          </a:p>
        </p:txBody>
      </p:sp>
      <p:pic>
        <p:nvPicPr>
          <p:cNvPr id="64516" name="Picture 1031" descr="C:\Documents and Settings\Greg Byrd\My Documents\ece206\mh-slides\ch03\ch03-mux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7057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Text Box 1030"/>
          <p:cNvSpPr txBox="1">
            <a:spLocks noChangeArrowheads="1"/>
          </p:cNvSpPr>
          <p:nvPr/>
        </p:nvSpPr>
        <p:spPr bwMode="auto">
          <a:xfrm>
            <a:off x="6096000" y="5486400"/>
            <a:ext cx="2005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i="1">
                <a:latin typeface="Arial" panose="020B0604020202020204" pitchFamily="34" charset="0"/>
              </a:rPr>
              <a:t>4-to-1 MUX</a:t>
            </a:r>
            <a:endParaRPr lang="en-US" altLang="zh-CN" i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1/4Mux (multiplex)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0" y="13392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025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96473"/>
            <a:ext cx="383857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8650" y="637799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5564" y="3999345"/>
            <a:ext cx="665018" cy="51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8073" y="1822628"/>
            <a:ext cx="481222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S0</a:t>
            </a:r>
            <a:endParaRPr lang="en-US" altLang="zh-CN" sz="2400" dirty="0" smtClean="0"/>
          </a:p>
          <a:p>
            <a:r>
              <a:rPr lang="en-US" altLang="zh-CN" sz="2400" dirty="0" smtClean="0"/>
              <a:t>S1</a:t>
            </a:r>
            <a:endParaRPr lang="zh-CN" altLang="en-US" sz="2400" dirty="0"/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38" y="1988414"/>
            <a:ext cx="1800225" cy="81915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05" y="3167203"/>
            <a:ext cx="1800225" cy="81915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381" y="4358695"/>
            <a:ext cx="1800225" cy="81915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14" y="5540950"/>
            <a:ext cx="1800225" cy="8191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149795" y="2354561"/>
            <a:ext cx="177934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CN" sz="2400" dirty="0"/>
              <a:t>A</a:t>
            </a:r>
            <a:endParaRPr lang="en-US" altLang="zh-CN" sz="2400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4154412" y="3504485"/>
            <a:ext cx="166712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CN" sz="2400" dirty="0" smtClean="0"/>
              <a:t>B</a:t>
            </a:r>
            <a:endParaRPr lang="en-US" altLang="zh-CN" sz="2400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4168267" y="4728303"/>
            <a:ext cx="163506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CN" sz="2400" dirty="0"/>
              <a:t>C</a:t>
            </a:r>
            <a:endParaRPr lang="en-US" altLang="zh-CN" sz="2400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4202379" y="5925282"/>
            <a:ext cx="189154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CN" sz="2400" dirty="0" smtClean="0"/>
              <a:t>D</a:t>
            </a:r>
            <a:endParaRPr lang="en-US" altLang="zh-CN" sz="2400" dirty="0" smtClean="0"/>
          </a:p>
        </p:txBody>
      </p:sp>
      <p:pic>
        <p:nvPicPr>
          <p:cNvPr id="20" name="图片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08846" y="3173412"/>
            <a:ext cx="4322618" cy="17811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96364" y="1822628"/>
            <a:ext cx="1302327" cy="1437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7232073" y="3288146"/>
            <a:ext cx="471995" cy="812800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28073" y="1542473"/>
            <a:ext cx="3445163" cy="484447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786" y="178089"/>
            <a:ext cx="7886700" cy="44536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Register File</a:t>
            </a:r>
            <a:endParaRPr lang="zh-CN" altLang="en-US" dirty="0"/>
          </a:p>
        </p:txBody>
      </p:sp>
      <p:pic>
        <p:nvPicPr>
          <p:cNvPr id="173058" name="Picture 2" descr="D:\SFU_CMPT_499\Lab\lecture-exercise\MIPSCPU\regfile-tgif.gif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651343" y="810480"/>
            <a:ext cx="8053946" cy="5507193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1861325" y="2900218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6"/>
                </a:solidFill>
              </a:rPr>
              <a:t>2</a:t>
            </a:r>
            <a:endParaRPr lang="zh-CN" altLang="en-US" sz="1600" dirty="0">
              <a:solidFill>
                <a:schemeClr val="accent6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11842" y="5583370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2"/>
                </a:solidFill>
              </a:rPr>
              <a:t>2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9224" y="6100607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2"/>
                </a:solidFill>
              </a:rPr>
              <a:t>2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11842" y="2493807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CC00FF"/>
                </a:solidFill>
              </a:rPr>
              <a:t>2</a:t>
            </a:r>
            <a:endParaRPr lang="zh-CN" altLang="en-US" sz="1600" dirty="0">
              <a:solidFill>
                <a:srgbClr val="CC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9224" y="2900217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6"/>
                </a:solidFill>
              </a:rPr>
              <a:t>2</a:t>
            </a:r>
            <a:endParaRPr lang="zh-CN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6073" y="1875104"/>
            <a:ext cx="8959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8 X 16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6572" y="828952"/>
            <a:ext cx="72000" cy="175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CC00FF"/>
                </a:solidFill>
              </a:rPr>
              <a:t>2</a:t>
            </a:r>
            <a:endParaRPr lang="zh-CN" altLang="en-US" sz="1600" dirty="0">
              <a:solidFill>
                <a:srgbClr val="CC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73477" y="1269990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C00FF"/>
                </a:solidFill>
              </a:rPr>
              <a:t>15</a:t>
            </a:r>
            <a:endParaRPr lang="zh-CN" altLang="en-US" sz="1200" dirty="0">
              <a:solidFill>
                <a:srgbClr val="CC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91949" y="1591780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C00FF"/>
                </a:solidFill>
              </a:rPr>
              <a:t>15</a:t>
            </a:r>
            <a:endParaRPr lang="zh-CN" altLang="en-US" sz="1200" dirty="0">
              <a:solidFill>
                <a:srgbClr val="CC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96573" y="2207486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C00FF"/>
                </a:solidFill>
              </a:rPr>
              <a:t>15</a:t>
            </a:r>
            <a:endParaRPr lang="zh-CN" altLang="en-US" sz="1200" dirty="0">
              <a:solidFill>
                <a:srgbClr val="CC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06430" y="1893407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C00FF"/>
                </a:solidFill>
              </a:rPr>
              <a:t>15</a:t>
            </a:r>
            <a:endParaRPr lang="zh-CN" altLang="en-US" sz="1200" dirty="0">
              <a:solidFill>
                <a:srgbClr val="CC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01281" y="4373370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chemeClr val="accent2"/>
                </a:solidFill>
              </a:rPr>
              <a:t>15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38030" y="1893576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C00FF"/>
                </a:solidFill>
              </a:rPr>
              <a:t>15</a:t>
            </a:r>
            <a:endParaRPr lang="zh-CN" altLang="en-US" sz="1200" dirty="0">
              <a:solidFill>
                <a:srgbClr val="CC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78191" y="4692018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chemeClr val="accent2"/>
                </a:solidFill>
              </a:rPr>
              <a:t>15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40001" y="4996821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chemeClr val="accent2"/>
                </a:solidFill>
              </a:rPr>
              <a:t>15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03785" y="4996823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chemeClr val="accent2"/>
                </a:solidFill>
              </a:rPr>
              <a:t>15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78194" y="5310863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chemeClr val="accent2"/>
                </a:solidFill>
              </a:rPr>
              <a:t>15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13673" y="2660018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39597" y="2415258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36767" y="4013145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30364" y="3763765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11894" y="5112280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318292" y="5352425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6488EE"/>
                </a:solidFill>
              </a:rPr>
              <a:t>15</a:t>
            </a:r>
            <a:endParaRPr lang="zh-CN" altLang="en-US" sz="1200" dirty="0">
              <a:solidFill>
                <a:srgbClr val="6488E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63601" y="3864258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547E44"/>
                </a:solidFill>
              </a:rPr>
              <a:t>7</a:t>
            </a:r>
            <a:endParaRPr lang="zh-CN" altLang="en-US" sz="1200" dirty="0">
              <a:solidFill>
                <a:srgbClr val="547E44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73422" y="5561740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CC88F7"/>
                </a:solidFill>
              </a:rPr>
              <a:t>7</a:t>
            </a:r>
            <a:endParaRPr lang="zh-CN" altLang="en-US" sz="1200" dirty="0">
              <a:solidFill>
                <a:srgbClr val="CC88F7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1224" y="5093445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547E44"/>
                </a:solidFill>
              </a:rPr>
              <a:t>15</a:t>
            </a:r>
            <a:endParaRPr lang="zh-CN" altLang="en-US" sz="1200" dirty="0">
              <a:solidFill>
                <a:srgbClr val="547E44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45892" y="2568494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rgbClr val="547E44"/>
                </a:solidFill>
              </a:rPr>
              <a:t>3</a:t>
            </a:r>
            <a:r>
              <a:rPr lang="en-US" altLang="zh-CN" sz="1200" dirty="0" smtClean="0">
                <a:solidFill>
                  <a:srgbClr val="547E44"/>
                </a:solidFill>
              </a:rPr>
              <a:t>E</a:t>
            </a:r>
            <a:endParaRPr lang="zh-CN" altLang="en-US" sz="1200" dirty="0">
              <a:solidFill>
                <a:srgbClr val="547E44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76314" y="2212093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FF00FF"/>
                </a:solidFill>
              </a:rPr>
              <a:t>07</a:t>
            </a:r>
            <a:endParaRPr lang="zh-CN" altLang="en-US" sz="1200" dirty="0">
              <a:solidFill>
                <a:srgbClr val="FF00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80932" y="5310897"/>
            <a:ext cx="180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solidFill>
                  <a:srgbClr val="CF7564"/>
                </a:solidFill>
              </a:rPr>
              <a:t>07</a:t>
            </a:r>
            <a:endParaRPr lang="zh-CN" altLang="en-US" sz="1200" dirty="0">
              <a:solidFill>
                <a:srgbClr val="CF7564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86380" y="838188"/>
            <a:ext cx="431650" cy="19158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>
                <a:solidFill>
                  <a:srgbClr val="FF00FF"/>
                </a:solidFill>
              </a:rPr>
              <a:t> 8X16</a:t>
            </a:r>
            <a:endParaRPr lang="zh-CN" altLang="en-US" sz="1200" dirty="0">
              <a:solidFill>
                <a:srgbClr val="FF00FF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86380" y="3936258"/>
            <a:ext cx="431650" cy="19158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>
                <a:solidFill>
                  <a:srgbClr val="CF7564"/>
                </a:solidFill>
              </a:rPr>
              <a:t> 8X16</a:t>
            </a:r>
            <a:endParaRPr lang="zh-CN" altLang="en-US" sz="1200" dirty="0">
              <a:solidFill>
                <a:srgbClr val="CF756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TYwMWRiODMyNWY0NzM3ZjJhZjFjYjA4YWNmMDU4ZmY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8161</Words>
  <Application>WPS 演示</Application>
  <PresentationFormat>全屏显示(4:3)</PresentationFormat>
  <Paragraphs>2750</Paragraphs>
  <Slides>41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Arial</vt:lpstr>
      <vt:lpstr>宋体</vt:lpstr>
      <vt:lpstr>Wingdings</vt:lpstr>
      <vt:lpstr>Comic Sans MS</vt:lpstr>
      <vt:lpstr>Garamond</vt:lpstr>
      <vt:lpstr>Calibri Light</vt:lpstr>
      <vt:lpstr>Calibri</vt:lpstr>
      <vt:lpstr>微软雅黑</vt:lpstr>
      <vt:lpstr>Arial Unicode MS</vt:lpstr>
      <vt:lpstr>Franklin Gothic Book</vt:lpstr>
      <vt:lpstr>CourierPS</vt:lpstr>
      <vt:lpstr>Segoe Print</vt:lpstr>
      <vt:lpstr>Office 主题</vt:lpstr>
      <vt:lpstr>LC3 Instructions &amp;  Data Path &amp;controller</vt:lpstr>
      <vt:lpstr>Instruction Processing: FETCH</vt:lpstr>
      <vt:lpstr>Control Unit State Diagram</vt:lpstr>
      <vt:lpstr>P702</vt:lpstr>
      <vt:lpstr>PowerPoint 演示文稿</vt:lpstr>
      <vt:lpstr>Decoder</vt:lpstr>
      <vt:lpstr>Multiplexer (MUX)</vt:lpstr>
      <vt:lpstr>1/4Mux (multiplex)</vt:lpstr>
      <vt:lpstr>Register File</vt:lpstr>
      <vt:lpstr>PowerPoint 演示文稿</vt:lpstr>
      <vt:lpstr>LC3  Instructions</vt:lpstr>
      <vt:lpstr>PowerPoint 演示文稿</vt:lpstr>
      <vt:lpstr>Truth table for Control signals</vt:lpstr>
      <vt:lpstr>PowerPoint 演示文稿</vt:lpstr>
      <vt:lpstr>Truth table for Control signals</vt:lpstr>
      <vt:lpstr>PowerPoint 演示文稿</vt:lpstr>
      <vt:lpstr>Truth table for Control signals</vt:lpstr>
      <vt:lpstr>PowerPoint 演示文稿</vt:lpstr>
      <vt:lpstr>LD (PC-Relative)</vt:lpstr>
      <vt:lpstr>LDI (Indirect)</vt:lpstr>
      <vt:lpstr>PowerPoint 演示文稿</vt:lpstr>
      <vt:lpstr>ST (PC-Relative)</vt:lpstr>
      <vt:lpstr>STI (Indirect)</vt:lpstr>
      <vt:lpstr>PowerPoint 演示文稿</vt:lpstr>
      <vt:lpstr>PowerPoint 演示文稿</vt:lpstr>
      <vt:lpstr>Truth table for Control signals</vt:lpstr>
      <vt:lpstr>LDR (Base+Offset)</vt:lpstr>
      <vt:lpstr>STR (Base+Offset)</vt:lpstr>
      <vt:lpstr>LEA (Immediate)</vt:lpstr>
      <vt:lpstr>PowerPoint 演示文稿</vt:lpstr>
      <vt:lpstr>Truth table for Control signals</vt:lpstr>
      <vt:lpstr>PowerPoint 演示文稿</vt:lpstr>
      <vt:lpstr>PowerPoint 演示文稿</vt:lpstr>
      <vt:lpstr>JMP (Register)</vt:lpstr>
      <vt:lpstr>PowerPoint 演示文稿</vt:lpstr>
      <vt:lpstr>Truth table for Control signals</vt:lpstr>
      <vt:lpstr>CH5 LC-3</vt:lpstr>
      <vt:lpstr>PowerPoint 演示文稿</vt:lpstr>
      <vt:lpstr>Truth table for Control signals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jiangxh</dc:creator>
  <cp:lastModifiedBy>WPS_1636905573</cp:lastModifiedBy>
  <cp:revision>97</cp:revision>
  <dcterms:created xsi:type="dcterms:W3CDTF">2020-07-23T13:32:00Z</dcterms:created>
  <dcterms:modified xsi:type="dcterms:W3CDTF">2023-09-22T04:22:37Z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C45E80D8FF4746B9A3B356C4EB9A80F5_12</vt:lpwstr>
  </property>
  <property fmtid="{D5CDD505-2E9C-101B-9397-08002B2CF9AE}" pid="3" name="KSOProductBuildVer">
    <vt:lpwstr>2052-12.1.0.15374</vt:lpwstr>
  </property>
</Properties>
</file>