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5" r:id="rId3"/>
    <p:sldId id="266" r:id="rId4"/>
    <p:sldId id="267" r:id="rId5"/>
    <p:sldId id="268" r:id="rId6"/>
    <p:sldId id="257" r:id="rId7"/>
    <p:sldId id="258" r:id="rId8"/>
    <p:sldId id="259" r:id="rId9"/>
    <p:sldId id="271" r:id="rId10"/>
    <p:sldId id="260" r:id="rId11"/>
    <p:sldId id="273" r:id="rId12"/>
    <p:sldId id="262" r:id="rId13"/>
    <p:sldId id="276" r:id="rId14"/>
    <p:sldId id="275" r:id="rId15"/>
    <p:sldId id="264" r:id="rId16"/>
    <p:sldId id="272" r:id="rId17"/>
    <p:sldId id="277" r:id="rId18"/>
    <p:sldId id="274" r:id="rId19"/>
    <p:sldId id="263" r:id="rId20"/>
    <p:sldId id="269" r:id="rId21"/>
    <p:sldId id="270"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3">
        <a:schemeClr val="bg2"/>
      </p:bgRef>
    </p:bg>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73157"/>
            <a:ext cx="7772400" cy="1470025"/>
          </a:xfrm>
        </p:spPr>
        <p:txBody>
          <a:bodyPr anchor="b"/>
          <a:lstStyle>
            <a:lvl1pPr algn="l">
              <a:defRPr sz="4800"/>
            </a:lvl1pPr>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143768" y="274639"/>
            <a:ext cx="1543032"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9"/>
            <a:ext cx="661513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3">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685800" y="2924181"/>
            <a:ext cx="7772400" cy="1362075"/>
          </a:xfrm>
        </p:spPr>
        <p:txBody>
          <a:bodyPr anchor="t"/>
          <a:lstStyle>
            <a:lvl1pPr algn="l">
              <a:defRPr sz="44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2" name="標題 1"/>
          <p:cNvSpPr>
            <a:spLocks noGrp="1"/>
          </p:cNvSpPr>
          <p:nvPr>
            <p:ph type="title"/>
          </p:nvPr>
        </p:nvSpPr>
        <p:spPr>
          <a:xfrm>
            <a:off x="457205" y="285728"/>
            <a:ext cx="8230993" cy="696626"/>
          </a:xfrm>
        </p:spPr>
        <p:txBody>
          <a:bodyPr anchor="ctr"/>
          <a:lstStyle>
            <a:lvl1pPr algn="ctr">
              <a:defRPr sz="3600" b="0"/>
            </a:lvl1pPr>
          </a:lstStyle>
          <a:p>
            <a:r>
              <a:rPr kumimoji="0" lang="zh-TW" altLang="en-US" smtClean="0"/>
              <a:t>按一下以編輯母片標題樣式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001024" y="642918"/>
            <a:ext cx="785818" cy="4572032"/>
          </a:xfrm>
        </p:spPr>
        <p:txBody>
          <a:bodyPr vert="eaVert"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2017/2/16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圖片 7"/>
          <p:cNvPicPr>
            <a:picLocks noChangeAspect="1"/>
          </p:cNvPicPr>
          <p:nvPr/>
        </p:nvPicPr>
        <p:blipFill>
          <a:blip r:embed="rId13"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圖片 8"/>
          <p:cNvPicPr>
            <a:picLocks noChangeAspect="1"/>
          </p:cNvPicPr>
          <p:nvPr/>
        </p:nvPicPr>
        <p:blipFill>
          <a:blip r:embed="rId14"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BBEAD13-0566-4C6C-97E7-55F17F24B09F}" type="datetimeFigureOut">
              <a:rPr lang="zh-TW" altLang="en-US" smtClean="0"/>
              <a:pPr/>
              <a:t>2017/2/16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baike.baidu.com/view/1666047.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55576" y="1196752"/>
            <a:ext cx="7772400" cy="1470025"/>
          </a:xfrm>
        </p:spPr>
        <p:txBody>
          <a:bodyPr/>
          <a:lstStyle/>
          <a:p>
            <a:pPr algn="ctr"/>
            <a:r>
              <a:rPr lang="en-US" altLang="zh-TW" b="1" dirty="0" smtClean="0"/>
              <a:t>Server Basic Introduction</a:t>
            </a:r>
            <a:endParaRPr lang="zh-TW" altLang="en-US" b="1" dirty="0"/>
          </a:p>
        </p:txBody>
      </p:sp>
      <p:sp>
        <p:nvSpPr>
          <p:cNvPr id="3" name="副標題 2"/>
          <p:cNvSpPr>
            <a:spLocks noGrp="1"/>
          </p:cNvSpPr>
          <p:nvPr>
            <p:ph type="subTitle" idx="1"/>
          </p:nvPr>
        </p:nvSpPr>
        <p:spPr>
          <a:xfrm>
            <a:off x="899592" y="3140968"/>
            <a:ext cx="6670366" cy="1752600"/>
          </a:xfrm>
        </p:spPr>
        <p:txBody>
          <a:bodyPr/>
          <a:lstStyle/>
          <a:p>
            <a:pPr algn="ctr"/>
            <a:r>
              <a:rPr lang="en-US" altLang="zh-TW" dirty="0" smtClean="0">
                <a:solidFill>
                  <a:srgbClr val="0070C0"/>
                </a:solidFill>
              </a:rPr>
              <a:t>2017.2.15</a:t>
            </a:r>
          </a:p>
          <a:p>
            <a:endParaRPr lang="en-US" altLang="zh-TW" dirty="0">
              <a:solidFill>
                <a:srgbClr val="0070C0"/>
              </a:solidFill>
            </a:endParaRPr>
          </a:p>
          <a:p>
            <a:pPr algn="ctr"/>
            <a:r>
              <a:rPr lang="en-US" altLang="zh-TW" dirty="0" smtClean="0">
                <a:solidFill>
                  <a:srgbClr val="0070C0"/>
                </a:solidFill>
              </a:rPr>
              <a:t>SRD/SDS/TJ FW</a:t>
            </a:r>
            <a:endParaRPr lang="zh-TW" altLang="en-US"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 CL5200</a:t>
            </a:r>
            <a:endParaRPr lang="zh-TW" altLang="en-US" dirty="0"/>
          </a:p>
        </p:txBody>
      </p:sp>
      <p:sp>
        <p:nvSpPr>
          <p:cNvPr id="3" name="內容版面配置區 2"/>
          <p:cNvSpPr>
            <a:spLocks noGrp="1"/>
          </p:cNvSpPr>
          <p:nvPr>
            <p:ph idx="1"/>
          </p:nvPr>
        </p:nvSpPr>
        <p:spPr/>
        <p:txBody>
          <a:bodyPr>
            <a:normAutofit/>
          </a:bodyPr>
          <a:lstStyle/>
          <a:p>
            <a:pPr>
              <a:buNone/>
            </a:pPr>
            <a:r>
              <a:rPr lang="en-US" altLang="zh-TW" sz="2000" dirty="0" smtClean="0"/>
              <a:t>Lego</a:t>
            </a:r>
          </a:p>
          <a:p>
            <a:pPr>
              <a:buNone/>
            </a:pPr>
            <a:r>
              <a:rPr lang="en-US" altLang="zh-TW" sz="2000" dirty="0" smtClean="0"/>
              <a:t>BMC chipset:2400/1250</a:t>
            </a:r>
          </a:p>
          <a:p>
            <a:pPr>
              <a:buNone/>
            </a:pPr>
            <a:r>
              <a:rPr lang="en-US" altLang="zh-TW" sz="2000" dirty="0" err="1" smtClean="0"/>
              <a:t>PCH:Wellsburg</a:t>
            </a:r>
            <a:endParaRPr lang="en-US" altLang="zh-TW" sz="2000" dirty="0" smtClean="0"/>
          </a:p>
          <a:p>
            <a:pPr>
              <a:buNone/>
            </a:pPr>
            <a:r>
              <a:rPr lang="en-US" altLang="zh-TW" sz="2000" dirty="0" err="1" smtClean="0"/>
              <a:t>CPU:Haswell</a:t>
            </a:r>
            <a:r>
              <a:rPr lang="en-US" altLang="zh-TW" sz="2000" dirty="0" smtClean="0"/>
              <a:t>/</a:t>
            </a:r>
            <a:r>
              <a:rPr lang="en-US" altLang="zh-TW" sz="2000" b="1" dirty="0" smtClean="0"/>
              <a:t> </a:t>
            </a:r>
            <a:r>
              <a:rPr lang="en-US" altLang="zh-TW" sz="2000" dirty="0" smtClean="0"/>
              <a:t>Broadwell</a:t>
            </a:r>
            <a:endParaRPr lang="en-US" altLang="zh-TW" sz="2000" dirty="0" smtClean="0"/>
          </a:p>
          <a:p>
            <a:pPr>
              <a:buNone/>
            </a:pPr>
            <a:r>
              <a:rPr lang="en-US" altLang="zh-TW" sz="2000" dirty="0" err="1" smtClean="0"/>
              <a:t>Codebase:AMI</a:t>
            </a:r>
            <a:endParaRPr lang="zh-TW" altLang="en-US" sz="2000" dirty="0" smtClean="0"/>
          </a:p>
        </p:txBody>
      </p:sp>
      <p:pic>
        <p:nvPicPr>
          <p:cNvPr id="4098" name="Picture 2"/>
          <p:cNvPicPr>
            <a:picLocks noChangeAspect="1" noChangeArrowheads="1"/>
          </p:cNvPicPr>
          <p:nvPr/>
        </p:nvPicPr>
        <p:blipFill>
          <a:blip r:embed="rId2" cstate="print"/>
          <a:srcRect/>
          <a:stretch>
            <a:fillRect/>
          </a:stretch>
        </p:blipFill>
        <p:spPr bwMode="auto">
          <a:xfrm>
            <a:off x="4716016" y="3356992"/>
            <a:ext cx="3456384" cy="29637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CL5800</a:t>
            </a:r>
            <a:endParaRPr lang="zh-TW" altLang="en-US" dirty="0"/>
          </a:p>
        </p:txBody>
      </p:sp>
      <p:sp>
        <p:nvSpPr>
          <p:cNvPr id="3" name="內容版面配置區 2"/>
          <p:cNvSpPr>
            <a:spLocks noGrp="1"/>
          </p:cNvSpPr>
          <p:nvPr>
            <p:ph idx="1"/>
          </p:nvPr>
        </p:nvSpPr>
        <p:spPr/>
        <p:txBody>
          <a:bodyPr/>
          <a:lstStyle/>
          <a:p>
            <a:pPr>
              <a:buNone/>
            </a:pPr>
            <a:r>
              <a:rPr lang="en-US" altLang="zh-TW" sz="2000" dirty="0" smtClean="0"/>
              <a:t>Broadside</a:t>
            </a:r>
          </a:p>
          <a:p>
            <a:pPr>
              <a:buNone/>
            </a:pPr>
            <a:r>
              <a:rPr lang="en-US" altLang="zh-TW" sz="2000" dirty="0" smtClean="0"/>
              <a:t>BMC chipset:2400/1250</a:t>
            </a:r>
          </a:p>
          <a:p>
            <a:pPr>
              <a:buNone/>
            </a:pPr>
            <a:r>
              <a:rPr lang="en-US" altLang="zh-TW" sz="2000" dirty="0" smtClean="0"/>
              <a:t>PCH</a:t>
            </a:r>
            <a:r>
              <a:rPr lang="en-US" altLang="zh-TW" sz="2000" dirty="0" smtClean="0"/>
              <a:t>: Wellsburg</a:t>
            </a:r>
            <a:endParaRPr lang="en-US" altLang="zh-TW" sz="2000" dirty="0" smtClean="0"/>
          </a:p>
          <a:p>
            <a:pPr>
              <a:buNone/>
            </a:pPr>
            <a:r>
              <a:rPr lang="en-US" altLang="zh-TW" sz="2000" dirty="0" smtClean="0"/>
              <a:t>CPU: Broadwell</a:t>
            </a:r>
            <a:endParaRPr lang="en-US" altLang="zh-TW" sz="2000" dirty="0" smtClean="0"/>
          </a:p>
          <a:p>
            <a:pPr>
              <a:buNone/>
            </a:pPr>
            <a:r>
              <a:rPr lang="en-US" altLang="zh-TW" sz="2000" dirty="0" smtClean="0"/>
              <a:t>Codebase: AMI R10.0</a:t>
            </a:r>
            <a:endParaRPr lang="zh-TW" altLang="en-US" sz="2000" dirty="0" smtClean="0"/>
          </a:p>
          <a:p>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4427984" y="1916832"/>
            <a:ext cx="4041864" cy="3816424"/>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CL7100 </a:t>
            </a:r>
            <a:endParaRPr lang="zh-TW" altLang="en-US" dirty="0"/>
          </a:p>
        </p:txBody>
      </p:sp>
      <p:sp>
        <p:nvSpPr>
          <p:cNvPr id="3" name="內容版面配置區 2"/>
          <p:cNvSpPr>
            <a:spLocks noGrp="1"/>
          </p:cNvSpPr>
          <p:nvPr>
            <p:ph idx="1"/>
          </p:nvPr>
        </p:nvSpPr>
        <p:spPr/>
        <p:txBody>
          <a:bodyPr/>
          <a:lstStyle/>
          <a:p>
            <a:pPr>
              <a:buNone/>
            </a:pPr>
            <a:r>
              <a:rPr lang="en-US" altLang="zh-TW" sz="2000" dirty="0" smtClean="0"/>
              <a:t>Higgs</a:t>
            </a:r>
          </a:p>
          <a:p>
            <a:pPr>
              <a:buNone/>
            </a:pPr>
            <a:r>
              <a:rPr lang="en-US" altLang="zh-TW" sz="2000" dirty="0" smtClean="0"/>
              <a:t>BMC chipset:2400/1250</a:t>
            </a:r>
          </a:p>
          <a:p>
            <a:pPr>
              <a:buNone/>
            </a:pPr>
            <a:r>
              <a:rPr lang="en-US" altLang="zh-TW" sz="2000" dirty="0" err="1" smtClean="0"/>
              <a:t>PCH:Wellsburg</a:t>
            </a:r>
            <a:endParaRPr lang="en-US" altLang="zh-TW" sz="2000" dirty="0" smtClean="0"/>
          </a:p>
          <a:p>
            <a:pPr>
              <a:buNone/>
            </a:pPr>
            <a:r>
              <a:rPr lang="en-US" altLang="zh-TW" sz="2000" dirty="0" err="1" smtClean="0"/>
              <a:t>CPU:Haswell</a:t>
            </a:r>
            <a:r>
              <a:rPr lang="en-US" altLang="zh-TW" sz="2000" dirty="0" smtClean="0"/>
              <a:t>-EP</a:t>
            </a:r>
          </a:p>
          <a:p>
            <a:pPr>
              <a:buNone/>
            </a:pPr>
            <a:r>
              <a:rPr lang="en-US" altLang="zh-TW" sz="2000" dirty="0" err="1" smtClean="0"/>
              <a:t>Codebase:AMI</a:t>
            </a:r>
            <a:endParaRPr lang="zh-TW" altLang="en-US" sz="2000" dirty="0" smtClean="0"/>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489" y="2564904"/>
            <a:ext cx="5907339"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CL7100 - RMC </a:t>
            </a:r>
            <a:endParaRPr lang="zh-TW" altLang="en-US" dirty="0"/>
          </a:p>
        </p:txBody>
      </p:sp>
      <p:sp>
        <p:nvSpPr>
          <p:cNvPr id="3" name="內容版面配置區 2"/>
          <p:cNvSpPr>
            <a:spLocks noGrp="1"/>
          </p:cNvSpPr>
          <p:nvPr>
            <p:ph idx="1"/>
          </p:nvPr>
        </p:nvSpPr>
        <p:spPr/>
        <p:txBody>
          <a:bodyPr/>
          <a:lstStyle/>
          <a:p>
            <a:pPr>
              <a:buNone/>
            </a:pPr>
            <a:r>
              <a:rPr lang="en-US" altLang="zh-TW" sz="2000" dirty="0" smtClean="0"/>
              <a:t>Higgs</a:t>
            </a:r>
          </a:p>
          <a:p>
            <a:pPr>
              <a:buNone/>
            </a:pPr>
            <a:r>
              <a:rPr lang="en-US" altLang="zh-TW" sz="2000" dirty="0" smtClean="0"/>
              <a:t>BMC chipset:1250</a:t>
            </a:r>
          </a:p>
          <a:p>
            <a:pPr>
              <a:buNone/>
            </a:pPr>
            <a:r>
              <a:rPr lang="en-US" altLang="zh-TW" sz="2000" dirty="0" err="1" smtClean="0"/>
              <a:t>Codebase:Avocent</a:t>
            </a:r>
            <a:endParaRPr lang="zh-TW" altLang="en-US" sz="2000" dirty="0" smtClean="0"/>
          </a:p>
          <a:p>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962" y="1916832"/>
            <a:ext cx="5974923" cy="4036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2134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CL7300 </a:t>
            </a:r>
            <a:endParaRPr lang="zh-TW" altLang="en-US" dirty="0"/>
          </a:p>
        </p:txBody>
      </p:sp>
      <p:sp>
        <p:nvSpPr>
          <p:cNvPr id="3" name="內容版面配置區 2"/>
          <p:cNvSpPr>
            <a:spLocks noGrp="1"/>
          </p:cNvSpPr>
          <p:nvPr>
            <p:ph idx="1"/>
          </p:nvPr>
        </p:nvSpPr>
        <p:spPr/>
        <p:txBody>
          <a:bodyPr/>
          <a:lstStyle/>
          <a:p>
            <a:pPr>
              <a:buNone/>
            </a:pPr>
            <a:r>
              <a:rPr lang="en-US" altLang="zh-TW" sz="2000" dirty="0" err="1" smtClean="0"/>
              <a:t>Megatron</a:t>
            </a:r>
            <a:endParaRPr lang="en-US" altLang="zh-TW" sz="2000" dirty="0" smtClean="0"/>
          </a:p>
          <a:p>
            <a:pPr>
              <a:buNone/>
            </a:pPr>
            <a:r>
              <a:rPr lang="en-US" altLang="zh-TW" sz="2000" dirty="0" smtClean="0"/>
              <a:t>BMC chipset:2400/1250</a:t>
            </a:r>
          </a:p>
          <a:p>
            <a:pPr>
              <a:buNone/>
            </a:pPr>
            <a:r>
              <a:rPr lang="en-US" altLang="zh-TW" sz="2000" dirty="0" err="1" smtClean="0"/>
              <a:t>PCH:Wellsburg</a:t>
            </a:r>
            <a:endParaRPr lang="en-US" altLang="zh-TW" sz="2000" dirty="0" smtClean="0"/>
          </a:p>
          <a:p>
            <a:pPr>
              <a:buNone/>
            </a:pPr>
            <a:r>
              <a:rPr lang="en-US" altLang="zh-TW" sz="2000" dirty="0" err="1" smtClean="0"/>
              <a:t>CPU:Haswell</a:t>
            </a:r>
            <a:r>
              <a:rPr lang="en-US" altLang="zh-TW" sz="2000" dirty="0" smtClean="0"/>
              <a:t>-EP</a:t>
            </a:r>
          </a:p>
          <a:p>
            <a:pPr>
              <a:buNone/>
            </a:pPr>
            <a:r>
              <a:rPr lang="en-US" altLang="zh-TW" sz="2000" dirty="0" err="1" smtClean="0"/>
              <a:t>Codebase:AMI</a:t>
            </a:r>
            <a:endParaRPr lang="zh-TW" altLang="en-US" sz="2000" dirty="0" smtClean="0"/>
          </a:p>
          <a:p>
            <a:endParaRPr lang="zh-TW" altLang="en-US" dirty="0"/>
          </a:p>
        </p:txBody>
      </p:sp>
      <p:pic>
        <p:nvPicPr>
          <p:cNvPr id="4" name="Picture 2"/>
          <p:cNvPicPr>
            <a:picLocks noChangeAspect="1" noChangeArrowheads="1"/>
          </p:cNvPicPr>
          <p:nvPr/>
        </p:nvPicPr>
        <p:blipFill>
          <a:blip r:embed="rId2" cstate="print"/>
          <a:srcRect/>
          <a:stretch>
            <a:fillRect/>
          </a:stretch>
        </p:blipFill>
        <p:spPr bwMode="auto">
          <a:xfrm>
            <a:off x="4355976" y="3789040"/>
            <a:ext cx="3960440" cy="2535699"/>
          </a:xfrm>
          <a:prstGeom prst="rect">
            <a:avLst/>
          </a:prstGeom>
          <a:noFill/>
          <a:ln w="9525">
            <a:noFill/>
            <a:miter lim="800000"/>
            <a:headEnd/>
            <a:tailEnd/>
          </a:ln>
        </p:spPr>
      </p:pic>
    </p:spTree>
    <p:extLst>
      <p:ext uri="{BB962C8B-B14F-4D97-AF65-F5344CB8AC3E}">
        <p14:creationId xmlns:p14="http://schemas.microsoft.com/office/powerpoint/2010/main" val="2718245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err="1" smtClean="0"/>
              <a:t>Grantley</a:t>
            </a:r>
            <a:r>
              <a:rPr lang="en-US" altLang="zh-TW" b="1" dirty="0" smtClean="0"/>
              <a:t> Refresh (</a:t>
            </a:r>
            <a:r>
              <a:rPr lang="en-US" altLang="zh-TW" b="1" dirty="0" err="1" smtClean="0"/>
              <a:t>Broadwell</a:t>
            </a:r>
            <a:r>
              <a:rPr lang="en-US" altLang="zh-TW" b="1" dirty="0" smtClean="0"/>
              <a:t>-EP + Wellsburg)</a:t>
            </a:r>
            <a:endParaRPr lang="zh-TW" altLang="en-US" dirty="0"/>
          </a:p>
        </p:txBody>
      </p:sp>
      <p:sp>
        <p:nvSpPr>
          <p:cNvPr id="3" name="內容版面配置區 2"/>
          <p:cNvSpPr>
            <a:spLocks noGrp="1"/>
          </p:cNvSpPr>
          <p:nvPr>
            <p:ph idx="1"/>
          </p:nvPr>
        </p:nvSpPr>
        <p:spPr/>
        <p:txBody>
          <a:bodyPr>
            <a:normAutofit fontScale="47500" lnSpcReduction="20000"/>
          </a:bodyPr>
          <a:lstStyle/>
          <a:p>
            <a:pPr fontAlgn="ctr"/>
            <a:r>
              <a:rPr lang="en-US" altLang="zh-TW" dirty="0" smtClean="0"/>
              <a:t>Intel® Xeon® </a:t>
            </a:r>
            <a:r>
              <a:rPr lang="zh-TW" altLang="en-US" dirty="0" smtClean="0"/>
              <a:t>處理器產品系列採用最新的 </a:t>
            </a:r>
            <a:r>
              <a:rPr lang="en-US" altLang="zh-TW" dirty="0" smtClean="0"/>
              <a:t>14 nm </a:t>
            </a:r>
            <a:r>
              <a:rPr lang="zh-TW" altLang="en-US" dirty="0" smtClean="0"/>
              <a:t>製程技術，效能高而且</a:t>
            </a:r>
            <a:r>
              <a:rPr lang="zh-TW" altLang="en-US" dirty="0" smtClean="0">
                <a:solidFill>
                  <a:srgbClr val="0000FF"/>
                </a:solidFill>
              </a:rPr>
              <a:t>記憶體頻寬更大</a:t>
            </a:r>
            <a:r>
              <a:rPr lang="zh-TW" altLang="en-US" dirty="0" smtClean="0"/>
              <a:t>，是新一代智慧物聯網 </a:t>
            </a:r>
            <a:r>
              <a:rPr lang="en-US" altLang="zh-TW" dirty="0" smtClean="0"/>
              <a:t>(</a:t>
            </a:r>
            <a:r>
              <a:rPr lang="en-US" altLang="zh-TW" dirty="0" err="1" smtClean="0"/>
              <a:t>IoT</a:t>
            </a:r>
            <a:r>
              <a:rPr lang="en-US" altLang="zh-TW" dirty="0" smtClean="0"/>
              <a:t>) </a:t>
            </a:r>
            <a:r>
              <a:rPr lang="zh-TW" altLang="en-US" dirty="0" smtClean="0"/>
              <a:t>和網路應用程式的理想選擇。</a:t>
            </a:r>
          </a:p>
          <a:p>
            <a:pPr fontAlgn="ctr"/>
            <a:r>
              <a:rPr lang="zh-TW" altLang="en-US" dirty="0" smtClean="0"/>
              <a:t>這個全新處理器系列功能豐富，能滿足運算密集型應用程式的各種需求，包括視訊分析、高階醫學影像和安全應用程式。 </a:t>
            </a:r>
          </a:p>
          <a:p>
            <a:pPr fontAlgn="ctr"/>
            <a:r>
              <a:rPr lang="zh-TW" altLang="en-US" dirty="0" smtClean="0"/>
              <a:t>強化的安全功能可改善資料加密並提供更好的保護，讓從邊緣上的裝置經過網路移動到雲端的資料能夠抵禦攻擊。</a:t>
            </a:r>
            <a:r>
              <a:rPr lang="en-US" altLang="zh-TW" dirty="0" smtClean="0"/>
              <a:t>Intel Xeon </a:t>
            </a:r>
            <a:r>
              <a:rPr lang="zh-TW" altLang="en-US" dirty="0" smtClean="0"/>
              <a:t>處理器系列也提供低功率、高可靠性且耐用的散熱模式 </a:t>
            </a:r>
            <a:r>
              <a:rPr lang="en-US" altLang="zh-TW" dirty="0" smtClean="0"/>
              <a:t>(thermal profile) </a:t>
            </a:r>
            <a:r>
              <a:rPr lang="zh-TW" altLang="en-US" dirty="0" smtClean="0"/>
              <a:t>的選項，可應付諸如工業自動化、電信業者等級通訊和網路設備及軍事國防等級設備一類應用。</a:t>
            </a:r>
          </a:p>
          <a:p>
            <a:r>
              <a:rPr lang="zh-TW" altLang="en-US" b="1" dirty="0" smtClean="0"/>
              <a:t>效能高且適用於各式各樣的應用：</a:t>
            </a:r>
            <a:r>
              <a:rPr lang="zh-TW" altLang="en-US" dirty="0" smtClean="0"/>
              <a:t>改良後的核心架構再加上速度更快的</a:t>
            </a:r>
            <a:r>
              <a:rPr lang="zh-TW" altLang="en-US" dirty="0" smtClean="0">
                <a:solidFill>
                  <a:srgbClr val="0000FF"/>
                </a:solidFill>
              </a:rPr>
              <a:t>記憶體 </a:t>
            </a:r>
            <a:r>
              <a:rPr lang="en-US" altLang="zh-TW" dirty="0" smtClean="0">
                <a:solidFill>
                  <a:srgbClr val="0000FF"/>
                </a:solidFill>
              </a:rPr>
              <a:t>DDR4 (</a:t>
            </a:r>
            <a:r>
              <a:rPr lang="zh-TW" altLang="en-US" dirty="0" smtClean="0">
                <a:solidFill>
                  <a:srgbClr val="0000FF"/>
                </a:solidFill>
              </a:rPr>
              <a:t>最高 </a:t>
            </a:r>
            <a:r>
              <a:rPr lang="en-US" altLang="zh-TW" dirty="0" smtClean="0">
                <a:solidFill>
                  <a:srgbClr val="0000FF"/>
                </a:solidFill>
              </a:rPr>
              <a:t>2400 MHz)</a:t>
            </a:r>
            <a:r>
              <a:rPr lang="en-US" altLang="zh-TW" dirty="0" smtClean="0"/>
              <a:t> </a:t>
            </a:r>
            <a:r>
              <a:rPr lang="zh-TW" altLang="en-US" dirty="0" smtClean="0"/>
              <a:t>和高 </a:t>
            </a:r>
            <a:r>
              <a:rPr lang="en-US" altLang="zh-TW" dirty="0" smtClean="0"/>
              <a:t>I/O </a:t>
            </a:r>
            <a:r>
              <a:rPr lang="zh-TW" altLang="en-US" dirty="0" smtClean="0"/>
              <a:t>頻寬，更高的效能可應付各式各樣的應用。</a:t>
            </a:r>
          </a:p>
          <a:p>
            <a:r>
              <a:rPr lang="zh-TW" altLang="en-US" b="1" dirty="0" smtClean="0"/>
              <a:t>提升多執行緒工作負載的效能：</a:t>
            </a:r>
            <a:r>
              <a:rPr lang="zh-TW" altLang="en-US" dirty="0" smtClean="0"/>
              <a:t> </a:t>
            </a:r>
            <a:r>
              <a:rPr lang="en-US" altLang="zh-TW" dirty="0" smtClean="0"/>
              <a:t>Intel® </a:t>
            </a:r>
            <a:r>
              <a:rPr lang="zh-TW" altLang="en-US" dirty="0" smtClean="0"/>
              <a:t>交換式同步擴充指令集 </a:t>
            </a:r>
            <a:r>
              <a:rPr lang="en-US" altLang="zh-TW" dirty="0" smtClean="0"/>
              <a:t>(Intel® TSX) </a:t>
            </a:r>
            <a:r>
              <a:rPr lang="zh-TW" altLang="en-US" dirty="0" smtClean="0"/>
              <a:t>能發揮隱藏的平行處理能力，藉此讓目前因為記憶體鎖定而拖慢的多執行緒工作負載提高效能。</a:t>
            </a:r>
          </a:p>
          <a:p>
            <a:r>
              <a:rPr lang="zh-TW" altLang="en-US" b="1" dirty="0" smtClean="0"/>
              <a:t>改進虛擬化技術：</a:t>
            </a:r>
            <a:r>
              <a:rPr lang="zh-TW" altLang="en-US" dirty="0" smtClean="0"/>
              <a:t>隨著多個產業迅速導入虛擬化技術以及在單一伺服器平台上執行多個虛擬機器 </a:t>
            </a:r>
            <a:r>
              <a:rPr lang="en-US" altLang="zh-TW" dirty="0" smtClean="0"/>
              <a:t>(VM)</a:t>
            </a:r>
            <a:r>
              <a:rPr lang="zh-TW" altLang="en-US" dirty="0" smtClean="0"/>
              <a:t>，以發佈岔斷功能為例，它將單一 </a:t>
            </a:r>
            <a:r>
              <a:rPr lang="en-US" altLang="zh-TW" dirty="0" smtClean="0"/>
              <a:t>VM </a:t>
            </a:r>
            <a:r>
              <a:rPr lang="zh-TW" altLang="en-US" dirty="0" smtClean="0"/>
              <a:t>上的多個岔斷對映到單一 </a:t>
            </a:r>
            <a:r>
              <a:rPr lang="en-US" altLang="zh-TW" dirty="0" smtClean="0"/>
              <a:t>APIC/</a:t>
            </a:r>
            <a:r>
              <a:rPr lang="zh-TW" altLang="en-US" dirty="0" smtClean="0"/>
              <a:t>向量，有助於減少提供 </a:t>
            </a:r>
            <a:r>
              <a:rPr lang="en-US" altLang="zh-TW" dirty="0" smtClean="0"/>
              <a:t>I/O </a:t>
            </a:r>
            <a:r>
              <a:rPr lang="zh-TW" altLang="en-US" dirty="0" smtClean="0"/>
              <a:t>岔斷時的平均延時。 </a:t>
            </a:r>
          </a:p>
          <a:p>
            <a:r>
              <a:rPr lang="zh-TW" altLang="en-US" b="1" dirty="0" smtClean="0"/>
              <a:t>豐富的整合式 </a:t>
            </a:r>
            <a:r>
              <a:rPr lang="en-US" altLang="zh-TW" b="1" dirty="0" smtClean="0"/>
              <a:t>I/O</a:t>
            </a:r>
            <a:r>
              <a:rPr lang="zh-TW" altLang="en-US" b="1" dirty="0" smtClean="0"/>
              <a:t>：</a:t>
            </a:r>
            <a:r>
              <a:rPr lang="zh-TW" altLang="en-US" dirty="0" smtClean="0"/>
              <a:t>平台上可以使用多種整合式 </a:t>
            </a:r>
            <a:r>
              <a:rPr lang="en-US" altLang="zh-TW" dirty="0" smtClean="0"/>
              <a:t>I/O</a:t>
            </a:r>
            <a:r>
              <a:rPr lang="zh-TW" altLang="en-US" dirty="0" smtClean="0"/>
              <a:t>，</a:t>
            </a:r>
            <a:r>
              <a:rPr lang="zh-TW" altLang="en-US" dirty="0" smtClean="0">
                <a:solidFill>
                  <a:srgbClr val="0000FF"/>
                </a:solidFill>
              </a:rPr>
              <a:t>包括 </a:t>
            </a:r>
            <a:r>
              <a:rPr lang="en-US" altLang="zh-TW" dirty="0" smtClean="0">
                <a:solidFill>
                  <a:srgbClr val="0000FF"/>
                </a:solidFill>
              </a:rPr>
              <a:t>80 </a:t>
            </a:r>
            <a:r>
              <a:rPr lang="zh-TW" altLang="en-US" dirty="0" smtClean="0">
                <a:solidFill>
                  <a:srgbClr val="0000FF"/>
                </a:solidFill>
              </a:rPr>
              <a:t>個 </a:t>
            </a:r>
            <a:r>
              <a:rPr lang="en-US" altLang="zh-TW" dirty="0" err="1" smtClean="0">
                <a:solidFill>
                  <a:srgbClr val="0000FF"/>
                </a:solidFill>
              </a:rPr>
              <a:t>PCIe</a:t>
            </a:r>
            <a:r>
              <a:rPr lang="en-US" altLang="zh-TW" dirty="0" smtClean="0">
                <a:solidFill>
                  <a:srgbClr val="0000FF"/>
                </a:solidFill>
              </a:rPr>
              <a:t>* </a:t>
            </a:r>
            <a:r>
              <a:rPr lang="zh-TW" altLang="en-US" dirty="0" smtClean="0">
                <a:solidFill>
                  <a:srgbClr val="0000FF"/>
                </a:solidFill>
              </a:rPr>
              <a:t>第 </a:t>
            </a:r>
            <a:r>
              <a:rPr lang="en-US" altLang="zh-TW" dirty="0" smtClean="0">
                <a:solidFill>
                  <a:srgbClr val="0000FF"/>
                </a:solidFill>
              </a:rPr>
              <a:t>3 </a:t>
            </a:r>
            <a:r>
              <a:rPr lang="zh-TW" altLang="en-US" dirty="0" smtClean="0">
                <a:solidFill>
                  <a:srgbClr val="0000FF"/>
                </a:solidFill>
              </a:rPr>
              <a:t>代線道、</a:t>
            </a:r>
            <a:r>
              <a:rPr lang="en-US" altLang="zh-TW" dirty="0" smtClean="0">
                <a:solidFill>
                  <a:srgbClr val="0000FF"/>
                </a:solidFill>
              </a:rPr>
              <a:t>10 </a:t>
            </a:r>
            <a:r>
              <a:rPr lang="zh-TW" altLang="en-US" dirty="0" smtClean="0">
                <a:solidFill>
                  <a:srgbClr val="0000FF"/>
                </a:solidFill>
              </a:rPr>
              <a:t>個 </a:t>
            </a:r>
            <a:r>
              <a:rPr lang="en-US" altLang="zh-TW" dirty="0" smtClean="0">
                <a:solidFill>
                  <a:srgbClr val="0000FF"/>
                </a:solidFill>
              </a:rPr>
              <a:t>SATA </a:t>
            </a:r>
            <a:r>
              <a:rPr lang="zh-TW" altLang="en-US" dirty="0" smtClean="0">
                <a:solidFill>
                  <a:srgbClr val="0000FF"/>
                </a:solidFill>
              </a:rPr>
              <a:t>第 </a:t>
            </a:r>
            <a:r>
              <a:rPr lang="en-US" altLang="zh-TW" dirty="0" smtClean="0">
                <a:solidFill>
                  <a:srgbClr val="0000FF"/>
                </a:solidFill>
              </a:rPr>
              <a:t>3 </a:t>
            </a:r>
            <a:r>
              <a:rPr lang="zh-TW" altLang="en-US" dirty="0" smtClean="0">
                <a:solidFill>
                  <a:srgbClr val="0000FF"/>
                </a:solidFill>
              </a:rPr>
              <a:t>代連接埠以及 </a:t>
            </a:r>
            <a:r>
              <a:rPr lang="en-US" altLang="zh-TW" dirty="0" smtClean="0">
                <a:solidFill>
                  <a:srgbClr val="0000FF"/>
                </a:solidFill>
              </a:rPr>
              <a:t>14 </a:t>
            </a:r>
            <a:r>
              <a:rPr lang="zh-TW" altLang="en-US" dirty="0" smtClean="0">
                <a:solidFill>
                  <a:srgbClr val="0000FF"/>
                </a:solidFill>
              </a:rPr>
              <a:t>個 </a:t>
            </a:r>
            <a:r>
              <a:rPr lang="en-US" altLang="zh-TW" dirty="0" smtClean="0">
                <a:solidFill>
                  <a:srgbClr val="0000FF"/>
                </a:solidFill>
              </a:rPr>
              <a:t>USB </a:t>
            </a:r>
            <a:r>
              <a:rPr lang="zh-TW" altLang="en-US" dirty="0" smtClean="0">
                <a:solidFill>
                  <a:srgbClr val="0000FF"/>
                </a:solidFill>
              </a:rPr>
              <a:t>連接埠來滿足設計需求。</a:t>
            </a:r>
          </a:p>
          <a:p>
            <a:r>
              <a:rPr lang="zh-TW" altLang="en-US" dirty="0" smtClean="0"/>
              <a:t>。</a:t>
            </a:r>
          </a:p>
          <a:p>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lstStyle/>
          <a:p>
            <a:r>
              <a:rPr lang="en-US" altLang="zh-TW" dirty="0" err="1" smtClean="0"/>
              <a:t>Purley</a:t>
            </a:r>
            <a:r>
              <a:rPr lang="en-US" altLang="zh-TW" dirty="0" smtClean="0"/>
              <a:t>(Lewisburg)</a:t>
            </a:r>
            <a:endParaRPr lang="zh-TW" altLang="en-US" dirty="0"/>
          </a:p>
        </p:txBody>
      </p:sp>
      <p:pic>
        <p:nvPicPr>
          <p:cNvPr id="1027" name="Picture 3"/>
          <p:cNvPicPr>
            <a:picLocks noGrp="1" noChangeAspect="1" noChangeArrowheads="1"/>
          </p:cNvPicPr>
          <p:nvPr>
            <p:ph idx="1"/>
          </p:nvPr>
        </p:nvPicPr>
        <p:blipFill>
          <a:blip r:embed="rId2" cstate="print"/>
          <a:srcRect/>
          <a:stretch>
            <a:fillRect/>
          </a:stretch>
        </p:blipFill>
        <p:spPr bwMode="auto">
          <a:xfrm>
            <a:off x="3563888" y="3212976"/>
            <a:ext cx="5271542" cy="3348429"/>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51520" y="3212976"/>
            <a:ext cx="2952328" cy="3312368"/>
          </a:xfrm>
          <a:prstGeom prst="rect">
            <a:avLst/>
          </a:prstGeom>
          <a:noFill/>
          <a:ln w="9525">
            <a:noFill/>
            <a:miter lim="800000"/>
            <a:headEnd/>
            <a:tailEnd/>
          </a:ln>
        </p:spPr>
      </p:pic>
      <p:sp>
        <p:nvSpPr>
          <p:cNvPr id="8" name="矩形 7"/>
          <p:cNvSpPr/>
          <p:nvPr/>
        </p:nvSpPr>
        <p:spPr>
          <a:xfrm>
            <a:off x="467544" y="1196752"/>
            <a:ext cx="7992888" cy="1938992"/>
          </a:xfrm>
          <a:prstGeom prst="rect">
            <a:avLst/>
          </a:prstGeom>
        </p:spPr>
        <p:txBody>
          <a:bodyPr wrap="square">
            <a:spAutoFit/>
          </a:bodyPr>
          <a:lstStyle/>
          <a:p>
            <a:r>
              <a:rPr lang="zh-CN" altLang="en-US" sz="1500" dirty="0" smtClean="0"/>
              <a:t>内存全部支持</a:t>
            </a:r>
            <a:r>
              <a:rPr lang="en-US" altLang="zh-CN" sz="1500" dirty="0" smtClean="0"/>
              <a:t>DDR4</a:t>
            </a:r>
            <a:r>
              <a:rPr lang="zh-CN" altLang="en-US" sz="1500" dirty="0" smtClean="0"/>
              <a:t>，六个通道，每通道最多两条</a:t>
            </a:r>
            <a:r>
              <a:rPr lang="en-US" altLang="zh-CN" sz="1500" dirty="0" smtClean="0"/>
              <a:t>DDR4-2400 DIMMS</a:t>
            </a:r>
            <a:r>
              <a:rPr lang="zh-CN" altLang="en-US" sz="1500" dirty="0" smtClean="0"/>
              <a:t>，或者一条</a:t>
            </a:r>
            <a:r>
              <a:rPr lang="en-US" altLang="zh-CN" sz="1500" dirty="0" smtClean="0"/>
              <a:t>DDR4-2666 DIMM</a:t>
            </a:r>
            <a:r>
              <a:rPr lang="zh-CN" altLang="en-US" sz="1500" dirty="0" smtClean="0"/>
              <a:t>。</a:t>
            </a:r>
          </a:p>
          <a:p>
            <a:r>
              <a:rPr lang="en-US" altLang="zh-CN" sz="1500" dirty="0" smtClean="0"/>
              <a:t>QPI</a:t>
            </a:r>
            <a:r>
              <a:rPr lang="zh-CN" altLang="en-US" sz="1500" dirty="0" smtClean="0"/>
              <a:t>总线代之以新的</a:t>
            </a:r>
            <a:r>
              <a:rPr lang="en-US" altLang="zh-CN" sz="1500" dirty="0" smtClean="0"/>
              <a:t>UPI</a:t>
            </a:r>
            <a:r>
              <a:rPr lang="zh-CN" altLang="en-US" sz="1500" dirty="0" smtClean="0"/>
              <a:t>，意思是</a:t>
            </a:r>
            <a:r>
              <a:rPr lang="en-US" altLang="zh-CN" sz="1500" dirty="0" smtClean="0"/>
              <a:t>Ultra Path Interconnect(</a:t>
            </a:r>
            <a:r>
              <a:rPr lang="zh-CN" altLang="en-US" sz="1500" dirty="0" smtClean="0"/>
              <a:t>超级通道互连</a:t>
            </a:r>
            <a:r>
              <a:rPr lang="en-US" altLang="zh-CN" sz="1500" dirty="0" smtClean="0"/>
              <a:t>)</a:t>
            </a:r>
            <a:r>
              <a:rPr lang="zh-CN" altLang="en-US" sz="1500" dirty="0" smtClean="0"/>
              <a:t>，数据传输率可达</a:t>
            </a:r>
            <a:r>
              <a:rPr lang="en-US" altLang="zh-CN" sz="1500" dirty="0" smtClean="0"/>
              <a:t>9.6GT/s</a:t>
            </a:r>
            <a:r>
              <a:rPr lang="zh-CN" altLang="en-US" sz="1500" dirty="0" smtClean="0"/>
              <a:t>、</a:t>
            </a:r>
            <a:r>
              <a:rPr lang="en-US" altLang="zh-CN" sz="1500" dirty="0" smtClean="0"/>
              <a:t>10.4GT/s</a:t>
            </a:r>
            <a:r>
              <a:rPr lang="zh-CN" altLang="en-US" sz="1500" dirty="0" smtClean="0"/>
              <a:t>，带宽更足，灵活性更强，每条消息可以发送多个请求。</a:t>
            </a:r>
          </a:p>
          <a:p>
            <a:r>
              <a:rPr lang="zh-CN" altLang="en-US" sz="1500" dirty="0" smtClean="0"/>
              <a:t>此外还支持</a:t>
            </a:r>
            <a:r>
              <a:rPr lang="en-US" altLang="zh-CN" sz="1500" dirty="0" smtClean="0"/>
              <a:t>DMI 3.0</a:t>
            </a:r>
            <a:r>
              <a:rPr lang="zh-CN" altLang="en-US" sz="1500" dirty="0" smtClean="0"/>
              <a:t>、</a:t>
            </a:r>
            <a:r>
              <a:rPr lang="en-US" altLang="zh-CN" sz="1500" dirty="0" smtClean="0"/>
              <a:t>PCI-E 3.0</a:t>
            </a:r>
            <a:r>
              <a:rPr lang="zh-CN" altLang="en-US" sz="1500" dirty="0" smtClean="0"/>
              <a:t>，后者最多</a:t>
            </a:r>
            <a:r>
              <a:rPr lang="en-US" altLang="zh-CN" sz="1500" dirty="0" smtClean="0"/>
              <a:t>48</a:t>
            </a:r>
            <a:r>
              <a:rPr lang="zh-CN" altLang="en-US" sz="1500" dirty="0" smtClean="0"/>
              <a:t>条通道。</a:t>
            </a:r>
          </a:p>
          <a:p>
            <a:r>
              <a:rPr lang="zh-CN" altLang="en-US" sz="1500" dirty="0" smtClean="0"/>
              <a:t>支持双路、四路、八路系统，三条</a:t>
            </a:r>
            <a:r>
              <a:rPr lang="en-US" altLang="zh-CN" sz="1500" dirty="0" smtClean="0"/>
              <a:t>UPI</a:t>
            </a:r>
            <a:r>
              <a:rPr lang="zh-CN" altLang="en-US" sz="1500" dirty="0" smtClean="0"/>
              <a:t>总线，支持新的</a:t>
            </a:r>
            <a:r>
              <a:rPr lang="en-US" altLang="zh-CN" sz="1500" dirty="0" smtClean="0"/>
              <a:t>RAS</a:t>
            </a:r>
            <a:r>
              <a:rPr lang="zh-CN" altLang="en-US" sz="1500" dirty="0" smtClean="0"/>
              <a:t>特性，包括指令重试、高级</a:t>
            </a:r>
            <a:r>
              <a:rPr lang="en-US" altLang="zh-CN" sz="1500" dirty="0" smtClean="0"/>
              <a:t>ECC</a:t>
            </a:r>
            <a:r>
              <a:rPr lang="zh-CN" altLang="en-US" sz="1500" dirty="0" smtClean="0"/>
              <a:t>、适应性双设备数据矫正，</a:t>
            </a:r>
            <a:r>
              <a:rPr lang="en-US" altLang="zh-CN" sz="1500" dirty="0" smtClean="0"/>
              <a:t>TDP</a:t>
            </a:r>
            <a:r>
              <a:rPr lang="zh-CN" altLang="en-US" sz="1500" dirty="0" smtClean="0"/>
              <a:t>最高</a:t>
            </a:r>
            <a:r>
              <a:rPr lang="en-US" altLang="zh-CN" sz="1500" dirty="0" smtClean="0"/>
              <a:t>165W</a:t>
            </a:r>
            <a:r>
              <a:rPr lang="zh-CN" altLang="en-US" sz="1500" dirty="0" smtClean="0"/>
              <a:t>。</a:t>
            </a:r>
          </a:p>
          <a:p>
            <a:r>
              <a:rPr lang="zh-CN" altLang="en-US" sz="1500" dirty="0" smtClean="0"/>
              <a:t>适合双路服务器，两条</a:t>
            </a:r>
            <a:r>
              <a:rPr lang="en-US" altLang="zh-CN" sz="1500" dirty="0" smtClean="0"/>
              <a:t>UPI</a:t>
            </a:r>
            <a:r>
              <a:rPr lang="zh-CN" altLang="en-US" sz="1500" dirty="0" smtClean="0"/>
              <a:t>总线，标准版</a:t>
            </a:r>
            <a:r>
              <a:rPr lang="en-US" altLang="zh-CN" sz="1500" dirty="0" smtClean="0"/>
              <a:t>TDP 145W</a:t>
            </a:r>
            <a:r>
              <a:rPr lang="zh-CN" altLang="en-US" sz="1500" dirty="0" smtClean="0"/>
              <a:t>，低压版</a:t>
            </a:r>
            <a:r>
              <a:rPr lang="en-US" altLang="zh-CN" sz="1500" dirty="0" smtClean="0"/>
              <a:t>45-80W</a:t>
            </a:r>
            <a:r>
              <a:rPr lang="zh-CN" altLang="en-US" sz="1500" dirty="0" smtClean="0"/>
              <a:t>，工作站级版本</a:t>
            </a:r>
            <a:r>
              <a:rPr lang="en-US" altLang="zh-CN" sz="1500" dirty="0" smtClean="0"/>
              <a:t>160W</a:t>
            </a:r>
            <a:r>
              <a:rPr lang="zh-CN" altLang="en-US" sz="1500"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en-US" altLang="zh-TW" sz="4000" dirty="0" err="1" smtClean="0"/>
              <a:t>Purley</a:t>
            </a:r>
            <a:r>
              <a:rPr lang="en-US" altLang="zh-TW" sz="4000" dirty="0" smtClean="0"/>
              <a:t> </a:t>
            </a:r>
            <a:r>
              <a:rPr lang="en-US" altLang="zh-TW" sz="4000" dirty="0" err="1" smtClean="0"/>
              <a:t>Whitebox</a:t>
            </a:r>
            <a:r>
              <a:rPr lang="en-US" altLang="zh-TW" sz="4000" dirty="0" smtClean="0"/>
              <a:t> </a:t>
            </a:r>
            <a:endParaRPr lang="zh-TW" altLang="en-US" sz="4000" dirty="0"/>
          </a:p>
        </p:txBody>
      </p:sp>
      <p:sp>
        <p:nvSpPr>
          <p:cNvPr id="3" name="內容版面配置區 2"/>
          <p:cNvSpPr>
            <a:spLocks noGrp="1"/>
          </p:cNvSpPr>
          <p:nvPr>
            <p:ph idx="1"/>
          </p:nvPr>
        </p:nvSpPr>
        <p:spPr/>
        <p:txBody>
          <a:bodyPr/>
          <a:lstStyle/>
          <a:p>
            <a:pPr>
              <a:buNone/>
            </a:pPr>
            <a:r>
              <a:rPr lang="en-US" altLang="zh-TW" sz="2000" dirty="0" smtClean="0"/>
              <a:t>TWINS 2U</a:t>
            </a:r>
            <a:endParaRPr lang="en-US" altLang="zh-TW" sz="2000" dirty="0" smtClean="0"/>
          </a:p>
          <a:p>
            <a:pPr>
              <a:buNone/>
            </a:pPr>
            <a:r>
              <a:rPr lang="en-US" altLang="zh-TW" sz="2000" dirty="0" smtClean="0"/>
              <a:t>BMC </a:t>
            </a:r>
            <a:r>
              <a:rPr lang="en-US" altLang="zh-TW" sz="2000" dirty="0" smtClean="0"/>
              <a:t>chipset:2500</a:t>
            </a:r>
            <a:endParaRPr lang="en-US" altLang="zh-TW" sz="2000" dirty="0" smtClean="0"/>
          </a:p>
          <a:p>
            <a:pPr>
              <a:buNone/>
            </a:pPr>
            <a:r>
              <a:rPr lang="en-US" altLang="zh-TW" sz="2000" dirty="0" err="1" smtClean="0"/>
              <a:t>PCH:Lewisburg</a:t>
            </a:r>
            <a:endParaRPr lang="en-US" altLang="zh-TW" sz="2000" dirty="0" smtClean="0"/>
          </a:p>
          <a:p>
            <a:pPr>
              <a:buNone/>
            </a:pPr>
            <a:r>
              <a:rPr lang="en-US" altLang="zh-TW" sz="2000" dirty="0" err="1" smtClean="0"/>
              <a:t>CPU:Skylake-EP</a:t>
            </a:r>
            <a:endParaRPr lang="en-US" altLang="zh-TW" sz="2000" dirty="0" smtClean="0"/>
          </a:p>
          <a:p>
            <a:pPr>
              <a:buNone/>
            </a:pPr>
            <a:r>
              <a:rPr lang="en-US" altLang="zh-TW" sz="2000" dirty="0" smtClean="0"/>
              <a:t>Codebase</a:t>
            </a:r>
            <a:r>
              <a:rPr lang="en-US" altLang="zh-TW" sz="2000" dirty="0" smtClean="0"/>
              <a:t>: AMI R11.5</a:t>
            </a:r>
            <a:endParaRPr lang="zh-TW" altLang="en-US" sz="2000" dirty="0" smtClean="0"/>
          </a:p>
          <a:p>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19300"/>
            <a:ext cx="5931626" cy="4344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0192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Comparisons</a:t>
            </a:r>
            <a:endParaRPr lang="zh-TW" alt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83568" y="1560874"/>
            <a:ext cx="7992888" cy="449335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Tick-Tock model</a:t>
            </a:r>
            <a:endParaRPr lang="zh-TW" alt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971600" y="2708920"/>
            <a:ext cx="7128792" cy="3828425"/>
          </a:xfrm>
          <a:prstGeom prst="rect">
            <a:avLst/>
          </a:prstGeom>
          <a:noFill/>
          <a:ln w="9525">
            <a:noFill/>
            <a:miter lim="800000"/>
            <a:headEnd/>
            <a:tailEnd/>
          </a:ln>
        </p:spPr>
      </p:pic>
      <p:sp>
        <p:nvSpPr>
          <p:cNvPr id="5" name="文字方塊 4"/>
          <p:cNvSpPr txBox="1"/>
          <p:nvPr/>
        </p:nvSpPr>
        <p:spPr>
          <a:xfrm>
            <a:off x="755576" y="1412776"/>
            <a:ext cx="7128792" cy="1754326"/>
          </a:xfrm>
          <a:prstGeom prst="rect">
            <a:avLst/>
          </a:prstGeom>
          <a:noFill/>
        </p:spPr>
        <p:txBody>
          <a:bodyPr wrap="square" rtlCol="0">
            <a:spAutoFit/>
          </a:bodyPr>
          <a:lstStyle/>
          <a:p>
            <a:r>
              <a:rPr lang="zh-TW" altLang="en-US" dirty="0" smtClean="0"/>
              <a:t>每一次“</a:t>
            </a:r>
            <a:r>
              <a:rPr lang="en-US" altLang="zh-TW" dirty="0" smtClean="0"/>
              <a:t>Tick”</a:t>
            </a:r>
            <a:r>
              <a:rPr lang="zh-TW" altLang="en-US" dirty="0" smtClean="0"/>
              <a:t>代表着一代微架构的处理器芯片制程的更新，意在处理器性能几近相同的情况下，缩小芯片面积、减小能耗和发热量；而每一次“</a:t>
            </a:r>
            <a:r>
              <a:rPr lang="en-US" altLang="zh-TW" dirty="0" smtClean="0"/>
              <a:t>Tock”</a:t>
            </a:r>
            <a:r>
              <a:rPr lang="zh-TW" altLang="en-US" dirty="0" smtClean="0"/>
              <a:t>代表着在上一次“</a:t>
            </a:r>
            <a:r>
              <a:rPr lang="en-US" altLang="zh-TW" dirty="0" smtClean="0"/>
              <a:t>Tick”</a:t>
            </a:r>
            <a:r>
              <a:rPr lang="zh-TW" altLang="en-US" dirty="0" smtClean="0"/>
              <a:t>的芯片制程的基础上，更新微处理器架构，提升性能。一般一次“</a:t>
            </a:r>
            <a:r>
              <a:rPr lang="en-US" altLang="zh-TW" dirty="0" smtClean="0"/>
              <a:t>Tick-Tock”</a:t>
            </a:r>
            <a:r>
              <a:rPr lang="zh-TW" altLang="en-US" dirty="0" smtClean="0"/>
              <a:t>的周期为两年，“</a:t>
            </a:r>
            <a:r>
              <a:rPr lang="en-US" altLang="zh-TW" dirty="0" smtClean="0"/>
              <a:t>Tick”</a:t>
            </a:r>
            <a:r>
              <a:rPr lang="zh-TW" altLang="en-US" dirty="0" smtClean="0"/>
              <a:t>占一年，“</a:t>
            </a:r>
            <a:r>
              <a:rPr lang="en-US" altLang="zh-TW" dirty="0" smtClean="0"/>
              <a:t>Tock”</a:t>
            </a:r>
            <a:r>
              <a:rPr lang="zh-TW" altLang="en-US" dirty="0" smtClean="0"/>
              <a:t>占一年。</a:t>
            </a:r>
          </a:p>
          <a:p>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Server</a:t>
            </a:r>
            <a:endParaRPr lang="zh-TW" altLang="en-US" dirty="0"/>
          </a:p>
        </p:txBody>
      </p:sp>
      <p:sp>
        <p:nvSpPr>
          <p:cNvPr id="3" name="內容版面配置區 2"/>
          <p:cNvSpPr>
            <a:spLocks noGrp="1"/>
          </p:cNvSpPr>
          <p:nvPr>
            <p:ph idx="1"/>
          </p:nvPr>
        </p:nvSpPr>
        <p:spPr/>
        <p:txBody>
          <a:bodyPr>
            <a:normAutofit fontScale="47500" lnSpcReduction="20000"/>
          </a:bodyPr>
          <a:lstStyle/>
          <a:p>
            <a:pPr>
              <a:buNone/>
            </a:pPr>
            <a:r>
              <a:rPr lang="zh-TW" altLang="en-US" dirty="0" smtClean="0"/>
              <a:t> </a:t>
            </a:r>
          </a:p>
          <a:p>
            <a:r>
              <a:rPr lang="en-US" altLang="zh-CN" dirty="0" smtClean="0"/>
              <a:t>1. </a:t>
            </a:r>
            <a:r>
              <a:rPr lang="zh-CN" altLang="en-US" dirty="0" smtClean="0"/>
              <a:t>什么是服务器（伺服器）</a:t>
            </a:r>
          </a:p>
          <a:p>
            <a:r>
              <a:rPr lang="zh-CN" altLang="en-US" dirty="0" smtClean="0"/>
              <a:t> 服务器可以从两方面来定义（软件和硬件），我们在这里讨论的是其硬件层面的意义。</a:t>
            </a:r>
          </a:p>
          <a:p>
            <a:r>
              <a:rPr lang="zh-CN" altLang="en-US" dirty="0" smtClean="0"/>
              <a:t> 服务器通常是指具有较高计算能力，能够提供给多个用户使用的计算机，所以和</a:t>
            </a:r>
            <a:r>
              <a:rPr lang="en-US" altLang="zh-CN" dirty="0" smtClean="0"/>
              <a:t>PC</a:t>
            </a:r>
            <a:r>
              <a:rPr lang="zh-CN" altLang="en-US" dirty="0" smtClean="0"/>
              <a:t>的区别重点在于“提供长时间同时服务多个用户依存于网络的服务”。</a:t>
            </a:r>
          </a:p>
          <a:p>
            <a:r>
              <a:rPr lang="zh-CN" altLang="en-US" dirty="0" smtClean="0"/>
              <a:t> 那么要实现于</a:t>
            </a:r>
            <a:r>
              <a:rPr lang="en-US" altLang="zh-CN" dirty="0" smtClean="0"/>
              <a:t>PC</a:t>
            </a:r>
            <a:r>
              <a:rPr lang="zh-CN" altLang="en-US" dirty="0" smtClean="0"/>
              <a:t>的区别，就要运用专门的服务器技术：</a:t>
            </a:r>
          </a:p>
          <a:p>
            <a:r>
              <a:rPr lang="en-US" altLang="zh-CN" dirty="0" smtClean="0"/>
              <a:t>A</a:t>
            </a:r>
            <a:r>
              <a:rPr lang="zh-CN" altLang="en-US" dirty="0" smtClean="0"/>
              <a:t>． 稳定性要求：个人认为无论服务器技术最后发展到什么程度，稳定性对于服务器都是最重要的，因为服务器是用来承担运行关键任务的设备，每一个时刻都可能有数据和外界进行交换，所有它需要能够长时间无故障运行。比如防止硬件突然故障导致的整个系统宕机，服务器对于电源和电风扇多采用冗余设计（</a:t>
            </a:r>
            <a:r>
              <a:rPr lang="en-US" altLang="zh-CN" dirty="0" smtClean="0"/>
              <a:t>Redundant Power</a:t>
            </a:r>
            <a:r>
              <a:rPr lang="zh-CN" altLang="en-US" dirty="0" smtClean="0"/>
              <a:t>）。此外内存技术如</a:t>
            </a:r>
            <a:r>
              <a:rPr lang="en-US" altLang="zh-CN" dirty="0" smtClean="0"/>
              <a:t>ECC</a:t>
            </a:r>
            <a:r>
              <a:rPr lang="zh-CN" altLang="en-US" dirty="0" smtClean="0"/>
              <a:t>，内存镜像。服务器的硬盘的热插播技术</a:t>
            </a:r>
            <a:r>
              <a:rPr lang="en-US" altLang="zh-CN" dirty="0" smtClean="0"/>
              <a:t>(Hot plug)</a:t>
            </a:r>
            <a:r>
              <a:rPr lang="zh-CN" altLang="en-US" dirty="0" smtClean="0"/>
              <a:t>，磁盘阵列技术</a:t>
            </a:r>
            <a:r>
              <a:rPr lang="en-US" altLang="zh-CN" dirty="0" smtClean="0"/>
              <a:t>(RAID)</a:t>
            </a:r>
            <a:r>
              <a:rPr lang="zh-CN" altLang="en-US" dirty="0" smtClean="0"/>
              <a:t>都是为了保证服务器稳定运行和数据安全而设计。</a:t>
            </a:r>
          </a:p>
          <a:p>
            <a:r>
              <a:rPr lang="en-US" altLang="zh-CN" dirty="0" smtClean="0"/>
              <a:t>B</a:t>
            </a:r>
            <a:r>
              <a:rPr lang="zh-CN" altLang="en-US" dirty="0" smtClean="0"/>
              <a:t>． 性能的要求：在保证稳定性的前提，就要努力提高服务器的性能。芯片组提供多路处理器的支持。</a:t>
            </a:r>
            <a:r>
              <a:rPr lang="en-US" altLang="zh-CN" dirty="0" smtClean="0"/>
              <a:t>CPU</a:t>
            </a:r>
            <a:r>
              <a:rPr lang="zh-CN" altLang="en-US" dirty="0" smtClean="0"/>
              <a:t>多采用多核心设计。服务器还可以支持大容量内存。并且支持多通道设计。在存储方面有高转速的</a:t>
            </a:r>
            <a:r>
              <a:rPr lang="en-US" altLang="zh-CN" dirty="0" smtClean="0"/>
              <a:t>SAS</a:t>
            </a:r>
            <a:r>
              <a:rPr lang="zh-CN" altLang="en-US" dirty="0" smtClean="0"/>
              <a:t>接口硬盘，近年来随着</a:t>
            </a:r>
            <a:r>
              <a:rPr lang="en-US" altLang="zh-CN" dirty="0" smtClean="0"/>
              <a:t>SSD</a:t>
            </a:r>
            <a:r>
              <a:rPr lang="zh-CN" altLang="en-US" dirty="0" smtClean="0"/>
              <a:t>技术的成熟，</a:t>
            </a:r>
            <a:r>
              <a:rPr lang="en-US" altLang="zh-CN" dirty="0" smtClean="0"/>
              <a:t>SSD</a:t>
            </a:r>
            <a:r>
              <a:rPr lang="zh-CN" altLang="en-US" dirty="0" smtClean="0"/>
              <a:t>也逐渐进入服务器领域。</a:t>
            </a:r>
          </a:p>
          <a:p>
            <a:r>
              <a:rPr lang="en-US" altLang="zh-CN" dirty="0" smtClean="0"/>
              <a:t>C</a:t>
            </a:r>
            <a:r>
              <a:rPr lang="zh-CN" altLang="en-US" dirty="0" smtClean="0"/>
              <a:t>． 扩展性的要求：提供更多的外接设备接口（</a:t>
            </a:r>
            <a:r>
              <a:rPr lang="en-US" altLang="zh-CN" dirty="0" err="1" smtClean="0"/>
              <a:t>PCIe</a:t>
            </a:r>
            <a:r>
              <a:rPr lang="zh-CN" altLang="en-US" dirty="0" smtClean="0"/>
              <a:t>），提供多个硬盘和内存接口。</a:t>
            </a:r>
          </a:p>
          <a:p>
            <a:endParaRPr lang="zh-TW" altLang="en-US" dirty="0" smtClean="0"/>
          </a:p>
          <a:p>
            <a:r>
              <a:rPr lang="zh-CN" altLang="en-US" dirty="0" smtClean="0"/>
              <a:t> 服务器分类：（按机构外形分类）</a:t>
            </a:r>
            <a:r>
              <a:rPr lang="en-US" altLang="zh-CN" dirty="0" smtClean="0"/>
              <a:t>---U: </a:t>
            </a:r>
            <a:r>
              <a:rPr lang="zh-CN" altLang="en-US" dirty="0" smtClean="0"/>
              <a:t>是一种表示服务器外部尺寸的单位（</a:t>
            </a:r>
            <a:r>
              <a:rPr lang="en-US" altLang="zh-CN" dirty="0" smtClean="0"/>
              <a:t>unit</a:t>
            </a:r>
            <a:r>
              <a:rPr lang="zh-CN" altLang="en-US" dirty="0" smtClean="0"/>
              <a:t>的缩写），</a:t>
            </a:r>
            <a:r>
              <a:rPr lang="en-US" altLang="zh-CN" dirty="0" smtClean="0"/>
              <a:t>【1U=1.75</a:t>
            </a:r>
            <a:r>
              <a:rPr lang="zh-CN" altLang="en-US" dirty="0" smtClean="0"/>
              <a:t>英寸</a:t>
            </a:r>
            <a:r>
              <a:rPr lang="en-US" altLang="zh-CN" dirty="0" smtClean="0"/>
              <a:t>(in)=4.445</a:t>
            </a:r>
            <a:r>
              <a:rPr lang="zh-CN" altLang="en-US" dirty="0" smtClean="0"/>
              <a:t>厘米</a:t>
            </a:r>
            <a:r>
              <a:rPr lang="en-US" altLang="zh-CN" dirty="0" smtClean="0"/>
              <a:t>(cm)】</a:t>
            </a:r>
          </a:p>
          <a:p>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marL="0" indent="0">
              <a:buNone/>
            </a:pPr>
            <a:r>
              <a:rPr lang="en-US" altLang="zh-TW" sz="4000" b="1" dirty="0" smtClean="0"/>
              <a:t>Q&amp;A</a:t>
            </a:r>
            <a:endParaRPr lang="zh-TW" altLang="en-US" sz="4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2708920"/>
            <a:ext cx="7931224" cy="2908920"/>
          </a:xfrm>
        </p:spPr>
        <p:txBody>
          <a:bodyPr>
            <a:normAutofit/>
          </a:bodyPr>
          <a:lstStyle/>
          <a:p>
            <a:pPr marL="0" indent="0" algn="ctr">
              <a:buNone/>
            </a:pPr>
            <a:r>
              <a:rPr lang="en-US" altLang="zh-TW" sz="6600" dirty="0" smtClean="0">
                <a:solidFill>
                  <a:srgbClr val="C00000"/>
                </a:solidFill>
                <a:latin typeface="Vivaldi" panose="03020602050506090804" pitchFamily="66" charset="0"/>
                <a:ea typeface="Arial Unicode MS" panose="020B0604020202020204" pitchFamily="34" charset="-128"/>
                <a:cs typeface="Arial Unicode MS" panose="020B0604020202020204" pitchFamily="34" charset="-128"/>
              </a:rPr>
              <a:t>Thanks</a:t>
            </a:r>
            <a:endParaRPr lang="zh-TW" altLang="en-US" sz="6600" dirty="0">
              <a:solidFill>
                <a:srgbClr val="C00000"/>
              </a:solidFill>
              <a:latin typeface="Vivaldi" panose="03020602050506090804" pitchFamily="66" charset="0"/>
              <a:ea typeface="Arial Unicode MS" panose="020B0604020202020204" pitchFamily="34" charset="-128"/>
              <a:cs typeface="Arial Unicode MS" panose="020B0604020202020204" pitchFamily="34"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Tower Server</a:t>
            </a:r>
            <a:endParaRPr lang="zh-TW" altLang="en-US" dirty="0"/>
          </a:p>
        </p:txBody>
      </p:sp>
      <p:sp>
        <p:nvSpPr>
          <p:cNvPr id="3" name="內容版面配置區 2"/>
          <p:cNvSpPr>
            <a:spLocks noGrp="1"/>
          </p:cNvSpPr>
          <p:nvPr>
            <p:ph idx="1"/>
          </p:nvPr>
        </p:nvSpPr>
        <p:spPr/>
        <p:txBody>
          <a:bodyPr>
            <a:normAutofit/>
          </a:bodyPr>
          <a:lstStyle/>
          <a:p>
            <a:r>
              <a:rPr lang="zh-CN" altLang="en-US" sz="1500" dirty="0" smtClean="0"/>
              <a:t>就使用对象或者使用级别来说，目前常见的入门级和工作组级服务器基本上都采用这一服务器</a:t>
            </a:r>
            <a:r>
              <a:rPr lang="zh-CN" altLang="en-US" sz="1500" dirty="0" smtClean="0">
                <a:hlinkClick r:id="rId2"/>
              </a:rPr>
              <a:t>结构类型</a:t>
            </a:r>
            <a:r>
              <a:rPr lang="zh-CN" altLang="en-US" sz="1500" dirty="0" smtClean="0"/>
              <a:t>，一些部门级应用也会采用</a:t>
            </a:r>
            <a:r>
              <a:rPr lang="en-US" altLang="zh-CN" sz="1500" dirty="0" smtClean="0"/>
              <a:t>.</a:t>
            </a:r>
            <a:endParaRPr lang="zh-TW" altLang="en-US" sz="1500" dirty="0" smtClean="0"/>
          </a:p>
        </p:txBody>
      </p:sp>
      <p:pic>
        <p:nvPicPr>
          <p:cNvPr id="7170" name="Picture 2"/>
          <p:cNvPicPr>
            <a:picLocks noChangeAspect="1" noChangeArrowheads="1"/>
          </p:cNvPicPr>
          <p:nvPr/>
        </p:nvPicPr>
        <p:blipFill>
          <a:blip r:embed="rId3" cstate="print"/>
          <a:srcRect/>
          <a:stretch>
            <a:fillRect/>
          </a:stretch>
        </p:blipFill>
        <p:spPr bwMode="auto">
          <a:xfrm>
            <a:off x="2843808" y="2135973"/>
            <a:ext cx="5768702" cy="43140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Rack Server</a:t>
            </a:r>
            <a:endParaRPr lang="zh-TW" altLang="en-US" dirty="0"/>
          </a:p>
        </p:txBody>
      </p:sp>
      <p:pic>
        <p:nvPicPr>
          <p:cNvPr id="8195" name="Picture 3"/>
          <p:cNvPicPr>
            <a:picLocks noGrp="1" noChangeAspect="1" noChangeArrowheads="1"/>
          </p:cNvPicPr>
          <p:nvPr>
            <p:ph idx="1"/>
          </p:nvPr>
        </p:nvPicPr>
        <p:blipFill>
          <a:blip r:embed="rId2" cstate="print"/>
          <a:stretch>
            <a:fillRect/>
          </a:stretch>
        </p:blipFill>
        <p:spPr bwMode="auto">
          <a:xfrm>
            <a:off x="4211960" y="3068960"/>
            <a:ext cx="4225916" cy="2985195"/>
          </a:xfrm>
          <a:prstGeom prst="rect">
            <a:avLst/>
          </a:prstGeom>
          <a:noFill/>
          <a:ln w="9525">
            <a:noFill/>
            <a:miter lim="800000"/>
            <a:headEnd/>
            <a:tailEnd/>
          </a:ln>
        </p:spPr>
      </p:pic>
      <p:sp>
        <p:nvSpPr>
          <p:cNvPr id="6" name="矩形 5"/>
          <p:cNvSpPr/>
          <p:nvPr/>
        </p:nvSpPr>
        <p:spPr>
          <a:xfrm>
            <a:off x="611560" y="1556792"/>
            <a:ext cx="8064896" cy="1015663"/>
          </a:xfrm>
          <a:prstGeom prst="rect">
            <a:avLst/>
          </a:prstGeom>
        </p:spPr>
        <p:txBody>
          <a:bodyPr wrap="square">
            <a:spAutoFit/>
          </a:bodyPr>
          <a:lstStyle/>
          <a:p>
            <a:r>
              <a:rPr lang="zh-CN" altLang="en-US" sz="1500" dirty="0" smtClean="0"/>
              <a:t>机 架（</a:t>
            </a:r>
            <a:r>
              <a:rPr lang="en-US" altLang="zh-CN" sz="1500" dirty="0" smtClean="0"/>
              <a:t>RACK</a:t>
            </a:r>
            <a:r>
              <a:rPr lang="zh-CN" altLang="en-US" sz="1500" dirty="0" smtClean="0"/>
              <a:t>）结构是传统电信机房的设备结构标准，宽度为</a:t>
            </a:r>
            <a:r>
              <a:rPr lang="en-US" altLang="zh-CN" sz="1500" dirty="0" smtClean="0"/>
              <a:t>19</a:t>
            </a:r>
            <a:r>
              <a:rPr lang="zh-CN" altLang="en-US" sz="1500" dirty="0" smtClean="0"/>
              <a:t>英寸，高度以单位“</a:t>
            </a:r>
            <a:r>
              <a:rPr lang="en-US" altLang="zh-CN" sz="1500" dirty="0" smtClean="0"/>
              <a:t>U”</a:t>
            </a:r>
            <a:r>
              <a:rPr lang="zh-CN" altLang="en-US" sz="1500" dirty="0" smtClean="0"/>
              <a:t>计算，每“</a:t>
            </a:r>
            <a:r>
              <a:rPr lang="en-US" altLang="zh-CN" sz="1500" dirty="0" smtClean="0"/>
              <a:t>U”</a:t>
            </a:r>
            <a:r>
              <a:rPr lang="zh-CN" altLang="en-US" sz="1500" dirty="0" smtClean="0"/>
              <a:t>为</a:t>
            </a:r>
            <a:r>
              <a:rPr lang="en-US" altLang="zh-CN" sz="1500" dirty="0" smtClean="0"/>
              <a:t>1.75</a:t>
            </a:r>
            <a:r>
              <a:rPr lang="zh-CN" altLang="en-US" sz="1500" dirty="0" smtClean="0"/>
              <a:t>英寸，也就是</a:t>
            </a:r>
            <a:r>
              <a:rPr lang="en-US" altLang="zh-CN" sz="1500" dirty="0" smtClean="0"/>
              <a:t>4.445</a:t>
            </a:r>
            <a:r>
              <a:rPr lang="zh-CN" altLang="en-US" sz="1500" dirty="0" smtClean="0"/>
              <a:t>厘米。由于机架式服 务器具有节省空间、高密度、便于集中维护、管理等优势等特性，因而一经问世便倍受厂商和用户的推崇，在某些领域已迅速取代了传统塔式服务器。</a:t>
            </a:r>
            <a:endParaRPr lang="zh-TW" altLang="en-US" sz="1500" dirty="0" smtClean="0"/>
          </a:p>
        </p:txBody>
      </p:sp>
      <p:pic>
        <p:nvPicPr>
          <p:cNvPr id="8196" name="Picture 4"/>
          <p:cNvPicPr>
            <a:picLocks noChangeAspect="1" noChangeArrowheads="1"/>
          </p:cNvPicPr>
          <p:nvPr/>
        </p:nvPicPr>
        <p:blipFill>
          <a:blip r:embed="rId3" cstate="print"/>
          <a:srcRect/>
          <a:stretch>
            <a:fillRect/>
          </a:stretch>
        </p:blipFill>
        <p:spPr bwMode="auto">
          <a:xfrm>
            <a:off x="251520" y="3068960"/>
            <a:ext cx="3816423" cy="2963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Blade Server</a:t>
            </a:r>
            <a:endParaRPr lang="zh-TW" altLang="en-US" dirty="0"/>
          </a:p>
        </p:txBody>
      </p:sp>
      <p:pic>
        <p:nvPicPr>
          <p:cNvPr id="9218" name="Picture 2"/>
          <p:cNvPicPr>
            <a:picLocks noGrp="1" noChangeAspect="1" noChangeArrowheads="1"/>
          </p:cNvPicPr>
          <p:nvPr>
            <p:ph idx="1"/>
          </p:nvPr>
        </p:nvPicPr>
        <p:blipFill>
          <a:blip r:embed="rId2" cstate="print"/>
          <a:stretch>
            <a:fillRect/>
          </a:stretch>
        </p:blipFill>
        <p:spPr bwMode="auto">
          <a:xfrm>
            <a:off x="3995936" y="3412087"/>
            <a:ext cx="3465974" cy="2714075"/>
          </a:xfrm>
          <a:prstGeom prst="rect">
            <a:avLst/>
          </a:prstGeom>
          <a:noFill/>
          <a:ln w="9525">
            <a:noFill/>
            <a:miter lim="800000"/>
            <a:headEnd/>
            <a:tailEnd/>
          </a:ln>
        </p:spPr>
      </p:pic>
      <p:sp>
        <p:nvSpPr>
          <p:cNvPr id="5" name="矩形 4"/>
          <p:cNvSpPr/>
          <p:nvPr/>
        </p:nvSpPr>
        <p:spPr>
          <a:xfrm>
            <a:off x="467544" y="1556792"/>
            <a:ext cx="7704856" cy="1938992"/>
          </a:xfrm>
          <a:prstGeom prst="rect">
            <a:avLst/>
          </a:prstGeom>
        </p:spPr>
        <p:txBody>
          <a:bodyPr wrap="square">
            <a:spAutoFit/>
          </a:bodyPr>
          <a:lstStyle/>
          <a:p>
            <a:pPr marL="342900" indent="-342900">
              <a:lnSpc>
                <a:spcPct val="80000"/>
              </a:lnSpc>
              <a:spcBef>
                <a:spcPct val="20000"/>
              </a:spcBef>
              <a:buFont typeface="Arial" pitchFamily="34" charset="0"/>
              <a:buChar char="•"/>
            </a:pPr>
            <a:r>
              <a:rPr lang="zh-CN" altLang="en-US" sz="1500" dirty="0" smtClean="0"/>
              <a:t>刀片服务器（</a:t>
            </a:r>
            <a:r>
              <a:rPr lang="en-US" altLang="zh-CN" sz="1500" dirty="0" smtClean="0"/>
              <a:t>Blade Server</a:t>
            </a:r>
            <a:r>
              <a:rPr lang="zh-CN" altLang="en-US" sz="1500" dirty="0" smtClean="0"/>
              <a:t>）是一种更高可用高密度机架结构的服务器平台，通常在一个</a:t>
            </a:r>
            <a:r>
              <a:rPr lang="en-US" altLang="zh-CN" sz="1500" dirty="0" smtClean="0"/>
              <a:t>3U</a:t>
            </a:r>
            <a:r>
              <a:rPr lang="zh-CN" altLang="en-US" sz="1500" dirty="0" smtClean="0"/>
              <a:t>高的机箱里可以插入</a:t>
            </a:r>
            <a:r>
              <a:rPr lang="en-US" altLang="zh-CN" sz="1500" dirty="0" smtClean="0"/>
              <a:t>10-20</a:t>
            </a:r>
            <a:r>
              <a:rPr lang="zh-CN" altLang="en-US" sz="1500" dirty="0" smtClean="0"/>
              <a:t>余个“刀片”，其中每一块“刀片”实际上就是一块 系统主板，既类似一个个可独立工作的服务器，在这种模式下，每一个主板可以通过本地硬盘启动自己的操作系统，如</a:t>
            </a:r>
            <a:r>
              <a:rPr lang="en-US" altLang="zh-CN" sz="1500" dirty="0" smtClean="0"/>
              <a:t>Windows NT/2000</a:t>
            </a:r>
            <a:r>
              <a:rPr lang="zh-CN" altLang="en-US" sz="1500" dirty="0" smtClean="0"/>
              <a:t>、</a:t>
            </a:r>
            <a:r>
              <a:rPr lang="en-US" altLang="zh-CN" sz="1500" dirty="0" smtClean="0"/>
              <a:t>Linux</a:t>
            </a:r>
            <a:r>
              <a:rPr lang="zh-CN" altLang="en-US" sz="1500" dirty="0" smtClean="0"/>
              <a:t>、</a:t>
            </a:r>
            <a:r>
              <a:rPr lang="en-US" altLang="zh-CN" sz="1500" dirty="0" smtClean="0"/>
              <a:t>Solaris</a:t>
            </a:r>
            <a:r>
              <a:rPr lang="zh-CN" altLang="en-US" sz="1500" dirty="0" smtClean="0"/>
              <a:t>等等，服务于指定的不同用户群，相互之间没有关联；不过它们也可以用系统软件将这些主板集合成一个服务器集 群。在集群模式下，所有的主板可以连接起来提供高速的网络环境，可以共享资源，为相同的用户群服务，而由于每块“刀片”都是热插拔的，所以，系统可以轻松 地进行替换，这些服务器可共用系统背板、冗余电源、冗余风扇、网络端口、光驱、软驱、键盘、显示器和鼠标，一个机箱对外就是一台服务器，而且多个刀片机箱 还可以级联，形成更大的集群系统。</a:t>
            </a:r>
            <a:endParaRPr lang="zh-TW" altLang="en-US" sz="15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smtClean="0"/>
              <a:t>CL2100</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407/807/806</a:t>
            </a:r>
            <a:endParaRPr lang="en-US" altLang="zh-TW" sz="2000" dirty="0" smtClean="0"/>
          </a:p>
          <a:p>
            <a:r>
              <a:rPr lang="en-US" altLang="zh-TW" sz="2000" dirty="0" smtClean="0"/>
              <a:t>BMC chipset:2400</a:t>
            </a:r>
          </a:p>
          <a:p>
            <a:r>
              <a:rPr lang="en-US" altLang="zh-TW" sz="2000" dirty="0" err="1" smtClean="0"/>
              <a:t>PCH:Wellsburg</a:t>
            </a:r>
            <a:r>
              <a:rPr lang="en-US" altLang="zh-TW" sz="2000" dirty="0" smtClean="0"/>
              <a:t>-A</a:t>
            </a:r>
          </a:p>
          <a:p>
            <a:r>
              <a:rPr lang="en-US" altLang="zh-TW" sz="2000" dirty="0" err="1" smtClean="0"/>
              <a:t>CPU:Haswell-EP</a:t>
            </a:r>
            <a:endParaRPr lang="en-US" altLang="zh-TW" sz="2000" dirty="0"/>
          </a:p>
          <a:p>
            <a:pPr marL="0" indent="0">
              <a:buNone/>
            </a:pPr>
            <a:r>
              <a:rPr lang="en-US" altLang="zh-TW" sz="2000" dirty="0" smtClean="0"/>
              <a:t>	Broadwell</a:t>
            </a:r>
            <a:endParaRPr lang="en-US" altLang="zh-TW" sz="2000" dirty="0" smtClean="0"/>
          </a:p>
          <a:p>
            <a:r>
              <a:rPr lang="en-US" altLang="zh-TW" sz="2000" dirty="0" err="1" smtClean="0"/>
              <a:t>Codebase:Avcent</a:t>
            </a:r>
            <a:endParaRPr lang="zh-TW" altLang="en-US" sz="2000" dirty="0" smtClean="0"/>
          </a:p>
        </p:txBody>
      </p:sp>
      <p:pic>
        <p:nvPicPr>
          <p:cNvPr id="5" name="Picture 2"/>
          <p:cNvPicPr>
            <a:picLocks noChangeAspect="1" noChangeArrowheads="1"/>
          </p:cNvPicPr>
          <p:nvPr/>
        </p:nvPicPr>
        <p:blipFill>
          <a:blip r:embed="rId2" cstate="print"/>
          <a:srcRect/>
          <a:stretch>
            <a:fillRect/>
          </a:stretch>
        </p:blipFill>
        <p:spPr bwMode="auto">
          <a:xfrm>
            <a:off x="3308990" y="1700808"/>
            <a:ext cx="5007426" cy="39604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CL2200</a:t>
            </a:r>
            <a:endParaRPr lang="zh-TW" altLang="en-US" dirty="0"/>
          </a:p>
        </p:txBody>
      </p:sp>
      <p:sp>
        <p:nvSpPr>
          <p:cNvPr id="3" name="內容版面配置區 2"/>
          <p:cNvSpPr>
            <a:spLocks noGrp="1"/>
          </p:cNvSpPr>
          <p:nvPr>
            <p:ph idx="1"/>
          </p:nvPr>
        </p:nvSpPr>
        <p:spPr/>
        <p:txBody>
          <a:bodyPr/>
          <a:lstStyle/>
          <a:p>
            <a:r>
              <a:rPr lang="en-US" altLang="zh-TW" sz="2000" dirty="0" smtClean="0"/>
              <a:t>1211R</a:t>
            </a:r>
            <a:r>
              <a:rPr lang="en-US" altLang="zh-TW" sz="2000" dirty="0" smtClean="0"/>
              <a:t>/1218R</a:t>
            </a:r>
            <a:endParaRPr lang="en-US" altLang="zh-TW" sz="2000" dirty="0" smtClean="0"/>
          </a:p>
          <a:p>
            <a:r>
              <a:rPr lang="en-US" altLang="zh-TW" sz="2000" dirty="0" smtClean="0"/>
              <a:t>BMC chipset:2400</a:t>
            </a:r>
          </a:p>
          <a:p>
            <a:r>
              <a:rPr lang="en-US" altLang="zh-TW" sz="2000" dirty="0" err="1" smtClean="0"/>
              <a:t>PCH:Wellsburg</a:t>
            </a:r>
            <a:r>
              <a:rPr lang="en-US" altLang="zh-TW" sz="2000" dirty="0" smtClean="0"/>
              <a:t>-A</a:t>
            </a:r>
          </a:p>
          <a:p>
            <a:r>
              <a:rPr lang="en-US" altLang="zh-TW" sz="2000" dirty="0" err="1" smtClean="0"/>
              <a:t>CPU:Haswell</a:t>
            </a:r>
            <a:r>
              <a:rPr lang="en-US" altLang="zh-TW" sz="2000" dirty="0" smtClean="0"/>
              <a:t>-EP</a:t>
            </a:r>
          </a:p>
          <a:p>
            <a:r>
              <a:rPr lang="en-US" altLang="zh-TW" sz="2000" dirty="0" err="1" smtClean="0"/>
              <a:t>Codebase:Avcent</a:t>
            </a:r>
            <a:endParaRPr lang="zh-TW" altLang="en-US" sz="2000" dirty="0" smtClean="0"/>
          </a:p>
          <a:p>
            <a:endParaRPr lang="zh-TW" altLang="en-US" sz="2000" dirty="0" smtClean="0"/>
          </a:p>
        </p:txBody>
      </p:sp>
      <p:pic>
        <p:nvPicPr>
          <p:cNvPr id="2051" name="Picture 3"/>
          <p:cNvPicPr>
            <a:picLocks noChangeAspect="1" noChangeArrowheads="1"/>
          </p:cNvPicPr>
          <p:nvPr/>
        </p:nvPicPr>
        <p:blipFill>
          <a:blip r:embed="rId2" cstate="print"/>
          <a:srcRect/>
          <a:stretch>
            <a:fillRect/>
          </a:stretch>
        </p:blipFill>
        <p:spPr bwMode="auto">
          <a:xfrm>
            <a:off x="3203848" y="1556792"/>
            <a:ext cx="5032782"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CL3100</a:t>
            </a:r>
            <a:endParaRPr lang="zh-TW" altLang="en-US" dirty="0"/>
          </a:p>
        </p:txBody>
      </p:sp>
      <p:sp>
        <p:nvSpPr>
          <p:cNvPr id="3" name="內容版面配置區 2"/>
          <p:cNvSpPr>
            <a:spLocks noGrp="1"/>
          </p:cNvSpPr>
          <p:nvPr>
            <p:ph idx="1"/>
          </p:nvPr>
        </p:nvSpPr>
        <p:spPr>
          <a:xfrm>
            <a:off x="395536" y="1628800"/>
            <a:ext cx="8229600" cy="4525963"/>
          </a:xfrm>
        </p:spPr>
        <p:txBody>
          <a:bodyPr>
            <a:normAutofit/>
          </a:bodyPr>
          <a:lstStyle/>
          <a:p>
            <a:r>
              <a:rPr lang="en-US" altLang="zh-TW" sz="2000" dirty="0" err="1" smtClean="0"/>
              <a:t>Arcee</a:t>
            </a:r>
            <a:endParaRPr lang="en-US" altLang="zh-TW" sz="2000" dirty="0" smtClean="0"/>
          </a:p>
          <a:p>
            <a:r>
              <a:rPr lang="en-US" altLang="zh-TW" sz="2000" dirty="0" smtClean="0"/>
              <a:t>BMC chipset:2400</a:t>
            </a:r>
          </a:p>
          <a:p>
            <a:r>
              <a:rPr lang="en-US" altLang="zh-TW" sz="2000" dirty="0" err="1" smtClean="0"/>
              <a:t>PCH:Wellsburg</a:t>
            </a:r>
            <a:r>
              <a:rPr lang="en-US" altLang="zh-TW" sz="2000" dirty="0" smtClean="0"/>
              <a:t>-A</a:t>
            </a:r>
          </a:p>
          <a:p>
            <a:r>
              <a:rPr lang="en-US" altLang="zh-TW" sz="2000" dirty="0" err="1" smtClean="0"/>
              <a:t>CPU:Haswell</a:t>
            </a:r>
            <a:r>
              <a:rPr lang="en-US" altLang="zh-TW" sz="2000" dirty="0" smtClean="0"/>
              <a:t>/Broadwell</a:t>
            </a:r>
            <a:endParaRPr lang="en-US" altLang="zh-TW" sz="2000" dirty="0" smtClean="0"/>
          </a:p>
          <a:p>
            <a:r>
              <a:rPr lang="en-US" altLang="zh-TW" sz="2000" dirty="0" err="1" smtClean="0"/>
              <a:t>Codebase:AMI</a:t>
            </a:r>
            <a:endParaRPr lang="zh-TW" altLang="en-US" sz="2000" dirty="0" smtClean="0"/>
          </a:p>
        </p:txBody>
      </p:sp>
      <p:pic>
        <p:nvPicPr>
          <p:cNvPr id="3076" name="Picture 4"/>
          <p:cNvPicPr>
            <a:picLocks noChangeAspect="1" noChangeArrowheads="1"/>
          </p:cNvPicPr>
          <p:nvPr/>
        </p:nvPicPr>
        <p:blipFill>
          <a:blip r:embed="rId2" cstate="print"/>
          <a:srcRect/>
          <a:stretch>
            <a:fillRect/>
          </a:stretch>
        </p:blipFill>
        <p:spPr bwMode="auto">
          <a:xfrm>
            <a:off x="3563888" y="1589584"/>
            <a:ext cx="5019716"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CL4100</a:t>
            </a:r>
            <a:endParaRPr lang="zh-TW" altLang="en-US" dirty="0"/>
          </a:p>
        </p:txBody>
      </p:sp>
      <p:sp>
        <p:nvSpPr>
          <p:cNvPr id="3" name="內容版面配置區 2"/>
          <p:cNvSpPr>
            <a:spLocks noGrp="1"/>
          </p:cNvSpPr>
          <p:nvPr>
            <p:ph idx="1"/>
          </p:nvPr>
        </p:nvSpPr>
        <p:spPr/>
        <p:txBody>
          <a:bodyPr/>
          <a:lstStyle/>
          <a:p>
            <a:r>
              <a:rPr lang="en-US" altLang="zh-TW" sz="2000" dirty="0" smtClean="0"/>
              <a:t>Prowl</a:t>
            </a:r>
          </a:p>
          <a:p>
            <a:r>
              <a:rPr lang="en-US" altLang="zh-TW" sz="2000" dirty="0" smtClean="0"/>
              <a:t>BMC chipset:2400</a:t>
            </a:r>
          </a:p>
          <a:p>
            <a:r>
              <a:rPr lang="en-US" altLang="zh-TW" sz="2000" dirty="0" err="1" smtClean="0"/>
              <a:t>PCH:Wellsburg</a:t>
            </a:r>
            <a:r>
              <a:rPr lang="en-US" altLang="zh-TW" sz="2000" dirty="0" smtClean="0"/>
              <a:t>-A</a:t>
            </a:r>
          </a:p>
          <a:p>
            <a:r>
              <a:rPr lang="en-US" altLang="zh-TW" sz="2000" dirty="0" err="1" smtClean="0"/>
              <a:t>CPU:Broadwell-EP</a:t>
            </a:r>
            <a:endParaRPr lang="en-US" altLang="zh-TW" sz="2000" dirty="0" smtClean="0"/>
          </a:p>
          <a:p>
            <a:r>
              <a:rPr lang="en-US" altLang="zh-TW" sz="2000" dirty="0" smtClean="0"/>
              <a:t>Codebase</a:t>
            </a:r>
            <a:r>
              <a:rPr lang="en-US" altLang="zh-TW" sz="2000" dirty="0" smtClean="0"/>
              <a:t>: AMI</a:t>
            </a:r>
            <a:endParaRPr lang="zh-TW" altLang="en-US" sz="2000" dirty="0" smtClean="0"/>
          </a:p>
          <a:p>
            <a:endParaRPr lang="zh-TW" altLang="en-US" dirty="0"/>
          </a:p>
        </p:txBody>
      </p:sp>
      <p:pic>
        <p:nvPicPr>
          <p:cNvPr id="4" name="Picture 4"/>
          <p:cNvPicPr>
            <a:picLocks noChangeAspect="1" noChangeArrowheads="1"/>
          </p:cNvPicPr>
          <p:nvPr/>
        </p:nvPicPr>
        <p:blipFill>
          <a:blip r:embed="rId2" cstate="print"/>
          <a:srcRect/>
          <a:stretch>
            <a:fillRect/>
          </a:stretch>
        </p:blipFill>
        <p:spPr bwMode="auto">
          <a:xfrm>
            <a:off x="3563888" y="2492896"/>
            <a:ext cx="4205287" cy="392112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龍騰四海">
  <a:themeElements>
    <a:clrScheme name="龍騰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龍騰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龍騰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2938</TotalTime>
  <Words>1609</Words>
  <Application>Microsoft Office PowerPoint</Application>
  <PresentationFormat>On-screen Show (4:3)</PresentationFormat>
  <Paragraphs>100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龍騰四海</vt:lpstr>
      <vt:lpstr>Server Basic Introduction</vt:lpstr>
      <vt:lpstr>Server</vt:lpstr>
      <vt:lpstr>Tower Server</vt:lpstr>
      <vt:lpstr>Rack Server</vt:lpstr>
      <vt:lpstr>Blade Server</vt:lpstr>
      <vt:lpstr>CL2100</vt:lpstr>
      <vt:lpstr>CL2200</vt:lpstr>
      <vt:lpstr>CL3100</vt:lpstr>
      <vt:lpstr>CL4100</vt:lpstr>
      <vt:lpstr> CL5200</vt:lpstr>
      <vt:lpstr>CL5800</vt:lpstr>
      <vt:lpstr>CL7100 </vt:lpstr>
      <vt:lpstr>CL7100 - RMC </vt:lpstr>
      <vt:lpstr>CL7300 </vt:lpstr>
      <vt:lpstr>Grantley Refresh (Broadwell-EP + Wellsburg)</vt:lpstr>
      <vt:lpstr>Purley(Lewisburg)</vt:lpstr>
      <vt:lpstr>Purley Whitebox </vt:lpstr>
      <vt:lpstr>Comparisons</vt:lpstr>
      <vt:lpstr>Tick-Tock model</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孫阿南</dc:creator>
  <cp:lastModifiedBy>EricLin</cp:lastModifiedBy>
  <cp:revision>283</cp:revision>
  <dcterms:created xsi:type="dcterms:W3CDTF">2017-02-13T06:07:22Z</dcterms:created>
  <dcterms:modified xsi:type="dcterms:W3CDTF">2017-02-16T05:20:21Z</dcterms:modified>
</cp:coreProperties>
</file>