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72"/>
  </p:notesMasterIdLst>
  <p:handoutMasterIdLst>
    <p:handoutMasterId r:id="rId73"/>
  </p:handoutMasterIdLst>
  <p:sldIdLst>
    <p:sldId id="274" r:id="rId3"/>
    <p:sldId id="425" r:id="rId4"/>
    <p:sldId id="557" r:id="rId5"/>
    <p:sldId id="556" r:id="rId6"/>
    <p:sldId id="563" r:id="rId7"/>
    <p:sldId id="562" r:id="rId8"/>
    <p:sldId id="426" r:id="rId9"/>
    <p:sldId id="428" r:id="rId10"/>
    <p:sldId id="429" r:id="rId11"/>
    <p:sldId id="431" r:id="rId12"/>
    <p:sldId id="435" r:id="rId13"/>
    <p:sldId id="441" r:id="rId14"/>
    <p:sldId id="444" r:id="rId15"/>
    <p:sldId id="448" r:id="rId16"/>
    <p:sldId id="547" r:id="rId17"/>
    <p:sldId id="548" r:id="rId18"/>
    <p:sldId id="541" r:id="rId19"/>
    <p:sldId id="549" r:id="rId20"/>
    <p:sldId id="452" r:id="rId21"/>
    <p:sldId id="453" r:id="rId22"/>
    <p:sldId id="454" r:id="rId23"/>
    <p:sldId id="545" r:id="rId24"/>
    <p:sldId id="456" r:id="rId25"/>
    <p:sldId id="457" r:id="rId26"/>
    <p:sldId id="458" r:id="rId27"/>
    <p:sldId id="460" r:id="rId28"/>
    <p:sldId id="461" r:id="rId29"/>
    <p:sldId id="463" r:id="rId30"/>
    <p:sldId id="466" r:id="rId31"/>
    <p:sldId id="550" r:id="rId32"/>
    <p:sldId id="551" r:id="rId33"/>
    <p:sldId id="555" r:id="rId34"/>
    <p:sldId id="552" r:id="rId35"/>
    <p:sldId id="470" r:id="rId36"/>
    <p:sldId id="553" r:id="rId37"/>
    <p:sldId id="554" r:id="rId38"/>
    <p:sldId id="565" r:id="rId39"/>
    <p:sldId id="471" r:id="rId40"/>
    <p:sldId id="472" r:id="rId41"/>
    <p:sldId id="474" r:id="rId42"/>
    <p:sldId id="476" r:id="rId43"/>
    <p:sldId id="477" r:id="rId44"/>
    <p:sldId id="479" r:id="rId45"/>
    <p:sldId id="484" r:id="rId46"/>
    <p:sldId id="488" r:id="rId47"/>
    <p:sldId id="492" r:id="rId48"/>
    <p:sldId id="493" r:id="rId49"/>
    <p:sldId id="496" r:id="rId50"/>
    <p:sldId id="498" r:id="rId51"/>
    <p:sldId id="538" r:id="rId52"/>
    <p:sldId id="546" r:id="rId53"/>
    <p:sldId id="501" r:id="rId54"/>
    <p:sldId id="502" r:id="rId55"/>
    <p:sldId id="539" r:id="rId56"/>
    <p:sldId id="540" r:id="rId57"/>
    <p:sldId id="560" r:id="rId58"/>
    <p:sldId id="530" r:id="rId59"/>
    <p:sldId id="522" r:id="rId60"/>
    <p:sldId id="523" r:id="rId61"/>
    <p:sldId id="524" r:id="rId62"/>
    <p:sldId id="561" r:id="rId63"/>
    <p:sldId id="525" r:id="rId64"/>
    <p:sldId id="566" r:id="rId65"/>
    <p:sldId id="567" r:id="rId66"/>
    <p:sldId id="568" r:id="rId67"/>
    <p:sldId id="421" r:id="rId68"/>
    <p:sldId id="422" r:id="rId69"/>
    <p:sldId id="423" r:id="rId70"/>
    <p:sldId id="424" r:id="rId7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C9"/>
    <a:srgbClr val="FBEEDC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96" autoAdjust="0"/>
    <p:restoredTop sz="94484" autoAdjust="0"/>
  </p:normalViewPr>
  <p:slideViewPr>
    <p:cSldViewPr>
      <p:cViewPr>
        <p:scale>
          <a:sx n="75" d="100"/>
          <a:sy n="75" d="100"/>
        </p:scale>
        <p:origin x="1074" y="78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09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13-08-2014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13-08-2014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A874BD-1031-4293-87AD-FBBC82A23B83}" type="slidenum">
              <a:rPr lang="en-US"/>
              <a:pPr/>
              <a:t>57</a:t>
            </a:fld>
            <a:r>
              <a:rPr lang="en-US" dirty="0"/>
              <a:t>##</a:t>
            </a:r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05451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91015A-7735-44B6-83B3-DCE59FD6D69A}" type="slidenum">
              <a:rPr lang="en-US"/>
              <a:pPr/>
              <a:t>58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744889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F7FCB4-6B4C-47F4-9971-6918B6CC7ED5}" type="slidenum">
              <a:rPr lang="en-US"/>
              <a:pPr/>
              <a:t>62</a:t>
            </a:fld>
            <a:r>
              <a:rPr lang="en-US" dirty="0"/>
              <a:t>##</a:t>
            </a:r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823470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759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239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4529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57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46813-EC07-463F-88C6-89222FEEFF73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85128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11CC5C-B604-4E61-A93F-039A61AE8E7C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45712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8F7C87-297F-4768-A2F9-56F4DE179C51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1580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0413E1-0A9A-4AF6-9A3A-1D5C3C4F333C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11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662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31902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11C71-0AAF-4BF4-B6A0-00A4B683F4D3}" type="slidenum">
              <a:rPr lang="en-US"/>
              <a:pPr/>
              <a:t>51</a:t>
            </a:fld>
            <a:r>
              <a:rPr lang="en-US" dirty="0"/>
              <a:t>##</a:t>
            </a:r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09133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B2EED1-5F86-4130-8A9C-0D6D387AF9E3}" type="slidenum">
              <a:rPr lang="en-US"/>
              <a:pPr/>
              <a:t>52</a:t>
            </a:fld>
            <a:r>
              <a:rPr lang="en-US" dirty="0"/>
              <a:t>##</a:t>
            </a:r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26319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13-08-2014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13-08-2014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org/" TargetMode="External"/><Relationship Id="rId3" Type="http://schemas.openxmlformats.org/officeDocument/2006/relationships/hyperlink" Target="http://www.nakov.com/" TargetMode="External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rds.yahoo.com/_ylt=A0WTefZlhgpLqRMA8kKjzbkF/SIG=128oj9t9o/EXP=1259067365/**http:/www.flickr.com/photos/thorsdottir/3346542372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hyperlink" Target="http://derickrethans.nl/talks/phparch-php-variables-article.pdf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gif"/><Relationship Id="rId4" Type="http://schemas.openxmlformats.org/officeDocument/2006/relationships/image" Target="../media/image41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instances/details/5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2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5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79612" y="457200"/>
            <a:ext cx="9586699" cy="1476352"/>
          </a:xfrm>
        </p:spPr>
        <p:txBody>
          <a:bodyPr>
            <a:normAutofit/>
          </a:bodyPr>
          <a:lstStyle/>
          <a:p>
            <a:r>
              <a:rPr lang="en-US" dirty="0" smtClean="0"/>
              <a:t>PHP Syntax	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884612" y="1965299"/>
            <a:ext cx="7681699" cy="131130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Data Types, Variables, Operators, Expressions, </a:t>
            </a:r>
            <a:r>
              <a:rPr lang="en-US" dirty="0" smtClean="0"/>
              <a:t>Conditional </a:t>
            </a:r>
            <a:r>
              <a:rPr lang="en-US" dirty="0"/>
              <a:t>Statements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413" y="3308347"/>
            <a:ext cx="7382341" cy="29400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 title="Software University Foundation">
            <a:hlinkClick r:id="rId8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821983" y="1676400"/>
            <a:ext cx="2175525" cy="83855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Integer types </a:t>
            </a:r>
            <a:r>
              <a:rPr lang="en-US" sz="3200" dirty="0" smtClean="0"/>
              <a:t>represent </a:t>
            </a:r>
            <a:r>
              <a:rPr lang="en-US" sz="3200" dirty="0"/>
              <a:t>whole </a:t>
            </a:r>
            <a:r>
              <a:rPr lang="en-US" sz="3200" dirty="0" smtClean="0"/>
              <a:t>numbers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The size of an integer is platform-dependent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32-bit</a:t>
            </a:r>
            <a:r>
              <a:rPr lang="en-US" sz="2800" dirty="0" smtClean="0"/>
              <a:t>: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-2147483647</a:t>
            </a:r>
            <a:r>
              <a:rPr lang="en-US" sz="2800" dirty="0" smtClean="0"/>
              <a:t> to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2147483647</a:t>
            </a:r>
            <a:r>
              <a:rPr lang="en-US" sz="2800" dirty="0" smtClean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64-bit: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-9223372036854775807</a:t>
            </a:r>
            <a:r>
              <a:rPr lang="en-US" sz="2800" dirty="0" smtClean="0"/>
              <a:t> to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9223372036854775807</a:t>
            </a:r>
            <a:endParaRPr lang="en-US" sz="28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In Windows it is always 32-bit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200" dirty="0" smtClean="0"/>
              <a:t>Too large values for integer type are </a:t>
            </a:r>
            <a:r>
              <a:rPr lang="en-US" sz="3200" dirty="0"/>
              <a:t>automatically </a:t>
            </a:r>
            <a:r>
              <a:rPr lang="en-US" sz="3200" dirty="0" smtClean="0"/>
              <a:t>turned </a:t>
            </a:r>
            <a:r>
              <a:rPr lang="en-US" sz="3200" dirty="0"/>
              <a:t>into a floating-point </a:t>
            </a:r>
            <a:r>
              <a:rPr lang="en-US" sz="3200" dirty="0" smtClean="0"/>
              <a:t>number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Numbers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4212" y="4920984"/>
            <a:ext cx="107442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$maxInteger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FBEEC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2147483647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 gettype($maxInteger);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integer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$maxInteger +=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 gettype($maxInteger);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double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5114">
            <a:off x="9158653" y="1198657"/>
            <a:ext cx="2186608" cy="151422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70243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23825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Floating-point types represent </a:t>
            </a:r>
            <a:r>
              <a:rPr lang="en-US" dirty="0">
                <a:latin typeface="+mj-lt"/>
              </a:rPr>
              <a:t>real </a:t>
            </a:r>
            <a:r>
              <a:rPr lang="en-US" dirty="0" smtClean="0">
                <a:latin typeface="+mj-lt"/>
              </a:rPr>
              <a:t>numbers, 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5.63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+mj-lt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latin typeface="+mj-lt"/>
              </a:rPr>
              <a:t>In PHP the floating-point numbers are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64-bit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latin typeface="+mj-lt"/>
              </a:rPr>
              <a:t>Stored in the IEEE format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latin typeface="+mj-lt"/>
              </a:rPr>
              <a:t>Have range </a:t>
            </a:r>
            <a:r>
              <a:rPr lang="en-US" dirty="0">
                <a:latin typeface="+mj-lt"/>
              </a:rPr>
              <a:t>from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-1.79e+308</a:t>
            </a:r>
            <a:r>
              <a:rPr lang="en-US" dirty="0"/>
              <a:t>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1.79e+308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latin typeface="+mj-lt"/>
              </a:rPr>
              <a:t>Have precision of 15 digits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latin typeface="+mj-lt"/>
              </a:rPr>
              <a:t>Can </a:t>
            </a:r>
            <a:r>
              <a:rPr lang="en-US" dirty="0">
                <a:latin typeface="+mj-lt"/>
              </a:rPr>
              <a:t>behave abnormally in the </a:t>
            </a:r>
            <a:r>
              <a:rPr lang="en-US" dirty="0" smtClean="0">
                <a:latin typeface="+mj-lt"/>
              </a:rPr>
              <a:t>calculations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E.g.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0.1 + 0.2 = 0.30000000000000004</a:t>
            </a:r>
            <a:endParaRPr lang="en-US" dirty="0"/>
          </a:p>
          <a:p>
            <a:pPr lvl="1">
              <a:lnSpc>
                <a:spcPct val="110000"/>
              </a:lnSpc>
            </a:pPr>
            <a:endParaRPr lang="en-US" dirty="0" smtClean="0">
              <a:latin typeface="+mj-lt"/>
            </a:endParaRPr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Floating-Point Numbers</a:t>
            </a:r>
            <a:endParaRPr lang="bg-BG" sz="3800" dirty="0"/>
          </a:p>
        </p:txBody>
      </p:sp>
      <p:pic>
        <p:nvPicPr>
          <p:cNvPr id="6" name="Picture 2" descr="http://rds.yahoo.com/_ylt=A0WTb_4YeQpLi1UAAJqjzbkF/SIG=123oh4419/EXP=1259063960/**http%3A/www.usernomics.com/images/site/data2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58051">
            <a:off x="8702843" y="3523637"/>
            <a:ext cx="2722268" cy="20417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701892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dirty="0" smtClean="0"/>
              <a:t>Convert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floating-point </a:t>
            </a:r>
            <a:r>
              <a:rPr lang="en-US" dirty="0" smtClean="0"/>
              <a:t>to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integer</a:t>
            </a:r>
            <a:r>
              <a:rPr lang="en-US" dirty="0"/>
              <a:t> </a:t>
            </a:r>
            <a:r>
              <a:rPr lang="en-US" dirty="0" smtClean="0"/>
              <a:t>number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dirty="0" smtClean="0"/>
              <a:t>Convert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to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integer</a:t>
            </a:r>
            <a:r>
              <a:rPr lang="en-US" dirty="0"/>
              <a:t> </a:t>
            </a:r>
            <a:r>
              <a:rPr lang="en-US" dirty="0" smtClean="0"/>
              <a:t>number with rounding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dirty="0" smtClean="0"/>
              <a:t>Convert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string </a:t>
            </a:r>
            <a:r>
              <a:rPr lang="en-US" dirty="0" smtClean="0"/>
              <a:t>to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integer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 Conversion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36612" y="1879600"/>
            <a:ext cx="10512424" cy="8710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numCol="2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$variable = 5</a:t>
            </a:r>
            <a:r>
              <a:rPr lang="en-US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3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floatVar </a:t>
            </a: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floatval</a:t>
            </a: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($variable</a:t>
            </a:r>
            <a:r>
              <a:rPr lang="en-US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Or: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en-US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floatVar = (float)$variable;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581400"/>
            <a:ext cx="10512424" cy="8710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numCol="2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$variable = 5.24245;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$varInt </a:t>
            </a: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intval($variable</a:t>
            </a:r>
            <a:r>
              <a:rPr lang="en-US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Or:</a:t>
            </a:r>
            <a:endParaRPr lang="en-US" sz="23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$varInt = (int)$</a:t>
            </a: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variable;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5297438"/>
            <a:ext cx="10512424" cy="11541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$num = "3.14";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$int = (int)$num;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$float = (float)$num;</a:t>
            </a:r>
            <a:endParaRPr lang="en-US" sz="23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2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Has </a:t>
            </a:r>
            <a:r>
              <a:rPr lang="en-US" dirty="0">
                <a:latin typeface="+mj-lt"/>
              </a:rPr>
              <a:t>two possible values</a:t>
            </a:r>
            <a:r>
              <a:rPr lang="en-US" dirty="0" smtClean="0">
                <a:latin typeface="+mj-lt"/>
              </a:rPr>
              <a:t>:</a:t>
            </a:r>
            <a:r>
              <a:rPr lang="bg-BG" dirty="0" smtClean="0">
                <a:latin typeface="+mj-lt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true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false</a:t>
            </a:r>
            <a:endParaRPr lang="en-US" dirty="0" smtClean="0">
              <a:latin typeface="+mj-lt"/>
              <a:cs typeface="Consolas" pitchFamily="49" charset="0"/>
            </a:endParaRPr>
          </a:p>
          <a:p>
            <a:pPr lvl="1"/>
            <a:r>
              <a:rPr lang="en-US" dirty="0" smtClean="0">
                <a:latin typeface="+mj-lt"/>
                <a:cs typeface="Consolas" pitchFamily="49" charset="0"/>
              </a:rPr>
              <a:t>Values are case-insensitive (True, true, TRUE &amp; False, false, FALSE)</a:t>
            </a:r>
            <a:endParaRPr lang="en-US" dirty="0">
              <a:latin typeface="+mj-lt"/>
              <a:cs typeface="Consolas" pitchFamily="49" charset="0"/>
            </a:endParaRPr>
          </a:p>
          <a:p>
            <a:r>
              <a:rPr lang="en-US" dirty="0">
                <a:latin typeface="+mj-lt"/>
              </a:rPr>
              <a:t>Is useful in logical </a:t>
            </a:r>
            <a:r>
              <a:rPr lang="en-US" dirty="0" smtClean="0">
                <a:latin typeface="+mj-lt"/>
              </a:rPr>
              <a:t>expressions</a:t>
            </a:r>
          </a:p>
          <a:p>
            <a:r>
              <a:rPr lang="en-US" dirty="0" smtClean="0">
                <a:latin typeface="+mj-lt"/>
              </a:rPr>
              <a:t>Returns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"1"</a:t>
            </a:r>
            <a:r>
              <a:rPr lang="en-US" dirty="0" smtClean="0">
                <a:latin typeface="+mj-lt"/>
              </a:rPr>
              <a:t> or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"null"</a:t>
            </a:r>
            <a:endParaRPr lang="bg-BG" dirty="0">
              <a:latin typeface="+mj-lt"/>
            </a:endParaRPr>
          </a:p>
          <a:p>
            <a:r>
              <a:rPr lang="en-US" dirty="0">
                <a:latin typeface="+mj-lt"/>
              </a:rPr>
              <a:t>Example of </a:t>
            </a:r>
            <a:r>
              <a:rPr lang="en-US" dirty="0" smtClean="0">
                <a:latin typeface="+mj-lt"/>
              </a:rPr>
              <a:t>Boolean variables:</a:t>
            </a:r>
            <a:endParaRPr lang="en-US" dirty="0">
              <a:latin typeface="+mj-lt"/>
            </a:endParaRPr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Boolean Data Type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92585" y="4784971"/>
            <a:ext cx="10659627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echo(true);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cho(false);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nothing)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ar_dump(true);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bool(true)</a:t>
            </a:r>
            <a:endParaRPr lang="en-US" sz="2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var_dump(false);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bool(false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26235">
            <a:off x="8108914" y="3713638"/>
            <a:ext cx="2952750" cy="15525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01404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string data type represents a sequence of characters</a:t>
            </a:r>
          </a:p>
          <a:p>
            <a:r>
              <a:rPr lang="en-US" dirty="0"/>
              <a:t>Strings are enclosed in quotes:</a:t>
            </a:r>
          </a:p>
          <a:p>
            <a:pPr lvl="1"/>
            <a:r>
              <a:rPr lang="en-US" dirty="0"/>
              <a:t>Both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'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dirty="0"/>
              <a:t> work correctly, with “anomalies</a:t>
            </a:r>
            <a:r>
              <a:rPr lang="en-US" dirty="0" smtClean="0"/>
              <a:t>”</a:t>
            </a:r>
          </a:p>
          <a:p>
            <a:pPr lvl="2"/>
            <a:r>
              <a:rPr lang="en-US" dirty="0" smtClean="0"/>
              <a:t>Best practices suggest using single quotes</a:t>
            </a:r>
          </a:p>
          <a:p>
            <a:endParaRPr lang="en-US" dirty="0" smtClean="0"/>
          </a:p>
          <a:p>
            <a:r>
              <a:rPr lang="en-US" dirty="0" smtClean="0"/>
              <a:t>Strings </a:t>
            </a:r>
            <a:r>
              <a:rPr lang="en-US" dirty="0"/>
              <a:t>can be concatenated (joined together)</a:t>
            </a:r>
          </a:p>
          <a:p>
            <a:pPr lvl="1"/>
            <a:r>
              <a:rPr lang="en-US" dirty="0"/>
              <a:t>Using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en-US" dirty="0" smtClean="0"/>
              <a:t>(</a:t>
            </a:r>
            <a:r>
              <a:rPr lang="en-US" dirty="0"/>
              <a:t>dot) operator</a:t>
            </a:r>
          </a:p>
          <a:p>
            <a:pPr lvl="1"/>
            <a:endParaRPr lang="en-US" dirty="0"/>
          </a:p>
          <a:p>
            <a:pPr marL="377887" lvl="1" indent="0">
              <a:buNone/>
            </a:pPr>
            <a:endParaRPr lang="en-US" dirty="0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String Data Type</a:t>
            </a:r>
            <a:endParaRPr lang="bg-BG" dirty="0"/>
          </a:p>
        </p:txBody>
      </p:sp>
      <p:sp>
        <p:nvSpPr>
          <p:cNvPr id="519172" name="Rectangle 4"/>
          <p:cNvSpPr>
            <a:spLocks noChangeArrowheads="1"/>
          </p:cNvSpPr>
          <p:nvPr/>
        </p:nvSpPr>
        <p:spPr bwMode="auto">
          <a:xfrm>
            <a:off x="1062036" y="3913496"/>
            <a:ext cx="10061576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$string =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'Welcome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to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PHP';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2036" y="5943600"/>
            <a:ext cx="10061576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$name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'Soft' . ' ' . 'Uni';</a:t>
            </a:r>
          </a:p>
        </p:txBody>
      </p:sp>
    </p:spTree>
    <p:extLst>
      <p:ext uri="{BB962C8B-B14F-4D97-AF65-F5344CB8AC3E}">
        <p14:creationId xmlns:p14="http://schemas.microsoft.com/office/powerpoint/2010/main" val="2108210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Single-quoted strings </a:t>
            </a:r>
            <a:r>
              <a:rPr lang="en-US" sz="3200" dirty="0"/>
              <a:t>do not interpolate </a:t>
            </a:r>
            <a:r>
              <a:rPr lang="en-US" sz="3200" dirty="0" smtClean="0"/>
              <a:t>variables</a:t>
            </a:r>
            <a:r>
              <a:rPr lang="en-US" sz="3200" dirty="0" smtClean="0"/>
              <a:t>:</a:t>
            </a:r>
            <a:endParaRPr lang="en-US" sz="3200" dirty="0" smtClean="0"/>
          </a:p>
          <a:p>
            <a:endParaRPr lang="en-US" sz="3200" dirty="0" smtClean="0"/>
          </a:p>
          <a:p>
            <a:pPr>
              <a:spcBef>
                <a:spcPts val="3000"/>
              </a:spcBef>
            </a:pPr>
            <a:r>
              <a:rPr lang="en-US" sz="3200" dirty="0" smtClean="0"/>
              <a:t>Double-quoted </a:t>
            </a:r>
            <a:r>
              <a:rPr lang="en-US" sz="3200" dirty="0" smtClean="0"/>
              <a:t>string interpolate variables</a:t>
            </a:r>
            <a:r>
              <a:rPr lang="en-US" sz="3200" dirty="0" smtClean="0"/>
              <a:t>:</a:t>
            </a:r>
            <a:endParaRPr lang="en-US" sz="3200" dirty="0"/>
          </a:p>
          <a:p>
            <a:endParaRPr lang="en-US" sz="3200" dirty="0" smtClean="0"/>
          </a:p>
          <a:p>
            <a:endParaRPr lang="en-US" sz="3200" dirty="0" smtClean="0"/>
          </a:p>
          <a:p>
            <a:pPr>
              <a:spcBef>
                <a:spcPts val="1800"/>
              </a:spcBef>
            </a:pPr>
            <a:r>
              <a:rPr lang="en-US" sz="3200" dirty="0" smtClean="0"/>
              <a:t>Curly braces ensures </a:t>
            </a:r>
            <a:r>
              <a:rPr lang="en-US" sz="3200" dirty="0"/>
              <a:t>the correct variable is </a:t>
            </a:r>
            <a:r>
              <a:rPr lang="en-US" sz="3200" dirty="0" smtClean="0"/>
              <a:t>interpolated</a:t>
            </a:r>
            <a:endParaRPr lang="en-US" sz="3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Interpolation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5313">
            <a:off x="9600278" y="2620353"/>
            <a:ext cx="2111161" cy="14087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818693" y="1815558"/>
            <a:ext cx="8497791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$name = 'Fred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'Hello, $name'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Hello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 $name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53257" y="3413272"/>
            <a:ext cx="8497791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$who = '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Svetlin';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$where = 'here';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 "$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who was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$where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";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Svetlin was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here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853257" y="5597824"/>
            <a:ext cx="8497791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$n = 12;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 "You are the {$n}th person";</a:t>
            </a:r>
          </a:p>
        </p:txBody>
      </p:sp>
    </p:spTree>
    <p:extLst>
      <p:ext uri="{BB962C8B-B14F-4D97-AF65-F5344CB8AC3E}">
        <p14:creationId xmlns:p14="http://schemas.microsoft.com/office/powerpoint/2010/main" val="36010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dirty="0"/>
              <a:t>array holds a group of values, which you can identify by </a:t>
            </a:r>
            <a:r>
              <a:rPr lang="en-US" dirty="0" smtClean="0"/>
              <a:t>position or identifying name</a:t>
            </a:r>
          </a:p>
          <a:p>
            <a:pPr lvl="1"/>
            <a:r>
              <a:rPr lang="en-US" dirty="0" smtClean="0"/>
              <a:t>Arrays with number identifiers (with zero </a:t>
            </a:r>
            <a:r>
              <a:rPr lang="en-US" dirty="0"/>
              <a:t>being the first position) </a:t>
            </a:r>
            <a:endParaRPr lang="en-US" dirty="0" smtClean="0"/>
          </a:p>
          <a:p>
            <a:pPr lvl="1"/>
            <a:endParaRPr lang="en-US" dirty="0" smtClean="0"/>
          </a:p>
          <a:p>
            <a:pPr marL="377887" lvl="1" indent="0">
              <a:buNone/>
            </a:pPr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dirty="0" smtClean="0"/>
              <a:t>Associative arrays with string identifiers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Type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12812" y="3073400"/>
            <a:ext cx="9633886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$students[0] = "Dean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$students[1] =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"Vladislav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$students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array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Dean",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Vladislav");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12812" y="5154444"/>
            <a:ext cx="9633886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$students['Dean'] = 6;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$students['Vladislav']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$students = array('Dean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=&gt; 6, 'Vladislav' =&gt; 5);</a:t>
            </a:r>
          </a:p>
        </p:txBody>
      </p:sp>
    </p:spTree>
    <p:extLst>
      <p:ext uri="{BB962C8B-B14F-4D97-AF65-F5344CB8AC3E}">
        <p14:creationId xmlns:p14="http://schemas.microsoft.com/office/powerpoint/2010/main" val="15819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class is a definition of </a:t>
            </a:r>
            <a:r>
              <a:rPr lang="en-US" dirty="0" smtClean="0"/>
              <a:t>a structure</a:t>
            </a:r>
          </a:p>
          <a:p>
            <a:pPr lvl="1"/>
            <a:r>
              <a:rPr lang="en-US" dirty="0" smtClean="0"/>
              <a:t>Contains properties (variables) and methods (functions)</a:t>
            </a:r>
            <a:endParaRPr lang="en-US" dirty="0"/>
          </a:p>
          <a:p>
            <a:r>
              <a:rPr lang="en-US" dirty="0" smtClean="0"/>
              <a:t>Once a </a:t>
            </a:r>
            <a:r>
              <a:rPr lang="en-US" dirty="0"/>
              <a:t>class is defined, any number of objects can be made from it with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dirty="0" smtClean="0"/>
              <a:t> keyword</a:t>
            </a:r>
          </a:p>
          <a:p>
            <a:r>
              <a:rPr lang="en-US" dirty="0" smtClean="0"/>
              <a:t>Object’s properties/methods </a:t>
            </a:r>
            <a:r>
              <a:rPr lang="en-US" dirty="0"/>
              <a:t>can be accessed with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-&gt;</a:t>
            </a:r>
            <a:r>
              <a:rPr lang="en-US" dirty="0" smtClean="0"/>
              <a:t> construct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Type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14824" y="4697690"/>
            <a:ext cx="5765999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$svetlin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new Person;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$svetlin-&gt;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Svetlin');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 "Hello,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{$svetlin-&gt;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name}\n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4092" y="4088292"/>
            <a:ext cx="5219797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Person {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public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function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name ($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newname)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$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this-&gt;name = $newname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}	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69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Special </a:t>
            </a:r>
            <a:r>
              <a:rPr lang="en-US" dirty="0"/>
              <a:t>variable, holding a reference to an external </a:t>
            </a:r>
            <a:r>
              <a:rPr lang="en-US" dirty="0" smtClean="0"/>
              <a:t>resource</a:t>
            </a:r>
          </a:p>
          <a:p>
            <a:pPr lvl="1"/>
            <a:r>
              <a:rPr lang="en-US" dirty="0" smtClean="0"/>
              <a:t>E.g. opened file, database connection, image </a:t>
            </a:r>
            <a:r>
              <a:rPr lang="en-US" dirty="0"/>
              <a:t>canvas </a:t>
            </a:r>
            <a:r>
              <a:rPr lang="en-US" dirty="0" smtClean="0"/>
              <a:t>area</a:t>
            </a:r>
          </a:p>
          <a:p>
            <a:r>
              <a:rPr lang="en-US" dirty="0"/>
              <a:t>Resources are created and used by special functions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Resource</a:t>
            </a:r>
            <a:r>
              <a:rPr lang="en-US" dirty="0"/>
              <a:t> with no more references to it is detected </a:t>
            </a:r>
            <a:r>
              <a:rPr lang="en-US" dirty="0" smtClean="0"/>
              <a:t>automatically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freed by the garbage </a:t>
            </a:r>
            <a:r>
              <a:rPr lang="en-US" dirty="0" smtClean="0"/>
              <a:t>collector</a:t>
            </a:r>
          </a:p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is_resource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 smtClean="0"/>
              <a:t>function checks </a:t>
            </a:r>
            <a:r>
              <a:rPr lang="en-US" dirty="0"/>
              <a:t>whether a value is a </a:t>
            </a:r>
            <a:r>
              <a:rPr lang="en-US" dirty="0" smtClean="0"/>
              <a:t>resource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Type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7639" y="4607207"/>
            <a:ext cx="10350369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$res = database_connect();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database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connect function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database_query($res);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$res = "boo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";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database connection automatically closed because $res is redefined</a:t>
            </a:r>
          </a:p>
        </p:txBody>
      </p:sp>
    </p:spTree>
    <p:extLst>
      <p:ext uri="{BB962C8B-B14F-4D97-AF65-F5344CB8AC3E}">
        <p14:creationId xmlns:p14="http://schemas.microsoft.com/office/powerpoint/2010/main" val="67794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25704"/>
            <a:ext cx="8938472" cy="820600"/>
          </a:xfrm>
        </p:spPr>
        <p:txBody>
          <a:bodyPr/>
          <a:lstStyle/>
          <a:p>
            <a:r>
              <a:rPr lang="en-US" dirty="0" smtClean="0"/>
              <a:t>Null Values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What is </a:t>
            </a:r>
            <a:r>
              <a:rPr lang="en-US" dirty="0" smtClean="0">
                <a:solidFill>
                  <a:schemeClr val="tx1"/>
                </a:solidFill>
              </a:rPr>
              <a:t>NULL</a:t>
            </a:r>
            <a:r>
              <a:rPr lang="en-US" dirty="0" smtClean="0"/>
              <a:t> </a:t>
            </a:r>
            <a:r>
              <a:rPr lang="en-US" dirty="0" smtClean="0">
                <a:latin typeface="+mj-lt"/>
              </a:rPr>
              <a:t>in PHP?</a:t>
            </a:r>
            <a:endParaRPr lang="en-US" dirty="0">
              <a:latin typeface="+mj-lt"/>
            </a:endParaRPr>
          </a:p>
        </p:txBody>
      </p:sp>
      <p:pic>
        <p:nvPicPr>
          <p:cNvPr id="6146" name="Picture 2" descr="http://measuredme.com/wp-content/uploads/2013/01/quantified-self-self-tracking-data-and-missing-valu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070" y="1181024"/>
            <a:ext cx="4558756" cy="3409950"/>
          </a:xfrm>
          <a:prstGeom prst="rect">
            <a:avLst/>
          </a:prstGeom>
          <a:solidFill>
            <a:srgbClr val="FFFFFF"/>
          </a:solidFill>
          <a:effectLst>
            <a:softEdge rad="63500"/>
          </a:effectLst>
          <a:extLst/>
        </p:spPr>
      </p:pic>
      <p:pic>
        <p:nvPicPr>
          <p:cNvPr id="6148" name="Picture 4" descr="http://www.codeproject.com/KB/architecture/648760/Null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60" t="-11339" r="-13260" b="-11339"/>
          <a:stretch/>
        </p:blipFill>
        <p:spPr bwMode="auto">
          <a:xfrm>
            <a:off x="8913812" y="1793740"/>
            <a:ext cx="2112000" cy="2047857"/>
          </a:xfrm>
          <a:prstGeom prst="rect">
            <a:avLst/>
          </a:prstGeom>
          <a:solidFill>
            <a:srgbClr val="FFFFFF"/>
          </a:solidFill>
          <a:effectLst>
            <a:softEdge rad="63500"/>
          </a:effectLst>
        </p:spPr>
      </p:pic>
      <p:pic>
        <p:nvPicPr>
          <p:cNvPr id="2050" name="Picture 2" descr="A null set symbol, one of the many symbols for atheis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54" y="1793740"/>
            <a:ext cx="2047858" cy="2047858"/>
          </a:xfrm>
          <a:prstGeom prst="rect">
            <a:avLst/>
          </a:prstGeom>
          <a:solidFill>
            <a:srgbClr val="FFFFFF"/>
          </a:solidFill>
          <a:effectLst>
            <a:softEdge rad="63500"/>
          </a:effectLst>
          <a:extLst/>
        </p:spPr>
      </p:pic>
    </p:spTree>
    <p:extLst>
      <p:ext uri="{BB962C8B-B14F-4D97-AF65-F5344CB8AC3E}">
        <p14:creationId xmlns:p14="http://schemas.microsoft.com/office/powerpoint/2010/main" val="185079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1175" indent="-51117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Data Types in PHP</a:t>
            </a:r>
          </a:p>
          <a:p>
            <a:pPr marL="815921" lvl="1" indent="-511175">
              <a:lnSpc>
                <a:spcPct val="100000"/>
              </a:lnSpc>
            </a:pPr>
            <a:r>
              <a:rPr lang="en-US" dirty="0" smtClean="0"/>
              <a:t>Integer, Floating-Point, Boolean, String</a:t>
            </a:r>
          </a:p>
          <a:p>
            <a:pPr marL="511175" indent="-511175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Declaring and Using Variables</a:t>
            </a:r>
            <a:endParaRPr lang="en-US" dirty="0"/>
          </a:p>
          <a:p>
            <a:pPr marL="511175" indent="-511175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Operators, Expressions, Statements</a:t>
            </a:r>
          </a:p>
          <a:p>
            <a:pPr marL="511175" indent="-511175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Conditional Statements</a:t>
            </a:r>
          </a:p>
          <a:p>
            <a:pPr marL="815921" lvl="1" indent="-511175">
              <a:lnSpc>
                <a:spcPct val="100000"/>
              </a:lnSpc>
            </a:pPr>
            <a:r>
              <a:rPr lang="en-US" sz="3400" dirty="0"/>
              <a:t>If-else, switch-case</a:t>
            </a:r>
            <a:endParaRPr lang="en-US" sz="3400" dirty="0" smtClean="0"/>
          </a:p>
          <a:p>
            <a:pPr marL="511175" indent="-511175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False-like Conditions</a:t>
            </a:r>
          </a:p>
          <a:p>
            <a:pPr marL="511175" indent="-511175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Accessing Forms Fields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3849562"/>
            <a:ext cx="2551238" cy="255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31293">
            <a:off x="6613461" y="1934498"/>
            <a:ext cx="4857750" cy="65480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418359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+mj-lt"/>
              </a:rPr>
              <a:t>In PHP there is a special value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NULL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+mj-lt"/>
              </a:rPr>
              <a:t>Undefined means that a variable is declared but not initialized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+mj-lt"/>
              </a:rPr>
              <a:t>Null means that an object exists and is empty (has no value)</a:t>
            </a:r>
            <a:endParaRPr lang="en-US" dirty="0">
              <a:latin typeface="+mj-lt"/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+mj-lt"/>
              </a:rPr>
              <a:t>All variables can be reset to null with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unset()</a:t>
            </a: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Value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90397" y="3886200"/>
            <a:ext cx="7301648" cy="23267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&lt;?php </a:t>
            </a:r>
            <a:br>
              <a:rPr lang="en-US" sz="2200" b="1" noProof="1" smtClean="0">
                <a:solidFill>
                  <a:srgbClr val="FBEEC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b="1" noProof="1" smtClean="0">
                <a:solidFill>
                  <a:srgbClr val="FBEEC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$variable;</a:t>
            </a:r>
            <a:r>
              <a:rPr lang="en-US" sz="2200" b="1" noProof="1" smtClean="0">
                <a:solidFill>
                  <a:srgbClr val="FBEEC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 is undefined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$variable = 4;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variable has value 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$variable = NULL;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variable has no value</a:t>
            </a:r>
          </a:p>
          <a:p>
            <a:pPr marL="0"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unset($variable);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endParaRPr lang="en-US" sz="22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en-US" sz="22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612" y="3810000"/>
            <a:ext cx="1924871" cy="256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37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variable type can be checked with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gettype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Or just print it with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var_dump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3000" dirty="0" smtClean="0">
                <a:cs typeface="Consolas" panose="020B0609020204030204" pitchFamily="49" charset="0"/>
              </a:rPr>
              <a:t>Great</a:t>
            </a:r>
            <a:r>
              <a:rPr lang="en-US" sz="3000" dirty="0" smtClean="0"/>
              <a:t> for checking the type and value of a given variable in the code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the Type of a Variable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25982" y="3329190"/>
            <a:ext cx="5697030" cy="30716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$boolVariable = true;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gettype($boolVariable);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boolean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$intVariable = 123;</a:t>
            </a:r>
            <a:endParaRPr lang="en-US" sz="22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gettype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($intVariable);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integer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$stringVariable = 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SoftUni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gettype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($stringVariable);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string</a:t>
            </a:r>
            <a:endParaRPr lang="en-US" sz="2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27812" y="3329190"/>
            <a:ext cx="4970971" cy="30716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 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true;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var_dump(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b);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boolean(true)</a:t>
            </a:r>
            <a:endParaRPr lang="en-US" sz="2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$i 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123;</a:t>
            </a:r>
            <a:endParaRPr lang="en-US" sz="22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var_dump($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i);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integer(123)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$s 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"PHP";</a:t>
            </a:r>
            <a:endParaRPr lang="en-US" sz="2200" b="1" noProof="1" smtClean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var_dump($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s);</a:t>
            </a:r>
            <a:r>
              <a:rPr lang="bg-BG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string("PHP")</a:t>
            </a:r>
            <a:endParaRPr lang="en-US" sz="2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53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648200"/>
            <a:ext cx="8938472" cy="820600"/>
          </a:xfrm>
        </p:spPr>
        <p:txBody>
          <a:bodyPr/>
          <a:lstStyle/>
          <a:p>
            <a:r>
              <a:rPr lang="en-US" dirty="0" smtClean="0"/>
              <a:t>Data Types in PHP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4839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rds.yahoo.com/_ylt=A0WTefWqgwpLa3UA4zejzbkF/SIG=12da60fkg/EXP=1259066666/**http%3A/www.sxc.hu/pic/m/f/fr/freedee/132971_newspap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2" y="1447800"/>
            <a:ext cx="5524500" cy="30003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192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832518"/>
            <a:ext cx="8938472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Declaring and Using Variables</a:t>
            </a:r>
          </a:p>
        </p:txBody>
      </p:sp>
      <p:pic>
        <p:nvPicPr>
          <p:cNvPr id="45064" name="Picture 8" descr="View Image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2" y="1847098"/>
            <a:ext cx="3352800" cy="2306726"/>
          </a:xfrm>
          <a:prstGeom prst="rect">
            <a:avLst/>
          </a:prstGeom>
          <a:noFill/>
        </p:spPr>
      </p:pic>
      <p:grpSp>
        <p:nvGrpSpPr>
          <p:cNvPr id="9" name="Group 8"/>
          <p:cNvGrpSpPr/>
          <p:nvPr/>
        </p:nvGrpSpPr>
        <p:grpSpPr>
          <a:xfrm>
            <a:off x="6475412" y="2182898"/>
            <a:ext cx="1938883" cy="1635125"/>
            <a:chOff x="6629400" y="609600"/>
            <a:chExt cx="1938883" cy="1635125"/>
          </a:xfrm>
        </p:grpSpPr>
        <p:pic>
          <p:nvPicPr>
            <p:cNvPr id="40962" name="Picture 2" descr="http://www.clker.com/cliparts/e/4/3/7/1194985850869704712package_frederic_moser_01.svg.hi.png"/>
            <p:cNvPicPr>
              <a:picLocks noChangeAspect="1" noChangeArrowheads="1"/>
            </p:cNvPicPr>
            <p:nvPr/>
          </p:nvPicPr>
          <p:blipFill>
            <a:blip r:embed="rId5" cstate="screen">
              <a:lum bright="20000" contras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609600"/>
              <a:ext cx="1938883" cy="1635125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 rot="20324634">
              <a:off x="7256785" y="1050530"/>
              <a:ext cx="36099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 rot="1768578">
              <a:off x="7675907" y="1010442"/>
              <a:ext cx="36099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q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19981374">
              <a:off x="7441170" y="1441380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30537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58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variable </a:t>
            </a:r>
            <a:r>
              <a:rPr lang="en-US" dirty="0"/>
              <a:t>is a:</a:t>
            </a:r>
          </a:p>
          <a:p>
            <a:pPr lvl="1"/>
            <a:r>
              <a:rPr lang="en-US" dirty="0"/>
              <a:t>Placeholder of information that can </a:t>
            </a:r>
            <a:r>
              <a:rPr lang="en-US" dirty="0" smtClean="0"/>
              <a:t>be changed </a:t>
            </a:r>
            <a:r>
              <a:rPr lang="en-US" dirty="0"/>
              <a:t>at </a:t>
            </a:r>
            <a:r>
              <a:rPr lang="en-US" dirty="0" smtClean="0"/>
              <a:t>run-time</a:t>
            </a:r>
          </a:p>
          <a:p>
            <a:pPr lvl="1"/>
            <a:r>
              <a:rPr lang="en-US" dirty="0" smtClean="0"/>
              <a:t>A piece of computer memory holding some value</a:t>
            </a:r>
            <a:endParaRPr lang="en-US" dirty="0"/>
          </a:p>
          <a:p>
            <a:r>
              <a:rPr lang="en-US" dirty="0"/>
              <a:t>Variables allow you to:</a:t>
            </a:r>
          </a:p>
          <a:p>
            <a:pPr lvl="1"/>
            <a:r>
              <a:rPr lang="en-US" dirty="0"/>
              <a:t>Store information</a:t>
            </a:r>
          </a:p>
          <a:p>
            <a:pPr lvl="1"/>
            <a:r>
              <a:rPr lang="en-US" dirty="0"/>
              <a:t>Retrieve the stored information</a:t>
            </a:r>
          </a:p>
          <a:p>
            <a:pPr lvl="1"/>
            <a:r>
              <a:rPr lang="en-US" dirty="0" smtClean="0"/>
              <a:t>Change the </a:t>
            </a:r>
            <a:r>
              <a:rPr lang="en-US" dirty="0"/>
              <a:t>stored information</a:t>
            </a:r>
            <a:endParaRPr lang="bg-BG" dirty="0"/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Variable?</a:t>
            </a:r>
            <a:endParaRPr lang="bg-BG" dirty="0"/>
          </a:p>
        </p:txBody>
      </p:sp>
      <p:grpSp>
        <p:nvGrpSpPr>
          <p:cNvPr id="6" name="Group 5"/>
          <p:cNvGrpSpPr/>
          <p:nvPr/>
        </p:nvGrpSpPr>
        <p:grpSpPr>
          <a:xfrm>
            <a:off x="8803729" y="4079875"/>
            <a:ext cx="2319883" cy="2016125"/>
            <a:chOff x="6629400" y="609600"/>
            <a:chExt cx="1938883" cy="1635125"/>
          </a:xfrm>
        </p:grpSpPr>
        <p:pic>
          <p:nvPicPr>
            <p:cNvPr id="7" name="Picture 2" descr="http://www.clker.com/cliparts/e/4/3/7/1194985850869704712package_frederic_moser_01.svg.hi.png"/>
            <p:cNvPicPr>
              <a:picLocks noChangeAspect="1" noChangeArrowheads="1"/>
            </p:cNvPicPr>
            <p:nvPr/>
          </p:nvPicPr>
          <p:blipFill>
            <a:blip r:embed="rId2" cstate="screen">
              <a:lum bright="20000" contras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609600"/>
              <a:ext cx="1938883" cy="1635125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 rot="20324634">
              <a:off x="7256785" y="1050530"/>
              <a:ext cx="36099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1768578">
              <a:off x="7675907" y="1010442"/>
              <a:ext cx="36099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q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 rot="19981374">
              <a:off x="7441170" y="1441380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43941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59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A variable has: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Name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Type</a:t>
            </a:r>
            <a:r>
              <a:rPr lang="en-US" dirty="0">
                <a:latin typeface="+mj-lt"/>
              </a:rPr>
              <a:t> (of stored data)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Value</a:t>
            </a:r>
          </a:p>
          <a:p>
            <a:r>
              <a:rPr lang="en-US" dirty="0" smtClean="0">
                <a:latin typeface="+mj-lt"/>
              </a:rPr>
              <a:t>Example:</a:t>
            </a:r>
          </a:p>
          <a:p>
            <a:pPr lvl="1"/>
            <a:r>
              <a:rPr lang="en-US" dirty="0" smtClean="0">
                <a:latin typeface="+mj-lt"/>
              </a:rPr>
              <a:t>Name: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$counter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latin typeface="+mj-lt"/>
              <a:cs typeface="Consolas" pitchFamily="49" charset="0"/>
            </a:endParaRPr>
          </a:p>
          <a:p>
            <a:pPr lvl="1"/>
            <a:r>
              <a:rPr lang="en-US" dirty="0" smtClean="0">
                <a:latin typeface="+mj-lt"/>
              </a:rPr>
              <a:t>Type: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integer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latin typeface="+mj-lt"/>
              <a:cs typeface="Consolas" pitchFamily="49" charset="0"/>
            </a:endParaRPr>
          </a:p>
          <a:p>
            <a:pPr lvl="1"/>
            <a:r>
              <a:rPr lang="en-US" dirty="0" smtClean="0">
                <a:latin typeface="+mj-lt"/>
              </a:rPr>
              <a:t>Value: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5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+mj-lt"/>
              <a:cs typeface="Consolas" pitchFamily="49" charset="0"/>
            </a:endParaRPr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Characteristics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455200" y="3936298"/>
            <a:ext cx="5163212" cy="444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counter 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5;</a:t>
            </a:r>
          </a:p>
        </p:txBody>
      </p:sp>
      <p:pic>
        <p:nvPicPr>
          <p:cNvPr id="37890" name="Picture 2" descr="http://www.jerrysartarama.com/IMAGES/LUKAS/Lukas-Studio-Oil-Color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3733800"/>
            <a:ext cx="3057053" cy="23157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407139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When declaring a variable we: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Specify </a:t>
            </a:r>
            <a:r>
              <a:rPr lang="en-US" dirty="0"/>
              <a:t>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 </a:t>
            </a:r>
            <a:r>
              <a:rPr lang="en-US" dirty="0"/>
              <a:t>(called identifier)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type </a:t>
            </a:r>
            <a:r>
              <a:rPr lang="en-US" dirty="0"/>
              <a:t>is inferred by the value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Give </a:t>
            </a:r>
            <a:r>
              <a:rPr lang="en-US" dirty="0"/>
              <a:t>it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initial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value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Examples:</a:t>
            </a:r>
            <a:endParaRPr lang="en-US" dirty="0" smtClean="0"/>
          </a:p>
          <a:p>
            <a:pPr>
              <a:spcBef>
                <a:spcPts val="1200"/>
              </a:spcBef>
            </a:pPr>
            <a:endParaRPr lang="en-US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</a:t>
            </a:r>
            <a:endParaRPr lang="bg-BG" dirty="0"/>
          </a:p>
        </p:txBody>
      </p:sp>
      <p:sp>
        <p:nvSpPr>
          <p:cNvPr id="460805" name="Rectangle 5"/>
          <p:cNvSpPr>
            <a:spLocks noChangeArrowheads="1"/>
          </p:cNvSpPr>
          <p:nvPr/>
        </p:nvSpPr>
        <p:spPr bwMode="auto">
          <a:xfrm>
            <a:off x="814520" y="5038838"/>
            <a:ext cx="10461492" cy="12095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$height 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200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 = 'Hello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$isPositive = true;</a:t>
            </a:r>
            <a:endParaRPr lang="en-US" sz="2200" b="1" noProof="1" smtClean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Picture 1" descr="C:\Temp\math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920" y="1905000"/>
            <a:ext cx="2835662" cy="1973082"/>
          </a:xfrm>
          <a:prstGeom prst="roundRect">
            <a:avLst>
              <a:gd name="adj" fmla="val 37321"/>
            </a:avLst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/>
          <p:cNvSpPr txBox="1"/>
          <p:nvPr/>
        </p:nvSpPr>
        <p:spPr>
          <a:xfrm rot="2345192">
            <a:off x="7239941" y="3213024"/>
            <a:ext cx="756938" cy="14465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b="1" noProof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88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20293397">
            <a:off x="7859730" y="570409"/>
            <a:ext cx="756938" cy="14465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b="1" noProof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88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759096">
            <a:off x="7414938" y="1875125"/>
            <a:ext cx="756938" cy="14465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b="1" noProof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88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51908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Identifiers may consist of:</a:t>
            </a:r>
          </a:p>
          <a:p>
            <a:pPr lvl="1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Letters </a:t>
            </a:r>
            <a:r>
              <a:rPr lang="en-US" dirty="0" smtClean="0">
                <a:latin typeface="+mj-lt"/>
              </a:rPr>
              <a:t>,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digits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[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0</a:t>
            </a:r>
            <a:r>
              <a:rPr lang="en-US" dirty="0" smtClean="0">
                <a:latin typeface="+mj-lt"/>
              </a:rPr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9</a:t>
            </a:r>
            <a:r>
              <a:rPr lang="en-US" dirty="0" smtClean="0">
                <a:latin typeface="+mj-lt"/>
              </a:rPr>
              <a:t>],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underscore</a:t>
            </a:r>
            <a:r>
              <a:rPr lang="en-US" dirty="0" smtClean="0">
                <a:latin typeface="+mj-lt"/>
              </a:rPr>
              <a:t> '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_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'</a:t>
            </a:r>
            <a:endParaRPr lang="bg-BG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Cannot start with a digit</a:t>
            </a:r>
          </a:p>
          <a:p>
            <a:pPr lvl="1"/>
            <a:r>
              <a:rPr lang="en-US" dirty="0" smtClean="0">
                <a:latin typeface="+mj-lt"/>
              </a:rPr>
              <a:t>Cannot </a:t>
            </a:r>
            <a:r>
              <a:rPr lang="en-US" dirty="0">
                <a:latin typeface="+mj-lt"/>
              </a:rPr>
              <a:t>be a </a:t>
            </a:r>
            <a:r>
              <a:rPr lang="en-US" dirty="0" smtClean="0">
                <a:latin typeface="+mj-lt"/>
              </a:rPr>
              <a:t>PHP keyword</a:t>
            </a:r>
          </a:p>
          <a:p>
            <a:r>
              <a:rPr lang="en-US" dirty="0" smtClean="0">
                <a:latin typeface="+mj-lt"/>
              </a:rPr>
              <a:t>Identifiers in PHP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case-sensitive</a:t>
            </a:r>
          </a:p>
          <a:p>
            <a:r>
              <a:rPr lang="en-US" dirty="0" smtClean="0">
                <a:latin typeface="+mj-lt"/>
              </a:rPr>
              <a:t>Identifiers should </a:t>
            </a:r>
            <a:r>
              <a:rPr lang="en-US" dirty="0">
                <a:latin typeface="+mj-lt"/>
              </a:rPr>
              <a:t>have a descriptive </a:t>
            </a:r>
            <a:r>
              <a:rPr lang="en-US" dirty="0" smtClean="0">
                <a:latin typeface="+mj-lt"/>
              </a:rPr>
              <a:t>name</a:t>
            </a:r>
          </a:p>
          <a:p>
            <a:pPr lvl="1"/>
            <a:r>
              <a:rPr lang="en-US" dirty="0" smtClean="0">
                <a:latin typeface="+mj-lt"/>
              </a:rPr>
              <a:t>Only </a:t>
            </a:r>
            <a:r>
              <a:rPr lang="en-US" dirty="0">
                <a:latin typeface="+mj-lt"/>
              </a:rPr>
              <a:t>Latin letters</a:t>
            </a:r>
          </a:p>
          <a:p>
            <a:r>
              <a:rPr lang="en-US" dirty="0">
                <a:latin typeface="+mj-lt"/>
              </a:rPr>
              <a:t>Variables </a:t>
            </a:r>
            <a:r>
              <a:rPr lang="en-US" dirty="0" smtClean="0">
                <a:latin typeface="+mj-lt"/>
              </a:rPr>
              <a:t>and </a:t>
            </a:r>
            <a:r>
              <a:rPr lang="en-US" dirty="0">
                <a:latin typeface="+mj-lt"/>
              </a:rPr>
              <a:t>functions names: use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camelCase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  <a:endParaRPr lang="bg-BG" dirty="0"/>
          </a:p>
        </p:txBody>
      </p:sp>
      <p:pic>
        <p:nvPicPr>
          <p:cNvPr id="36868" name="Picture 4" descr="Old Fashioned Ampersand by Mykl Roventine.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2" y="1524000"/>
            <a:ext cx="2914753" cy="213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88310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2121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Examples of correct identifiers:</a:t>
            </a:r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3200" dirty="0"/>
              <a:t>Examples of incorrect identifiers:</a:t>
            </a:r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Identifiers – Examples</a:t>
            </a:r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757236" y="5715000"/>
            <a:ext cx="10671176" cy="7386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2Pac = 2; </a:t>
            </a:r>
            <a:r>
              <a:rPr lang="en-US" sz="21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1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Cannot begin with a </a:t>
            </a:r>
            <a:r>
              <a:rPr lang="en-US" sz="21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digit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function new() { return 5; } </a:t>
            </a:r>
            <a:r>
              <a:rPr lang="en-US" sz="21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new is 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sz="21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keyword</a:t>
            </a:r>
            <a:endParaRPr lang="en-US" sz="21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1221" name="Rectangle 5"/>
          <p:cNvSpPr>
            <a:spLocks noChangeArrowheads="1"/>
          </p:cNvSpPr>
          <p:nvPr/>
        </p:nvSpPr>
        <p:spPr bwMode="auto">
          <a:xfrm>
            <a:off x="758826" y="1678321"/>
            <a:ext cx="10671176" cy="32624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$New 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2;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Here N is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capital, so it's not a PHP keyword</a:t>
            </a:r>
            <a:endParaRPr lang="en-US" sz="2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$_2Pac = 2;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This identifier begins with _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bg-BG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поздрав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'Hello';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Unicode symbols used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$greeting 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'Hello';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is more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appropriate</a:t>
            </a:r>
            <a:endParaRPr lang="en-US" sz="2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$n 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100;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Undescriptive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$number_of_clients 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100;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Descriptive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Overdescriptive identifier: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$numberOfPrivateClientOfTheFirm 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100;</a:t>
            </a:r>
          </a:p>
        </p:txBody>
      </p:sp>
    </p:spTree>
    <p:extLst>
      <p:ext uri="{BB962C8B-B14F-4D97-AF65-F5344CB8AC3E}">
        <p14:creationId xmlns:p14="http://schemas.microsoft.com/office/powerpoint/2010/main" val="11163286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49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=</a:t>
            </a:r>
            <a:r>
              <a:rPr lang="en-US" dirty="0" smtClean="0">
                <a:latin typeface="+mj-lt"/>
              </a:rPr>
              <a:t> operator is used to assign a value to a variable:</a:t>
            </a:r>
            <a:endParaRPr lang="en-US" dirty="0">
              <a:latin typeface="+mj-lt"/>
            </a:endParaRPr>
          </a:p>
        </p:txBody>
      </p:sp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</a:t>
            </a:r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549892" name="Rectangle 4"/>
          <p:cNvSpPr>
            <a:spLocks noChangeArrowheads="1"/>
          </p:cNvSpPr>
          <p:nvPr/>
        </p:nvSpPr>
        <p:spPr bwMode="auto">
          <a:xfrm>
            <a:off x="912812" y="2421588"/>
            <a:ext cx="10282234" cy="334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Assign a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 (literal)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 a variable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$firstValue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5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an already declared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variable: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$secondValue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$firstValue;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Cascading assignment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$thirdValue = $newValue = 3;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6625" name="Picture 1" descr="C:\Trash\mouse-hammer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646" y="1905000"/>
            <a:ext cx="1638300" cy="19471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56759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513400"/>
            <a:ext cx="8938472" cy="82060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PHP Introduction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C:\Users\bubbles\Desktop\elephpant_281_19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450" y="1438275"/>
            <a:ext cx="4007853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71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noProof="1" smtClean="0">
                <a:latin typeface="+mj-lt"/>
                <a:cs typeface="Consolas" panose="020B0609020204030204" pitchFamily="49" charset="0"/>
              </a:rPr>
              <a:t>Reference the value of a variable whose name is stored in another variable by prefacing the variable reference</a:t>
            </a:r>
          </a:p>
          <a:p>
            <a:pPr>
              <a:lnSpc>
                <a:spcPct val="100000"/>
              </a:lnSpc>
            </a:pPr>
            <a:endParaRPr lang="en-US" dirty="0" smtClean="0">
              <a:latin typeface="+mj-lt"/>
            </a:endParaRPr>
          </a:p>
          <a:p>
            <a:pPr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00000"/>
              </a:lnSpc>
            </a:pPr>
            <a:endParaRPr lang="en-US" dirty="0" smtClean="0">
              <a:latin typeface="+mj-lt"/>
            </a:endParaRPr>
          </a:p>
          <a:p>
            <a:pPr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00000"/>
              </a:lnSpc>
            </a:pPr>
            <a:endParaRPr lang="en-US" dirty="0" smtClean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+mj-lt"/>
              </a:rPr>
              <a:t>After the second statement executes, the variable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$first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has </a:t>
            </a:r>
            <a:r>
              <a:rPr lang="en-US" dirty="0">
                <a:latin typeface="+mj-lt"/>
              </a:rPr>
              <a:t>the value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second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"</a:t>
            </a:r>
            <a:endParaRPr lang="en-US" dirty="0" smtClean="0">
              <a:latin typeface="+mj-lt"/>
            </a:endParaRPr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Variables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075151" y="2362200"/>
            <a:ext cx="6035345" cy="25075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variable variables example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$variable = "first";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$$variable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"second";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cho $variable; // first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cho $first // second</a:t>
            </a:r>
            <a:endParaRPr lang="bg-BG" b="1" noProof="1" smtClean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cho $$variable // second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41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latin typeface="+mj-lt"/>
              </a:rPr>
              <a:t>References </a:t>
            </a:r>
            <a:r>
              <a:rPr lang="en-US" noProof="1">
                <a:latin typeface="+mj-lt"/>
              </a:rPr>
              <a:t>are how you create variable </a:t>
            </a:r>
            <a:r>
              <a:rPr lang="en-US" noProof="1" smtClean="0">
                <a:latin typeface="+mj-lt"/>
              </a:rPr>
              <a:t>aliases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+mj-lt"/>
                <a:hlinkClick r:id="rId2"/>
              </a:rPr>
              <a:t>http://derickrethans.nl/talks/phparch-php-variables-article.pdf</a:t>
            </a:r>
            <a:endParaRPr lang="en-US" dirty="0" smtClean="0">
              <a:latin typeface="+mj-lt"/>
            </a:endParaRPr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References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21067" y="2947125"/>
            <a:ext cx="6035345" cy="3148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 = "Nakov</a:t>
            </a: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secondName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=&amp;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firstName;</a:t>
            </a:r>
            <a:endParaRPr lang="en-US" sz="26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$secondName = 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"Karamfilov";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$firstName; // Karamfilov</a:t>
            </a:r>
            <a:endParaRPr lang="en-US" sz="26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$secondName;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Karamfilov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9234">
            <a:off x="7764776" y="3271533"/>
            <a:ext cx="3295780" cy="247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43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A variable in PHP can be: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latin typeface="+mj-lt"/>
              </a:rPr>
              <a:t>undefined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latin typeface="+mj-lt"/>
              </a:rPr>
              <a:t>NULL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latin typeface="+mj-lt"/>
              </a:rPr>
              <a:t>Local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latin typeface="+mj-lt"/>
              </a:rPr>
              <a:t>Example: In </a:t>
            </a:r>
            <a:r>
              <a:rPr lang="en-US" dirty="0">
                <a:latin typeface="+mj-lt"/>
              </a:rPr>
              <a:t>this code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secondVar</a:t>
            </a:r>
            <a:r>
              <a:rPr lang="en-US" dirty="0">
                <a:latin typeface="+mj-lt"/>
              </a:rPr>
              <a:t> is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undefined</a:t>
            </a:r>
            <a:r>
              <a:rPr lang="en-US" dirty="0" smtClean="0">
                <a:latin typeface="+mj-lt"/>
              </a:rPr>
              <a:t>:</a:t>
            </a:r>
            <a:endParaRPr lang="en-US" dirty="0" smtClean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in PHP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17978" y="1981200"/>
            <a:ext cx="8267468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echo($asfd);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Error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17978" y="2724179"/>
            <a:ext cx="8267468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$p = null;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($p);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nothing is printed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17978" y="3435819"/>
            <a:ext cx="8267468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$localVar = 5; </a:t>
            </a:r>
            <a:r>
              <a:rPr lang="en-US" noProof="1">
                <a:solidFill>
                  <a:srgbClr val="FBEEC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($localVar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801712" y="5013472"/>
            <a:ext cx="10669446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$firstVar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echo($firstVar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echo(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$secondVar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Undefined variable: secondVar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5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+mj-lt"/>
              </a:rPr>
              <a:t>Local, Global, Static</a:t>
            </a:r>
            <a:endParaRPr lang="en-US" noProof="1" smtClean="0">
              <a:solidFill>
                <a:schemeClr val="tx1"/>
              </a:solidFill>
              <a:latin typeface="+mj-lt"/>
              <a:cs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248" y="1380318"/>
            <a:ext cx="4724400" cy="313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2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Local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scope</a:t>
            </a:r>
            <a:r>
              <a:rPr lang="en-US" sz="3200" dirty="0" smtClean="0"/>
              <a:t>: </a:t>
            </a:r>
            <a:r>
              <a:rPr lang="en-US" sz="3200" dirty="0" smtClean="0"/>
              <a:t>a </a:t>
            </a:r>
            <a:r>
              <a:rPr lang="en-US" sz="3200" dirty="0"/>
              <a:t>variable declared in a function is local to that </a:t>
            </a:r>
            <a:r>
              <a:rPr lang="en-US" sz="3200" dirty="0" smtClean="0"/>
              <a:t>function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Visible </a:t>
            </a:r>
            <a:r>
              <a:rPr lang="en-US" sz="3000" dirty="0"/>
              <a:t>only to code in that function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Not </a:t>
            </a:r>
            <a:r>
              <a:rPr lang="en-US" sz="3000" dirty="0"/>
              <a:t>accessible outside </a:t>
            </a:r>
            <a:r>
              <a:rPr lang="en-US" sz="3000" dirty="0" smtClean="0"/>
              <a:t>of the </a:t>
            </a:r>
            <a:r>
              <a:rPr lang="en-US" sz="3000" dirty="0"/>
              <a:t>function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Variables </a:t>
            </a:r>
            <a:r>
              <a:rPr lang="en-US" sz="3000" dirty="0"/>
              <a:t>defined outside a function (called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global variables</a:t>
            </a:r>
            <a:r>
              <a:rPr lang="en-US" sz="3000" dirty="0"/>
              <a:t>) are not accessible inside the </a:t>
            </a:r>
            <a:r>
              <a:rPr lang="en-US" sz="3000" dirty="0" smtClean="0"/>
              <a:t>function</a:t>
            </a:r>
            <a:endParaRPr lang="en-US" sz="3000" dirty="0" smtClean="0">
              <a:latin typeface="+mj-lt"/>
            </a:endParaRPr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Scope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90635" y="4118996"/>
            <a:ext cx="9604378" cy="22056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updateCounter</a:t>
            </a:r>
            <a:r>
              <a:rPr lang="en-US" sz="2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  <a:endParaRPr lang="en-US" sz="21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</a:t>
            </a: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$counter 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updateCounter();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$</a:t>
            </a:r>
            <a:r>
              <a:rPr lang="en-US" sz="2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counter; // </a:t>
            </a:r>
            <a:r>
              <a:rPr lang="en-US" sz="21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en-US" sz="21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146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/>
              <a:t>Variables declared </a:t>
            </a:r>
            <a:r>
              <a:rPr lang="en-US" sz="3000" dirty="0"/>
              <a:t>outside a function are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global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Can be accessed from any part of the program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Use </a:t>
            </a:r>
            <a:r>
              <a:rPr lang="en-US" sz="2800" dirty="0"/>
              <a:t>the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global</a:t>
            </a:r>
            <a:r>
              <a:rPr lang="en-US" sz="2800" dirty="0"/>
              <a:t> keyword inside </a:t>
            </a:r>
            <a:r>
              <a:rPr lang="en-US" sz="2800" dirty="0" smtClean="0"/>
              <a:t>the function </a:t>
            </a:r>
            <a:r>
              <a:rPr lang="en-US" sz="2800" dirty="0"/>
              <a:t>to </a:t>
            </a:r>
            <a:r>
              <a:rPr lang="en-US" sz="2800" dirty="0" smtClean="0"/>
              <a:t>access global variables</a:t>
            </a:r>
            <a:endParaRPr lang="en-US" sz="2800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Cumbersome </a:t>
            </a:r>
            <a:r>
              <a:rPr lang="en-US" sz="2800" dirty="0"/>
              <a:t>way to update the global variable is to use PHP’s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$GLOBALS</a:t>
            </a:r>
            <a:r>
              <a:rPr lang="en-US" sz="2800" dirty="0"/>
              <a:t>: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$GLOBALS[counter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sz="2400" dirty="0" smtClean="0">
              <a:latin typeface="+mj-lt"/>
            </a:endParaRPr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Scope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290635" y="3938587"/>
            <a:ext cx="9604378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updateCounter</a:t>
            </a: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  <a:endParaRPr lang="en-US" sz="20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global</a:t>
            </a: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$counter;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$</a:t>
            </a: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</a:t>
            </a: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 </a:t>
            </a: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$GLOBALS[counter]++;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$counter 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updateCounter();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$counter</a:t>
            </a: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11</a:t>
            </a:r>
            <a:endParaRPr lang="en-US" sz="22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50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tatic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variables </a:t>
            </a:r>
            <a:r>
              <a:rPr lang="en-US" dirty="0" smtClean="0"/>
              <a:t>retain their values </a:t>
            </a:r>
            <a:r>
              <a:rPr lang="en-US" dirty="0"/>
              <a:t>between calls to a </a:t>
            </a:r>
            <a:r>
              <a:rPr lang="en-US" dirty="0" smtClean="0"/>
              <a:t>function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Visible </a:t>
            </a:r>
            <a:r>
              <a:rPr lang="en-US" dirty="0"/>
              <a:t>only </a:t>
            </a:r>
            <a:r>
              <a:rPr lang="en-US" dirty="0" smtClean="0"/>
              <a:t>within </a:t>
            </a:r>
            <a:r>
              <a:rPr lang="en-US" dirty="0" smtClean="0"/>
              <a:t>the function where defined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Declare </a:t>
            </a:r>
            <a:r>
              <a:rPr lang="en-US" dirty="0"/>
              <a:t>a variable static with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static</a:t>
            </a:r>
            <a:r>
              <a:rPr lang="en-US" dirty="0" smtClean="0"/>
              <a:t> keyword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>
              <a:latin typeface="+mj-lt"/>
            </a:endParaRPr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Variables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290634" y="3124200"/>
            <a:ext cx="9604379" cy="32720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updateCounter</a:t>
            </a:r>
            <a:r>
              <a:rPr lang="en-US" sz="2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  <a:endParaRPr lang="en-US" sz="21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1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$counter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$</a:t>
            </a: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echo </a:t>
            </a: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"Static </a:t>
            </a:r>
            <a:r>
              <a:rPr lang="en-US" sz="2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counter: {$</a:t>
            </a: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counter}\n";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$counter 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updateCounter();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updateCounter</a:t>
            </a:r>
            <a:r>
              <a:rPr lang="en-US" sz="2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"Global </a:t>
            </a:r>
            <a:r>
              <a:rPr lang="en-US" sz="2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counter: {$</a:t>
            </a: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counter}\n";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228013" y="3352800"/>
            <a:ext cx="3276599" cy="1752600"/>
          </a:xfrm>
          <a:prstGeom prst="wedgeRoundRectCallout">
            <a:avLst>
              <a:gd name="adj1" fmla="val -92605"/>
              <a:gd name="adj2" fmla="val 7704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chemeClr val="tx2">
                    <a:lumMod val="75000"/>
                  </a:schemeClr>
                </a:solidFill>
              </a:rPr>
              <a:t>Output:</a:t>
            </a:r>
          </a:p>
          <a:p>
            <a:r>
              <a:rPr lang="en-US" noProof="1">
                <a:solidFill>
                  <a:srgbClr val="FFFFFF"/>
                </a:solidFill>
              </a:rPr>
              <a:t>Static </a:t>
            </a:r>
            <a:r>
              <a:rPr lang="en-US" noProof="1" smtClean="0">
                <a:solidFill>
                  <a:srgbClr val="FFFFFF"/>
                </a:solidFill>
              </a:rPr>
              <a:t>counter: 1</a:t>
            </a:r>
            <a:endParaRPr lang="en-US" noProof="1">
              <a:solidFill>
                <a:srgbClr val="FFFFFF"/>
              </a:solidFill>
            </a:endParaRPr>
          </a:p>
          <a:p>
            <a:r>
              <a:rPr lang="en-US" noProof="1">
                <a:solidFill>
                  <a:srgbClr val="FFFFFF"/>
                </a:solidFill>
              </a:rPr>
              <a:t>Static </a:t>
            </a:r>
            <a:r>
              <a:rPr lang="en-US" noProof="1" smtClean="0">
                <a:solidFill>
                  <a:srgbClr val="FFFFFF"/>
                </a:solidFill>
              </a:rPr>
              <a:t>counter: </a:t>
            </a:r>
            <a:r>
              <a:rPr lang="en-US" noProof="1">
                <a:solidFill>
                  <a:srgbClr val="FFFFFF"/>
                </a:solidFill>
              </a:rPr>
              <a:t>2</a:t>
            </a:r>
          </a:p>
          <a:p>
            <a:r>
              <a:rPr lang="en-US" noProof="1">
                <a:solidFill>
                  <a:srgbClr val="FFFFFF"/>
                </a:solidFill>
              </a:rPr>
              <a:t>Global </a:t>
            </a:r>
            <a:r>
              <a:rPr lang="en-US" noProof="1" smtClean="0">
                <a:solidFill>
                  <a:srgbClr val="FFFFFF"/>
                </a:solidFill>
              </a:rPr>
              <a:t>counter: </a:t>
            </a:r>
            <a:r>
              <a:rPr lang="en-US" noProof="1">
                <a:solidFill>
                  <a:srgbClr val="FFFFFF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5980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PHP Constants</a:t>
            </a:r>
            <a:endParaRPr lang="bg-BG" smtClean="0"/>
          </a:p>
        </p:txBody>
      </p:sp>
      <p:sp>
        <p:nvSpPr>
          <p:cNvPr id="107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PHP constants are defined with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define</a:t>
            </a:r>
            <a:r>
              <a:rPr lang="en-US" dirty="0" smtClean="0"/>
              <a:t> function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Constant values cannot be changed</a:t>
            </a:r>
            <a:endParaRPr lang="en-US" dirty="0" smtClean="0"/>
          </a:p>
          <a:p>
            <a:pPr lvl="1"/>
            <a:r>
              <a:rPr lang="en-US" dirty="0" smtClean="0"/>
              <a:t>Doesn't start with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Can hold any scalar value</a:t>
            </a:r>
            <a:endParaRPr lang="bg-BG" dirty="0" smtClean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57236" y="1905000"/>
            <a:ext cx="10671176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&lt;?php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b="1" noProof="1" smtClean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define("CONSTANT", "Hello world.");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 CONSTANT; // outputs "Hello world."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b="1" noProof="1" smtClean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define("GREETING", "Hello you.", true); // not recommended</a:t>
            </a:r>
            <a:br>
              <a:rPr lang="en-US" sz="2200" b="1" noProof="1" smtClean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 GREETING; // outputs "Hello you."</a:t>
            </a:r>
            <a:b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 Greeting; // outputs "Hello you."</a:t>
            </a:r>
            <a:b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en-US" sz="22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86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624444" y="4316718"/>
            <a:ext cx="8938472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Operators in PHP</a:t>
            </a:r>
            <a:endParaRPr lang="bg-BG" dirty="0"/>
          </a:p>
        </p:txBody>
      </p:sp>
      <p:sp>
        <p:nvSpPr>
          <p:cNvPr id="5" name="Subtitle 2"/>
          <p:cNvSpPr>
            <a:spLocks noGrp="1"/>
          </p:cNvSpPr>
          <p:nvPr>
            <p:ph type="body" idx="1"/>
          </p:nvPr>
        </p:nvSpPr>
        <p:spPr>
          <a:xfrm>
            <a:off x="150811" y="5376966"/>
            <a:ext cx="11887202" cy="719034"/>
          </a:xfrm>
        </p:spPr>
        <p:txBody>
          <a:bodyPr/>
          <a:lstStyle/>
          <a:p>
            <a:r>
              <a:rPr lang="en-US" dirty="0" smtClean="0"/>
              <a:t>Arithmetic, Logical, Comparison, Assignment, …</a:t>
            </a:r>
            <a:endParaRPr lang="en-US" dirty="0"/>
          </a:p>
        </p:txBody>
      </p:sp>
      <p:pic>
        <p:nvPicPr>
          <p:cNvPr id="64514" name="Picture 2" descr="http://www.deimel.org/images/numbers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12" y="1447800"/>
            <a:ext cx="2590800" cy="2350550"/>
          </a:xfrm>
          <a:prstGeom prst="rect">
            <a:avLst/>
          </a:prstGeom>
          <a:noFill/>
        </p:spPr>
      </p:pic>
      <p:pic>
        <p:nvPicPr>
          <p:cNvPr id="65538" name="Picture 2" descr="http://www.sebins.com/assets/images/contactOperators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12" y="1447800"/>
            <a:ext cx="3419476" cy="2276968"/>
          </a:xfrm>
          <a:prstGeom prst="roundRect">
            <a:avLst>
              <a:gd name="adj" fmla="val 601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95266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Operator </a:t>
            </a:r>
            <a:r>
              <a:rPr lang="en-US" dirty="0"/>
              <a:t>is an operation performed over data at runtime</a:t>
            </a:r>
            <a:endParaRPr lang="bg-BG" dirty="0"/>
          </a:p>
          <a:p>
            <a:pPr lvl="1"/>
            <a:r>
              <a:rPr lang="en-US" dirty="0"/>
              <a:t>Takes one or more arguments (operands)</a:t>
            </a:r>
          </a:p>
          <a:p>
            <a:pPr lvl="1"/>
            <a:r>
              <a:rPr lang="en-US" dirty="0"/>
              <a:t>Produces a new value</a:t>
            </a:r>
          </a:p>
          <a:p>
            <a:r>
              <a:rPr lang="en-US" dirty="0"/>
              <a:t>Operators 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precedence</a:t>
            </a:r>
          </a:p>
          <a:p>
            <a:pPr lvl="1"/>
            <a:r>
              <a:rPr lang="en-US" dirty="0"/>
              <a:t>Precedence defines which will be evaluated </a:t>
            </a:r>
            <a:r>
              <a:rPr lang="en-US" dirty="0" smtClean="0"/>
              <a:t>first</a:t>
            </a:r>
          </a:p>
          <a:p>
            <a:r>
              <a:rPr lang="en-US" dirty="0" smtClean="0"/>
              <a:t>Operators are used to build expressions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Expressions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are sequences of operators and operands that are evaluated </a:t>
            </a:r>
            <a:r>
              <a:rPr lang="en-US" dirty="0"/>
              <a:t>to a single </a:t>
            </a:r>
            <a:r>
              <a:rPr lang="en-US" dirty="0" smtClean="0"/>
              <a:t>value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Operator</a:t>
            </a:r>
            <a:r>
              <a:rPr lang="bg-BG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32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dirty="0" smtClean="0"/>
              <a:t>HP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en-US" dirty="0" smtClean="0"/>
              <a:t>ypertext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dirty="0" smtClean="0"/>
              <a:t>reprocessor) is server-side scripting language used for creating dynamic web content</a:t>
            </a:r>
          </a:p>
          <a:p>
            <a:pPr lvl="1"/>
            <a:r>
              <a:rPr lang="en-US" dirty="0" smtClean="0"/>
              <a:t>First introduced in 1995 as module for Apache</a:t>
            </a:r>
          </a:p>
          <a:p>
            <a:pPr lvl="1"/>
            <a:r>
              <a:rPr lang="en-US" dirty="0" smtClean="0"/>
              <a:t>Free and open-source, written in C</a:t>
            </a:r>
          </a:p>
          <a:p>
            <a:pPr lvl="1"/>
            <a:r>
              <a:rPr lang="en-US" dirty="0" smtClean="0"/>
              <a:t>Can be deployed on almost any operating system</a:t>
            </a:r>
          </a:p>
          <a:p>
            <a:pPr lvl="1"/>
            <a:r>
              <a:rPr lang="en-US" dirty="0" smtClean="0"/>
              <a:t>Provides interaction with Databases (CRUDs)</a:t>
            </a:r>
          </a:p>
          <a:p>
            <a:pPr lvl="1"/>
            <a:r>
              <a:rPr lang="en-US" dirty="0" smtClean="0"/>
              <a:t>Can be embedded in HTML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PHP?</a:t>
            </a:r>
            <a:endParaRPr lang="en-US" dirty="0"/>
          </a:p>
        </p:txBody>
      </p:sp>
      <p:pic>
        <p:nvPicPr>
          <p:cNvPr id="2053" name="Picture 5" descr="C:\Users\bubbles\Desktop\ph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2" y="4419600"/>
            <a:ext cx="1981200" cy="1981200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66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3475678"/>
              </p:ext>
            </p:extLst>
          </p:nvPr>
        </p:nvGraphicFramePr>
        <p:xfrm>
          <a:off x="906894" y="1600200"/>
          <a:ext cx="10369118" cy="4120896"/>
        </p:xfrm>
        <a:graphic>
          <a:graphicData uri="http://schemas.openxmlformats.org/drawingml/2006/table">
            <a:tbl>
              <a:tblPr/>
              <a:tblGrid>
                <a:gridCol w="3587318"/>
                <a:gridCol w="6781800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Arithmetic</a:t>
                      </a: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--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^ !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~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Comparison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 === !==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Assignment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String concatenation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. [] () ?: new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Operators in 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5239332"/>
              </p:ext>
            </p:extLst>
          </p:nvPr>
        </p:nvGraphicFramePr>
        <p:xfrm>
          <a:off x="723900" y="1219200"/>
          <a:ext cx="10704512" cy="4896612"/>
        </p:xfrm>
        <a:graphic>
          <a:graphicData uri="http://schemas.openxmlformats.org/drawingml/2006/table">
            <a:tbl>
              <a:tblPr/>
              <a:tblGrid>
                <a:gridCol w="3084512"/>
                <a:gridCol w="76200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marL="135827" marR="135827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Highest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++ --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(postfix)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new typeof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++ --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(prefix)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+ -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(unary)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! 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* / %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 -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&lt;&lt; &gt;&gt;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 &gt; &lt;= 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&gt;=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== != 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Lower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Precedence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57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5263509"/>
              </p:ext>
            </p:extLst>
          </p:nvPr>
        </p:nvGraphicFramePr>
        <p:xfrm>
          <a:off x="733116" y="1150938"/>
          <a:ext cx="10668000" cy="3495676"/>
        </p:xfrm>
        <a:graphic>
          <a:graphicData uri="http://schemas.openxmlformats.org/drawingml/2006/table">
            <a:tbl>
              <a:tblPr/>
              <a:tblGrid>
                <a:gridCol w="3069108"/>
                <a:gridCol w="7598892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u="none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u="none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marL="135827" marR="135827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23393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Higher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93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?: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Lowest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 *= /= %= += -= &lt;&lt;= &gt;&gt;= &amp;= ^= |=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Precedence (2)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8815" y="4953000"/>
            <a:ext cx="11806419" cy="1572002"/>
          </a:xfrm>
          <a:prstGeom prst="rect">
            <a:avLst/>
          </a:prstGeom>
        </p:spPr>
        <p:txBody>
          <a:bodyPr/>
          <a:lstStyle/>
          <a:p>
            <a:pPr marL="304747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</a:pPr>
            <a:r>
              <a:rPr lang="en-US" sz="3200" dirty="0"/>
              <a:t>Parenthesis operator always has the highest precedence</a:t>
            </a:r>
          </a:p>
          <a:p>
            <a:pPr marL="304747" indent="-304747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  <a:defRPr/>
            </a:pPr>
            <a:r>
              <a:rPr lang="en-US" sz="3200" dirty="0"/>
              <a:t>Note: prefer using parentheses, even when it seems stupid to do so</a:t>
            </a:r>
          </a:p>
        </p:txBody>
      </p:sp>
    </p:spTree>
    <p:extLst>
      <p:ext uri="{BB962C8B-B14F-4D97-AF65-F5344CB8AC3E}">
        <p14:creationId xmlns:p14="http://schemas.microsoft.com/office/powerpoint/2010/main" val="321629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027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Arithmetic operators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+</a:t>
            </a:r>
            <a:r>
              <a:rPr lang="en-US" dirty="0">
                <a:latin typeface="+mj-lt"/>
              </a:rPr>
              <a:t>,</a:t>
            </a:r>
            <a:r>
              <a:rPr lang="en-US" dirty="0">
                <a:solidFill>
                  <a:schemeClr val="hlink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-</a:t>
            </a:r>
            <a:r>
              <a:rPr lang="en-US" dirty="0">
                <a:latin typeface="+mj-lt"/>
              </a:rPr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*</a:t>
            </a:r>
            <a:r>
              <a:rPr lang="en-US" dirty="0">
                <a:latin typeface="+mj-lt"/>
              </a:rPr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/</a:t>
            </a:r>
            <a:r>
              <a:rPr lang="en-US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are the same as in math </a:t>
            </a:r>
          </a:p>
          <a:p>
            <a:r>
              <a:rPr lang="en-US" dirty="0" smtClean="0">
                <a:latin typeface="+mj-lt"/>
              </a:rPr>
              <a:t>The division operator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/</a:t>
            </a:r>
            <a:r>
              <a:rPr lang="en-US" dirty="0" smtClean="0">
                <a:latin typeface="+mj-lt"/>
              </a:rPr>
              <a:t> returns </a:t>
            </a:r>
            <a:r>
              <a:rPr lang="en-US" dirty="0" smtClean="0">
                <a:latin typeface="+mj-lt"/>
              </a:rPr>
              <a:t>number</a:t>
            </a:r>
          </a:p>
          <a:p>
            <a:pPr lvl="1"/>
            <a:r>
              <a:rPr lang="en-US" dirty="0" smtClean="0">
                <a:latin typeface="+mj-lt"/>
              </a:rPr>
              <a:t>Division 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>
                <a:latin typeface="+mj-lt"/>
              </a:rPr>
              <a:t> returns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dirty="0" smtClean="0">
                <a:latin typeface="+mj-lt"/>
              </a:rPr>
              <a:t> and "Division </a:t>
            </a:r>
            <a:r>
              <a:rPr lang="en-US" dirty="0">
                <a:latin typeface="+mj-lt"/>
              </a:rPr>
              <a:t>by </a:t>
            </a:r>
            <a:r>
              <a:rPr lang="en-US" dirty="0" smtClean="0">
                <a:latin typeface="+mj-lt"/>
              </a:rPr>
              <a:t>zero" warning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Remainder </a:t>
            </a:r>
            <a:r>
              <a:rPr lang="en-US" dirty="0">
                <a:latin typeface="+mj-lt"/>
              </a:rPr>
              <a:t>operator</a:t>
            </a:r>
            <a:r>
              <a:rPr lang="en-US" dirty="0">
                <a:solidFill>
                  <a:schemeClr val="hlink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%</a:t>
            </a:r>
            <a:r>
              <a:rPr lang="en-US" dirty="0">
                <a:latin typeface="+mj-lt"/>
              </a:rPr>
              <a:t> returns the remainder from </a:t>
            </a:r>
            <a:r>
              <a:rPr lang="en-US" dirty="0" smtClean="0">
                <a:latin typeface="+mj-lt"/>
              </a:rPr>
              <a:t>division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E.g</a:t>
            </a:r>
            <a:r>
              <a:rPr lang="en-US" dirty="0" smtClean="0">
                <a:latin typeface="+mj-lt"/>
              </a:rPr>
              <a:t>. </a:t>
            </a:r>
            <a:r>
              <a:rPr lang="en-US" dirty="0" smtClean="0">
                <a:latin typeface="+mj-lt"/>
              </a:rPr>
              <a:t>5 </a:t>
            </a:r>
            <a:r>
              <a:rPr lang="en-US" dirty="0" smtClean="0">
                <a:latin typeface="+mj-lt"/>
              </a:rPr>
              <a:t>% 3 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2</a:t>
            </a:r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The 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++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--</a:t>
            </a:r>
            <a:r>
              <a:rPr lang="en-US" dirty="0" smtClean="0">
                <a:latin typeface="+mj-lt"/>
              </a:rPr>
              <a:t> increments / decrement </a:t>
            </a:r>
            <a:r>
              <a:rPr lang="en-US" dirty="0">
                <a:latin typeface="+mj-lt"/>
              </a:rPr>
              <a:t>a </a:t>
            </a:r>
            <a:r>
              <a:rPr lang="en-US" dirty="0" smtClean="0">
                <a:latin typeface="+mj-lt"/>
              </a:rPr>
              <a:t>variable</a:t>
            </a:r>
          </a:p>
          <a:p>
            <a:pPr lvl="1"/>
            <a:r>
              <a:rPr lang="en-US" dirty="0" smtClean="0">
                <a:latin typeface="+mj-lt"/>
              </a:rPr>
              <a:t>Prefix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++</a:t>
            </a:r>
            <a:r>
              <a:rPr lang="en-US" dirty="0" smtClean="0">
                <a:latin typeface="+mj-lt"/>
              </a:rPr>
              <a:t> vs. postfix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++</a:t>
            </a:r>
          </a:p>
        </p:txBody>
      </p:sp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</p:spTree>
    <p:extLst>
      <p:ext uri="{BB962C8B-B14F-4D97-AF65-F5344CB8AC3E}">
        <p14:creationId xmlns:p14="http://schemas.microsoft.com/office/powerpoint/2010/main" val="361765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dirty="0" smtClean="0">
                <a:latin typeface="+mj-lt"/>
              </a:rPr>
              <a:t>Logical operators take </a:t>
            </a:r>
            <a:r>
              <a:rPr lang="en-US" dirty="0" err="1" smtClean="0">
                <a:latin typeface="+mj-lt"/>
              </a:rPr>
              <a:t>boolean</a:t>
            </a:r>
            <a:r>
              <a:rPr lang="en-US" dirty="0" smtClean="0">
                <a:latin typeface="+mj-lt"/>
              </a:rPr>
              <a:t> operands and return </a:t>
            </a:r>
            <a:r>
              <a:rPr lang="en-US" dirty="0" err="1" smtClean="0">
                <a:latin typeface="+mj-lt"/>
              </a:rPr>
              <a:t>boolean</a:t>
            </a:r>
            <a:r>
              <a:rPr lang="en-US" dirty="0" smtClean="0">
                <a:latin typeface="+mj-lt"/>
              </a:rPr>
              <a:t> result</a:t>
            </a:r>
          </a:p>
          <a:p>
            <a:pPr>
              <a:spcBef>
                <a:spcPts val="300"/>
              </a:spcBef>
            </a:pPr>
            <a:r>
              <a:rPr lang="en-US" dirty="0" smtClean="0">
                <a:latin typeface="+mj-lt"/>
              </a:rPr>
              <a:t>Operator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!</a:t>
            </a:r>
            <a:r>
              <a:rPr lang="en-US" dirty="0" smtClean="0">
                <a:solidFill>
                  <a:schemeClr val="hlink"/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turns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true</a:t>
            </a:r>
            <a:r>
              <a:rPr lang="en-US" dirty="0" smtClean="0">
                <a:latin typeface="+mj-lt"/>
              </a:rPr>
              <a:t>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false</a:t>
            </a:r>
            <a:r>
              <a:rPr lang="en-US" dirty="0" smtClean="0">
                <a:latin typeface="+mj-lt"/>
              </a:rPr>
              <a:t> 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false</a:t>
            </a:r>
            <a:r>
              <a:rPr lang="en-US" dirty="0" smtClean="0">
                <a:solidFill>
                  <a:schemeClr val="hlink"/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to</a:t>
            </a:r>
            <a:r>
              <a:rPr lang="en-US" dirty="0" smtClean="0">
                <a:solidFill>
                  <a:schemeClr val="hlink"/>
                </a:solidFill>
                <a:latin typeface="+mj-lt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true</a:t>
            </a:r>
            <a:r>
              <a:rPr lang="en-US" dirty="0" smtClean="0">
                <a:latin typeface="+mj-lt"/>
              </a:rPr>
              <a:t> </a:t>
            </a:r>
          </a:p>
          <a:p>
            <a:pPr>
              <a:spcBef>
                <a:spcPts val="300"/>
              </a:spcBef>
            </a:pPr>
            <a:r>
              <a:rPr lang="en-US" dirty="0" smtClean="0">
                <a:latin typeface="+mj-lt"/>
              </a:rPr>
              <a:t>Behavior of the operators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&amp;&amp;</a:t>
            </a:r>
            <a:r>
              <a:rPr lang="en-US" dirty="0" smtClean="0">
                <a:latin typeface="+mj-lt"/>
              </a:rPr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||</a:t>
            </a:r>
            <a:r>
              <a:rPr lang="en-US" dirty="0" smtClean="0">
                <a:latin typeface="+mj-lt"/>
              </a:rPr>
              <a:t> 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^</a:t>
            </a:r>
            <a:b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</a:br>
            <a:r>
              <a:rPr lang="en-US" dirty="0" smtClean="0">
                <a:latin typeface="+mj-lt"/>
              </a:rPr>
              <a:t>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1</a:t>
            </a:r>
            <a:r>
              <a:rPr lang="en-US" dirty="0" smtClean="0">
                <a:latin typeface="+mj-lt"/>
              </a:rPr>
              <a:t> ==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true</a:t>
            </a:r>
            <a:r>
              <a:rPr lang="en-US" dirty="0" smtClean="0">
                <a:latin typeface="+mj-lt"/>
              </a:rPr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0</a:t>
            </a:r>
            <a:r>
              <a:rPr lang="en-US" dirty="0" smtClean="0">
                <a:latin typeface="+mj-lt"/>
              </a:rPr>
              <a:t> ==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false</a:t>
            </a:r>
            <a:r>
              <a:rPr lang="en-US" dirty="0" smtClean="0">
                <a:latin typeface="+mj-lt"/>
              </a:rPr>
              <a:t>):</a:t>
            </a:r>
            <a:endParaRPr lang="en-US" dirty="0">
              <a:latin typeface="+mj-lt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graphicFrame>
        <p:nvGraphicFramePr>
          <p:cNvPr id="7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3378438"/>
              </p:ext>
            </p:extLst>
          </p:nvPr>
        </p:nvGraphicFramePr>
        <p:xfrm>
          <a:off x="1827212" y="4419600"/>
          <a:ext cx="8036803" cy="1858900"/>
        </p:xfrm>
        <a:graphic>
          <a:graphicData uri="http://schemas.openxmlformats.org/drawingml/2006/table">
            <a:tbl>
              <a:tblPr/>
              <a:tblGrid>
                <a:gridCol w="1587818"/>
                <a:gridCol w="581585"/>
                <a:gridCol w="576825"/>
                <a:gridCol w="576825"/>
                <a:gridCol w="576825"/>
                <a:gridCol w="576825"/>
                <a:gridCol w="576825"/>
                <a:gridCol w="576825"/>
                <a:gridCol w="576825"/>
                <a:gridCol w="458025"/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383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31749"/>
            <a:ext cx="11804822" cy="5570355"/>
          </a:xfrm>
        </p:spPr>
        <p:txBody>
          <a:bodyPr/>
          <a:lstStyle/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>
                <a:latin typeface="+mj-lt"/>
              </a:rPr>
              <a:t>Bitwise operators in PHP always work for 32-bit integers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>
                <a:latin typeface="+mj-lt"/>
              </a:rPr>
              <a:t>Bitwise </a:t>
            </a:r>
            <a:r>
              <a:rPr lang="en-US" sz="3000" dirty="0">
                <a:latin typeface="+mj-lt"/>
              </a:rPr>
              <a:t>operator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~</a:t>
            </a:r>
            <a:r>
              <a:rPr lang="en-US" sz="30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3000" dirty="0">
                <a:latin typeface="+mj-lt"/>
              </a:rPr>
              <a:t>turns all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0</a:t>
            </a:r>
            <a:r>
              <a:rPr lang="en-US" sz="3000" dirty="0">
                <a:latin typeface="+mj-lt"/>
              </a:rPr>
              <a:t> to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1</a:t>
            </a:r>
            <a:r>
              <a:rPr lang="en-US" sz="3000" dirty="0">
                <a:latin typeface="+mj-lt"/>
              </a:rPr>
              <a:t> and all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1</a:t>
            </a:r>
            <a:r>
              <a:rPr lang="en-US" sz="3000" dirty="0">
                <a:latin typeface="+mj-lt"/>
              </a:rPr>
              <a:t> to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0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sz="2800" dirty="0">
                <a:latin typeface="+mj-lt"/>
              </a:rPr>
              <a:t>Like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!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800" dirty="0">
                <a:latin typeface="+mj-lt"/>
              </a:rPr>
              <a:t>for boolean expressions but </a:t>
            </a:r>
            <a:r>
              <a:rPr lang="en-US" sz="2800" dirty="0" smtClean="0">
                <a:latin typeface="+mj-lt"/>
              </a:rPr>
              <a:t>works bit </a:t>
            </a:r>
            <a:r>
              <a:rPr lang="en-US" sz="2800" dirty="0">
                <a:latin typeface="+mj-lt"/>
              </a:rPr>
              <a:t>by bit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+mj-lt"/>
              <a:cs typeface="Consolas" pitchFamily="49" charset="0"/>
            </a:endParaRP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>
                <a:latin typeface="+mj-lt"/>
              </a:rPr>
              <a:t>The operators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|</a:t>
            </a:r>
            <a:r>
              <a:rPr lang="en-US" sz="3000" dirty="0">
                <a:latin typeface="+mj-lt"/>
              </a:rPr>
              <a:t>,</a:t>
            </a:r>
            <a:r>
              <a:rPr lang="en-US" sz="3000" dirty="0">
                <a:solidFill>
                  <a:schemeClr val="hlink"/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&amp;</a:t>
            </a:r>
            <a:r>
              <a:rPr lang="en-US" sz="3000" dirty="0">
                <a:latin typeface="+mj-lt"/>
              </a:rPr>
              <a:t> and</a:t>
            </a:r>
            <a:r>
              <a:rPr lang="en-US" sz="3000" dirty="0">
                <a:solidFill>
                  <a:schemeClr val="hlink"/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^</a:t>
            </a:r>
            <a:r>
              <a:rPr lang="en-US" sz="3000" dirty="0">
                <a:latin typeface="+mj-lt"/>
              </a:rPr>
              <a:t> behave </a:t>
            </a:r>
            <a:r>
              <a:rPr lang="en-US" sz="3000" dirty="0" smtClean="0">
                <a:latin typeface="+mj-lt"/>
              </a:rPr>
              <a:t>like bitwise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||</a:t>
            </a:r>
            <a:r>
              <a:rPr lang="en-US" sz="3000" dirty="0">
                <a:latin typeface="+mj-lt"/>
              </a:rPr>
              <a:t>,</a:t>
            </a:r>
            <a:r>
              <a:rPr lang="en-US" sz="3000" dirty="0">
                <a:solidFill>
                  <a:schemeClr val="hlink"/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&amp;&amp;</a:t>
            </a:r>
            <a:r>
              <a:rPr lang="en-US" sz="3000" dirty="0">
                <a:latin typeface="+mj-lt"/>
              </a:rPr>
              <a:t> and</a:t>
            </a:r>
            <a:r>
              <a:rPr lang="en-US" sz="3000" dirty="0">
                <a:solidFill>
                  <a:schemeClr val="hlink"/>
                </a:solidFill>
                <a:latin typeface="+mj-lt"/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^</a:t>
            </a:r>
            <a:endParaRPr lang="en-US" sz="3000" dirty="0">
              <a:latin typeface="+mj-lt"/>
            </a:endParaRP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>
                <a:latin typeface="+mj-lt"/>
              </a:rPr>
              <a:t>The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&lt;&lt;</a:t>
            </a:r>
            <a:r>
              <a:rPr lang="en-US" sz="3000" dirty="0">
                <a:latin typeface="+mj-lt"/>
              </a:rPr>
              <a:t> and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&gt;&gt;</a:t>
            </a:r>
            <a:r>
              <a:rPr lang="en-US" sz="3000" dirty="0">
                <a:latin typeface="+mj-lt"/>
              </a:rPr>
              <a:t> move the bits (left or right)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>
                <a:latin typeface="+mj-lt"/>
              </a:rPr>
              <a:t>Behavior of the </a:t>
            </a:r>
            <a:r>
              <a:rPr lang="en-US" sz="3000" dirty="0" smtClean="0">
                <a:latin typeface="+mj-lt"/>
              </a:rPr>
              <a:t>operators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|</a:t>
            </a:r>
            <a:r>
              <a:rPr lang="en-US" sz="3000" dirty="0" smtClean="0">
                <a:latin typeface="+mj-lt"/>
              </a:rPr>
              <a:t>,</a:t>
            </a:r>
            <a:r>
              <a:rPr lang="en-US" sz="3000" dirty="0" smtClean="0">
                <a:solidFill>
                  <a:schemeClr val="hlink"/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&amp;</a:t>
            </a:r>
            <a:r>
              <a:rPr lang="en-US" sz="3000" dirty="0">
                <a:latin typeface="+mj-lt"/>
              </a:rPr>
              <a:t> and</a:t>
            </a:r>
            <a:r>
              <a:rPr lang="en-US" sz="3000" dirty="0">
                <a:solidFill>
                  <a:schemeClr val="hlink"/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^</a:t>
            </a:r>
            <a:r>
              <a:rPr lang="en-US" sz="3000" dirty="0">
                <a:latin typeface="+mj-lt"/>
              </a:rPr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</a:t>
            </a:r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/>
          </p:nvPr>
        </p:nvGraphicFramePr>
        <p:xfrm>
          <a:off x="2034404" y="4628002"/>
          <a:ext cx="7732008" cy="1858900"/>
        </p:xfrm>
        <a:graphic>
          <a:graphicData uri="http://schemas.openxmlformats.org/drawingml/2006/table">
            <a:tbl>
              <a:tblPr/>
              <a:tblGrid>
                <a:gridCol w="1891560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32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latin typeface="+mj-lt"/>
              </a:rPr>
              <a:t>Comparison operators are used to compare </a:t>
            </a:r>
            <a:r>
              <a:rPr lang="en-US" sz="3200" dirty="0" smtClean="0">
                <a:latin typeface="+mj-lt"/>
              </a:rPr>
              <a:t>variables</a:t>
            </a:r>
            <a:endParaRPr lang="en-US" sz="3200" dirty="0">
              <a:latin typeface="+mj-lt"/>
            </a:endParaRPr>
          </a:p>
          <a:p>
            <a:pPr lvl="1">
              <a:lnSpc>
                <a:spcPct val="100000"/>
              </a:lnSpc>
            </a:pP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==</a:t>
            </a:r>
            <a:r>
              <a:rPr lang="en-US" sz="3000" dirty="0" smtClean="0">
                <a:latin typeface="+mj-lt"/>
              </a:rPr>
              <a:t>,</a:t>
            </a:r>
            <a:r>
              <a:rPr lang="en-US" sz="3000" dirty="0" smtClean="0">
                <a:solidFill>
                  <a:schemeClr val="hlink"/>
                </a:solidFill>
                <a:latin typeface="+mj-lt"/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&lt;</a:t>
            </a:r>
            <a:r>
              <a:rPr lang="en-US" sz="3000" dirty="0" smtClean="0">
                <a:latin typeface="+mj-lt"/>
              </a:rPr>
              <a:t>,</a:t>
            </a:r>
            <a:r>
              <a:rPr lang="en-US" sz="3000" dirty="0" smtClean="0">
                <a:solidFill>
                  <a:schemeClr val="hlink"/>
                </a:solidFill>
                <a:latin typeface="+mj-lt"/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&gt;</a:t>
            </a:r>
            <a:r>
              <a:rPr lang="en-US" sz="3000" dirty="0" smtClean="0">
                <a:latin typeface="+mj-lt"/>
              </a:rPr>
              <a:t>,</a:t>
            </a:r>
            <a:r>
              <a:rPr lang="en-US" sz="3000" dirty="0" smtClean="0">
                <a:solidFill>
                  <a:schemeClr val="hlink"/>
                </a:solidFill>
                <a:latin typeface="+mj-lt"/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&gt;=</a:t>
            </a:r>
            <a:r>
              <a:rPr lang="en-US" sz="3000" dirty="0" smtClean="0">
                <a:latin typeface="+mj-lt"/>
              </a:rPr>
              <a:t>,</a:t>
            </a:r>
            <a:r>
              <a:rPr lang="en-US" sz="3000" dirty="0" smtClean="0">
                <a:solidFill>
                  <a:schemeClr val="hlink"/>
                </a:solidFill>
                <a:latin typeface="+mj-lt"/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&lt;=</a:t>
            </a:r>
            <a:r>
              <a:rPr lang="en-US" sz="3000" dirty="0" smtClean="0">
                <a:latin typeface="+mj-lt"/>
              </a:rPr>
              <a:t>,</a:t>
            </a:r>
            <a:r>
              <a:rPr lang="en-US" sz="3000" dirty="0" smtClean="0">
                <a:solidFill>
                  <a:schemeClr val="hlink"/>
                </a:solidFill>
                <a:latin typeface="+mj-lt"/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!=</a:t>
            </a:r>
            <a:r>
              <a:rPr lang="en-US" sz="3000" dirty="0">
                <a:latin typeface="+mj-lt"/>
              </a:rPr>
              <a:t>,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===</a:t>
            </a:r>
            <a:r>
              <a:rPr lang="en-US" sz="3000" dirty="0">
                <a:latin typeface="+mj-lt"/>
              </a:rPr>
              <a:t>,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!==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+mj-lt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200" dirty="0" smtClean="0">
                <a:latin typeface="+mj-lt"/>
              </a:rPr>
              <a:t>The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==</a:t>
            </a:r>
            <a:r>
              <a:rPr lang="en-US" sz="3200" dirty="0" smtClean="0">
                <a:latin typeface="+mj-lt"/>
              </a:rPr>
              <a:t> means "equal after type conversion"</a:t>
            </a:r>
          </a:p>
          <a:p>
            <a:pPr>
              <a:lnSpc>
                <a:spcPct val="100000"/>
              </a:lnSpc>
            </a:pPr>
            <a:r>
              <a:rPr lang="en-US" sz="3200" dirty="0" smtClean="0">
                <a:latin typeface="+mj-lt"/>
              </a:rPr>
              <a:t>The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===</a:t>
            </a:r>
            <a:r>
              <a:rPr lang="en-US" sz="3200" dirty="0" smtClean="0">
                <a:latin typeface="+mj-lt"/>
              </a:rPr>
              <a:t> means "equal and of the same type"</a:t>
            </a:r>
            <a:endParaRPr lang="en-US" sz="3200" dirty="0">
              <a:latin typeface="+mj-lt"/>
            </a:endParaRPr>
          </a:p>
        </p:txBody>
      </p:sp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499716" name="Rectangle 4"/>
          <p:cNvSpPr>
            <a:spLocks noChangeArrowheads="1"/>
          </p:cNvSpPr>
          <p:nvPr/>
        </p:nvSpPr>
        <p:spPr bwMode="auto">
          <a:xfrm>
            <a:off x="684212" y="3898295"/>
            <a:ext cx="10433048" cy="242630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$a = 5</a:t>
            </a:r>
            <a:r>
              <a:rPr lang="en-US" sz="2100" b="1" noProof="1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100" b="1" noProof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 = 4</a:t>
            </a:r>
            <a:r>
              <a:rPr lang="en-US" sz="2100" b="1" noProof="1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var_dump</a:t>
            </a:r>
            <a:r>
              <a:rPr lang="en-US" sz="2100" b="1" noProof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($a &gt;= $b); // bool(true</a:t>
            </a:r>
            <a:r>
              <a:rPr lang="en-US" sz="2100" b="1" noProof="1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var_dump</a:t>
            </a:r>
            <a:r>
              <a:rPr lang="en-US" sz="2100" b="1" noProof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($a != $b); // bool(true</a:t>
            </a:r>
            <a:r>
              <a:rPr lang="en-US" sz="2100" b="1" noProof="1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var_dump</a:t>
            </a:r>
            <a:r>
              <a:rPr lang="en-US" sz="2100" b="1" noProof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($a == $b); // bool(false</a:t>
            </a:r>
            <a:r>
              <a:rPr lang="en-US" sz="2100" b="1" noProof="1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var_dump</a:t>
            </a:r>
            <a:r>
              <a:rPr lang="en-US" sz="2100" b="1" noProof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($a == "5"); // bool(true) </a:t>
            </a:r>
            <a:endParaRPr lang="en-US" sz="2100" b="1" noProof="1" smtClean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var_dump</a:t>
            </a:r>
            <a:r>
              <a:rPr lang="en-US" sz="2100" b="1" noProof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($a === "5"); // bool(false) </a:t>
            </a:r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812" y="3412871"/>
            <a:ext cx="1981200" cy="1862327"/>
          </a:xfrm>
          <a:prstGeom prst="roundRect">
            <a:avLst>
              <a:gd name="adj" fmla="val 7365"/>
            </a:avLst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3165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Assignment operators are used to assign a value to a </a:t>
            </a:r>
            <a:r>
              <a:rPr lang="en-US" dirty="0" smtClean="0">
                <a:latin typeface="+mj-lt"/>
              </a:rPr>
              <a:t>variable</a:t>
            </a:r>
            <a:endParaRPr lang="en-US" dirty="0">
              <a:latin typeface="+mj-lt"/>
            </a:endParaRP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=</a:t>
            </a:r>
            <a:r>
              <a:rPr lang="en-US" dirty="0">
                <a:latin typeface="+mj-lt"/>
              </a:rPr>
              <a:t>,</a:t>
            </a:r>
            <a:r>
              <a:rPr lang="en-US" dirty="0">
                <a:solidFill>
                  <a:schemeClr val="hlink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+=</a:t>
            </a:r>
            <a:r>
              <a:rPr lang="en-US" dirty="0">
                <a:latin typeface="+mj-lt"/>
              </a:rPr>
              <a:t>,</a:t>
            </a:r>
            <a:r>
              <a:rPr lang="en-US" dirty="0">
                <a:solidFill>
                  <a:schemeClr val="hlink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-=</a:t>
            </a:r>
            <a:r>
              <a:rPr lang="en-US" dirty="0">
                <a:latin typeface="+mj-lt"/>
              </a:rPr>
              <a:t>,</a:t>
            </a:r>
            <a:r>
              <a:rPr lang="en-US" dirty="0">
                <a:solidFill>
                  <a:schemeClr val="hlink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|=</a:t>
            </a:r>
            <a:r>
              <a:rPr lang="en-US" dirty="0">
                <a:latin typeface="+mj-lt"/>
              </a:rPr>
              <a:t>,</a:t>
            </a:r>
            <a:r>
              <a:rPr lang="en-US" dirty="0">
                <a:solidFill>
                  <a:schemeClr val="hlink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...</a:t>
            </a:r>
          </a:p>
          <a:p>
            <a:r>
              <a:rPr lang="en-US" dirty="0">
                <a:latin typeface="+mj-lt"/>
              </a:rPr>
              <a:t>Assignment operators </a:t>
            </a:r>
            <a:r>
              <a:rPr lang="en-US" dirty="0" smtClean="0">
                <a:latin typeface="+mj-lt"/>
              </a:rPr>
              <a:t>examples:</a:t>
            </a:r>
            <a:endParaRPr lang="en-US" dirty="0">
              <a:latin typeface="+mj-lt"/>
            </a:endParaRPr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841377" y="3276600"/>
            <a:ext cx="1043463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$x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6;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$y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4;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echo($y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*= 2);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$z = $y = 3; </a:t>
            </a:r>
            <a:r>
              <a:rPr lang="pl-PL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$y = 3; $z = 3;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echo($z); </a:t>
            </a:r>
            <a:r>
              <a:rPr lang="pl-PL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pl-PL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($x |= 1);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echo($x += 3);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echo($x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/=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5</a:t>
            </a:r>
          </a:p>
        </p:txBody>
      </p:sp>
      <p:pic>
        <p:nvPicPr>
          <p:cNvPr id="8" name="Picture 2" descr="http://www.hypertherm.com/images/information_center/why_switch_to_plasma/lnd_greater_productivity_lrg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8305" y="2819400"/>
            <a:ext cx="2136213" cy="1676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0384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+mj-lt"/>
              </a:rPr>
              <a:t>String concatenation 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.</a:t>
            </a:r>
            <a:r>
              <a:rPr lang="en-US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is used to concatenate strings </a:t>
            </a:r>
          </a:p>
          <a:p>
            <a:r>
              <a:rPr lang="en-US" dirty="0">
                <a:latin typeface="+mj-lt"/>
              </a:rPr>
              <a:t>If the second operand is not a string, it is </a:t>
            </a:r>
            <a:r>
              <a:rPr lang="en-US" dirty="0" smtClean="0">
                <a:latin typeface="+mj-lt"/>
              </a:rPr>
              <a:t>converted to string automatically</a:t>
            </a:r>
          </a:p>
          <a:p>
            <a:r>
              <a:rPr lang="en-US" dirty="0">
                <a:latin typeface="+mj-lt"/>
              </a:rPr>
              <a:t>Member access </a:t>
            </a:r>
            <a:r>
              <a:rPr lang="en-US" dirty="0" smtClean="0">
                <a:latin typeface="+mj-lt"/>
              </a:rPr>
              <a:t>operator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-&gt;</a:t>
            </a:r>
            <a:r>
              <a:rPr lang="en-US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is </a:t>
            </a:r>
            <a:r>
              <a:rPr lang="en-US" dirty="0">
                <a:latin typeface="+mj-lt"/>
              </a:rPr>
              <a:t>used to access object members</a:t>
            </a:r>
          </a:p>
          <a:p>
            <a:r>
              <a:rPr lang="en-US" dirty="0">
                <a:latin typeface="+mj-lt"/>
              </a:rPr>
              <a:t>Square </a:t>
            </a:r>
            <a:r>
              <a:rPr lang="en-US" dirty="0" smtClean="0">
                <a:latin typeface="+mj-lt"/>
              </a:rPr>
              <a:t>brackets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are </a:t>
            </a:r>
            <a:r>
              <a:rPr lang="en-US" dirty="0">
                <a:latin typeface="+mj-lt"/>
              </a:rPr>
              <a:t>used </a:t>
            </a:r>
            <a:r>
              <a:rPr lang="en-US" dirty="0" smtClean="0">
                <a:latin typeface="+mj-lt"/>
              </a:rPr>
              <a:t>with arrays to access element by index</a:t>
            </a:r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Parentheses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are </a:t>
            </a:r>
            <a:r>
              <a:rPr lang="en-US" dirty="0">
                <a:latin typeface="+mj-lt"/>
              </a:rPr>
              <a:t>used to override the default operator </a:t>
            </a:r>
            <a:r>
              <a:rPr lang="en-US" dirty="0" smtClean="0">
                <a:latin typeface="+mj-lt"/>
              </a:rPr>
              <a:t>precedence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endParaRPr lang="en-US" dirty="0" smtClean="0">
              <a:latin typeface="+mj-lt"/>
            </a:endParaRPr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Operators</a:t>
            </a:r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768575" y="4953000"/>
            <a:ext cx="10507438" cy="142603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$output </a:t>
            </a: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"The number is : ";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$number </a:t>
            </a: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echo($output </a:t>
            </a: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$number</a:t>
            </a: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The number is : 5</a:t>
            </a:r>
          </a:p>
        </p:txBody>
      </p:sp>
    </p:spTree>
    <p:extLst>
      <p:ext uri="{BB962C8B-B14F-4D97-AF65-F5344CB8AC3E}">
        <p14:creationId xmlns:p14="http://schemas.microsoft.com/office/powerpoint/2010/main" val="300675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latin typeface="+mj-lt"/>
              </a:rPr>
              <a:pPr>
                <a:defRPr/>
              </a:pPr>
              <a:t>49</a:t>
            </a:fld>
            <a:endParaRPr lang="en-US" dirty="0">
              <a:latin typeface="+mj-lt"/>
            </a:endParaRPr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latin typeface="+mj-lt"/>
              </a:rPr>
              <a:t>Conditional 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?:</a:t>
            </a:r>
            <a:r>
              <a:rPr lang="en-US" dirty="0">
                <a:latin typeface="+mj-lt"/>
              </a:rPr>
              <a:t> has the </a:t>
            </a:r>
            <a:r>
              <a:rPr lang="en-US" dirty="0" smtClean="0">
                <a:latin typeface="+mj-lt"/>
              </a:rPr>
              <a:t>form: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+mj-lt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b</a:t>
            </a:r>
            <a:r>
              <a:rPr lang="en-US" dirty="0">
                <a:latin typeface="+mj-lt"/>
              </a:rPr>
              <a:t>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true</a:t>
            </a:r>
            <a:r>
              <a:rPr lang="en-US" dirty="0">
                <a:latin typeface="+mj-lt"/>
              </a:rPr>
              <a:t> then </a:t>
            </a:r>
            <a:r>
              <a:rPr lang="en-US" dirty="0" smtClean="0">
                <a:latin typeface="+mj-lt"/>
              </a:rPr>
              <a:t>the result is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x</a:t>
            </a:r>
            <a:r>
              <a:rPr lang="en-US" b="1" dirty="0" smtClean="0">
                <a:latin typeface="+mj-lt"/>
                <a:cs typeface="Consolas" pitchFamily="49" charset="0"/>
              </a:rPr>
              <a:t>,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else </a:t>
            </a:r>
            <a:r>
              <a:rPr lang="en-US" dirty="0" smtClean="0">
                <a:latin typeface="+mj-lt"/>
              </a:rPr>
              <a:t>the result is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y</a:t>
            </a:r>
            <a:endParaRPr lang="en-US" dirty="0" smtClean="0">
              <a:latin typeface="+mj-lt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>
                <a:latin typeface="+mj-lt"/>
              </a:rPr>
              <a:t>Also called ternary operator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>
                <a:latin typeface="+mj-lt"/>
              </a:rPr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new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operator is used to create new objects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this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operator references the current context</a:t>
            </a:r>
          </a:p>
        </p:txBody>
      </p:sp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Operators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0412" y="1872129"/>
            <a:ext cx="10279617" cy="5151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$b </a:t>
            </a: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? </a:t>
            </a:r>
            <a:r>
              <a:rPr lang="en-US" b="1" dirty="0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$x </a:t>
            </a: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b="1" dirty="0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$y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85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PHP – Example</a:t>
            </a: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1371600"/>
            <a:ext cx="10668000" cy="496751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&lt;html</a:t>
            </a:r>
            <a:r>
              <a:rPr lang="en-US" b="1" dirty="0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&lt;head&gt;</a:t>
            </a:r>
            <a:b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&lt;title&gt;My first PHP code!&lt;/title</a:t>
            </a: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&lt;/head&gt;</a:t>
            </a:r>
            <a:b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$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myName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'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Yordan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 'My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name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is '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 $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myName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  <a:b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&lt;/body&gt;</a:t>
            </a:r>
            <a:b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943724" y="2514600"/>
            <a:ext cx="3070504" cy="1437820"/>
          </a:xfrm>
          <a:prstGeom prst="wedgeRoundRectCallout">
            <a:avLst>
              <a:gd name="adj1" fmla="val -87640"/>
              <a:gd name="adj2" fmla="val 45638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Code is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enclosed</a:t>
            </a:r>
            <a:r>
              <a:rPr lang="en-US" sz="2800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with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800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sz="2800" b="1" dirty="0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tags</a:t>
            </a:r>
            <a:endParaRPr lang="bg-BG" sz="28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7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 (3)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12812" y="1371600"/>
            <a:ext cx="10279618" cy="372634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$a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6;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$b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4;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($a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$b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? "a &gt; b" : "b &gt;= a"); //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 &gt; 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 "SoftUni" </a:t>
            </a: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b="1" dirty="0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"SoftUni" </a:t>
            </a: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? </a:t>
            </a:r>
            <a:r>
              <a:rPr lang="en-US" b="1" dirty="0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"Equal" </a:t>
            </a: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b="1" dirty="0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"Not Equal";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$c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$b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3; //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 = 3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 followed by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 = 3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($c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 // 3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(($a + $b) / 2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 // 4.5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echo(gettype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($a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)); //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(gettype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([])); //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927" y="3657600"/>
            <a:ext cx="3892485" cy="24328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924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657505"/>
            <a:ext cx="8938472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Operators in PHP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6212" y="5611873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2770" name="Picture 2" descr="http://icfindy.com/images/puzzl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7018">
            <a:off x="3177652" y="1418250"/>
            <a:ext cx="5475592" cy="27253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2865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5199200"/>
            <a:ext cx="8938472" cy="820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Expressions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548" y="1295400"/>
            <a:ext cx="5257800" cy="32861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59398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Expressions</a:t>
            </a:r>
            <a:r>
              <a:rPr lang="en-US" dirty="0" smtClean="0"/>
              <a:t> are: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Sequences </a:t>
            </a:r>
            <a:r>
              <a:rPr lang="en-US" dirty="0"/>
              <a:t>of operators, literals and variables that </a:t>
            </a:r>
            <a:r>
              <a:rPr lang="en-US" dirty="0" smtClean="0"/>
              <a:t>are </a:t>
            </a:r>
            <a:r>
              <a:rPr lang="en-US" dirty="0"/>
              <a:t>evaluated to some </a:t>
            </a:r>
            <a:r>
              <a:rPr lang="en-US" dirty="0" smtClean="0"/>
              <a:t>value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  <a:endParaRPr lang="bg-BG" dirty="0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  <a:endParaRPr lang="bg-BG" dirty="0"/>
          </a:p>
        </p:txBody>
      </p:sp>
      <p:sp>
        <p:nvSpPr>
          <p:cNvPr id="528388" name="Rectangle 4"/>
          <p:cNvSpPr>
            <a:spLocks noChangeArrowheads="1"/>
          </p:cNvSpPr>
          <p:nvPr/>
        </p:nvSpPr>
        <p:spPr bwMode="auto">
          <a:xfrm>
            <a:off x="684212" y="3733800"/>
            <a:ext cx="104394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$r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(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150 - 20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 / 2 + 5; //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 = 70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Expression for calculation of circle area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$surface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pi()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$r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Expression for calculation of circle perimeter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$perimeter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2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* pi()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$r;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34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342076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>
                <a:cs typeface="Consolas" pitchFamily="49" charset="0"/>
              </a:rPr>
              <a:t>If</a:t>
            </a:r>
            <a:r>
              <a:rPr lang="en-US" dirty="0" smtClean="0"/>
              <a:t> and </a:t>
            </a:r>
            <a:r>
              <a:rPr lang="en-US" dirty="0" smtClean="0">
                <a:cs typeface="Consolas" pitchFamily="49" charset="0"/>
              </a:rPr>
              <a:t>If-else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174527"/>
            <a:ext cx="8938472" cy="692873"/>
          </a:xfrm>
        </p:spPr>
        <p:txBody>
          <a:bodyPr/>
          <a:lstStyle/>
          <a:p>
            <a:r>
              <a:rPr lang="en-US" dirty="0">
                <a:latin typeface="+mj-lt"/>
              </a:rPr>
              <a:t>Implementing Conditional </a:t>
            </a:r>
            <a:r>
              <a:rPr lang="en-US" dirty="0" smtClean="0">
                <a:latin typeface="+mj-lt"/>
              </a:rPr>
              <a:t>Logic</a:t>
            </a:r>
            <a:endParaRPr lang="en-US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012" y="1939384"/>
            <a:ext cx="4648200" cy="169961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7737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PHP implements the classical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if</a:t>
            </a:r>
            <a:r>
              <a:rPr lang="en-US" dirty="0" smtClean="0">
                <a:latin typeface="+mj-lt"/>
              </a:rPr>
              <a:t> 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if-else</a:t>
            </a:r>
            <a:r>
              <a:rPr lang="en-US" dirty="0" smtClean="0">
                <a:latin typeface="+mj-lt"/>
              </a:rPr>
              <a:t> statements: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9788" y="2160918"/>
            <a:ext cx="10360024" cy="30206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$number = 5;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if ($number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% 2 == 0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echo("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 number is even.");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else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("This number is odd.");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12" y="3671259"/>
            <a:ext cx="4203811" cy="23584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94530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If Syntax</a:t>
            </a:r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74812" y="1828800"/>
            <a:ext cx="105774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&lt;?php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$a == 5;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if ($a == 5):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echo "a equals 5";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echo "...";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elseif ($a == 6):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echo "a equals 6";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echo "!!!";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else: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echo "a is neither 5 nor 6";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endif;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542799" cy="7538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PHP </a:t>
            </a:r>
            <a:r>
              <a:rPr lang="en-US" dirty="0"/>
              <a:t>offers an alternative syntax </a:t>
            </a:r>
            <a:r>
              <a:rPr lang="en-US" dirty="0" smtClean="0"/>
              <a:t>for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en-US" dirty="0" smtClean="0"/>
              <a:t>-statement:</a:t>
            </a:r>
          </a:p>
        </p:txBody>
      </p:sp>
    </p:spTree>
    <p:extLst>
      <p:ext uri="{BB962C8B-B14F-4D97-AF65-F5344CB8AC3E}">
        <p14:creationId xmlns:p14="http://schemas.microsoft.com/office/powerpoint/2010/main" val="5838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833544"/>
            <a:ext cx="8938472" cy="940056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>
                <a:cs typeface="Consolas" pitchFamily="49" charset="0"/>
              </a:rPr>
              <a:t>if</a:t>
            </a:r>
            <a:r>
              <a:rPr lang="en-US" dirty="0"/>
              <a:t> and </a:t>
            </a:r>
            <a:r>
              <a:rPr lang="en-US" dirty="0">
                <a:cs typeface="Consolas" pitchFamily="49" charset="0"/>
              </a:rPr>
              <a:t>if-else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75407" y="1222648"/>
            <a:ext cx="2880082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" descr="C:\Trash\nested-ifs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212" y="1460599"/>
            <a:ext cx="2019530" cy="3029295"/>
          </a:xfrm>
          <a:prstGeom prst="roundRect">
            <a:avLst>
              <a:gd name="adj" fmla="val 18671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2" descr="http://zone.ni.com/cms/images/devzone/tut/lkzolnlp55853.gif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12" y="1704439"/>
            <a:ext cx="3256447" cy="25416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orthographicFront">
              <a:rot lat="0" lon="3000000" rev="6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89210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319419"/>
            <a:ext cx="8938472" cy="84458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>
                <a:cs typeface="Consolas" pitchFamily="49" charset="0"/>
              </a:rPr>
              <a:t>switch-case</a:t>
            </a:r>
            <a:endParaRPr lang="bg-BG" sz="4800" dirty="0">
              <a:cs typeface="Consolas" pitchFamily="49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31084" y="5221568"/>
            <a:ext cx="10568728" cy="69287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Making Several Comparisons at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Once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6626" name="Picture 2" descr="http://www.middleleaze.co.uk/network_switch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428" y="2057400"/>
            <a:ext cx="5654040" cy="1866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6659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+mj-lt"/>
              </a:rPr>
              <a:t>Selects for execution a statement from a list depending on the value of the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switch</a:t>
            </a:r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expression</a:t>
            </a:r>
            <a:endParaRPr lang="en-US" dirty="0">
              <a:latin typeface="+mj-lt"/>
            </a:endParaRPr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 smtClean="0"/>
              <a:t> Statement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1560800" y="2538948"/>
            <a:ext cx="9064047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switch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($day) {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case 1: e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cho(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'Monday');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case 2: echo('Tuesday');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case 3: echo('Wednesday');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case 4: echo('Thursday');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case 5: echo('Friday');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case 6: echo('Saturday');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case 7: echo('Sunday');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default: echo('Error!');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1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Mixing PHP and HTML</a:t>
            </a:r>
            <a:endParaRPr lang="bg-BG" dirty="0" smtClean="0"/>
          </a:p>
        </p:txBody>
      </p:sp>
      <p:sp>
        <p:nvSpPr>
          <p:cNvPr id="112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413" y="1135245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 smtClean="0"/>
              <a:t>PHP is designed to mix HTML and PHP code:</a:t>
            </a:r>
          </a:p>
          <a:p>
            <a:pPr lvl="1"/>
            <a:endParaRPr lang="en-US" sz="3000" dirty="0" smtClean="0"/>
          </a:p>
          <a:p>
            <a:pPr lvl="1"/>
            <a:endParaRPr lang="en-US" sz="3000" dirty="0" smtClean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3000" dirty="0" smtClean="0"/>
          </a:p>
          <a:p>
            <a:pPr lvl="1"/>
            <a:r>
              <a:rPr lang="en-US" sz="3000" dirty="0" smtClean="0"/>
              <a:t>This is similar to writing echo "Hello John!";</a:t>
            </a:r>
          </a:p>
          <a:p>
            <a:pPr lvl="1"/>
            <a:r>
              <a:rPr lang="en-US" sz="3000" dirty="0" smtClean="0"/>
              <a:t>Very useful for long texts</a:t>
            </a:r>
            <a:endParaRPr lang="bg-BG" sz="3000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1959592"/>
            <a:ext cx="9985479" cy="275152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&lt;?php $name = "John"; ?&gt;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&lt;?php if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($name == "John")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?&gt;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bg-BG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John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!&lt;/p&gt;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&lt;?php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else { ?&gt;</a:t>
            </a:r>
            <a:endParaRPr lang="bg-BG" b="1" noProof="1" smtClean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bg-BG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You are not John.&lt;/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</a:t>
            </a:r>
            <a:endParaRPr lang="bg-BG" b="1" noProof="1" smtClean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&lt;?php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bg-BG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55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>
                <a:latin typeface="+mj-lt"/>
              </a:rPr>
              <a:t>The expression is evaluated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>
                <a:latin typeface="+mj-lt"/>
              </a:rPr>
              <a:t>When one of the constants specified in a case label is equal to the </a:t>
            </a:r>
            <a:r>
              <a:rPr lang="en-US" dirty="0" smtClean="0">
                <a:latin typeface="+mj-lt"/>
              </a:rPr>
              <a:t>expression:</a:t>
            </a:r>
          </a:p>
          <a:p>
            <a:pPr marL="627063" lvl="1" indent="-323850">
              <a:lnSpc>
                <a:spcPct val="100000"/>
              </a:lnSpc>
            </a:pPr>
            <a:r>
              <a:rPr lang="en-US" dirty="0">
                <a:latin typeface="+mj-lt"/>
              </a:rPr>
              <a:t>The statement that corresponds to that case is </a:t>
            </a:r>
            <a:r>
              <a:rPr lang="en-US" dirty="0" smtClean="0">
                <a:latin typeface="+mj-lt"/>
              </a:rPr>
              <a:t>executed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 smtClean="0">
                <a:latin typeface="+mj-lt"/>
              </a:rPr>
              <a:t>If no case is equal to the expression:</a:t>
            </a:r>
          </a:p>
          <a:p>
            <a:pPr marL="627063" lvl="1" indent="-323850">
              <a:lnSpc>
                <a:spcPct val="100000"/>
              </a:lnSpc>
            </a:pPr>
            <a:r>
              <a:rPr lang="en-US" dirty="0" smtClean="0">
                <a:latin typeface="+mj-lt"/>
              </a:rPr>
              <a:t>If </a:t>
            </a:r>
            <a:r>
              <a:rPr lang="en-US" dirty="0">
                <a:latin typeface="+mj-lt"/>
              </a:rPr>
              <a:t>there is default case, it is executed</a:t>
            </a:r>
          </a:p>
          <a:p>
            <a:pPr marL="627063" lvl="1" indent="-323850">
              <a:lnSpc>
                <a:spcPct val="100000"/>
              </a:lnSpc>
            </a:pPr>
            <a:r>
              <a:rPr lang="en-US" dirty="0">
                <a:latin typeface="+mj-lt"/>
              </a:rPr>
              <a:t>Otherwise the control is transferred to the end point of the switch </a:t>
            </a:r>
            <a:r>
              <a:rPr lang="en-US" dirty="0" smtClean="0">
                <a:latin typeface="+mj-lt"/>
              </a:rPr>
              <a:t>statement</a:t>
            </a:r>
          </a:p>
          <a:p>
            <a:pPr marL="512817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latin typeface="+mj-lt"/>
              </a:rPr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break</a:t>
            </a:r>
            <a:r>
              <a:rPr lang="en-US" dirty="0" smtClean="0">
                <a:latin typeface="+mj-lt"/>
              </a:rPr>
              <a:t> statement exits the switch-case statement</a:t>
            </a:r>
            <a:endParaRPr lang="en-US" dirty="0">
              <a:latin typeface="+mj-lt"/>
            </a:endParaRPr>
          </a:p>
        </p:txBody>
      </p:sp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>
                <a:cs typeface="Consolas" pitchFamily="49" charset="0"/>
              </a:rPr>
              <a:t>switch-case</a:t>
            </a:r>
            <a:r>
              <a:rPr lang="en-US" dirty="0"/>
              <a:t> Works?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4976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Alternative Switch Syntax</a:t>
            </a:r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912812" y="2298680"/>
            <a:ext cx="103632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variable = 2;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switch ($variable):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case 1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echo "&lt;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div&gt;News&lt;/div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&gt;";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case 2: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echo "&lt;div&gt;Forum&lt;/div&gt;";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endswitch;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379412" y="1143000"/>
            <a:ext cx="11353800" cy="67671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PHP </a:t>
            </a:r>
            <a:r>
              <a:rPr lang="en-US" dirty="0"/>
              <a:t>offers an alternative syntax </a:t>
            </a:r>
            <a:r>
              <a:rPr lang="en-US" smtClean="0"/>
              <a:t>for </a:t>
            </a:r>
            <a:r>
              <a:rPr lang="en-US" b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switch</a:t>
            </a:r>
            <a:r>
              <a:rPr lang="en-US" smtClean="0"/>
              <a:t> </a:t>
            </a:r>
            <a:r>
              <a:rPr lang="en-US" dirty="0" smtClean="0"/>
              <a:t>constructs:</a:t>
            </a:r>
          </a:p>
        </p:txBody>
      </p:sp>
    </p:spTree>
    <p:extLst>
      <p:ext uri="{BB962C8B-B14F-4D97-AF65-F5344CB8AC3E}">
        <p14:creationId xmlns:p14="http://schemas.microsoft.com/office/powerpoint/2010/main" val="401191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869900"/>
            <a:ext cx="8938472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cs typeface="Consolas" pitchFamily="49" charset="0"/>
              </a:rPr>
              <a:t>The switch-case </a:t>
            </a:r>
            <a:r>
              <a:rPr lang="en-US" noProof="1" smtClean="0"/>
              <a:t>Statement</a:t>
            </a:r>
            <a:endParaRPr lang="en-US" noProof="1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171" y="1219200"/>
            <a:ext cx="5120554" cy="34983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4871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924" y="4374105"/>
            <a:ext cx="10439048" cy="990875"/>
          </a:xfrm>
        </p:spPr>
        <p:txBody>
          <a:bodyPr/>
          <a:lstStyle/>
          <a:p>
            <a:r>
              <a:rPr lang="en-US" dirty="0" smtClean="0"/>
              <a:t>Accessing Form Fields from PHP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380124"/>
            <a:ext cx="8938472" cy="688256"/>
          </a:xfrm>
        </p:spPr>
        <p:txBody>
          <a:bodyPr/>
          <a:lstStyle/>
          <a:p>
            <a:r>
              <a:rPr lang="en-US" dirty="0" smtClean="0"/>
              <a:t>Reading and Writing Form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366" y="1178750"/>
            <a:ext cx="3684164" cy="27631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0739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access the form fields by their name property</a:t>
            </a:r>
          </a:p>
          <a:p>
            <a:r>
              <a:rPr lang="en-US" dirty="0" smtClean="0"/>
              <a:t>HMTL: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PHP: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Forms Fields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51706" y="2590800"/>
            <a:ext cx="10282236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&lt;form action="TakePostRequest.php" method="get"&gt;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Name: &lt;input type="text"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"&gt;&lt;br&gt;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E-mail: &lt;input type="text"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"&gt;&lt;br&gt;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&lt;input type="submit"&gt;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&lt;/form&gt;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68653" y="5339593"/>
            <a:ext cx="10282236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Welcome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&lt;?php echo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htmlentities(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$_GET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["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"])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?&gt;&lt;br&gt;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Your email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 &lt;?php echo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htmlentities(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$_GET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["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"]) ?&gt;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4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24400"/>
            <a:ext cx="8938472" cy="820600"/>
          </a:xfrm>
        </p:spPr>
        <p:txBody>
          <a:bodyPr/>
          <a:lstStyle/>
          <a:p>
            <a:r>
              <a:rPr lang="en-US" dirty="0" smtClean="0"/>
              <a:t>Accessing Form Fields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5601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148" y="1143000"/>
            <a:ext cx="4038600" cy="323088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13516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en-US" sz="3200" dirty="0" smtClean="0"/>
              <a:t>PHP dynamic data types </a:t>
            </a:r>
          </a:p>
          <a:p>
            <a:pPr lvl="1">
              <a:lnSpc>
                <a:spcPct val="95000"/>
              </a:lnSpc>
            </a:pPr>
            <a:r>
              <a:rPr lang="en-US" sz="3000" dirty="0" smtClean="0"/>
              <a:t>number</a:t>
            </a:r>
            <a:r>
              <a:rPr lang="en-US" sz="3000" dirty="0" smtClean="0"/>
              <a:t>, </a:t>
            </a:r>
            <a:r>
              <a:rPr lang="en-US" sz="3000" dirty="0" smtClean="0"/>
              <a:t>string</a:t>
            </a:r>
            <a:r>
              <a:rPr lang="en-US" sz="3000" dirty="0" smtClean="0"/>
              <a:t>, </a:t>
            </a:r>
            <a:r>
              <a:rPr lang="en-US" sz="3000" noProof="1" smtClean="0"/>
              <a:t>boolean</a:t>
            </a:r>
            <a:r>
              <a:rPr lang="en-US" sz="3000" dirty="0" smtClean="0"/>
              <a:t>, null, array, object</a:t>
            </a:r>
            <a:endParaRPr lang="en-US" sz="3000" dirty="0" smtClean="0"/>
          </a:p>
          <a:p>
            <a:pPr>
              <a:lnSpc>
                <a:spcPct val="95000"/>
              </a:lnSpc>
            </a:pPr>
            <a:r>
              <a:rPr lang="en-US" sz="3200" dirty="0" smtClean="0"/>
              <a:t>Operators </a:t>
            </a:r>
            <a:r>
              <a:rPr lang="en-US" sz="3200" dirty="0" smtClean="0"/>
              <a:t>are similar to </a:t>
            </a:r>
            <a:r>
              <a:rPr lang="en-US" sz="3200" dirty="0" smtClean="0"/>
              <a:t>C#, Java and C</a:t>
            </a:r>
            <a:r>
              <a:rPr lang="en-US" sz="3200" dirty="0" smtClean="0"/>
              <a:t>++</a:t>
            </a:r>
            <a:endParaRPr lang="en-US" sz="3200" dirty="0" smtClean="0"/>
          </a:p>
          <a:p>
            <a:pPr>
              <a:lnSpc>
                <a:spcPct val="95000"/>
              </a:lnSpc>
            </a:pPr>
            <a:r>
              <a:rPr lang="en-US" sz="3200" dirty="0"/>
              <a:t>Expressions </a:t>
            </a:r>
            <a:r>
              <a:rPr lang="en-US" sz="3200" dirty="0" smtClean="0"/>
              <a:t>are as </a:t>
            </a:r>
            <a:r>
              <a:rPr lang="en-US" sz="3200" dirty="0"/>
              <a:t>in C</a:t>
            </a:r>
            <a:r>
              <a:rPr lang="en-US" sz="3200" dirty="0" smtClean="0"/>
              <a:t>#, Java and C</a:t>
            </a:r>
            <a:r>
              <a:rPr lang="en-US" sz="3200" dirty="0" smtClean="0"/>
              <a:t>++</a:t>
            </a:r>
            <a:endParaRPr lang="en-US" sz="3200" dirty="0" smtClean="0"/>
          </a:p>
          <a:p>
            <a:pPr>
              <a:lnSpc>
                <a:spcPct val="95000"/>
              </a:lnSpc>
            </a:pPr>
            <a:r>
              <a:rPr lang="en-US" sz="3200" dirty="0" smtClean="0"/>
              <a:t>If-else </a:t>
            </a:r>
            <a:r>
              <a:rPr lang="en-US" sz="3200" dirty="0"/>
              <a:t>statements </a:t>
            </a:r>
            <a:r>
              <a:rPr lang="en-US" sz="3200" dirty="0" smtClean="0"/>
              <a:t>are </a:t>
            </a:r>
            <a:r>
              <a:rPr lang="en-US" sz="3200" dirty="0"/>
              <a:t>as in C#, Java and C</a:t>
            </a:r>
            <a:r>
              <a:rPr lang="en-US" sz="3200" dirty="0" smtClean="0"/>
              <a:t>++</a:t>
            </a:r>
          </a:p>
          <a:p>
            <a:pPr lvl="1">
              <a:lnSpc>
                <a:spcPct val="95000"/>
              </a:lnSpc>
            </a:pPr>
            <a:r>
              <a:rPr lang="en-US" sz="3000" dirty="0" smtClean="0"/>
              <a:t>Alternative syntax: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if-elseif-endif</a:t>
            </a:r>
            <a:endParaRPr lang="en-US" sz="3000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3200" dirty="0" smtClean="0"/>
              <a:t>Switch-case </a:t>
            </a:r>
            <a:r>
              <a:rPr lang="en-US" sz="3200" dirty="0" smtClean="0"/>
              <a:t>statement </a:t>
            </a:r>
            <a:r>
              <a:rPr lang="en-US" sz="3200" dirty="0" smtClean="0"/>
              <a:t>are similar </a:t>
            </a:r>
            <a:r>
              <a:rPr lang="en-US" sz="3200" dirty="0" smtClean="0"/>
              <a:t>to Java / C</a:t>
            </a:r>
            <a:r>
              <a:rPr lang="en-US" sz="3200" dirty="0" smtClean="0"/>
              <a:t>#</a:t>
            </a:r>
            <a:endParaRPr lang="en-US" sz="3200" dirty="0" smtClean="0"/>
          </a:p>
          <a:p>
            <a:pPr>
              <a:lnSpc>
                <a:spcPct val="95000"/>
              </a:lnSpc>
            </a:pPr>
            <a:r>
              <a:rPr lang="en-US" sz="3200" dirty="0" smtClean="0"/>
              <a:t>Form fields can be accessed</a:t>
            </a:r>
            <a:br>
              <a:rPr lang="en-US" sz="3200" dirty="0" smtClean="0"/>
            </a:br>
            <a:r>
              <a:rPr lang="en-US" sz="3200" dirty="0" smtClean="0"/>
              <a:t>by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$_GET['key']</a:t>
            </a:r>
            <a:r>
              <a:rPr lang="en-US" sz="3200" dirty="0"/>
              <a:t> </a:t>
            </a:r>
            <a:r>
              <a:rPr lang="en-US" sz="3200" dirty="0" smtClean="0"/>
              <a:t>and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$_POST[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'key']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1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052" y="1340900"/>
            <a:ext cx="3224360" cy="3224360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8222615" y="4772675"/>
            <a:ext cx="3081986" cy="1628125"/>
            <a:chOff x="998778" y="2709000"/>
            <a:chExt cx="7687634" cy="351073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1361232">
              <a:off x="1603866" y="3732944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 smtClean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PHP Basics</a:t>
              </a:r>
              <a:endParaRPr lang="en-US" sz="10700" b="1" dirty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634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softuni.bg/trainings/coursesinstances/details/5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 smtClean="0"/>
              <a:t>PHP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78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242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1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786800"/>
            <a:ext cx="8938472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Data Types in PHP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948" y="1444302"/>
            <a:ext cx="5715000" cy="28584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003665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Is a domain of values of similar characteristics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Defines the type of information stored in the computer memory (in a variable</a:t>
            </a:r>
            <a:r>
              <a:rPr lang="en-US" dirty="0" smtClean="0"/>
              <a:t>)</a:t>
            </a:r>
            <a:endParaRPr lang="bg-BG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PHP </a:t>
            </a:r>
            <a:r>
              <a:rPr lang="en-US" dirty="0"/>
              <a:t>supports eight types: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Scalar: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Boolean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Integer</a:t>
            </a:r>
            <a:r>
              <a:rPr lang="en-US" dirty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Floating point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String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Compound: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</a:t>
            </a:r>
            <a:r>
              <a:rPr lang="en-US" dirty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Object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esource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NULL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 </a:t>
            </a:r>
            <a:r>
              <a:rPr lang="en-US" dirty="0"/>
              <a:t>PHP is </a:t>
            </a:r>
            <a:r>
              <a:rPr lang="en-US" dirty="0" smtClean="0"/>
              <a:t>a "type-less</a:t>
            </a:r>
            <a:r>
              <a:rPr lang="en-US" dirty="0"/>
              <a:t>" </a:t>
            </a:r>
            <a:r>
              <a:rPr lang="en-US" dirty="0" smtClean="0"/>
              <a:t>language</a:t>
            </a:r>
            <a:endParaRPr lang="bg-BG" dirty="0" smtClean="0"/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Type?</a:t>
            </a:r>
          </a:p>
        </p:txBody>
      </p:sp>
    </p:spTree>
    <p:extLst>
      <p:ext uri="{BB962C8B-B14F-4D97-AF65-F5344CB8AC3E}">
        <p14:creationId xmlns:p14="http://schemas.microsoft.com/office/powerpoint/2010/main" val="3513873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PHP is a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typeless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language</a:t>
            </a:r>
          </a:p>
          <a:p>
            <a:pPr lvl="1"/>
            <a:r>
              <a:rPr lang="en-US" dirty="0">
                <a:latin typeface="+mj-lt"/>
              </a:rPr>
              <a:t>The variable types are not explicitly defined</a:t>
            </a:r>
          </a:p>
          <a:p>
            <a:pPr lvl="1"/>
            <a:r>
              <a:rPr lang="en-US" dirty="0" smtClean="0">
                <a:latin typeface="+mj-lt"/>
              </a:rPr>
              <a:t>The type of a variable can be changed at runtime</a:t>
            </a:r>
          </a:p>
          <a:p>
            <a:r>
              <a:rPr lang="en-US" dirty="0" smtClean="0">
                <a:latin typeface="+mj-lt"/>
              </a:rPr>
              <a:t>Variables in PHP are declared with the  symbol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$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Data Types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9136" y="4038600"/>
            <a:ext cx="10744200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$count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5;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variable holds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 integer value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$count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'hello';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same variable now holds a string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$name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'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Svetlin Nakov';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variable holds a string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$mark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5.25;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mark holds a floating-point number</a:t>
            </a:r>
          </a:p>
        </p:txBody>
      </p:sp>
    </p:spTree>
    <p:extLst>
      <p:ext uri="{BB962C8B-B14F-4D97-AF65-F5344CB8AC3E}">
        <p14:creationId xmlns:p14="http://schemas.microsoft.com/office/powerpoint/2010/main" val="90552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3888</Words>
  <Application>Microsoft Office PowerPoint</Application>
  <PresentationFormat>Custom</PresentationFormat>
  <Paragraphs>804</Paragraphs>
  <Slides>69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5" baseType="lpstr">
      <vt:lpstr>Arial</vt:lpstr>
      <vt:lpstr>Calibri</vt:lpstr>
      <vt:lpstr>Consolas</vt:lpstr>
      <vt:lpstr>Wingdings</vt:lpstr>
      <vt:lpstr>Wingdings 2</vt:lpstr>
      <vt:lpstr>SoftUni 16x9</vt:lpstr>
      <vt:lpstr>PHP Syntax </vt:lpstr>
      <vt:lpstr>Table of Contents</vt:lpstr>
      <vt:lpstr>PHP Introduction</vt:lpstr>
      <vt:lpstr>What is PHP?</vt:lpstr>
      <vt:lpstr>PHP – Example</vt:lpstr>
      <vt:lpstr>Mixing PHP and HTML</vt:lpstr>
      <vt:lpstr>Data Types in PHP</vt:lpstr>
      <vt:lpstr>What Is a Data Type?</vt:lpstr>
      <vt:lpstr>PHP Data Types</vt:lpstr>
      <vt:lpstr>Integer Numbers</vt:lpstr>
      <vt:lpstr>Floating-Point Numbers</vt:lpstr>
      <vt:lpstr>Numbers Conversion</vt:lpstr>
      <vt:lpstr>The Boolean Data Type</vt:lpstr>
      <vt:lpstr>The String Data Type</vt:lpstr>
      <vt:lpstr>Variable Interpolation</vt:lpstr>
      <vt:lpstr>Array Type</vt:lpstr>
      <vt:lpstr>Object Type</vt:lpstr>
      <vt:lpstr>Resource Type</vt:lpstr>
      <vt:lpstr>Null Values</vt:lpstr>
      <vt:lpstr>Null Value</vt:lpstr>
      <vt:lpstr>Checking the Type of a Variable</vt:lpstr>
      <vt:lpstr>Data Types in PHP</vt:lpstr>
      <vt:lpstr>Declaring and Using Variables</vt:lpstr>
      <vt:lpstr>What Is a Variable?</vt:lpstr>
      <vt:lpstr>Variable Characteristics</vt:lpstr>
      <vt:lpstr>Declaring Variables</vt:lpstr>
      <vt:lpstr>Identifiers</vt:lpstr>
      <vt:lpstr>Identifiers – Examples</vt:lpstr>
      <vt:lpstr>Assigning Values</vt:lpstr>
      <vt:lpstr>Variable Variables</vt:lpstr>
      <vt:lpstr>Variable References</vt:lpstr>
      <vt:lpstr>Variables in PHP</vt:lpstr>
      <vt:lpstr>Variable Scope</vt:lpstr>
      <vt:lpstr>Local Scope</vt:lpstr>
      <vt:lpstr>Global Scope</vt:lpstr>
      <vt:lpstr>Static Variables</vt:lpstr>
      <vt:lpstr>PHP Constants</vt:lpstr>
      <vt:lpstr>Operators in PHP</vt:lpstr>
      <vt:lpstr>What is an Operator?</vt:lpstr>
      <vt:lpstr>Categories of Operators in PHP</vt:lpstr>
      <vt:lpstr>Operators Precedence</vt:lpstr>
      <vt:lpstr>Operators Precedence (2)</vt:lpstr>
      <vt:lpstr>Arithmetic Operators</vt:lpstr>
      <vt:lpstr>Logical Operators</vt:lpstr>
      <vt:lpstr>Bitwise Operators</vt:lpstr>
      <vt:lpstr>Comparison Operators</vt:lpstr>
      <vt:lpstr>Assignment Operators</vt:lpstr>
      <vt:lpstr>Other Operators</vt:lpstr>
      <vt:lpstr>Other Operators (2)</vt:lpstr>
      <vt:lpstr>Other Operators (3)</vt:lpstr>
      <vt:lpstr>Operators in PHP</vt:lpstr>
      <vt:lpstr>Expressions</vt:lpstr>
      <vt:lpstr>Expressions</vt:lpstr>
      <vt:lpstr>If and If-else</vt:lpstr>
      <vt:lpstr>Conditional Statements: if-else</vt:lpstr>
      <vt:lpstr>Alternative If Syntax</vt:lpstr>
      <vt:lpstr>if and if-else</vt:lpstr>
      <vt:lpstr>switch-case</vt:lpstr>
      <vt:lpstr>The switch-case Statement</vt:lpstr>
      <vt:lpstr>How switch-case Works?</vt:lpstr>
      <vt:lpstr>Alternative Switch Syntax</vt:lpstr>
      <vt:lpstr>The switch-case Statement</vt:lpstr>
      <vt:lpstr>Accessing Form Fields from PHP</vt:lpstr>
      <vt:lpstr>Accessing Forms Fields</vt:lpstr>
      <vt:lpstr>Accessing Form Fields</vt:lpstr>
      <vt:lpstr>Summary</vt:lpstr>
      <vt:lpstr>PHP Syntax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Syntax</dc:title>
  <dc:subject>Software Development Course</dc:subject>
  <dc:creator/>
  <cp:keywords>PHP,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2014-08-13T06:59:35Z</dcterms:modified>
  <cp:category>programming; computer programming;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