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355" r:id="rId3"/>
    <p:sldId id="347" r:id="rId4"/>
    <p:sldId id="349" r:id="rId5"/>
    <p:sldId id="350" r:id="rId6"/>
    <p:sldId id="351" r:id="rId7"/>
    <p:sldId id="352" r:id="rId8"/>
    <p:sldId id="354" r:id="rId9"/>
    <p:sldId id="261" r:id="rId10"/>
    <p:sldId id="267" r:id="rId11"/>
    <p:sldId id="263" r:id="rId12"/>
    <p:sldId id="264" r:id="rId13"/>
    <p:sldId id="265" r:id="rId14"/>
    <p:sldId id="356" r:id="rId15"/>
    <p:sldId id="271" r:id="rId16"/>
    <p:sldId id="322" r:id="rId17"/>
    <p:sldId id="275" r:id="rId18"/>
    <p:sldId id="276" r:id="rId19"/>
    <p:sldId id="278" r:id="rId20"/>
    <p:sldId id="326" r:id="rId21"/>
    <p:sldId id="272" r:id="rId22"/>
    <p:sldId id="266" r:id="rId23"/>
    <p:sldId id="324" r:id="rId24"/>
    <p:sldId id="305" r:id="rId25"/>
    <p:sldId id="274" r:id="rId26"/>
    <p:sldId id="328" r:id="rId27"/>
    <p:sldId id="329" r:id="rId28"/>
    <p:sldId id="330" r:id="rId29"/>
    <p:sldId id="331" r:id="rId30"/>
    <p:sldId id="332" r:id="rId31"/>
    <p:sldId id="280" r:id="rId32"/>
    <p:sldId id="273" r:id="rId33"/>
    <p:sldId id="282" r:id="rId34"/>
    <p:sldId id="281" r:id="rId35"/>
    <p:sldId id="333" r:id="rId36"/>
    <p:sldId id="334" r:id="rId37"/>
    <p:sldId id="343" r:id="rId38"/>
    <p:sldId id="335" r:id="rId39"/>
    <p:sldId id="336" r:id="rId40"/>
    <p:sldId id="344" r:id="rId41"/>
    <p:sldId id="337" r:id="rId42"/>
    <p:sldId id="338" r:id="rId43"/>
    <p:sldId id="339" r:id="rId44"/>
    <p:sldId id="340" r:id="rId45"/>
    <p:sldId id="341" r:id="rId46"/>
    <p:sldId id="345" r:id="rId47"/>
    <p:sldId id="342" r:id="rId48"/>
    <p:sldId id="270" r:id="rId49"/>
    <p:sldId id="287" r:id="rId50"/>
    <p:sldId id="288" r:id="rId51"/>
    <p:sldId id="289" r:id="rId52"/>
    <p:sldId id="292" r:id="rId53"/>
    <p:sldId id="291" r:id="rId54"/>
    <p:sldId id="290" r:id="rId55"/>
    <p:sldId id="358" r:id="rId56"/>
    <p:sldId id="359" r:id="rId57"/>
    <p:sldId id="302" r:id="rId58"/>
    <p:sldId id="306" r:id="rId59"/>
    <p:sldId id="309" r:id="rId60"/>
    <p:sldId id="310" r:id="rId61"/>
    <p:sldId id="311" r:id="rId62"/>
    <p:sldId id="312" r:id="rId63"/>
    <p:sldId id="360" r:id="rId64"/>
    <p:sldId id="357" r:id="rId65"/>
    <p:sldId id="314" r:id="rId66"/>
    <p:sldId id="315" r:id="rId67"/>
    <p:sldId id="317" r:id="rId68"/>
    <p:sldId id="319" r:id="rId69"/>
    <p:sldId id="316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56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010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73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32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98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6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0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93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886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27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5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5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sharp/programming-guide/types/boxing-and-unboxing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들어가기 앞서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20322-EA3A-4343-8D09-D0E0A9079101}"/>
              </a:ext>
            </a:extLst>
          </p:cNvPr>
          <p:cNvSpPr txBox="1"/>
          <p:nvPr/>
        </p:nvSpPr>
        <p:spPr>
          <a:xfrm>
            <a:off x="1825439" y="1311932"/>
            <a:ext cx="854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C#</a:t>
            </a:r>
            <a:r>
              <a:rPr lang="ko-KR" altLang="en-US" sz="2800" b="1" dirty="0"/>
              <a:t>에서 사용하는 모든 것들은 대소문자를 구분한다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AEB45-9078-4EAC-9F6C-C2CD6CF24293}"/>
              </a:ext>
            </a:extLst>
          </p:cNvPr>
          <p:cNvSpPr txBox="1"/>
          <p:nvPr/>
        </p:nvSpPr>
        <p:spPr>
          <a:xfrm>
            <a:off x="3308220" y="2908076"/>
            <a:ext cx="557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이 영역을 구문이라고 한다</a:t>
            </a:r>
            <a:r>
              <a:rPr lang="en-US" altLang="ko-KR" sz="2800" b="1" dirty="0"/>
              <a:t>. (~</a:t>
            </a:r>
            <a:r>
              <a:rPr lang="ko-KR" altLang="en-US" sz="2800" b="1" dirty="0"/>
              <a:t>문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60D32-CAFA-4B45-BA73-566ABEE1AC8D}"/>
              </a:ext>
            </a:extLst>
          </p:cNvPr>
          <p:cNvSpPr txBox="1"/>
          <p:nvPr/>
        </p:nvSpPr>
        <p:spPr>
          <a:xfrm>
            <a:off x="3126283" y="4504220"/>
            <a:ext cx="593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한글도 지원하나 안 쓰는 것이 좋다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B2551-D985-4333-9D8F-BBF660A0ED05}"/>
              </a:ext>
            </a:extLst>
          </p:cNvPr>
          <p:cNvSpPr txBox="1"/>
          <p:nvPr/>
        </p:nvSpPr>
        <p:spPr>
          <a:xfrm>
            <a:off x="1376600" y="3706148"/>
            <a:ext cx="943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끝은 </a:t>
            </a:r>
            <a:r>
              <a:rPr lang="en-US" altLang="ko-KR" sz="2800" b="1" dirty="0"/>
              <a:t>} </a:t>
            </a:r>
            <a:r>
              <a:rPr lang="ko-KR" altLang="en-US" sz="2800" b="1" dirty="0"/>
              <a:t>로 끝나고 문장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명령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의 끝은 </a:t>
            </a:r>
            <a:r>
              <a:rPr lang="en-US" altLang="ko-KR" sz="2800" b="1" dirty="0"/>
              <a:t>; </a:t>
            </a:r>
            <a:r>
              <a:rPr lang="ko-KR" altLang="en-US" sz="2800" b="1" dirty="0"/>
              <a:t>으로 끝난다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40E8D-39FA-4342-9AA7-2D0D9A63F874}"/>
              </a:ext>
            </a:extLst>
          </p:cNvPr>
          <p:cNvSpPr txBox="1"/>
          <p:nvPr/>
        </p:nvSpPr>
        <p:spPr>
          <a:xfrm>
            <a:off x="2804071" y="2110004"/>
            <a:ext cx="6583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구분</a:t>
            </a:r>
            <a:r>
              <a:rPr lang="en-US" altLang="ko-KR" sz="2800" b="1" dirty="0"/>
              <a:t>({~})</a:t>
            </a:r>
            <a:r>
              <a:rPr lang="ko-KR" altLang="en-US" sz="2800" b="1" dirty="0"/>
              <a:t>은 엄청나게 중요하다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5F77D-4769-4CF2-B093-D036E0DD2A85}"/>
              </a:ext>
            </a:extLst>
          </p:cNvPr>
          <p:cNvSpPr txBox="1"/>
          <p:nvPr/>
        </p:nvSpPr>
        <p:spPr>
          <a:xfrm>
            <a:off x="2003936" y="5146257"/>
            <a:ext cx="855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8</a:t>
            </a:r>
            <a:r>
              <a:rPr lang="ko-KR" altLang="en-US" sz="2800" b="1" dirty="0"/>
              <a:t>비트 </a:t>
            </a:r>
            <a:r>
              <a:rPr lang="en-US" altLang="ko-KR" sz="2800" b="1" dirty="0"/>
              <a:t>= 1</a:t>
            </a:r>
            <a:r>
              <a:rPr lang="ko-KR" altLang="en-US" sz="2800" b="1" dirty="0"/>
              <a:t>바이트         </a:t>
            </a:r>
            <a:r>
              <a:rPr lang="en-US" altLang="ko-KR" sz="2800" b="1" dirty="0"/>
              <a:t>1024</a:t>
            </a:r>
            <a:r>
              <a:rPr lang="ko-KR" altLang="en-US" sz="2800" b="1" dirty="0"/>
              <a:t>바이트 </a:t>
            </a:r>
            <a:r>
              <a:rPr lang="en-US" altLang="ko-KR" sz="2800" b="1" dirty="0"/>
              <a:t>= 1KB</a:t>
            </a:r>
          </a:p>
          <a:p>
            <a:pPr algn="ctr"/>
            <a:r>
              <a:rPr lang="en-US" altLang="ko-KR" sz="2800" b="1" dirty="0"/>
              <a:t>1024KB = 1MB             1024MB = 1GB 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325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85E948-27B6-422D-9A01-A3532D32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를 사용한다고 명시한다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에 존재하는 객체</a:t>
            </a:r>
            <a:r>
              <a:rPr lang="en-US" altLang="ko-KR" dirty="0"/>
              <a:t>,</a:t>
            </a:r>
            <a:r>
              <a:rPr lang="ko-KR" altLang="en-US" dirty="0"/>
              <a:t>인터페이스의 이름을 재정의 할 때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같은 이름의 객체를 사용하고 있으면 사용할 때 혼란이 있기 때문이다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using </a:t>
            </a:r>
            <a:r>
              <a:rPr lang="ko-KR" altLang="en-US" dirty="0"/>
              <a:t>영역은 소스파일에서 가장 윗부분에 위치해야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using </a:t>
            </a:r>
            <a:r>
              <a:rPr lang="ko-KR" altLang="en-US" dirty="0"/>
              <a:t>영역은 프로그램 내부에 포함되는 요소가 아니다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컴파일러가 파일의 맨 첫번째 영역에 쓰기로 약속되어 있기 때문에 중간에 위치하면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trike="sngStrike" dirty="0"/>
              <a:t>그 외기능으로 특정 객체를 특정 영역에서만 메모리에 불러올 때 사용한다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using Keyword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23F62-1F73-4684-9829-F2950E4EE688}"/>
              </a:ext>
            </a:extLst>
          </p:cNvPr>
          <p:cNvSpPr txBox="1"/>
          <p:nvPr/>
        </p:nvSpPr>
        <p:spPr>
          <a:xfrm>
            <a:off x="3413760" y="3797288"/>
            <a:ext cx="446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6"/>
                </a:solidFill>
              </a:rPr>
              <a:t>using</a:t>
            </a:r>
            <a:r>
              <a:rPr lang="en-US" altLang="ko-KR" sz="2800" dirty="0"/>
              <a:t> System;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546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6CACFB-851C-4187-8A47-51D5CA15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Namespace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객체의 주소지</a:t>
            </a:r>
            <a:endParaRPr lang="en-US" altLang="ko-KR" dirty="0"/>
          </a:p>
          <a:p>
            <a:pPr lvl="1"/>
            <a:r>
              <a:rPr lang="ko-KR" altLang="en-US" dirty="0"/>
              <a:t>다른 외부 프로젝트에서 만들어진 기능들을 가져올 때 객체들끼리 이름이 중복이 될 수 있기 때문에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Namespace</a:t>
            </a:r>
            <a:r>
              <a:rPr lang="ko-KR" altLang="en-US" dirty="0"/>
              <a:t>로 객체의 주소지를 설정해준다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는 생략이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가 생략되면 기본적으로 해당 객체는 </a:t>
            </a:r>
            <a:r>
              <a:rPr lang="en-US" altLang="ko-KR" dirty="0"/>
              <a:t>global</a:t>
            </a:r>
            <a:r>
              <a:rPr lang="ko-KR" altLang="en-US" dirty="0"/>
              <a:t>이라는 </a:t>
            </a:r>
            <a:r>
              <a:rPr lang="en-US" altLang="ko-KR" dirty="0"/>
              <a:t>Namespace</a:t>
            </a:r>
            <a:r>
              <a:rPr lang="ko-KR" altLang="en-US" dirty="0"/>
              <a:t>안에 들어가게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global </a:t>
            </a:r>
            <a:r>
              <a:rPr lang="ko-KR" altLang="en-US" dirty="0"/>
              <a:t>네임스페이스는 </a:t>
            </a:r>
            <a:r>
              <a:rPr lang="en-US" altLang="ko-KR" dirty="0"/>
              <a:t>using</a:t>
            </a:r>
            <a:r>
              <a:rPr lang="ko-KR" altLang="en-US" dirty="0"/>
              <a:t>으로 안 불러와도 해당 프로젝트의 모든 곳에서 사용 가능하다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3DCD9-F2E1-4348-A8EA-D0DF86C36A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Namespace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31A12-2E42-42D7-A923-9FD9D5F9E8C3}"/>
              </a:ext>
            </a:extLst>
          </p:cNvPr>
          <p:cNvSpPr txBox="1"/>
          <p:nvPr/>
        </p:nvSpPr>
        <p:spPr>
          <a:xfrm>
            <a:off x="3254385" y="3161212"/>
            <a:ext cx="35130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namespace</a:t>
            </a:r>
            <a:r>
              <a:rPr lang="en-US" altLang="ko-KR" sz="3200" dirty="0"/>
              <a:t> Name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…</a:t>
            </a:r>
            <a:br>
              <a:rPr lang="en-US" altLang="ko-KR" sz="32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5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현실세계에 반영하여 설명하면 행동과 데이터들을 가지고 있는 요소</a:t>
            </a:r>
            <a:endParaRPr lang="en-US" altLang="ko-KR" dirty="0"/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에 속할 수 있으며 메소드와 변수를 가지고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키워드로 생성한다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객체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900460" y="2984601"/>
            <a:ext cx="33953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Person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ko-KR" altLang="en-US" sz="2800" dirty="0"/>
              <a:t>변수들</a:t>
            </a:r>
            <a:r>
              <a:rPr lang="en-US" altLang="ko-KR" sz="2400" dirty="0"/>
              <a:t>(</a:t>
            </a:r>
            <a:r>
              <a:rPr lang="ko-KR" altLang="en-US" sz="2400" dirty="0"/>
              <a:t>멤버변수</a:t>
            </a:r>
            <a:r>
              <a:rPr lang="en-US" altLang="ko-KR" sz="2400" dirty="0"/>
              <a:t>)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ko-KR" altLang="en-US" sz="2800" dirty="0"/>
              <a:t>메소드들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08633-9C46-465F-B93F-6D5FC7BB3B29}"/>
              </a:ext>
            </a:extLst>
          </p:cNvPr>
          <p:cNvSpPr txBox="1"/>
          <p:nvPr/>
        </p:nvSpPr>
        <p:spPr>
          <a:xfrm>
            <a:off x="5593792" y="3815599"/>
            <a:ext cx="5814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ko-KR" altLang="en-US" sz="3200" dirty="0"/>
              <a:t> </a:t>
            </a:r>
            <a:r>
              <a:rPr lang="en-US" altLang="ko-KR" sz="3200" dirty="0"/>
              <a:t>NAME = </a:t>
            </a:r>
            <a:r>
              <a:rPr lang="en-US" altLang="ko-KR" sz="3200" dirty="0">
                <a:solidFill>
                  <a:schemeClr val="accent6"/>
                </a:solidFill>
              </a:rPr>
              <a:t>new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en-US" altLang="ko-KR" sz="3200" dirty="0"/>
              <a:t>();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58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? =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현실세계에 반영하여 설명하면 객체가 가지고 있는 값들</a:t>
            </a:r>
            <a:endParaRPr lang="en-US" altLang="ko-KR" dirty="0"/>
          </a:p>
          <a:p>
            <a:pPr lvl="1"/>
            <a:r>
              <a:rPr lang="ko-KR" altLang="en-US" dirty="0"/>
              <a:t>어떤 값을 다룰지 컴퓨터한테 알려줘야 되기 때문에 변수형을 선언해야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변수형</a:t>
            </a:r>
            <a:r>
              <a:rPr lang="en-US" altLang="ko-KR" dirty="0"/>
              <a:t>(</a:t>
            </a:r>
            <a:r>
              <a:rPr lang="ko-KR" altLang="en-US" dirty="0"/>
              <a:t>데이터형</a:t>
            </a:r>
            <a:r>
              <a:rPr lang="en-US" altLang="ko-KR" dirty="0"/>
              <a:t>)</a:t>
            </a:r>
            <a:r>
              <a:rPr lang="ko-KR" altLang="en-US" dirty="0"/>
              <a:t>을 선언한 뒤 프로그래머가 사용하는 이름을 작성한다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 </a:t>
            </a:r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08633-9C46-465F-B93F-6D5FC7BB3B29}"/>
              </a:ext>
            </a:extLst>
          </p:cNvPr>
          <p:cNvSpPr txBox="1"/>
          <p:nvPr/>
        </p:nvSpPr>
        <p:spPr>
          <a:xfrm>
            <a:off x="2537551" y="2844225"/>
            <a:ext cx="5814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ko-KR" altLang="en-US" sz="3200" dirty="0"/>
              <a:t> </a:t>
            </a:r>
            <a:r>
              <a:rPr lang="en-US" altLang="ko-KR" sz="3200" dirty="0"/>
              <a:t>NAME = </a:t>
            </a:r>
            <a:r>
              <a:rPr lang="en-US" altLang="ko-KR" sz="3200" dirty="0">
                <a:solidFill>
                  <a:schemeClr val="accent6"/>
                </a:solidFill>
              </a:rPr>
              <a:t>new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en-US" altLang="ko-KR" sz="3200" dirty="0"/>
              <a:t>();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CA148-EB94-4ED9-851A-C1AD63AFE8F4}"/>
              </a:ext>
            </a:extLst>
          </p:cNvPr>
          <p:cNvSpPr txBox="1"/>
          <p:nvPr/>
        </p:nvSpPr>
        <p:spPr>
          <a:xfrm>
            <a:off x="3755257" y="350782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int</a:t>
            </a:r>
            <a:r>
              <a:rPr lang="ko-KR" altLang="en-US" sz="3200" dirty="0"/>
              <a:t> </a:t>
            </a:r>
            <a:r>
              <a:rPr lang="en-US" altLang="ko-KR" sz="3200" dirty="0"/>
              <a:t>NUMBER = 6;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54C05-DC58-4BCD-A0DD-FE5EF0AA5783}"/>
              </a:ext>
            </a:extLst>
          </p:cNvPr>
          <p:cNvSpPr txBox="1"/>
          <p:nvPr/>
        </p:nvSpPr>
        <p:spPr>
          <a:xfrm>
            <a:off x="3172982" y="4092596"/>
            <a:ext cx="454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float</a:t>
            </a:r>
            <a:r>
              <a:rPr lang="ko-KR" altLang="en-US" sz="3200" dirty="0"/>
              <a:t> </a:t>
            </a:r>
            <a:r>
              <a:rPr lang="en-US" altLang="ko-KR" sz="3200" dirty="0" err="1"/>
              <a:t>fNUMBER</a:t>
            </a:r>
            <a:r>
              <a:rPr lang="en-US" altLang="ko-KR" sz="3200" dirty="0"/>
              <a:t> = 1.11f;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E8483-39CC-468B-8CA4-A98413060036}"/>
              </a:ext>
            </a:extLst>
          </p:cNvPr>
          <p:cNvSpPr txBox="1"/>
          <p:nvPr/>
        </p:nvSpPr>
        <p:spPr>
          <a:xfrm>
            <a:off x="2948946" y="4677371"/>
            <a:ext cx="4992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string</a:t>
            </a:r>
            <a:r>
              <a:rPr lang="ko-KR" altLang="en-US" sz="3200" dirty="0"/>
              <a:t> </a:t>
            </a:r>
            <a:r>
              <a:rPr lang="en-US" altLang="ko-KR" sz="3200" dirty="0"/>
              <a:t>STRING = “</a:t>
            </a:r>
            <a:r>
              <a:rPr lang="ko-KR" altLang="en-US" sz="3200" dirty="0"/>
              <a:t>문자열</a:t>
            </a:r>
            <a:r>
              <a:rPr lang="en-US" altLang="ko-KR" sz="3200" dirty="0"/>
              <a:t>”;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BECE7-8C15-45CE-9D5E-80166482E57E}"/>
              </a:ext>
            </a:extLst>
          </p:cNvPr>
          <p:cNvSpPr txBox="1"/>
          <p:nvPr/>
        </p:nvSpPr>
        <p:spPr>
          <a:xfrm>
            <a:off x="2491000" y="5245807"/>
            <a:ext cx="5907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char</a:t>
            </a:r>
            <a:r>
              <a:rPr lang="ko-KR" altLang="en-US" sz="3200" dirty="0"/>
              <a:t> </a:t>
            </a:r>
            <a:r>
              <a:rPr lang="en-US" altLang="ko-KR" sz="3200" dirty="0"/>
              <a:t>CHARACTER = ‘a’; </a:t>
            </a:r>
            <a:r>
              <a:rPr lang="en-US" altLang="ko-KR" sz="3200" dirty="0">
                <a:solidFill>
                  <a:schemeClr val="accent6"/>
                </a:solidFill>
              </a:rPr>
              <a:t>// </a:t>
            </a:r>
            <a:r>
              <a:rPr lang="ko-KR" altLang="en-US" sz="3200" dirty="0">
                <a:solidFill>
                  <a:schemeClr val="accent6"/>
                </a:solidFill>
              </a:rPr>
              <a:t>문자</a:t>
            </a:r>
          </a:p>
        </p:txBody>
      </p:sp>
    </p:spTree>
    <p:extLst>
      <p:ext uri="{BB962C8B-B14F-4D97-AF65-F5344CB8AC3E}">
        <p14:creationId xmlns:p14="http://schemas.microsoft.com/office/powerpoint/2010/main" val="359945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  <p:bldP spid="6" grpId="0"/>
      <p:bldP spid="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데이터형의 종류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01" y="1096576"/>
            <a:ext cx="11442442" cy="5121343"/>
          </a:xfrm>
        </p:spPr>
        <p:txBody>
          <a:bodyPr>
            <a:normAutofit/>
          </a:bodyPr>
          <a:lstStyle/>
          <a:p>
            <a:pPr lvl="2"/>
            <a:endParaRPr lang="en-US" altLang="ko-KR" sz="2600" dirty="0"/>
          </a:p>
          <a:p>
            <a:pPr lvl="1"/>
            <a:r>
              <a:rPr lang="ko-KR" altLang="en-US" sz="2600" dirty="0"/>
              <a:t>정수</a:t>
            </a:r>
            <a:endParaRPr lang="en-US" altLang="ko-KR" sz="2600" dirty="0"/>
          </a:p>
          <a:p>
            <a:pPr lvl="2"/>
            <a:r>
              <a:rPr lang="en-US" altLang="ko-KR" sz="2400" dirty="0" err="1"/>
              <a:t>sbyte</a:t>
            </a:r>
            <a:r>
              <a:rPr lang="en-US" altLang="ko-KR" sz="24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System.Sbyte</a:t>
            </a:r>
            <a:r>
              <a:rPr lang="en-US" altLang="ko-KR" sz="1600" dirty="0"/>
              <a:t>)</a:t>
            </a:r>
            <a:r>
              <a:rPr lang="en-US" altLang="ko-KR" sz="2400" dirty="0"/>
              <a:t> short</a:t>
            </a:r>
            <a:r>
              <a:rPr lang="en-US" altLang="ko-KR" sz="1600" dirty="0"/>
              <a:t>(System.Int16)</a:t>
            </a:r>
            <a:r>
              <a:rPr lang="en-US" altLang="ko-KR" sz="2400" dirty="0"/>
              <a:t>  </a:t>
            </a:r>
            <a:r>
              <a:rPr lang="en-US" altLang="ko-KR" sz="2400" dirty="0" err="1"/>
              <a:t>int</a:t>
            </a:r>
            <a:r>
              <a:rPr lang="en-US" altLang="ko-KR" sz="1600" dirty="0"/>
              <a:t>(System.Int32)</a:t>
            </a:r>
            <a:r>
              <a:rPr lang="en-US" altLang="ko-KR" sz="2400" dirty="0"/>
              <a:t> long </a:t>
            </a:r>
            <a:r>
              <a:rPr lang="en-US" altLang="ko-KR" sz="1600" dirty="0"/>
              <a:t>(System.Int64)</a:t>
            </a:r>
            <a:r>
              <a:rPr lang="en-US" altLang="ko-KR" sz="2400" dirty="0"/>
              <a:t> </a:t>
            </a:r>
          </a:p>
          <a:p>
            <a:pPr lvl="2"/>
            <a:r>
              <a:rPr lang="en-US" altLang="ko-KR" sz="2400" dirty="0"/>
              <a:t>byte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System.Byte</a:t>
            </a:r>
            <a:r>
              <a:rPr lang="en-US" altLang="ko-KR" sz="1600" dirty="0"/>
              <a:t>)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ushort</a:t>
            </a:r>
            <a:r>
              <a:rPr lang="en-US" altLang="ko-KR" sz="2400" dirty="0"/>
              <a:t> </a:t>
            </a:r>
            <a:r>
              <a:rPr lang="en-US" altLang="ko-KR" sz="1600" dirty="0"/>
              <a:t>(System.UInt16)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uint</a:t>
            </a:r>
            <a:r>
              <a:rPr lang="en-US" altLang="ko-KR" sz="1600" dirty="0"/>
              <a:t>(System.UInt32)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ulong</a:t>
            </a:r>
            <a:r>
              <a:rPr lang="en-US" altLang="ko-KR" sz="1600" dirty="0"/>
              <a:t> (System.UInt64)</a:t>
            </a:r>
            <a:endParaRPr lang="en-US" altLang="ko-KR" sz="2400" dirty="0"/>
          </a:p>
          <a:p>
            <a:pPr lvl="1"/>
            <a:r>
              <a:rPr lang="ko-KR" altLang="en-US" sz="2600" dirty="0"/>
              <a:t>실수</a:t>
            </a:r>
            <a:endParaRPr lang="en-US" altLang="ko-KR" sz="2600" dirty="0"/>
          </a:p>
          <a:p>
            <a:pPr lvl="2"/>
            <a:r>
              <a:rPr lang="en-US" altLang="ko-KR" sz="2400" dirty="0"/>
              <a:t>float(</a:t>
            </a:r>
            <a:r>
              <a:rPr lang="en-US" altLang="ko-KR" sz="2400" dirty="0" err="1"/>
              <a:t>System.Single</a:t>
            </a:r>
            <a:r>
              <a:rPr lang="en-US" altLang="ko-KR" sz="2400" dirty="0"/>
              <a:t>), double(</a:t>
            </a:r>
            <a:r>
              <a:rPr lang="en-US" altLang="ko-KR" sz="2400" dirty="0" err="1"/>
              <a:t>System.Double</a:t>
            </a:r>
            <a:r>
              <a:rPr lang="en-US" altLang="ko-KR" sz="2400" dirty="0"/>
              <a:t>), Decimal</a:t>
            </a:r>
          </a:p>
          <a:p>
            <a:pPr lvl="1"/>
            <a:r>
              <a:rPr lang="en-US" altLang="ko-KR" sz="2800" dirty="0"/>
              <a:t>bool (</a:t>
            </a:r>
            <a:r>
              <a:rPr lang="ko-KR" altLang="en-US" sz="2800" dirty="0"/>
              <a:t>논리형</a:t>
            </a:r>
            <a:r>
              <a:rPr lang="en-US" altLang="ko-KR" sz="2800" dirty="0"/>
              <a:t>) – true/false</a:t>
            </a:r>
          </a:p>
          <a:p>
            <a:pPr lvl="1"/>
            <a:r>
              <a:rPr lang="en-US" altLang="ko-KR" sz="2800" dirty="0"/>
              <a:t>string (</a:t>
            </a:r>
            <a:r>
              <a:rPr lang="ko-KR" altLang="en-US" sz="2800" dirty="0"/>
              <a:t>문자열</a:t>
            </a:r>
            <a:r>
              <a:rPr lang="en-US" altLang="ko-KR" sz="2800" dirty="0"/>
              <a:t>)</a:t>
            </a:r>
          </a:p>
          <a:p>
            <a:pPr lvl="1"/>
            <a:r>
              <a:rPr lang="en-US" altLang="ko-KR" sz="2800" dirty="0"/>
              <a:t>class (</a:t>
            </a:r>
            <a:r>
              <a:rPr lang="ko-KR" altLang="en-US" sz="2800" dirty="0"/>
              <a:t>객체</a:t>
            </a:r>
            <a:r>
              <a:rPr lang="en-US" altLang="ko-KR" sz="2800" dirty="0"/>
              <a:t>) </a:t>
            </a:r>
          </a:p>
          <a:p>
            <a:pPr lvl="1"/>
            <a:r>
              <a:rPr lang="en-US" altLang="ko-KR" sz="2800" dirty="0"/>
              <a:t>char (</a:t>
            </a:r>
            <a:r>
              <a:rPr lang="ko-KR" altLang="en-US" sz="2800" dirty="0"/>
              <a:t>문자형</a:t>
            </a:r>
            <a:r>
              <a:rPr lang="en-US" altLang="ko-KR" sz="2800" dirty="0"/>
              <a:t>)</a:t>
            </a:r>
          </a:p>
          <a:p>
            <a:pPr lvl="1"/>
            <a:r>
              <a:rPr lang="en-US" altLang="ko-KR" sz="2800" dirty="0" err="1"/>
              <a:t>enum</a:t>
            </a:r>
            <a:r>
              <a:rPr lang="en-US" altLang="ko-KR" sz="2800" dirty="0"/>
              <a:t> (</a:t>
            </a:r>
            <a:r>
              <a:rPr lang="ko-KR" altLang="en-US" sz="2800" dirty="0" err="1"/>
              <a:t>열거형</a:t>
            </a:r>
            <a:r>
              <a:rPr lang="en-US" altLang="ko-KR" sz="2800" dirty="0"/>
              <a:t>)</a:t>
            </a:r>
          </a:p>
          <a:p>
            <a:pPr lvl="2"/>
            <a:r>
              <a:rPr lang="en-US" altLang="ko-KR" dirty="0" err="1">
                <a:solidFill>
                  <a:schemeClr val="accent3"/>
                </a:solidFill>
              </a:rPr>
              <a:t>struct</a:t>
            </a:r>
            <a:r>
              <a:rPr lang="en-US" altLang="ko-KR" dirty="0">
                <a:solidFill>
                  <a:schemeClr val="accent3"/>
                </a:solidFill>
              </a:rPr>
              <a:t>(</a:t>
            </a:r>
            <a:r>
              <a:rPr lang="ko-KR" altLang="en-US" dirty="0">
                <a:solidFill>
                  <a:schemeClr val="accent3"/>
                </a:solidFill>
              </a:rPr>
              <a:t>구조체</a:t>
            </a:r>
            <a:r>
              <a:rPr lang="en-US" altLang="ko-KR" dirty="0">
                <a:solidFill>
                  <a:schemeClr val="accent3"/>
                </a:solidFill>
              </a:rPr>
              <a:t>) Array (</a:t>
            </a:r>
            <a:r>
              <a:rPr lang="ko-KR" altLang="en-US" dirty="0">
                <a:solidFill>
                  <a:schemeClr val="accent3"/>
                </a:solidFill>
              </a:rPr>
              <a:t>배열</a:t>
            </a:r>
            <a:r>
              <a:rPr lang="en-US" altLang="ko-KR" dirty="0">
                <a:solidFill>
                  <a:schemeClr val="accent3"/>
                </a:solidFill>
              </a:rPr>
              <a:t>) Interface (</a:t>
            </a:r>
            <a:r>
              <a:rPr lang="ko-KR" altLang="en-US" dirty="0">
                <a:solidFill>
                  <a:schemeClr val="accent3"/>
                </a:solidFill>
              </a:rPr>
              <a:t>인터페이스</a:t>
            </a:r>
            <a:r>
              <a:rPr lang="en-US" altLang="ko-KR" dirty="0">
                <a:solidFill>
                  <a:schemeClr val="accent3"/>
                </a:solidFill>
              </a:rPr>
              <a:t>) Delegate (</a:t>
            </a:r>
            <a:r>
              <a:rPr lang="ko-KR" altLang="en-US" dirty="0" err="1">
                <a:solidFill>
                  <a:schemeClr val="accent3"/>
                </a:solidFill>
              </a:rPr>
              <a:t>델리게이트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= </a:t>
            </a:r>
            <a:r>
              <a:rPr lang="ko-KR" altLang="en-US" dirty="0">
                <a:solidFill>
                  <a:schemeClr val="accent3"/>
                </a:solidFill>
              </a:rPr>
              <a:t>메소드 변수</a:t>
            </a:r>
            <a:r>
              <a:rPr lang="en-US" altLang="ko-KR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880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2C1B9E-BB6B-4691-9608-09F52C58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숫자에 이름을 부여할 때 사용한다</a:t>
            </a:r>
            <a:r>
              <a:rPr lang="en-US" altLang="ko-KR" dirty="0"/>
              <a:t>. (</a:t>
            </a:r>
            <a:r>
              <a:rPr lang="ko-KR" altLang="en-US" dirty="0"/>
              <a:t>내부적으로는 숫자로 취급한다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관리측면에서 다루기 쉬워진다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값을 안 넣으면 가장 첫번째 요소가 기본값으로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B77B2-686F-495D-BF1E-B39AFDCEA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enum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0E6BD-7715-466F-8B04-EE3909F1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65" y="2430906"/>
            <a:ext cx="9127747" cy="3981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94E3F7-2AC8-431C-80C3-EB1BE3F5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07" y="1253331"/>
            <a:ext cx="3965678" cy="1990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3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데이터형의 범위</a:t>
            </a:r>
          </a:p>
        </p:txBody>
      </p:sp>
      <p:pic>
        <p:nvPicPr>
          <p:cNvPr id="3074" name="Picture 2" descr="C# Basics - C# Data Types, Declarations and Variable Definitions">
            <a:extLst>
              <a:ext uri="{FF2B5EF4-FFF2-40B4-BE49-F238E27FC236}">
                <a16:creationId xmlns:a16="http://schemas.microsoft.com/office/drawing/2014/main" id="{2FB78DFF-7547-416E-B1A4-FB0BC289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7" y="1406892"/>
            <a:ext cx="11333586" cy="40442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데이터형의 범위</a:t>
            </a:r>
          </a:p>
        </p:txBody>
      </p:sp>
      <p:pic>
        <p:nvPicPr>
          <p:cNvPr id="5122" name="Picture 2" descr="Decimal numbers table in C# Data Types">
            <a:extLst>
              <a:ext uri="{FF2B5EF4-FFF2-40B4-BE49-F238E27FC236}">
                <a16:creationId xmlns:a16="http://schemas.microsoft.com/office/drawing/2014/main" id="{CFF7F6AB-EFEB-4287-8B89-DE6E862A5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8" y="1575513"/>
            <a:ext cx="11504947" cy="16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r-bool table C# Data Types">
            <a:extLst>
              <a:ext uri="{FF2B5EF4-FFF2-40B4-BE49-F238E27FC236}">
                <a16:creationId xmlns:a16="http://schemas.microsoft.com/office/drawing/2014/main" id="{868397B1-475E-4E93-B90C-66D750F4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0" y="4025127"/>
            <a:ext cx="11504947" cy="125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변수의 크기</a:t>
            </a:r>
            <a:r>
              <a:rPr lang="en-US" altLang="ko-KR" b="1" dirty="0"/>
              <a:t>(</a:t>
            </a:r>
            <a:r>
              <a:rPr lang="ko-KR" altLang="en-US" b="1" dirty="0"/>
              <a:t>범위</a:t>
            </a:r>
            <a:r>
              <a:rPr lang="en-US" altLang="ko-KR" b="1" dirty="0"/>
              <a:t>)</a:t>
            </a:r>
            <a:r>
              <a:rPr lang="ko-KR" altLang="en-US" b="1" dirty="0"/>
              <a:t>를 모를 경우 어떻게 해야 되는지 예제를 통해 배워보자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3371850" y="4779408"/>
            <a:ext cx="54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</a:t>
            </a:r>
            <a:r>
              <a:rPr lang="en-US" altLang="ko-KR" sz="2800" b="1"/>
              <a:t># </a:t>
            </a:r>
            <a:r>
              <a:rPr lang="ko-KR" altLang="en-US" sz="2800" b="1" dirty="0"/>
              <a:t>이론 들어가기 앞서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Visual Studio</a:t>
            </a:r>
            <a:r>
              <a:rPr lang="ko-KR" altLang="en-US" b="1" dirty="0"/>
              <a:t>와 </a:t>
            </a:r>
            <a:r>
              <a:rPr lang="en-US" altLang="ko-KR" b="1" dirty="0"/>
              <a:t>C#</a:t>
            </a:r>
            <a:r>
              <a:rPr lang="ko-KR" altLang="en-US" b="1" dirty="0"/>
              <a:t>의 구조도를 보며 간략히 이해하고 넘어가자</a:t>
            </a:r>
            <a:endParaRPr lang="en-US" altLang="ko-KR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접근 한정자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구문 안에서만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구문 밖에서도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protected (</a:t>
            </a:r>
            <a:r>
              <a:rPr lang="ko-KR" altLang="en-US" sz="2400" dirty="0"/>
              <a:t>상속받은 자식들 한에서 사용가능</a:t>
            </a:r>
            <a:r>
              <a:rPr lang="en-US" altLang="ko-KR" sz="2400" dirty="0"/>
              <a:t>, </a:t>
            </a:r>
            <a:r>
              <a:rPr lang="ko-KR" altLang="en-US" sz="2400" dirty="0"/>
              <a:t>자세한 것은 추후 설명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0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형태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멤버 변수 </a:t>
            </a:r>
            <a:r>
              <a:rPr lang="en-US" altLang="ko-KR" sz="2400" dirty="0"/>
              <a:t>(class </a:t>
            </a:r>
            <a:r>
              <a:rPr lang="ko-KR" altLang="en-US" sz="2400" dirty="0"/>
              <a:t>구문</a:t>
            </a:r>
            <a:r>
              <a:rPr lang="en-US" altLang="ko-KR" sz="2400" dirty="0"/>
              <a:t>{} </a:t>
            </a:r>
            <a:r>
              <a:rPr lang="ko-KR" altLang="en-US" sz="2400" dirty="0"/>
              <a:t>안에 존재</a:t>
            </a:r>
            <a:r>
              <a:rPr lang="en-US" altLang="ko-KR" sz="2400" dirty="0"/>
              <a:t>, </a:t>
            </a:r>
            <a:r>
              <a:rPr lang="ko-KR" altLang="en-US" sz="2400" dirty="0"/>
              <a:t>클래스 소멸 시 삭제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1"/>
            <a:r>
              <a:rPr lang="ko-KR" altLang="en-US" sz="2400" dirty="0"/>
              <a:t>지역 변수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메소드구문</a:t>
            </a:r>
            <a:r>
              <a:rPr lang="ko-KR" altLang="en-US" sz="2400" dirty="0"/>
              <a:t> </a:t>
            </a:r>
            <a:r>
              <a:rPr lang="en-US" altLang="ko-KR" sz="2400" dirty="0"/>
              <a:t>{}</a:t>
            </a:r>
            <a:r>
              <a:rPr lang="ko-KR" altLang="en-US" sz="2400" dirty="0"/>
              <a:t> 안에 존재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종료 시 삭제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전역 변수 </a:t>
            </a:r>
            <a:r>
              <a:rPr lang="en-US" altLang="ko-KR" sz="2400" dirty="0"/>
              <a:t>(static, </a:t>
            </a:r>
            <a:r>
              <a:rPr lang="ko-KR" altLang="en-US" sz="2400" dirty="0"/>
              <a:t>메모리에 항시 거주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상수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, </a:t>
            </a:r>
            <a:r>
              <a:rPr lang="ko-KR" altLang="en-US" sz="2400" dirty="0"/>
              <a:t>빌드에 포함됨</a:t>
            </a:r>
            <a:r>
              <a:rPr lang="en-US" altLang="ko-KR" sz="2400" dirty="0"/>
              <a:t>, </a:t>
            </a:r>
            <a:r>
              <a:rPr lang="ko-KR" altLang="en-US" sz="2400" dirty="0"/>
              <a:t>메모리에 항시</a:t>
            </a:r>
            <a:r>
              <a:rPr lang="en-US" altLang="ko-KR" sz="2400" dirty="0"/>
              <a:t> </a:t>
            </a:r>
            <a:r>
              <a:rPr lang="ko-KR" altLang="en-US" sz="2400" dirty="0"/>
              <a:t>거주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 err="1"/>
              <a:t>readonly</a:t>
            </a:r>
            <a:r>
              <a:rPr lang="ko-KR" altLang="en-US" sz="2400" dirty="0"/>
              <a:t> 변수 </a:t>
            </a:r>
            <a:r>
              <a:rPr lang="en-US" altLang="ko-KR" sz="2400" dirty="0"/>
              <a:t>(</a:t>
            </a:r>
            <a:r>
              <a:rPr lang="ko-KR" altLang="en-US" sz="2400" dirty="0"/>
              <a:t>프로그램 실행 할 때 혹은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 생성될 때</a:t>
            </a:r>
            <a:r>
              <a:rPr lang="en-US" altLang="ko-KR" sz="2400" dirty="0"/>
              <a:t> </a:t>
            </a:r>
            <a:r>
              <a:rPr lang="ko-KR" altLang="en-US" sz="2400" dirty="0"/>
              <a:t>고정됨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59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442442" cy="4830228"/>
          </a:xfrm>
        </p:spPr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객체가 가지고 있는 행동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아무것도 없다</a:t>
            </a:r>
            <a:r>
              <a:rPr lang="en-US" altLang="ko-KR" dirty="0"/>
              <a:t>/</a:t>
            </a:r>
            <a:r>
              <a:rPr lang="ko-KR" altLang="en-US" dirty="0"/>
              <a:t>안 한다</a:t>
            </a:r>
            <a:r>
              <a:rPr lang="en-US" altLang="ko-KR" dirty="0"/>
              <a:t>’</a:t>
            </a:r>
            <a:r>
              <a:rPr lang="ko-KR" altLang="en-US" dirty="0"/>
              <a:t>도 컴퓨터에서는 엄연히 존재하는 데이터타입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이것이 </a:t>
            </a:r>
            <a:r>
              <a:rPr lang="en-US" altLang="ko-KR" dirty="0"/>
              <a:t>void</a:t>
            </a: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값으로는 </a:t>
            </a:r>
            <a:r>
              <a:rPr lang="en-US" altLang="ko-KR" dirty="0"/>
              <a:t>null)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때 </a:t>
            </a:r>
            <a:r>
              <a:rPr lang="en-US" altLang="ko-KR" dirty="0"/>
              <a:t>Input</a:t>
            </a:r>
            <a:r>
              <a:rPr lang="ko-KR" altLang="en-US" dirty="0"/>
              <a:t>으로 들어온 변수들을 </a:t>
            </a:r>
            <a:r>
              <a:rPr lang="en-US" altLang="ko-KR" dirty="0"/>
              <a:t>Parameter(</a:t>
            </a:r>
            <a:r>
              <a:rPr lang="ko-KR" altLang="en-US" dirty="0"/>
              <a:t>파라미터</a:t>
            </a:r>
            <a:r>
              <a:rPr lang="en-US" altLang="ko-KR" dirty="0"/>
              <a:t>) </a:t>
            </a:r>
            <a:r>
              <a:rPr lang="ko-KR" altLang="en-US" dirty="0"/>
              <a:t>혹은 </a:t>
            </a:r>
            <a:r>
              <a:rPr lang="en-US" altLang="ko-KR" dirty="0"/>
              <a:t>Arguments(</a:t>
            </a:r>
            <a:r>
              <a:rPr lang="ko-KR" altLang="en-US" dirty="0" err="1"/>
              <a:t>아규먼트</a:t>
            </a:r>
            <a:r>
              <a:rPr lang="en-US" altLang="ko-KR" dirty="0"/>
              <a:t>)</a:t>
            </a:r>
            <a:r>
              <a:rPr lang="ko-KR" altLang="en-US" dirty="0"/>
              <a:t>라고 칭한다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정확히는 </a:t>
            </a:r>
            <a:r>
              <a:rPr lang="en-US" altLang="ko-KR" dirty="0"/>
              <a:t>Parameter</a:t>
            </a:r>
            <a:r>
              <a:rPr lang="ko-KR" altLang="en-US" dirty="0"/>
              <a:t>는 메소드에서 사용하는 변수들을 뜻하고 </a:t>
            </a:r>
            <a:r>
              <a:rPr lang="en-US" altLang="ko-KR" dirty="0"/>
              <a:t>Arguments</a:t>
            </a:r>
            <a:r>
              <a:rPr lang="ko-KR" altLang="en-US" dirty="0"/>
              <a:t>는 메소드를 호출할 때 넣어주는 변수들을 칭한다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현업자들도 이 것들을 동일하게 말하시는 분들이 많다</a:t>
            </a:r>
            <a:r>
              <a:rPr lang="en-US" altLang="ko-KR" dirty="0"/>
              <a:t>….</a:t>
            </a:r>
          </a:p>
          <a:p>
            <a:pPr lvl="1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F1183-7E86-4F80-B9C2-1223BD554DE8}"/>
              </a:ext>
            </a:extLst>
          </p:cNvPr>
          <p:cNvSpPr txBox="1"/>
          <p:nvPr/>
        </p:nvSpPr>
        <p:spPr>
          <a:xfrm>
            <a:off x="6681375" y="3428999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  …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232BB-7A45-42F4-9E85-5077A213E744}"/>
              </a:ext>
            </a:extLst>
          </p:cNvPr>
          <p:cNvSpPr txBox="1"/>
          <p:nvPr/>
        </p:nvSpPr>
        <p:spPr>
          <a:xfrm>
            <a:off x="1013026" y="3429000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Main()</a:t>
            </a:r>
          </a:p>
          <a:p>
            <a:r>
              <a:rPr lang="en-US" altLang="ko-KR" sz="3200" dirty="0"/>
              <a:t>{</a:t>
            </a:r>
          </a:p>
          <a:p>
            <a:r>
              <a:rPr lang="en-US" altLang="ko-KR" sz="3200" dirty="0"/>
              <a:t>   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);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96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0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ED57EE-98D3-4CD2-A2BB-16A5FA029796}"/>
              </a:ext>
            </a:extLst>
          </p:cNvPr>
          <p:cNvGrpSpPr/>
          <p:nvPr/>
        </p:nvGrpSpPr>
        <p:grpSpPr>
          <a:xfrm>
            <a:off x="3774691" y="1845494"/>
            <a:ext cx="4642618" cy="1384995"/>
            <a:chOff x="2904184" y="1845494"/>
            <a:chExt cx="4642618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2904184" y="1845494"/>
              <a:ext cx="458651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+  -  *  /  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2904184" y="2861157"/>
              <a:ext cx="464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더하기    빼기    곱하기  나누기    나머지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3503023" y="3429000"/>
            <a:ext cx="5185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10 % 2 == 0</a:t>
            </a:r>
          </a:p>
          <a:p>
            <a:pPr algn="ctr"/>
            <a:r>
              <a:rPr lang="en-US" altLang="ko-KR" dirty="0"/>
              <a:t>10 / 2 == 5</a:t>
            </a:r>
          </a:p>
          <a:p>
            <a:pPr algn="ctr"/>
            <a:endParaRPr lang="ko-KR" altLang="en-US" dirty="0"/>
          </a:p>
          <a:p>
            <a:pPr algn="ctr"/>
            <a:r>
              <a:rPr lang="en-US" altLang="ko-KR" dirty="0"/>
              <a:t>11 % 2 == 1</a:t>
            </a:r>
          </a:p>
          <a:p>
            <a:pPr algn="ctr"/>
            <a:r>
              <a:rPr lang="en-US" altLang="ko-KR" dirty="0"/>
              <a:t>11 / 2 == 5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/ 2f == 5.5f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% 2f == 1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나머지는 실수여도 정수로 계산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9DF243-4EA9-4208-B1B9-0861DD9E91EA}"/>
              </a:ext>
            </a:extLst>
          </p:cNvPr>
          <p:cNvGrpSpPr/>
          <p:nvPr/>
        </p:nvGrpSpPr>
        <p:grpSpPr>
          <a:xfrm>
            <a:off x="2008182" y="1646983"/>
            <a:ext cx="8175636" cy="1384995"/>
            <a:chOff x="1484687" y="1646983"/>
            <a:chExt cx="8175636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1484687" y="1646983"/>
              <a:ext cx="817563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= +=  -=  *=  /=  %=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1571773" y="2662646"/>
              <a:ext cx="8066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할당    더하고 할당    빼고 할당    곱하고 할당  나누고 할당    나머지 할당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4019006" y="3429000"/>
            <a:ext cx="4153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int a = 10;</a:t>
            </a:r>
          </a:p>
          <a:p>
            <a:pPr algn="ctr"/>
            <a:r>
              <a:rPr lang="en-US" altLang="ko-KR" dirty="0"/>
              <a:t>a += 1;</a:t>
            </a:r>
          </a:p>
          <a:p>
            <a:pPr algn="ctr"/>
            <a:r>
              <a:rPr lang="en-US" altLang="ko-KR" dirty="0"/>
              <a:t>// a = a + 1;</a:t>
            </a:r>
          </a:p>
          <a:p>
            <a:pPr algn="ctr"/>
            <a:r>
              <a:rPr lang="en-US" altLang="ko-KR" dirty="0"/>
              <a:t>a %= 2;</a:t>
            </a:r>
          </a:p>
          <a:p>
            <a:pPr algn="ctr"/>
            <a:r>
              <a:rPr lang="en-US" altLang="ko-KR" dirty="0"/>
              <a:t>// a = a % 2</a:t>
            </a:r>
          </a:p>
        </p:txBody>
      </p:sp>
    </p:spTree>
    <p:extLst>
      <p:ext uri="{BB962C8B-B14F-4D97-AF65-F5344CB8AC3E}">
        <p14:creationId xmlns:p14="http://schemas.microsoft.com/office/powerpoint/2010/main" val="35268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F2358-F9DA-4750-8026-C5A6732FD7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증감 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63B4A7-168D-4B52-9C4A-13F37BBED9CF}"/>
              </a:ext>
            </a:extLst>
          </p:cNvPr>
          <p:cNvSpPr/>
          <p:nvPr/>
        </p:nvSpPr>
        <p:spPr>
          <a:xfrm>
            <a:off x="4033411" y="1602131"/>
            <a:ext cx="24705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/>
              <a:t>++ 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26056-34FC-424D-9598-2D955C48B51F}"/>
              </a:ext>
            </a:extLst>
          </p:cNvPr>
          <p:cNvSpPr txBox="1"/>
          <p:nvPr/>
        </p:nvSpPr>
        <p:spPr>
          <a:xfrm>
            <a:off x="3191691" y="3234318"/>
            <a:ext cx="415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(++a);</a:t>
            </a:r>
          </a:p>
          <a:p>
            <a:pPr algn="ctr"/>
            <a:r>
              <a:rPr lang="en-US" altLang="ko-KR" dirty="0"/>
              <a:t>// 11</a:t>
            </a:r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(a++);</a:t>
            </a:r>
          </a:p>
          <a:p>
            <a:pPr algn="ctr"/>
            <a:r>
              <a:rPr lang="en-US" altLang="ko-KR" dirty="0"/>
              <a:t>// 10</a:t>
            </a:r>
            <a:r>
              <a:rPr lang="ko-KR" altLang="en-US" dirty="0"/>
              <a:t>출력 이후엔 </a:t>
            </a:r>
            <a:r>
              <a:rPr lang="en-US" altLang="ko-KR" dirty="0"/>
              <a:t>11</a:t>
            </a:r>
            <a:r>
              <a:rPr lang="ko-KR" altLang="en-US" dirty="0"/>
              <a:t>로 취급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ECBA9-A9BC-42C3-871A-2B0C3AC7B509}"/>
              </a:ext>
            </a:extLst>
          </p:cNvPr>
          <p:cNvSpPr txBox="1"/>
          <p:nvPr/>
        </p:nvSpPr>
        <p:spPr>
          <a:xfrm>
            <a:off x="4814073" y="24683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7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bool </a:t>
            </a:r>
            <a:r>
              <a:rPr lang="ko-KR" altLang="en-US" dirty="0"/>
              <a:t>형 값의 조합에서 사용됨</a:t>
            </a:r>
            <a:endParaRPr lang="en-US" altLang="ko-KR" dirty="0"/>
          </a:p>
          <a:p>
            <a:pPr lvl="1"/>
            <a:r>
              <a:rPr lang="ko-KR" altLang="en-US" dirty="0"/>
              <a:t>결과 값은 </a:t>
            </a:r>
            <a:r>
              <a:rPr lang="en-US" altLang="ko-KR" dirty="0"/>
              <a:t>bool</a:t>
            </a:r>
            <a:r>
              <a:rPr lang="ko-KR" altLang="en-US" dirty="0"/>
              <a:t>형 값으로 반환됨 </a:t>
            </a:r>
            <a:r>
              <a:rPr lang="en-US" altLang="ko-KR" dirty="0"/>
              <a:t>(true / false)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3028137" y="2503705"/>
            <a:ext cx="47644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&amp;&amp;</a:t>
            </a:r>
            <a:r>
              <a:rPr lang="en-US" altLang="ko-KR" sz="2800" dirty="0"/>
              <a:t>(And) </a:t>
            </a:r>
            <a:r>
              <a:rPr lang="en-US" altLang="ko-KR" sz="6000" dirty="0"/>
              <a:t>||</a:t>
            </a:r>
            <a:r>
              <a:rPr lang="en-US" altLang="ko-KR" sz="2800" dirty="0"/>
              <a:t>(Or)</a:t>
            </a:r>
            <a:r>
              <a:rPr lang="en-US" altLang="ko-KR" sz="6000" dirty="0"/>
              <a:t> !</a:t>
            </a:r>
            <a:r>
              <a:rPr lang="en-US" altLang="ko-KR" sz="2800" dirty="0"/>
              <a:t>(Not)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2895063" y="3924300"/>
            <a:ext cx="631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191619" y="4293632"/>
            <a:ext cx="571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C6FA8F-597E-4ED1-8353-52166665E6BC}"/>
              </a:ext>
            </a:extLst>
          </p:cNvPr>
          <p:cNvSpPr/>
          <p:nvPr/>
        </p:nvSpPr>
        <p:spPr>
          <a:xfrm>
            <a:off x="3848850" y="4662964"/>
            <a:ext cx="440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(!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결과 값은 </a:t>
            </a:r>
            <a:r>
              <a:rPr lang="en-US" altLang="ko-KR" dirty="0"/>
              <a:t>bool</a:t>
            </a:r>
            <a:r>
              <a:rPr lang="ko-KR" altLang="en-US" dirty="0"/>
              <a:t>형 값으로 반환됨 </a:t>
            </a:r>
            <a:r>
              <a:rPr lang="en-US" altLang="ko-KR" dirty="0"/>
              <a:t>(true / false)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관계</a:t>
            </a:r>
            <a:r>
              <a:rPr lang="en-US" altLang="ko-KR" dirty="0"/>
              <a:t>/</a:t>
            </a:r>
            <a:r>
              <a:rPr lang="ko-KR" altLang="en-US" dirty="0"/>
              <a:t>비교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1265196" y="1953108"/>
            <a:ext cx="83744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&lt;, &gt;, ==, !=, &gt;=, &lt;=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3450393" y="3429000"/>
            <a:ext cx="4751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518521" y="3798332"/>
            <a:ext cx="461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 11);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DD9F9-C12B-4970-AD5F-D77EB4BDA857}"/>
              </a:ext>
            </a:extLst>
          </p:cNvPr>
          <p:cNvSpPr/>
          <p:nvPr/>
        </p:nvSpPr>
        <p:spPr>
          <a:xfrm>
            <a:off x="3460012" y="5546591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3AF195-5E6B-4EE6-AD1B-942779C57CCA}"/>
              </a:ext>
            </a:extLst>
          </p:cNvPr>
          <p:cNvSpPr/>
          <p:nvPr/>
        </p:nvSpPr>
        <p:spPr>
          <a:xfrm>
            <a:off x="3460012" y="4270959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==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09263-E631-4F98-9057-5E915626C4E1}"/>
              </a:ext>
            </a:extLst>
          </p:cNvPr>
          <p:cNvSpPr/>
          <p:nvPr/>
        </p:nvSpPr>
        <p:spPr>
          <a:xfrm>
            <a:off x="3480049" y="4640291"/>
            <a:ext cx="4818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!=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0F9712-BF9D-4378-AF79-1F38C2B26AC6}"/>
              </a:ext>
            </a:extLst>
          </p:cNvPr>
          <p:cNvSpPr/>
          <p:nvPr/>
        </p:nvSpPr>
        <p:spPr>
          <a:xfrm>
            <a:off x="3460011" y="5235337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9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비트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2778142" y="1953108"/>
            <a:ext cx="56479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&amp;</a:t>
            </a:r>
            <a:r>
              <a:rPr lang="en-US" altLang="ko-KR" sz="2800" dirty="0"/>
              <a:t>(AND)</a:t>
            </a:r>
            <a:r>
              <a:rPr lang="en-US" altLang="ko-KR" sz="6000" dirty="0"/>
              <a:t> |</a:t>
            </a:r>
            <a:r>
              <a:rPr lang="en-US" altLang="ko-KR" sz="2800" dirty="0"/>
              <a:t>(OR)</a:t>
            </a:r>
            <a:r>
              <a:rPr lang="en-US" altLang="ko-KR" sz="6000" dirty="0"/>
              <a:t> ^</a:t>
            </a:r>
            <a:r>
              <a:rPr lang="en-US" altLang="ko-KR" sz="2800" dirty="0"/>
              <a:t>(NOT)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3626258" y="3133942"/>
            <a:ext cx="39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2</a:t>
            </a:r>
            <a:r>
              <a:rPr lang="ko-KR" altLang="en-US" dirty="0"/>
              <a:t>진수로 변경한 뒤 연산</a:t>
            </a:r>
          </a:p>
        </p:txBody>
      </p:sp>
      <p:pic>
        <p:nvPicPr>
          <p:cNvPr id="10242" name="Picture 2" descr="비트연산 이미지 검색결과">
            <a:extLst>
              <a:ext uri="{FF2B5EF4-FFF2-40B4-BE49-F238E27FC236}">
                <a16:creationId xmlns:a16="http://schemas.microsoft.com/office/drawing/2014/main" id="{9BCEA818-20BF-4F66-816A-D71431DB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123" y="3705845"/>
            <a:ext cx="2767194" cy="21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49CB85-03D7-4ECA-8241-6126ED470FAA}"/>
              </a:ext>
            </a:extLst>
          </p:cNvPr>
          <p:cNvSpPr txBox="1"/>
          <p:nvPr/>
        </p:nvSpPr>
        <p:spPr>
          <a:xfrm>
            <a:off x="7620457" y="3972167"/>
            <a:ext cx="163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22 </a:t>
            </a:r>
            <a:r>
              <a:rPr lang="en-US" altLang="ko-KR" dirty="0"/>
              <a:t>&amp; 19 = 18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6466D-2929-4E9C-A78C-A14AF5A90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982" y="4506670"/>
            <a:ext cx="5276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studio.microsoft.com/wp-content/uploads/2...">
            <a:extLst>
              <a:ext uri="{FF2B5EF4-FFF2-40B4-BE49-F238E27FC236}">
                <a16:creationId xmlns:a16="http://schemas.microsoft.com/office/drawing/2014/main" id="{6ECEAB71-C2C2-489F-87D0-1ADCF2DA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2403565"/>
            <a:ext cx="2066251" cy="20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D0B525-B4D3-4741-BF6A-EE374F5A6DBC}"/>
              </a:ext>
            </a:extLst>
          </p:cNvPr>
          <p:cNvSpPr txBox="1"/>
          <p:nvPr/>
        </p:nvSpPr>
        <p:spPr>
          <a:xfrm>
            <a:off x="3273340" y="1667636"/>
            <a:ext cx="3956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Visual Studio</a:t>
            </a:r>
            <a:r>
              <a:rPr lang="ko-KR" altLang="en-US" sz="4000" dirty="0"/>
              <a:t>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43D7-EB05-4FE5-AC87-B212504AFEC3}"/>
              </a:ext>
            </a:extLst>
          </p:cNvPr>
          <p:cNvSpPr txBox="1"/>
          <p:nvPr/>
        </p:nvSpPr>
        <p:spPr>
          <a:xfrm>
            <a:off x="3273340" y="2853974"/>
            <a:ext cx="8396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빌드를 해주는 </a:t>
            </a:r>
            <a:r>
              <a:rPr lang="en-US" altLang="ko-KR" sz="2800" dirty="0"/>
              <a:t>Compiler + Linker</a:t>
            </a:r>
            <a:r>
              <a:rPr lang="ko-KR" altLang="en-US" sz="2800" dirty="0"/>
              <a:t>를 가지고 있으며 우리가 작성한 코드에 대한 편의 기능을 제공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MS</a:t>
            </a:r>
            <a:r>
              <a:rPr lang="ko-KR" altLang="en-US" sz="2800" dirty="0"/>
              <a:t>의 모든 언어</a:t>
            </a:r>
            <a:r>
              <a:rPr lang="en-US" altLang="ko-KR" sz="2800" dirty="0"/>
              <a:t>(C/C++/C#...)</a:t>
            </a:r>
            <a:r>
              <a:rPr lang="ko-KR" altLang="en-US" sz="2800" dirty="0"/>
              <a:t>를 지원하며 추가적인 플러그인 설치 시 어떠한 언어도 대응할 수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85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Shift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4790995" y="1878308"/>
            <a:ext cx="26100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&lt;&lt; &gt;&gt;</a:t>
            </a:r>
            <a:endParaRPr lang="ko-KR" alt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4713251" y="3096542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N </a:t>
            </a:r>
            <a:r>
              <a:rPr lang="ko-KR" altLang="en-US" dirty="0"/>
              <a:t>비트 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09310-52BE-4186-878E-9335EDC07AFF}"/>
              </a:ext>
            </a:extLst>
          </p:cNvPr>
          <p:cNvSpPr/>
          <p:nvPr/>
        </p:nvSpPr>
        <p:spPr>
          <a:xfrm>
            <a:off x="4027027" y="3741437"/>
            <a:ext cx="40010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(1); // 1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 &lt;&lt; 1); // 2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(2 &lt;&lt; 1); // 4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(4 &lt;&lt; 1); // 8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88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조건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3713518" y="1652434"/>
            <a:ext cx="4916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?, ?? (C# 3.0 </a:t>
            </a:r>
            <a:r>
              <a:rPr lang="ko-KR" altLang="en-US" sz="3200" dirty="0"/>
              <a:t>이상만 지원</a:t>
            </a:r>
            <a:r>
              <a:rPr lang="en-US" altLang="ko-KR" sz="3200" dirty="0"/>
              <a:t>)</a:t>
            </a:r>
            <a:endParaRPr lang="ko-KR" alt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52898-3701-430C-86F1-A657088F69FD}"/>
              </a:ext>
            </a:extLst>
          </p:cNvPr>
          <p:cNvSpPr txBox="1"/>
          <p:nvPr/>
        </p:nvSpPr>
        <p:spPr>
          <a:xfrm>
            <a:off x="459001" y="2476194"/>
            <a:ext cx="550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ko-KR" altLang="en-US" dirty="0"/>
              <a:t>는 </a:t>
            </a:r>
            <a:r>
              <a:rPr lang="ko-KR" altLang="en-US" dirty="0" err="1"/>
              <a:t>삼항</a:t>
            </a:r>
            <a:r>
              <a:rPr lang="ko-KR" altLang="en-US" dirty="0"/>
              <a:t> 연산자라고도 한다</a:t>
            </a:r>
            <a:r>
              <a:rPr lang="en-US" altLang="ko-KR" dirty="0"/>
              <a:t>. </a:t>
            </a:r>
            <a:r>
              <a:rPr lang="ko-KR" altLang="en-US" dirty="0"/>
              <a:t>현업에서 많이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9E5EF-9850-481B-9650-7A39C5C48FEB}"/>
              </a:ext>
            </a:extLst>
          </p:cNvPr>
          <p:cNvSpPr txBox="1"/>
          <p:nvPr/>
        </p:nvSpPr>
        <p:spPr>
          <a:xfrm>
            <a:off x="592691" y="2845526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&lt; 10) ? 1 : 0; // 1</a:t>
            </a:r>
            <a:r>
              <a:rPr lang="ko-KR" altLang="en-US" dirty="0"/>
              <a:t> 할당</a:t>
            </a:r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&gt; 10) ? 1 : 0; // 0</a:t>
            </a:r>
            <a:r>
              <a:rPr lang="ko-KR" altLang="en-US" dirty="0"/>
              <a:t> 할당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AFF82-1AF3-4E66-AF06-675C1BD49BF4}"/>
              </a:ext>
            </a:extLst>
          </p:cNvPr>
          <p:cNvSpPr txBox="1"/>
          <p:nvPr/>
        </p:nvSpPr>
        <p:spPr>
          <a:xfrm>
            <a:off x="459001" y="3643143"/>
            <a:ext cx="938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</a:t>
            </a:r>
            <a:r>
              <a:rPr lang="ko-KR" altLang="en-US" dirty="0"/>
              <a:t>는 </a:t>
            </a:r>
            <a:r>
              <a:rPr lang="en-US" altLang="ko-KR" dirty="0"/>
              <a:t>Unity</a:t>
            </a:r>
            <a:r>
              <a:rPr lang="ko-KR" altLang="en-US" dirty="0"/>
              <a:t> 버전에 따라 지원할 수도 안 할 수도 있다</a:t>
            </a:r>
            <a:r>
              <a:rPr lang="en-US" altLang="ko-KR" dirty="0"/>
              <a:t>. 2018 </a:t>
            </a:r>
            <a:r>
              <a:rPr lang="ko-KR" altLang="en-US" dirty="0"/>
              <a:t>버전 부터는 무조건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4BC33-F573-4C3F-9CD2-C7025833EF66}"/>
              </a:ext>
            </a:extLst>
          </p:cNvPr>
          <p:cNvSpPr txBox="1"/>
          <p:nvPr/>
        </p:nvSpPr>
        <p:spPr>
          <a:xfrm>
            <a:off x="592691" y="4104808"/>
            <a:ext cx="478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someStr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6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a = </a:t>
            </a:r>
            <a:r>
              <a:rPr lang="en-US" altLang="ko-KR" dirty="0" err="1"/>
              <a:t>someStr</a:t>
            </a:r>
            <a:r>
              <a:rPr lang="en-US" altLang="ko-KR" dirty="0"/>
              <a:t> ??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문자열이 비었네요</a:t>
            </a:r>
            <a:r>
              <a:rPr lang="en-US" altLang="ko-KR" dirty="0">
                <a:solidFill>
                  <a:srgbClr val="FF0000"/>
                </a:solidFill>
              </a:rPr>
              <a:t>?”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6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sizeof</a:t>
            </a:r>
            <a:r>
              <a:rPr lang="en-US" altLang="ko-KR" dirty="0"/>
              <a:t> / </a:t>
            </a:r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EF6DA8-8F83-4321-904F-A6F828232375}"/>
              </a:ext>
            </a:extLst>
          </p:cNvPr>
          <p:cNvSpPr/>
          <p:nvPr/>
        </p:nvSpPr>
        <p:spPr>
          <a:xfrm>
            <a:off x="594344" y="1490008"/>
            <a:ext cx="37786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err="1"/>
              <a:t>sizeof</a:t>
            </a:r>
            <a:r>
              <a:rPr lang="en-US" altLang="ko-KR" sz="6000" b="1" dirty="0"/>
              <a:t>(…)</a:t>
            </a:r>
            <a:br>
              <a:rPr lang="en-US" altLang="ko-KR" sz="6000" b="1" dirty="0"/>
            </a:br>
            <a:r>
              <a:rPr lang="en-US" altLang="ko-KR" sz="6000" b="1" dirty="0" err="1"/>
              <a:t>typeof</a:t>
            </a:r>
            <a:r>
              <a:rPr lang="en-US" altLang="ko-KR" sz="6000" b="1" dirty="0"/>
              <a:t>(…)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D5F34-93C6-4A39-8033-A6B2CBCAEAA8}"/>
              </a:ext>
            </a:extLst>
          </p:cNvPr>
          <p:cNvSpPr txBox="1"/>
          <p:nvPr/>
        </p:nvSpPr>
        <p:spPr>
          <a:xfrm>
            <a:off x="459001" y="3941240"/>
            <a:ext cx="492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는 타입의 크기를 </a:t>
            </a:r>
            <a:r>
              <a:rPr lang="en-US" altLang="ko-KR" dirty="0"/>
              <a:t>byte</a:t>
            </a:r>
            <a:r>
              <a:rPr lang="ko-KR" altLang="en-US" dirty="0"/>
              <a:t>단위로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698EA-8650-43E1-8D50-AFD9BB61FC3D}"/>
              </a:ext>
            </a:extLst>
          </p:cNvPr>
          <p:cNvSpPr txBox="1"/>
          <p:nvPr/>
        </p:nvSpPr>
        <p:spPr>
          <a:xfrm>
            <a:off x="459001" y="4310572"/>
            <a:ext cx="548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typeof</a:t>
            </a:r>
            <a:r>
              <a:rPr lang="ko-KR" altLang="en-US" dirty="0"/>
              <a:t>는 타입을 정의하는 </a:t>
            </a:r>
            <a:r>
              <a:rPr lang="en-US" altLang="ko-KR" dirty="0"/>
              <a:t>Type </a:t>
            </a:r>
            <a:r>
              <a:rPr lang="ko-KR" altLang="en-US" dirty="0"/>
              <a:t>객체로 변환해준다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27632-9B08-4FFF-A864-0DE0CAD47E86}"/>
              </a:ext>
            </a:extLst>
          </p:cNvPr>
          <p:cNvSpPr txBox="1"/>
          <p:nvPr/>
        </p:nvSpPr>
        <p:spPr>
          <a:xfrm>
            <a:off x="459000" y="4682245"/>
            <a:ext cx="963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</a:t>
            </a:r>
            <a:r>
              <a:rPr lang="ko-KR" altLang="en-US" dirty="0"/>
              <a:t>객체는 게임을 만들 때 직접적으로 많이 안 쓰이지만</a:t>
            </a:r>
            <a:r>
              <a:rPr lang="en-US" altLang="ko-KR" dirty="0"/>
              <a:t> </a:t>
            </a:r>
            <a:r>
              <a:rPr lang="ko-KR" altLang="en-US" dirty="0"/>
              <a:t>고급 기술을 행사 할 때 사용한다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9F1B8B-7FD8-4E4B-A91C-39113D88F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54"/>
          <a:stretch/>
        </p:blipFill>
        <p:spPr>
          <a:xfrm>
            <a:off x="4633786" y="1449999"/>
            <a:ext cx="7072439" cy="21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계산기를 한번 만들어보자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캐릭터 클래스 만들어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853133" y="2292362"/>
            <a:ext cx="73920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</a:rPr>
              <a:t>class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공격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  <a:r>
              <a:rPr lang="en-US" altLang="ko-KR" sz="2000" dirty="0"/>
              <a:t> target)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피격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6"/>
                </a:solidFill>
              </a:rPr>
              <a:t>int</a:t>
            </a:r>
            <a:r>
              <a:rPr lang="en-US" altLang="ko-KR" sz="2000" dirty="0"/>
              <a:t> damage)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FDC9-5395-4F0D-AF75-A3014C3059DC}"/>
              </a:ext>
            </a:extLst>
          </p:cNvPr>
          <p:cNvSpPr txBox="1"/>
          <p:nvPr/>
        </p:nvSpPr>
        <p:spPr>
          <a:xfrm>
            <a:off x="308206" y="11843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9FA27-F0AD-4B1A-86DE-A639257B2FAD}"/>
              </a:ext>
            </a:extLst>
          </p:cNvPr>
          <p:cNvSpPr txBox="1"/>
          <p:nvPr/>
        </p:nvSpPr>
        <p:spPr>
          <a:xfrm>
            <a:off x="308206" y="155369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캐릭터의 공격과 공격 받음</a:t>
            </a:r>
            <a:r>
              <a:rPr lang="en-US" altLang="ko-KR" dirty="0"/>
              <a:t>(</a:t>
            </a:r>
            <a:r>
              <a:rPr lang="ko-KR" altLang="en-US" dirty="0"/>
              <a:t>피격</a:t>
            </a:r>
            <a:r>
              <a:rPr lang="en-US" altLang="ko-KR" dirty="0"/>
              <a:t>)</a:t>
            </a:r>
            <a:r>
              <a:rPr lang="ko-KR" altLang="en-US" dirty="0"/>
              <a:t>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말 그대로 조건을 따지는 구문 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  <a:p>
            <a:pPr lvl="2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말 그대로 반복해주는 구문</a:t>
            </a:r>
            <a:endParaRPr lang="en-US" altLang="ko-KR" dirty="0"/>
          </a:p>
          <a:p>
            <a:pPr lvl="2"/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 </a:t>
            </a:r>
          </a:p>
          <a:p>
            <a:pPr lvl="2"/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 ~ }</a:t>
            </a:r>
          </a:p>
          <a:p>
            <a:pPr lvl="2"/>
            <a:r>
              <a:rPr lang="en-US" altLang="ko-KR" dirty="0"/>
              <a:t>do{ ~ } 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foreach // </a:t>
            </a:r>
            <a:r>
              <a:rPr lang="ko-KR" altLang="en-US" dirty="0"/>
              <a:t>배열안에 요소 하나하나 불러와 구문실행 </a:t>
            </a:r>
            <a:r>
              <a:rPr lang="en-US" altLang="ko-KR" dirty="0"/>
              <a:t>-&gt;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파트에서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29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조건문</a:t>
            </a:r>
            <a:endParaRPr lang="ko-KR" altLang="en-US" sz="44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 {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DC82B-D42A-473D-A637-6791676C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13" y="1635893"/>
            <a:ext cx="6992078" cy="4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CA48AD-1382-488B-9654-022420A3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조건문이지만</a:t>
            </a:r>
            <a:r>
              <a:rPr lang="ko-KR" altLang="en-US" dirty="0"/>
              <a:t> 내부적으로 반복문으로 돌아가는 복잡한 녀석이다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값에 대응할 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CEC7-023D-44BC-94E0-9CDB42BE45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98ECB-DCC8-469E-847F-BE9D66D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04" y="2126256"/>
            <a:ext cx="8496781" cy="40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Visual Studio </a:t>
            </a:r>
            <a:r>
              <a:rPr lang="ko-KR" altLang="en-US" dirty="0"/>
              <a:t>구조도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21EC1E-5976-49C5-A1F0-28BF3C9970BA}"/>
              </a:ext>
            </a:extLst>
          </p:cNvPr>
          <p:cNvSpPr/>
          <p:nvPr/>
        </p:nvSpPr>
        <p:spPr>
          <a:xfrm>
            <a:off x="199481" y="1132114"/>
            <a:ext cx="11754393" cy="51206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솔루션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sln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1E26B4-3BD8-4151-8552-24AFFD1A8C98}"/>
              </a:ext>
            </a:extLst>
          </p:cNvPr>
          <p:cNvSpPr/>
          <p:nvPr/>
        </p:nvSpPr>
        <p:spPr>
          <a:xfrm>
            <a:off x="563334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8C83616-6721-4852-9135-4F363DA1512F}"/>
              </a:ext>
            </a:extLst>
          </p:cNvPr>
          <p:cNvSpPr/>
          <p:nvPr/>
        </p:nvSpPr>
        <p:spPr>
          <a:xfrm>
            <a:off x="969405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614AAFF-92CF-4AC0-89A3-7CA295C0101B}"/>
              </a:ext>
            </a:extLst>
          </p:cNvPr>
          <p:cNvSpPr/>
          <p:nvPr/>
        </p:nvSpPr>
        <p:spPr>
          <a:xfrm>
            <a:off x="969405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D23001F-AD35-4DD7-B91C-46DF8BEE4F76}"/>
              </a:ext>
            </a:extLst>
          </p:cNvPr>
          <p:cNvSpPr/>
          <p:nvPr/>
        </p:nvSpPr>
        <p:spPr>
          <a:xfrm>
            <a:off x="969405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0A3C8AB-0752-451C-9215-B87E3B32719F}"/>
              </a:ext>
            </a:extLst>
          </p:cNvPr>
          <p:cNvSpPr/>
          <p:nvPr/>
        </p:nvSpPr>
        <p:spPr>
          <a:xfrm>
            <a:off x="969405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22D05C6-763E-4E50-832F-A2172105784C}"/>
              </a:ext>
            </a:extLst>
          </p:cNvPr>
          <p:cNvSpPr/>
          <p:nvPr/>
        </p:nvSpPr>
        <p:spPr>
          <a:xfrm>
            <a:off x="3452948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F8E5474-27D6-4C1A-94E0-E0DEE4E1F1D7}"/>
              </a:ext>
            </a:extLst>
          </p:cNvPr>
          <p:cNvSpPr/>
          <p:nvPr/>
        </p:nvSpPr>
        <p:spPr>
          <a:xfrm>
            <a:off x="3859019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17BB48D-64FD-4815-8F0C-BBA7E1372B65}"/>
              </a:ext>
            </a:extLst>
          </p:cNvPr>
          <p:cNvSpPr/>
          <p:nvPr/>
        </p:nvSpPr>
        <p:spPr>
          <a:xfrm>
            <a:off x="3859019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BFF3921-AF1A-400B-AF6B-FA6B34522BDF}"/>
              </a:ext>
            </a:extLst>
          </p:cNvPr>
          <p:cNvSpPr/>
          <p:nvPr/>
        </p:nvSpPr>
        <p:spPr>
          <a:xfrm>
            <a:off x="3859019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46BD782-DDB5-4317-BAB6-D50C25BF39EF}"/>
              </a:ext>
            </a:extLst>
          </p:cNvPr>
          <p:cNvSpPr/>
          <p:nvPr/>
        </p:nvSpPr>
        <p:spPr>
          <a:xfrm>
            <a:off x="3859019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EBCEB1-9387-4D1E-B36E-5B52D0CFF565}"/>
              </a:ext>
            </a:extLst>
          </p:cNvPr>
          <p:cNvSpPr/>
          <p:nvPr/>
        </p:nvSpPr>
        <p:spPr>
          <a:xfrm>
            <a:off x="6374673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B6F5FB1-7866-465B-B721-5E94FF6A40F2}"/>
              </a:ext>
            </a:extLst>
          </p:cNvPr>
          <p:cNvSpPr/>
          <p:nvPr/>
        </p:nvSpPr>
        <p:spPr>
          <a:xfrm>
            <a:off x="6780744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614B66D-F523-4FB4-8288-5194C52012A6}"/>
              </a:ext>
            </a:extLst>
          </p:cNvPr>
          <p:cNvSpPr/>
          <p:nvPr/>
        </p:nvSpPr>
        <p:spPr>
          <a:xfrm>
            <a:off x="6780744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B6F3200-65F2-4127-AA07-06BA45D0D60F}"/>
              </a:ext>
            </a:extLst>
          </p:cNvPr>
          <p:cNvSpPr/>
          <p:nvPr/>
        </p:nvSpPr>
        <p:spPr>
          <a:xfrm>
            <a:off x="6780744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E1CD46-1D50-4FFE-95BD-24120B03EEDB}"/>
              </a:ext>
            </a:extLst>
          </p:cNvPr>
          <p:cNvSpPr/>
          <p:nvPr/>
        </p:nvSpPr>
        <p:spPr>
          <a:xfrm>
            <a:off x="6780744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1FBD670-679E-4760-8265-EB04E8317CB8}"/>
              </a:ext>
            </a:extLst>
          </p:cNvPr>
          <p:cNvSpPr/>
          <p:nvPr/>
        </p:nvSpPr>
        <p:spPr>
          <a:xfrm>
            <a:off x="9157062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2600DE9-2649-42FA-8A41-B7EC95D6A752}"/>
              </a:ext>
            </a:extLst>
          </p:cNvPr>
          <p:cNvSpPr/>
          <p:nvPr/>
        </p:nvSpPr>
        <p:spPr>
          <a:xfrm>
            <a:off x="9563133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FC9793F-902D-45DF-AA76-B04A2A85AA7F}"/>
              </a:ext>
            </a:extLst>
          </p:cNvPr>
          <p:cNvSpPr/>
          <p:nvPr/>
        </p:nvSpPr>
        <p:spPr>
          <a:xfrm>
            <a:off x="9563133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566BFB6-3B07-4000-9838-295245BFACFE}"/>
              </a:ext>
            </a:extLst>
          </p:cNvPr>
          <p:cNvSpPr/>
          <p:nvPr/>
        </p:nvSpPr>
        <p:spPr>
          <a:xfrm>
            <a:off x="9563133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AEB3743-1F7B-4AF1-8454-85C78B08ACAA}"/>
              </a:ext>
            </a:extLst>
          </p:cNvPr>
          <p:cNvSpPr/>
          <p:nvPr/>
        </p:nvSpPr>
        <p:spPr>
          <a:xfrm>
            <a:off x="9563133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52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8" grpId="0" animBg="1"/>
      <p:bldP spid="21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 err="1"/>
              <a:t>반복문</a:t>
            </a:r>
            <a:endParaRPr lang="ko-KR" altLang="en-US" sz="44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9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AF217-1E6A-47EB-8512-FB2ED950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21" y="1673390"/>
            <a:ext cx="6383090" cy="21172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B954C2-48D0-4BBF-8C03-279319663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7" t="2942" r="45597" b="-2942"/>
          <a:stretch/>
        </p:blipFill>
        <p:spPr>
          <a:xfrm>
            <a:off x="7048711" y="1120842"/>
            <a:ext cx="3935105" cy="53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for(int i = 0; i &lt; 10;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D7A59B-570B-4CD7-AB2B-40FE4A88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9" y="1703420"/>
            <a:ext cx="9544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i &lt; 10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FCBC9-6434-4869-8620-D35F1750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43" y="1993381"/>
            <a:ext cx="8153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52DFD-1254-49CE-BE92-A3987C02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92" y="1800330"/>
            <a:ext cx="8611904" cy="42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53A5E-4F01-4EF0-8965-69E13A74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2" y="2033888"/>
            <a:ext cx="9945053" cy="39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foreach </a:t>
            </a:r>
            <a:r>
              <a:rPr lang="ko-KR" altLang="en-US" dirty="0"/>
              <a:t>문은 배열을 배운 뒤에 학습한다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foreach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570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를 물려받는다</a:t>
            </a:r>
            <a:r>
              <a:rPr lang="en-US" altLang="ko-KR" dirty="0"/>
              <a:t>. </a:t>
            </a:r>
            <a:r>
              <a:rPr lang="ko-KR" altLang="en-US" dirty="0"/>
              <a:t>상속받는다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class </a:t>
            </a:r>
            <a:r>
              <a:rPr lang="ko-KR" altLang="en-US" dirty="0"/>
              <a:t>상속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401215" y="1857676"/>
            <a:ext cx="4723928" cy="437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</a:t>
            </a:r>
            <a:r>
              <a:rPr lang="en-US" altLang="ko-KR" sz="2800" dirty="0"/>
              <a:t>// </a:t>
            </a:r>
            <a:r>
              <a:rPr lang="ko-KR" altLang="en-US" sz="2800" dirty="0"/>
              <a:t>생물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6"/>
                </a:solidFill>
              </a:rPr>
              <a:t>int </a:t>
            </a:r>
            <a:r>
              <a:rPr lang="en-US" altLang="ko-KR" sz="2800" dirty="0"/>
              <a:t>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5726201" y="200020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사람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5726201" y="4046196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동물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Roar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roar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2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623593" y="1409390"/>
            <a:ext cx="5472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// </a:t>
            </a:r>
            <a:r>
              <a:rPr lang="ko-KR" altLang="en-US" sz="2800" dirty="0">
                <a:solidFill>
                  <a:schemeClr val="accent1"/>
                </a:solidFill>
              </a:rPr>
              <a:t>생물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6096000" y="1794111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사람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6096000" y="3994713"/>
            <a:ext cx="5472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동물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2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Visual Studio </a:t>
            </a:r>
            <a:r>
              <a:rPr lang="ko-KR" altLang="en-US" dirty="0"/>
              <a:t>구조도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F323C7-7069-4437-92E3-D50F0A253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06"/>
          <a:stretch/>
        </p:blipFill>
        <p:spPr>
          <a:xfrm>
            <a:off x="3474897" y="1076325"/>
            <a:ext cx="5242205" cy="51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4493622" y="1358536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36719" y="2569027"/>
            <a:ext cx="1449977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86696" y="2569027"/>
            <a:ext cx="1706880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639490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pic>
        <p:nvPicPr>
          <p:cNvPr id="14338" name="Picture 2" descr="xman beast 이미지 검색결과">
            <a:extLst>
              <a:ext uri="{FF2B5EF4-FFF2-40B4-BE49-F238E27FC236}">
                <a16:creationId xmlns:a16="http://schemas.microsoft.com/office/drawing/2014/main" id="{D94E06A5-E1CE-48C1-93F9-8CAD683C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55" y="1929494"/>
            <a:ext cx="2249259" cy="29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6719" y="4209504"/>
            <a:ext cx="1648099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884818" y="4209504"/>
            <a:ext cx="1508758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3043645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286794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7443651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055082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86794" y="3604258"/>
            <a:ext cx="1648099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934893" y="3604258"/>
            <a:ext cx="1508758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FD2D47-4B0C-44A2-B438-14800C73A316}"/>
              </a:ext>
            </a:extLst>
          </p:cNvPr>
          <p:cNvSpPr/>
          <p:nvPr/>
        </p:nvSpPr>
        <p:spPr>
          <a:xfrm>
            <a:off x="6200502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EA7AF-47FF-4E9F-8216-A6FA88C1167B}"/>
              </a:ext>
            </a:extLst>
          </p:cNvPr>
          <p:cNvSpPr txBox="1"/>
          <p:nvPr/>
        </p:nvSpPr>
        <p:spPr>
          <a:xfrm>
            <a:off x="2514271" y="5105938"/>
            <a:ext cx="68412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은 다중 상속이 구현될 경우</a:t>
            </a:r>
            <a:endParaRPr lang="en-US" altLang="ko-KR" dirty="0"/>
          </a:p>
          <a:p>
            <a:pPr algn="ctr"/>
            <a:r>
              <a:rPr lang="ko-KR" altLang="en-US" dirty="0"/>
              <a:t>부모의 부모 객체로 접근할 때 메모리 주소가 모호해져</a:t>
            </a:r>
            <a:endParaRPr lang="en-US" altLang="ko-KR" dirty="0"/>
          </a:p>
          <a:p>
            <a:pPr algn="ctr"/>
            <a:r>
              <a:rPr lang="ko-KR" altLang="en-US" dirty="0"/>
              <a:t>아예 막아 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27FEE9-6127-4645-AB7F-D14EA983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409825"/>
            <a:ext cx="11252719" cy="1981200"/>
          </a:xfrm>
        </p:spPr>
        <p:txBody>
          <a:bodyPr/>
          <a:lstStyle/>
          <a:p>
            <a:r>
              <a:rPr lang="en-US" altLang="ko-KR" dirty="0"/>
              <a:t>Interface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객체의 행동을 묶는 단위</a:t>
            </a:r>
            <a:endParaRPr lang="en-US" altLang="ko-KR" dirty="0"/>
          </a:p>
          <a:p>
            <a:pPr lvl="1"/>
            <a:r>
              <a:rPr lang="ko-KR" altLang="en-US" dirty="0"/>
              <a:t>상속과 달리 여러 개의 인터페이스를 상속받을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클래스는 다중 상속이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 끼리 묶어서 명령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생성은 못하고 참조만 할 수 있다</a:t>
            </a:r>
            <a:r>
              <a:rPr lang="en-US" altLang="ko-KR" dirty="0"/>
              <a:t>. (</a:t>
            </a:r>
            <a:r>
              <a:rPr lang="ko-KR" altLang="en-US" dirty="0"/>
              <a:t>메모리에 생성이 안된다</a:t>
            </a:r>
            <a:r>
              <a:rPr lang="en-US" altLang="ko-KR" dirty="0"/>
              <a:t>.)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3FF16-40BD-4BEF-A58D-F93C47295B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8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r>
              <a:rPr lang="ko-KR" altLang="en-US" dirty="0"/>
              <a:t>의 선언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397171" y="1478292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이족보행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4615542" y="1993817"/>
            <a:ext cx="717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4615542" y="4063613"/>
            <a:ext cx="7266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타조</a:t>
            </a:r>
            <a:r>
              <a:rPr lang="en-US" altLang="ko-KR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Animal,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36151-B0A5-4861-8411-DEBFEBF2FDE3}"/>
              </a:ext>
            </a:extLst>
          </p:cNvPr>
          <p:cNvSpPr txBox="1"/>
          <p:nvPr/>
        </p:nvSpPr>
        <p:spPr>
          <a:xfrm>
            <a:off x="310086" y="346345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iFourLeggedWalker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사족보행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63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184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Boxing/Unboxing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  <a:r>
              <a:rPr lang="ko-KR" altLang="en-US" dirty="0"/>
              <a:t> 때문에 이루어진다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타입은 어떤 타입이든 담을 수 있는 마법 상자와 같은 데이터 타입</a:t>
            </a:r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타입에 어떤 타입의 변수를 넣으면 </a:t>
            </a:r>
            <a:r>
              <a:rPr lang="en-US" altLang="ko-KR" dirty="0"/>
              <a:t>Boxing</a:t>
            </a:r>
            <a:r>
              <a:rPr lang="ko-KR" altLang="en-US" dirty="0"/>
              <a:t>이 일어나고 </a:t>
            </a:r>
            <a:r>
              <a:rPr lang="en-US" altLang="ko-KR" dirty="0"/>
              <a:t>object</a:t>
            </a:r>
            <a:r>
              <a:rPr lang="ko-KR" altLang="en-US" dirty="0"/>
              <a:t>를 어떤 타입으로 변경하면 </a:t>
            </a:r>
            <a:r>
              <a:rPr lang="en-US" altLang="ko-KR" dirty="0" err="1"/>
              <a:t>UnBoxing</a:t>
            </a:r>
            <a:r>
              <a:rPr lang="ko-KR" altLang="en-US" dirty="0"/>
              <a:t>이 일어난다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Boxing Unboxing </a:t>
            </a:r>
            <a:r>
              <a:rPr lang="ko-KR" altLang="en-US" dirty="0"/>
              <a:t>은 엄청난 성능을 잡아먹는다</a:t>
            </a:r>
            <a:r>
              <a:rPr lang="en-US" altLang="ko-KR" dirty="0"/>
              <a:t>. = </a:t>
            </a:r>
            <a:r>
              <a:rPr lang="ko-KR" altLang="en-US" dirty="0"/>
              <a:t>기피해야 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Boxing/Unboxing </a:t>
            </a:r>
            <a:r>
              <a:rPr lang="ko-KR" altLang="en-US" dirty="0"/>
              <a:t>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F7A64-F75D-4453-A2BC-DFF28E455DFC}"/>
              </a:ext>
            </a:extLst>
          </p:cNvPr>
          <p:cNvSpPr/>
          <p:nvPr/>
        </p:nvSpPr>
        <p:spPr>
          <a:xfrm>
            <a:off x="1389743" y="3566755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171717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= 123; 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+mj-ea"/>
                <a:ea typeface="+mj-ea"/>
              </a:rPr>
              <a:t>i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를 </a:t>
            </a:r>
            <a:r>
              <a:rPr lang="ko-KR" altLang="en-US" dirty="0" err="1">
                <a:solidFill>
                  <a:srgbClr val="008000"/>
                </a:solidFill>
                <a:latin typeface="+mj-ea"/>
                <a:ea typeface="+mj-ea"/>
              </a:rPr>
              <a:t>박싱하여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 o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오브젝트변수에 담는다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object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o = i;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829619-92DF-453F-9171-18C110EC4BD9}"/>
              </a:ext>
            </a:extLst>
          </p:cNvPr>
          <p:cNvSpPr/>
          <p:nvPr/>
        </p:nvSpPr>
        <p:spPr>
          <a:xfrm>
            <a:off x="6943944" y="3668445"/>
            <a:ext cx="2486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o = 123; </a:t>
            </a:r>
          </a:p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i = (</a:t>
            </a:r>
            <a:r>
              <a:rPr lang="pt-BR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)o; </a:t>
            </a:r>
            <a:r>
              <a:rPr lang="pt-BR" altLang="ko-KR" dirty="0">
                <a:solidFill>
                  <a:srgbClr val="008000"/>
                </a:solidFill>
                <a:latin typeface="+mj-ea"/>
                <a:ea typeface="+mj-ea"/>
              </a:rPr>
              <a:t>// unboxing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A1A61-87CF-4308-979B-517F363EA0C8}"/>
              </a:ext>
            </a:extLst>
          </p:cNvPr>
          <p:cNvSpPr/>
          <p:nvPr/>
        </p:nvSpPr>
        <p:spPr>
          <a:xfrm>
            <a:off x="693605" y="4986409"/>
            <a:ext cx="10523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https://docs.microsoft.com/ko-kr/dotnet/csharp/programming-guide/types/boxing-and-unboxing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2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4502455" y="2921168"/>
            <a:ext cx="3187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/>
              <a:t>2</a:t>
            </a:r>
            <a:r>
              <a:rPr lang="ko-KR" altLang="en-US" sz="6000" smtClean="0"/>
              <a:t>주차 끝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213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는 데이터의 집합체</a:t>
            </a:r>
            <a:endParaRPr lang="en-US" altLang="ko-KR" dirty="0"/>
          </a:p>
          <a:p>
            <a:pPr lvl="1"/>
            <a:r>
              <a:rPr lang="ko-KR" altLang="en-US" dirty="0"/>
              <a:t>데이터타입</a:t>
            </a:r>
            <a:r>
              <a:rPr lang="en-US" altLang="ko-KR" dirty="0"/>
              <a:t> + [] </a:t>
            </a:r>
            <a:r>
              <a:rPr lang="ko-KR" altLang="en-US" dirty="0"/>
              <a:t>의 형태로 만들어진다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e.x</a:t>
            </a:r>
            <a:r>
              <a:rPr lang="en-US" altLang="ko-KR" dirty="0"/>
              <a:t>) int[] float[] Character[]</a:t>
            </a:r>
            <a:endParaRPr lang="nn-NO" altLang="ko-KR" dirty="0"/>
          </a:p>
          <a:p>
            <a:pPr lvl="1"/>
            <a:r>
              <a:rPr lang="ko-KR" altLang="en-US" dirty="0"/>
              <a:t>배열은 생성과 동시에 크기가 정해진다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int[] numbers = new int[] {1,2,3,4,5}</a:t>
            </a:r>
          </a:p>
          <a:p>
            <a:pPr lvl="2"/>
            <a:r>
              <a:rPr lang="en-US" altLang="ko-KR" dirty="0"/>
              <a:t>int[] numbers = new int[5] {1,2,3,4,5}</a:t>
            </a:r>
          </a:p>
          <a:p>
            <a:pPr lvl="1"/>
            <a:r>
              <a:rPr lang="ko-KR" altLang="en-US" dirty="0"/>
              <a:t>배열에 있는 요소들에게 접근하기 위해 </a:t>
            </a:r>
            <a:r>
              <a:rPr lang="en-US" altLang="ko-KR" dirty="0"/>
              <a:t>[ ] </a:t>
            </a:r>
            <a:r>
              <a:rPr lang="ko-KR" altLang="en-US" dirty="0"/>
              <a:t>을 사용한다</a:t>
            </a:r>
            <a:r>
              <a:rPr lang="en-US" altLang="ko-KR" dirty="0"/>
              <a:t>. (</a:t>
            </a:r>
            <a:r>
              <a:rPr lang="ko-KR" altLang="en-US" dirty="0"/>
              <a:t>인덱스 </a:t>
            </a:r>
            <a:r>
              <a:rPr lang="ko-KR" altLang="en-US" dirty="0" err="1"/>
              <a:t>접근자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numbers[0] // 1</a:t>
            </a:r>
          </a:p>
          <a:p>
            <a:pPr lvl="2"/>
            <a:r>
              <a:rPr lang="en-US" altLang="ko-KR" dirty="0"/>
              <a:t>numbers[1] // 2</a:t>
            </a:r>
          </a:p>
          <a:p>
            <a:pPr lvl="2"/>
            <a:r>
              <a:rPr lang="en-US" altLang="ko-KR" dirty="0"/>
              <a:t>numbers[5] // ERROR!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4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190750"/>
            <a:ext cx="11252719" cy="3863934"/>
          </a:xfrm>
        </p:spPr>
        <p:txBody>
          <a:bodyPr/>
          <a:lstStyle/>
          <a:p>
            <a:r>
              <a:rPr lang="ko-KR" altLang="en-US" dirty="0" err="1"/>
              <a:t>콜렉션은</a:t>
            </a:r>
            <a:r>
              <a:rPr lang="en-US" altLang="ko-KR" dirty="0"/>
              <a:t> </a:t>
            </a:r>
            <a:r>
              <a:rPr lang="ko-KR" altLang="en-US" dirty="0"/>
              <a:t>길이가 자유자재로 늘어나는 배열이라고 보면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배열은 크기가 고정된 메모리 영역에서 동일한 데이터를 다루는 데 비해</a:t>
            </a:r>
            <a:r>
              <a:rPr lang="en-US" altLang="ko-KR" dirty="0"/>
              <a:t> </a:t>
            </a:r>
            <a:r>
              <a:rPr lang="ko-KR" altLang="en-US" dirty="0" err="1"/>
              <a:t>콜렉션은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가변적인 크기를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어떤 타입에 의한 </a:t>
            </a:r>
            <a:r>
              <a:rPr lang="ko-KR" altLang="en-US" dirty="0" err="1"/>
              <a:t>콜렉션을</a:t>
            </a:r>
            <a:r>
              <a:rPr lang="ko-KR" altLang="en-US" dirty="0"/>
              <a:t> </a:t>
            </a:r>
            <a:r>
              <a:rPr lang="en-US" altLang="ko-KR" dirty="0"/>
              <a:t>Generic Collection 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</a:t>
            </a:r>
            <a:r>
              <a:rPr lang="ko-KR" altLang="en-US" dirty="0"/>
              <a:t>은 어떠한 타입에 맞춰서 생성되는 특징을 가지고 있다</a:t>
            </a:r>
            <a:r>
              <a:rPr lang="en-US" altLang="ko-KR" dirty="0"/>
              <a:t>. (</a:t>
            </a:r>
            <a:r>
              <a:rPr lang="ko-KR" altLang="en-US" dirty="0"/>
              <a:t>이따가 설명할 </a:t>
            </a:r>
            <a:r>
              <a:rPr lang="en-US" altLang="ko-KR" dirty="0"/>
              <a:t>Generic Class</a:t>
            </a:r>
            <a:r>
              <a:rPr lang="ko-KR" altLang="en-US" dirty="0"/>
              <a:t>도 같은 의미 이다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이번 강의에서 다룰 내용은 업무에서 주로 사용하는 </a:t>
            </a:r>
            <a:r>
              <a:rPr lang="en-US" altLang="ko-KR" dirty="0"/>
              <a:t>List, Dictionary, Queue, Stack, </a:t>
            </a:r>
            <a:r>
              <a:rPr lang="en-US" altLang="ko-KR" dirty="0" err="1"/>
              <a:t>Hashset</a:t>
            </a:r>
            <a:r>
              <a:rPr lang="en-US" altLang="ko-KR" dirty="0"/>
              <a:t> </a:t>
            </a:r>
            <a:r>
              <a:rPr lang="ko-KR" altLang="en-US" dirty="0"/>
              <a:t>에 설명한다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는 말 그대로 순서를 가지고 있는 </a:t>
            </a:r>
            <a:r>
              <a:rPr lang="ko-KR" altLang="en-US" dirty="0" err="1"/>
              <a:t>콜렉션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번부터 시작하여 데이터들이 쌓인다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list[0] list[1] </a:t>
            </a:r>
            <a:r>
              <a:rPr lang="ko-KR" altLang="en-US" dirty="0"/>
              <a:t>이런 식으로 데이터를 불러올 수 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(List)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2692" b="28708"/>
          <a:stretch/>
        </p:blipFill>
        <p:spPr>
          <a:xfrm>
            <a:off x="6096000" y="1121434"/>
            <a:ext cx="5917888" cy="50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D0B525-B4D3-4741-BF6A-EE374F5A6DBC}"/>
              </a:ext>
            </a:extLst>
          </p:cNvPr>
          <p:cNvSpPr txBox="1"/>
          <p:nvPr/>
        </p:nvSpPr>
        <p:spPr>
          <a:xfrm>
            <a:off x="3019426" y="1697729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C#</a:t>
            </a:r>
            <a:r>
              <a:rPr lang="ko-KR" altLang="en-US" sz="4000" dirty="0"/>
              <a:t>이란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43D7-EB05-4FE5-AC87-B212504AFEC3}"/>
              </a:ext>
            </a:extLst>
          </p:cNvPr>
          <p:cNvSpPr txBox="1"/>
          <p:nvPr/>
        </p:nvSpPr>
        <p:spPr>
          <a:xfrm>
            <a:off x="3019426" y="2594065"/>
            <a:ext cx="8669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MS</a:t>
            </a:r>
            <a:r>
              <a:rPr lang="ko-KR" altLang="en-US" sz="2400" dirty="0"/>
              <a:t>가 </a:t>
            </a:r>
            <a:r>
              <a:rPr lang="en-US" altLang="ko-KR" sz="2400" dirty="0"/>
              <a:t>JAVA</a:t>
            </a:r>
            <a:r>
              <a:rPr lang="ko-KR" altLang="en-US" sz="2400" dirty="0"/>
              <a:t>를 보고 만든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멀티플랫폼 객체지향형 프로그래밍 언어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C#</a:t>
            </a:r>
            <a:r>
              <a:rPr lang="ko-KR" altLang="en-US" sz="2400" dirty="0"/>
              <a:t>은 </a:t>
            </a:r>
            <a:r>
              <a:rPr lang="en-US" altLang="ko-KR" sz="2400" dirty="0"/>
              <a:t>JAVA</a:t>
            </a:r>
            <a:r>
              <a:rPr lang="ko-KR" altLang="en-US" sz="2400" dirty="0"/>
              <a:t>와 같이 사용자와 플랫폼</a:t>
            </a:r>
            <a:r>
              <a:rPr lang="en-US" altLang="ko-KR" sz="2400" dirty="0"/>
              <a:t>(</a:t>
            </a:r>
            <a:r>
              <a:rPr lang="ko-KR" altLang="en-US" sz="2400" dirty="0"/>
              <a:t>컴퓨터</a:t>
            </a:r>
            <a:r>
              <a:rPr lang="en-US" altLang="ko-KR" sz="2400" dirty="0"/>
              <a:t>,PS4,AOS,IOS…)</a:t>
            </a:r>
            <a:r>
              <a:rPr lang="ko-KR" altLang="en-US" sz="2400" dirty="0"/>
              <a:t> 사이에 가상머신을 두고 작동하여 어떠한 플랫폼이든 하나의 코드로 대응 할 수 있는 언어</a:t>
            </a:r>
            <a:endParaRPr lang="en-US" altLang="ko-KR" sz="2400" dirty="0"/>
          </a:p>
          <a:p>
            <a:r>
              <a:rPr lang="en-US" altLang="ko-KR" sz="2400" dirty="0"/>
              <a:t>(C/C++</a:t>
            </a:r>
            <a:r>
              <a:rPr lang="ko-KR" altLang="en-US" sz="2400" dirty="0"/>
              <a:t>과의 차이점</a:t>
            </a:r>
            <a:r>
              <a:rPr lang="en-US" altLang="ko-KR" sz="2400" dirty="0"/>
              <a:t>)</a:t>
            </a:r>
          </a:p>
        </p:txBody>
      </p:sp>
      <p:pic>
        <p:nvPicPr>
          <p:cNvPr id="2050" name="Picture 2" descr="C 샤프 - 위키백과, 우리 모두의 백과사전">
            <a:extLst>
              <a:ext uri="{FF2B5EF4-FFF2-40B4-BE49-F238E27FC236}">
                <a16:creationId xmlns:a16="http://schemas.microsoft.com/office/drawing/2014/main" id="{4AD0D58E-CC24-4EDF-8950-0839D4663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1672"/>
            <a:ext cx="2900362" cy="290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는 사전이 단어</a:t>
            </a:r>
            <a:r>
              <a:rPr lang="en-US" altLang="ko-KR" dirty="0"/>
              <a:t>-</a:t>
            </a:r>
            <a:r>
              <a:rPr lang="ko-KR" altLang="en-US" dirty="0"/>
              <a:t>정의가 있는 것처럼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Key-Value</a:t>
            </a:r>
            <a:r>
              <a:rPr lang="ko-KR" altLang="en-US" dirty="0"/>
              <a:t>라는 것으로 데이터들을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값과 </a:t>
            </a:r>
            <a:r>
              <a:rPr lang="en-US" altLang="ko-KR" dirty="0"/>
              <a:t>Value</a:t>
            </a:r>
            <a:r>
              <a:rPr lang="ko-KR" altLang="en-US" dirty="0"/>
              <a:t>값의 타입은 만들 때 정해준다</a:t>
            </a:r>
            <a:r>
              <a:rPr lang="en-US" altLang="ko-KR" dirty="0"/>
              <a:t>. [Generic </a:t>
            </a:r>
            <a:r>
              <a:rPr lang="ko-KR" altLang="en-US" dirty="0"/>
              <a:t>특성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값은 중복되면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인덱스접근자로 값을 넣어 줄 경우 중복 시 기존 값을 덮어 씌운다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값을 찾아올 때 제일 빠르다</a:t>
            </a:r>
            <a:r>
              <a:rPr lang="en-US" altLang="ko-KR" dirty="0"/>
              <a:t>. (</a:t>
            </a:r>
            <a:r>
              <a:rPr lang="ko-KR" altLang="en-US" dirty="0"/>
              <a:t>시간 복잡도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 err="1"/>
              <a:t>ContainsKey</a:t>
            </a:r>
            <a:endParaRPr lang="en-US" altLang="ko-KR" dirty="0"/>
          </a:p>
          <a:p>
            <a:pPr lvl="1"/>
            <a:r>
              <a:rPr lang="en-US" altLang="ko-KR" dirty="0" err="1"/>
              <a:t>ContainsValue</a:t>
            </a:r>
            <a:endParaRPr lang="en-US" altLang="ko-KR" dirty="0"/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(Dictionary)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623" y="3326742"/>
            <a:ext cx="7100545" cy="353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First In First Out(FIFO)</a:t>
            </a:r>
            <a:r>
              <a:rPr lang="ko-KR" altLang="en-US" dirty="0"/>
              <a:t>의 구조로 된 </a:t>
            </a:r>
            <a:r>
              <a:rPr lang="ko-KR" altLang="en-US" dirty="0" err="1"/>
              <a:t>콜렉션이다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들어온 것 순서대로 내보낼 때 사용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캐릭터 움직임 명령</a:t>
            </a:r>
            <a:r>
              <a:rPr lang="en-US" altLang="ko-KR" dirty="0"/>
              <a:t>(</a:t>
            </a:r>
            <a:r>
              <a:rPr lang="ko-KR" altLang="en-US" dirty="0"/>
              <a:t>웨이 포인트</a:t>
            </a:r>
            <a:r>
              <a:rPr lang="en-US" altLang="ko-KR" dirty="0"/>
              <a:t>)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네트워크 통신 큐</a:t>
            </a:r>
            <a:endParaRPr lang="en-US" altLang="ko-KR" dirty="0"/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Enqueue</a:t>
            </a:r>
          </a:p>
          <a:p>
            <a:pPr lvl="1"/>
            <a:r>
              <a:rPr lang="en-US" altLang="ko-KR" dirty="0"/>
              <a:t>Dequeue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Peek </a:t>
            </a:r>
            <a:r>
              <a:rPr lang="ko-KR" altLang="en-US" dirty="0"/>
              <a:t>과 </a:t>
            </a:r>
            <a:r>
              <a:rPr lang="en-US" altLang="ko-KR" dirty="0"/>
              <a:t>Dequeue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1"/>
            <a:r>
              <a:rPr lang="en-US" altLang="ko-KR" dirty="0"/>
              <a:t>Peek</a:t>
            </a:r>
            <a:r>
              <a:rPr lang="ko-KR" altLang="en-US" dirty="0"/>
              <a:t>은 개체를 제거하지 않고 불러올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Dequeue</a:t>
            </a:r>
            <a:r>
              <a:rPr lang="ko-KR" altLang="en-US" dirty="0"/>
              <a:t>는 말그대로 개체를 빼는 것처럼 개체를 가져오고 </a:t>
            </a:r>
            <a:r>
              <a:rPr lang="ko-KR" altLang="en-US" dirty="0" err="1"/>
              <a:t>콜렉션에서</a:t>
            </a:r>
            <a:r>
              <a:rPr lang="ko-KR" altLang="en-US" dirty="0"/>
              <a:t>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(Queue)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16" y="4720971"/>
            <a:ext cx="5786948" cy="22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r>
              <a:rPr lang="ko-KR" altLang="en-US" dirty="0"/>
              <a:t>은 가장 나중에 추가된 데이터가 먼저 출력 처리되는</a:t>
            </a:r>
            <a:r>
              <a:rPr lang="en-US" altLang="ko-KR" dirty="0"/>
              <a:t>(LIFO, Last In First Out) </a:t>
            </a:r>
            <a:r>
              <a:rPr lang="ko-KR" altLang="en-US" dirty="0"/>
              <a:t>자료 구조</a:t>
            </a:r>
            <a:endParaRPr lang="en-US" altLang="ko-KR" dirty="0"/>
          </a:p>
          <a:p>
            <a:r>
              <a:rPr lang="ko-KR" altLang="en-US" dirty="0"/>
              <a:t>가장 최신 입력된 순서대로 처리해야 하는 상황에 이용된다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스택은 개념적으로 한 쪽 끝에서만 자료를 넣거나 뺄 수 있는 구조로 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스택에 저장하는 것은 </a:t>
            </a:r>
            <a:r>
              <a:rPr lang="en-US" altLang="ko-KR" dirty="0"/>
              <a:t>Push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가장 최근 것부터 꺼내는 것은 </a:t>
            </a:r>
            <a:r>
              <a:rPr lang="en-US" altLang="ko-KR" dirty="0"/>
              <a:t>Pop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Pop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(Stack)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564"/>
          <a:stretch/>
        </p:blipFill>
        <p:spPr>
          <a:xfrm>
            <a:off x="2292739" y="2700068"/>
            <a:ext cx="9899261" cy="41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HashSet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8562"/>
          <a:stretch/>
        </p:blipFill>
        <p:spPr>
          <a:xfrm>
            <a:off x="1251640" y="1272666"/>
            <a:ext cx="9546642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0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FE0252-EE7A-4306-8717-3BB64B36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는 특수한 성질을 가질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abstract class – </a:t>
            </a:r>
            <a:r>
              <a:rPr lang="ko-KR" altLang="en-US" dirty="0"/>
              <a:t>추상화 객체로 생성은 불가능하고 상속을 받아야 사용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Generic class – </a:t>
            </a:r>
            <a:r>
              <a:rPr lang="ko-KR" altLang="en-US" dirty="0"/>
              <a:t>일반화 객체로 타입에 대한 대응을 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Generic</a:t>
            </a:r>
            <a:r>
              <a:rPr lang="ko-KR" altLang="en-US" dirty="0"/>
              <a:t>은 추상화</a:t>
            </a:r>
            <a:r>
              <a:rPr lang="en-US" altLang="ko-KR" dirty="0"/>
              <a:t>/</a:t>
            </a:r>
            <a:r>
              <a:rPr lang="ko-KR" altLang="en-US" dirty="0"/>
              <a:t>가상화는 다른 개념으로 같이 사용가능 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Method</a:t>
            </a:r>
            <a:r>
              <a:rPr lang="ko-KR" altLang="en-US" dirty="0"/>
              <a:t>도 특수한 성질을 가질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abstract method – </a:t>
            </a:r>
            <a:r>
              <a:rPr lang="ko-KR" altLang="en-US" dirty="0"/>
              <a:t>위에 기술한 </a:t>
            </a:r>
            <a:r>
              <a:rPr lang="en-US" altLang="ko-KR" dirty="0"/>
              <a:t>abstract class</a:t>
            </a:r>
            <a:r>
              <a:rPr lang="ko-KR" altLang="en-US" dirty="0"/>
              <a:t>에서 만들 수 있는 메소드로 자식 객체가 무조건 정의를 내리게 만들 때 사용한다</a:t>
            </a:r>
            <a:r>
              <a:rPr lang="en-US" altLang="ko-KR" dirty="0"/>
              <a:t>. </a:t>
            </a:r>
            <a:r>
              <a:rPr lang="ko-KR" altLang="en-US" dirty="0"/>
              <a:t>그렇기 때문에 기존 코드에는 행동의 내용이 적혀져 있지 않다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virtual method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위에 있는 </a:t>
            </a:r>
            <a:r>
              <a:rPr lang="en-US" altLang="ko-KR" dirty="0"/>
              <a:t>abstract method</a:t>
            </a:r>
            <a:r>
              <a:rPr lang="ko-KR" altLang="en-US" dirty="0"/>
              <a:t>와 비슷하지만</a:t>
            </a:r>
            <a:r>
              <a:rPr lang="en-US" altLang="ko-KR" dirty="0"/>
              <a:t>. virtual method</a:t>
            </a:r>
            <a:r>
              <a:rPr lang="ko-KR" altLang="en-US" dirty="0"/>
              <a:t>는 메소드 내용이 있으며 자식객체들이 해당 내용을 그대로 쓰거나 다시 만들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 method – generic class</a:t>
            </a:r>
            <a:r>
              <a:rPr lang="ko-KR" altLang="en-US" dirty="0"/>
              <a:t>와 비슷하게 어떠한 타입이든 대응 할 수 있는 메소드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806F9-3AF5-4CB0-84AF-B98A57D4C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/ Virtual / Generic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이름을 강제적으로 고정 시킬 때 사용한다</a:t>
            </a:r>
            <a:r>
              <a:rPr lang="en-US" altLang="ko-KR" dirty="0"/>
              <a:t>. (Interface)</a:t>
            </a:r>
          </a:p>
          <a:p>
            <a:r>
              <a:rPr lang="ko-KR" altLang="en-US" dirty="0"/>
              <a:t>변수를 가질 수 있다</a:t>
            </a:r>
            <a:r>
              <a:rPr lang="en-US" altLang="ko-KR" dirty="0"/>
              <a:t>. (Interface</a:t>
            </a:r>
            <a:r>
              <a:rPr lang="ko-KR" altLang="en-US" dirty="0"/>
              <a:t>와 차이점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생성을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class (</a:t>
            </a:r>
            <a:r>
              <a:rPr lang="ko-KR" altLang="en-US" dirty="0"/>
              <a:t>추상화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401215" y="2255407"/>
            <a:ext cx="58167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abstract 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	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abstract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public</a:t>
            </a:r>
            <a:r>
              <a:rPr lang="ko-KR" altLang="en-US" sz="2400" dirty="0"/>
              <a:t> </a:t>
            </a:r>
            <a:r>
              <a:rPr lang="en-US" altLang="ko-KR" sz="2400" dirty="0"/>
              <a:t>void</a:t>
            </a:r>
            <a:r>
              <a:rPr lang="ko-KR" altLang="en-US" sz="2400" dirty="0"/>
              <a:t> 공통행위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…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6096000" y="2255407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>
                <a:solidFill>
                  <a:schemeClr val="accent6"/>
                </a:solidFill>
              </a:rPr>
              <a:t>    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공통행위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1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3013476" y="2077893"/>
            <a:ext cx="738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  <a:r>
              <a:rPr lang="en-US" altLang="ko-KR" sz="2400" dirty="0"/>
              <a:t>&lt;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public 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_something;</a:t>
            </a:r>
          </a:p>
          <a:p>
            <a:r>
              <a:rPr lang="en-US" altLang="ko-KR" sz="2400" dirty="0"/>
              <a:t>	public void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something)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typeof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));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2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2F236F-CF3C-47C8-8359-CDDDE547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81" y="1559649"/>
            <a:ext cx="6540409" cy="4571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2000D-75F2-472D-89B9-B33B7AE0215B}"/>
              </a:ext>
            </a:extLst>
          </p:cNvPr>
          <p:cNvSpPr txBox="1"/>
          <p:nvPr/>
        </p:nvSpPr>
        <p:spPr>
          <a:xfrm>
            <a:off x="401215" y="2819400"/>
            <a:ext cx="4821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class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Character</a:t>
            </a:r>
            <a:r>
              <a:rPr lang="en-US" altLang="ko-KR" sz="1600" dirty="0"/>
              <a:t>&lt;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accent6"/>
                </a:solidFill>
              </a:rPr>
              <a:t>public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 _something;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accent6"/>
                </a:solidFill>
              </a:rPr>
              <a:t>public</a:t>
            </a:r>
            <a:r>
              <a:rPr lang="en-US" altLang="ko-KR" sz="1600" dirty="0"/>
              <a:t> void </a:t>
            </a:r>
            <a:r>
              <a:rPr lang="ko-KR" altLang="en-US" sz="1600" dirty="0"/>
              <a:t>출력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 something)</a:t>
            </a:r>
          </a:p>
          <a:p>
            <a:r>
              <a:rPr lang="en-US" altLang="ko-KR" sz="1600" dirty="0"/>
              <a:t>	{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typeof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));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73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메소드를 자식객체가 수정할 수 있게 만들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Virtual Method (</a:t>
            </a:r>
            <a:r>
              <a:rPr lang="ko-KR" altLang="en-US" dirty="0"/>
              <a:t>가상 메소드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279295" y="2341094"/>
            <a:ext cx="581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virtual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헐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899651" y="20778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base</a:t>
            </a:r>
            <a:r>
              <a:rPr lang="en-US" altLang="ko-KR" sz="2400" dirty="0"/>
              <a:t>.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 -&gt; “</a:t>
            </a:r>
            <a:r>
              <a:rPr lang="ko-KR" altLang="en-US" sz="2400" dirty="0"/>
              <a:t>헐</a:t>
            </a:r>
            <a:r>
              <a:rPr lang="en-US" altLang="ko-KR" sz="2400" dirty="0"/>
              <a:t>”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0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C# </a:t>
            </a:r>
            <a:r>
              <a:rPr lang="ko-KR" altLang="en-US" dirty="0"/>
              <a:t>구조도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3A6542-AA26-46AE-A5AB-20B46C040BEC}"/>
              </a:ext>
            </a:extLst>
          </p:cNvPr>
          <p:cNvSpPr/>
          <p:nvPr/>
        </p:nvSpPr>
        <p:spPr>
          <a:xfrm>
            <a:off x="200025" y="1123950"/>
            <a:ext cx="4486275" cy="51244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0A09865-C3D7-42AD-B067-D33B3CA8EB36}"/>
              </a:ext>
            </a:extLst>
          </p:cNvPr>
          <p:cNvSpPr/>
          <p:nvPr/>
        </p:nvSpPr>
        <p:spPr>
          <a:xfrm>
            <a:off x="638175" y="1917052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315171-5150-4767-A4BD-3902D6FC4EBF}"/>
              </a:ext>
            </a:extLst>
          </p:cNvPr>
          <p:cNvSpPr/>
          <p:nvPr/>
        </p:nvSpPr>
        <p:spPr>
          <a:xfrm>
            <a:off x="1081087" y="2447925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4F54476-EA05-4140-9A55-0838FA19E676}"/>
              </a:ext>
            </a:extLst>
          </p:cNvPr>
          <p:cNvSpPr/>
          <p:nvPr/>
        </p:nvSpPr>
        <p:spPr>
          <a:xfrm>
            <a:off x="1081087" y="2975299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C84600B-6310-455E-93DA-B472B071ED09}"/>
              </a:ext>
            </a:extLst>
          </p:cNvPr>
          <p:cNvSpPr/>
          <p:nvPr/>
        </p:nvSpPr>
        <p:spPr>
          <a:xfrm>
            <a:off x="638175" y="3651574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99F240D-4C8E-43F6-85A6-A09B06FC5717}"/>
              </a:ext>
            </a:extLst>
          </p:cNvPr>
          <p:cNvSpPr/>
          <p:nvPr/>
        </p:nvSpPr>
        <p:spPr>
          <a:xfrm>
            <a:off x="1081087" y="4182447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58090C-D98E-47D4-A88F-A9B4591A3041}"/>
              </a:ext>
            </a:extLst>
          </p:cNvPr>
          <p:cNvSpPr/>
          <p:nvPr/>
        </p:nvSpPr>
        <p:spPr>
          <a:xfrm>
            <a:off x="1081087" y="4709821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1A93E1-2B19-4CD5-8B9D-290A7B7268FD}"/>
              </a:ext>
            </a:extLst>
          </p:cNvPr>
          <p:cNvSpPr txBox="1"/>
          <p:nvPr/>
        </p:nvSpPr>
        <p:spPr>
          <a:xfrm>
            <a:off x="2308622" y="5490589"/>
            <a:ext cx="615553" cy="3584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…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6220DFF-8383-439D-B5DF-28CA58D7E1E2}"/>
              </a:ext>
            </a:extLst>
          </p:cNvPr>
          <p:cNvSpPr/>
          <p:nvPr/>
        </p:nvSpPr>
        <p:spPr>
          <a:xfrm>
            <a:off x="4933950" y="1089349"/>
            <a:ext cx="4486275" cy="51244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B654D01-63B2-4D70-89F7-9FB19B00A05B}"/>
              </a:ext>
            </a:extLst>
          </p:cNvPr>
          <p:cNvSpPr/>
          <p:nvPr/>
        </p:nvSpPr>
        <p:spPr>
          <a:xfrm>
            <a:off x="5372100" y="1882451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AFBA44-3503-43FD-9845-365177090794}"/>
              </a:ext>
            </a:extLst>
          </p:cNvPr>
          <p:cNvSpPr/>
          <p:nvPr/>
        </p:nvSpPr>
        <p:spPr>
          <a:xfrm>
            <a:off x="5815012" y="2413324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1310F60-2EA5-44C4-ABC4-2199453216ED}"/>
              </a:ext>
            </a:extLst>
          </p:cNvPr>
          <p:cNvSpPr/>
          <p:nvPr/>
        </p:nvSpPr>
        <p:spPr>
          <a:xfrm>
            <a:off x="5815012" y="2940698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5ACA8B2-E697-4655-9BA0-AF3ACEB18D64}"/>
              </a:ext>
            </a:extLst>
          </p:cNvPr>
          <p:cNvSpPr/>
          <p:nvPr/>
        </p:nvSpPr>
        <p:spPr>
          <a:xfrm>
            <a:off x="5372100" y="3616973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12F7CE5-40BC-4CAE-B129-52A19F86009A}"/>
              </a:ext>
            </a:extLst>
          </p:cNvPr>
          <p:cNvSpPr/>
          <p:nvPr/>
        </p:nvSpPr>
        <p:spPr>
          <a:xfrm>
            <a:off x="5815012" y="4147846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5AB69FF-B7B3-4AB6-9FFA-C7BFA9F5D4A5}"/>
              </a:ext>
            </a:extLst>
          </p:cNvPr>
          <p:cNvSpPr/>
          <p:nvPr/>
        </p:nvSpPr>
        <p:spPr>
          <a:xfrm>
            <a:off x="5815012" y="4675220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C246A3-56C9-4E60-8B81-BE77EFD400E6}"/>
              </a:ext>
            </a:extLst>
          </p:cNvPr>
          <p:cNvSpPr txBox="1"/>
          <p:nvPr/>
        </p:nvSpPr>
        <p:spPr>
          <a:xfrm>
            <a:off x="7042547" y="5455988"/>
            <a:ext cx="615553" cy="3584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…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563A63-0DCB-45D7-94CA-6B3CE703A8F8}"/>
              </a:ext>
            </a:extLst>
          </p:cNvPr>
          <p:cNvSpPr txBox="1"/>
          <p:nvPr/>
        </p:nvSpPr>
        <p:spPr>
          <a:xfrm>
            <a:off x="10306291" y="3489649"/>
            <a:ext cx="450764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sz="2800" dirty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20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C# </a:t>
            </a:r>
            <a:r>
              <a:rPr lang="ko-KR" altLang="en-US" dirty="0"/>
              <a:t>구조도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064276-4A64-47CB-9BF8-3A3C4D1BD4F1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D76C93-0BD6-446F-BD6F-FD820845A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" y="1101209"/>
            <a:ext cx="11068051" cy="5662724"/>
          </a:xfrm>
          <a:prstGeom prst="rect">
            <a:avLst/>
          </a:prstGeom>
        </p:spPr>
      </p:pic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B3C52F96-5D07-436C-81E5-31443F032185}"/>
              </a:ext>
            </a:extLst>
          </p:cNvPr>
          <p:cNvSpPr/>
          <p:nvPr/>
        </p:nvSpPr>
        <p:spPr>
          <a:xfrm>
            <a:off x="6200774" y="790575"/>
            <a:ext cx="5305425" cy="194057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</a:t>
            </a:r>
            <a:r>
              <a:rPr lang="ko-KR" altLang="en-US" dirty="0"/>
              <a:t> 프로젝트는</a:t>
            </a:r>
            <a:endParaRPr lang="en-US" altLang="ko-KR" dirty="0"/>
          </a:p>
          <a:p>
            <a:pPr algn="ctr"/>
            <a:r>
              <a:rPr lang="ko-KR" altLang="en-US" dirty="0"/>
              <a:t>윈도우 </a:t>
            </a:r>
            <a:r>
              <a:rPr lang="en-US" altLang="ko-KR" dirty="0" err="1"/>
              <a:t>cmd</a:t>
            </a:r>
            <a:r>
              <a:rPr lang="ko-KR" altLang="en-US" dirty="0"/>
              <a:t>파일을 이용한 프로젝트로 코드를 간단히 작성하고 볼 수 있어서 배울 때 많이 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0AC8E610-A057-4E1F-B589-B20FBDFEB7DE}"/>
              </a:ext>
            </a:extLst>
          </p:cNvPr>
          <p:cNvSpPr/>
          <p:nvPr/>
        </p:nvSpPr>
        <p:spPr>
          <a:xfrm>
            <a:off x="1343024" y="4126852"/>
            <a:ext cx="5305425" cy="1940573"/>
          </a:xfrm>
          <a:prstGeom prst="wedgeEllipseCallout">
            <a:avLst>
              <a:gd name="adj1" fmla="val -25860"/>
              <a:gd name="adj2" fmla="val -88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</a:t>
            </a:r>
            <a:r>
              <a:rPr lang="ko-KR" altLang="en-US" dirty="0"/>
              <a:t> 프로젝트는</a:t>
            </a:r>
            <a:endParaRPr lang="en-US" altLang="ko-KR" dirty="0"/>
          </a:p>
          <a:p>
            <a:pPr algn="ctr"/>
            <a:r>
              <a:rPr lang="ko-KR" altLang="en-US" dirty="0"/>
              <a:t>프로그램 실행 시 </a:t>
            </a:r>
            <a:r>
              <a:rPr lang="en-US" altLang="ko-KR" dirty="0"/>
              <a:t>Program </a:t>
            </a:r>
            <a:r>
              <a:rPr lang="ko-KR" altLang="en-US" dirty="0"/>
              <a:t>클래스의 </a:t>
            </a:r>
            <a:r>
              <a:rPr lang="en-US" altLang="ko-KR" dirty="0"/>
              <a:t>Main </a:t>
            </a:r>
            <a:r>
              <a:rPr lang="ko-KR" altLang="en-US" dirty="0"/>
              <a:t>메소드를 실행하게 약속되어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5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4325420" y="4779408"/>
            <a:ext cx="354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C# </a:t>
            </a:r>
            <a:r>
              <a:rPr lang="ko-KR" altLang="en-US" sz="2800" b="1" dirty="0"/>
              <a:t>이론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우리가 유니티에서 어떠한 행동을 구현하더라도</a:t>
            </a:r>
            <a:endParaRPr lang="en-US" altLang="ko-KR" b="1" dirty="0"/>
          </a:p>
          <a:p>
            <a:pPr algn="ctr"/>
            <a:r>
              <a:rPr lang="ko-KR" altLang="en-US" b="1" dirty="0"/>
              <a:t>반드시 필요한 지식들</a:t>
            </a:r>
            <a:endParaRPr lang="en-US" altLang="ko-KR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45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2514</Words>
  <Application>Microsoft Office PowerPoint</Application>
  <PresentationFormat>와이드스크린</PresentationFormat>
  <Paragraphs>512</Paragraphs>
  <Slides>69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3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ADMIN</cp:lastModifiedBy>
  <cp:revision>349</cp:revision>
  <dcterms:created xsi:type="dcterms:W3CDTF">2019-11-11T17:35:29Z</dcterms:created>
  <dcterms:modified xsi:type="dcterms:W3CDTF">2020-11-22T07:12:09Z</dcterms:modified>
</cp:coreProperties>
</file>