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85" r:id="rId6"/>
    <p:sldId id="287" r:id="rId7"/>
    <p:sldId id="278" r:id="rId8"/>
    <p:sldId id="290" r:id="rId9"/>
    <p:sldId id="292" r:id="rId10"/>
    <p:sldId id="299" r:id="rId11"/>
    <p:sldId id="291" r:id="rId12"/>
    <p:sldId id="293" r:id="rId13"/>
    <p:sldId id="294" r:id="rId14"/>
    <p:sldId id="300" r:id="rId15"/>
    <p:sldId id="289" r:id="rId16"/>
    <p:sldId id="295" r:id="rId17"/>
    <p:sldId id="296" r:id="rId18"/>
    <p:sldId id="297" r:id="rId19"/>
    <p:sldId id="298" r:id="rId20"/>
    <p:sldId id="301" r:id="rId21"/>
    <p:sldId id="303" r:id="rId22"/>
    <p:sldId id="304" r:id="rId23"/>
    <p:sldId id="306" r:id="rId24"/>
    <p:sldId id="267" r:id="rId25"/>
    <p:sldId id="307" r:id="rId26"/>
    <p:sldId id="308" r:id="rId27"/>
    <p:sldId id="309" r:id="rId28"/>
    <p:sldId id="310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286" r:id="rId3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B0"/>
    <a:srgbClr val="FF7F3F"/>
    <a:srgbClr val="FF9966"/>
    <a:srgbClr val="F29036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3595" autoAdjust="0"/>
  </p:normalViewPr>
  <p:slideViewPr>
    <p:cSldViewPr snapToGrid="0">
      <p:cViewPr varScale="1">
        <p:scale>
          <a:sx n="85" d="100"/>
          <a:sy n="85" d="100"/>
        </p:scale>
        <p:origin x="283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blazevic" userId="1a076a2cad22e438" providerId="LiveId" clId="{1668DDF5-1F8A-45E8-84CB-5EAB2BC21AD7}"/>
    <pc:docChg chg="custSel addSld delSld modSld">
      <pc:chgData name="michel blazevic" userId="1a076a2cad22e438" providerId="LiveId" clId="{1668DDF5-1F8A-45E8-84CB-5EAB2BC21AD7}" dt="2022-04-08T12:52:00.868" v="217" actId="14100"/>
      <pc:docMkLst>
        <pc:docMk/>
      </pc:docMkLst>
      <pc:sldChg chg="modSp mod">
        <pc:chgData name="michel blazevic" userId="1a076a2cad22e438" providerId="LiveId" clId="{1668DDF5-1F8A-45E8-84CB-5EAB2BC21AD7}" dt="2022-04-08T12:52:00.868" v="217" actId="14100"/>
        <pc:sldMkLst>
          <pc:docMk/>
          <pc:sldMk cId="2259308896" sldId="256"/>
        </pc:sldMkLst>
        <pc:spChg chg="mod">
          <ac:chgData name="michel blazevic" userId="1a076a2cad22e438" providerId="LiveId" clId="{1668DDF5-1F8A-45E8-84CB-5EAB2BC21AD7}" dt="2022-04-08T12:52:00.868" v="217" actId="14100"/>
          <ac:spMkLst>
            <pc:docMk/>
            <pc:sldMk cId="2259308896" sldId="256"/>
            <ac:spMk id="16" creationId="{F77991B5-F321-4540-9A77-1240B25984DD}"/>
          </ac:spMkLst>
        </pc:spChg>
      </pc:sldChg>
      <pc:sldChg chg="add setBg">
        <pc:chgData name="michel blazevic" userId="1a076a2cad22e438" providerId="LiveId" clId="{1668DDF5-1F8A-45E8-84CB-5EAB2BC21AD7}" dt="2022-03-24T23:15:12.457" v="215"/>
        <pc:sldMkLst>
          <pc:docMk/>
          <pc:sldMk cId="2945892714" sldId="286"/>
        </pc:sldMkLst>
      </pc:sldChg>
      <pc:sldChg chg="del">
        <pc:chgData name="michel blazevic" userId="1a076a2cad22e438" providerId="LiveId" clId="{1668DDF5-1F8A-45E8-84CB-5EAB2BC21AD7}" dt="2022-03-24T23:15:05.595" v="214" actId="2696"/>
        <pc:sldMkLst>
          <pc:docMk/>
          <pc:sldMk cId="4237778926" sldId="286"/>
        </pc:sldMkLst>
      </pc:sldChg>
      <pc:sldChg chg="del">
        <pc:chgData name="michel blazevic" userId="1a076a2cad22e438" providerId="LiveId" clId="{1668DDF5-1F8A-45E8-84CB-5EAB2BC21AD7}" dt="2022-03-24T23:14:51.613" v="213" actId="47"/>
        <pc:sldMkLst>
          <pc:docMk/>
          <pc:sldMk cId="1836968243" sldId="311"/>
        </pc:sldMkLst>
      </pc:sldChg>
      <pc:sldChg chg="modSp">
        <pc:chgData name="michel blazevic" userId="1a076a2cad22e438" providerId="LiveId" clId="{1668DDF5-1F8A-45E8-84CB-5EAB2BC21AD7}" dt="2022-03-24T22:52:30.257" v="140" actId="1076"/>
        <pc:sldMkLst>
          <pc:docMk/>
          <pc:sldMk cId="1021421570" sldId="314"/>
        </pc:sldMkLst>
        <pc:picChg chg="mod">
          <ac:chgData name="michel blazevic" userId="1a076a2cad22e438" providerId="LiveId" clId="{1668DDF5-1F8A-45E8-84CB-5EAB2BC21AD7}" dt="2022-03-24T22:52:22.243" v="137" actId="14100"/>
          <ac:picMkLst>
            <pc:docMk/>
            <pc:sldMk cId="1021421570" sldId="314"/>
            <ac:picMk id="7170" creationId="{1B2D51BB-8655-4E69-89B2-22231A146B3F}"/>
          </ac:picMkLst>
        </pc:picChg>
        <pc:picChg chg="mod">
          <ac:chgData name="michel blazevic" userId="1a076a2cad22e438" providerId="LiveId" clId="{1668DDF5-1F8A-45E8-84CB-5EAB2BC21AD7}" dt="2022-03-24T22:52:30.257" v="140" actId="1076"/>
          <ac:picMkLst>
            <pc:docMk/>
            <pc:sldMk cId="1021421570" sldId="314"/>
            <ac:picMk id="7172" creationId="{D55E5113-8070-47DF-A9C8-0144387AEF68}"/>
          </ac:picMkLst>
        </pc:picChg>
        <pc:picChg chg="mod">
          <ac:chgData name="michel blazevic" userId="1a076a2cad22e438" providerId="LiveId" clId="{1668DDF5-1F8A-45E8-84CB-5EAB2BC21AD7}" dt="2022-03-24T22:52:25.746" v="138" actId="14100"/>
          <ac:picMkLst>
            <pc:docMk/>
            <pc:sldMk cId="1021421570" sldId="314"/>
            <ac:picMk id="7174" creationId="{FEFF699D-0220-4ECB-AEFC-82FA89F7EF35}"/>
          </ac:picMkLst>
        </pc:picChg>
      </pc:sldChg>
      <pc:sldChg chg="modSp mod">
        <pc:chgData name="michel blazevic" userId="1a076a2cad22e438" providerId="LiveId" clId="{1668DDF5-1F8A-45E8-84CB-5EAB2BC21AD7}" dt="2022-03-24T21:14:22.296" v="131" actId="14100"/>
        <pc:sldMkLst>
          <pc:docMk/>
          <pc:sldMk cId="2350709161" sldId="316"/>
        </pc:sldMkLst>
        <pc:spChg chg="mod">
          <ac:chgData name="michel blazevic" userId="1a076a2cad22e438" providerId="LiveId" clId="{1668DDF5-1F8A-45E8-84CB-5EAB2BC21AD7}" dt="2022-03-24T21:14:22.296" v="131" actId="14100"/>
          <ac:spMkLst>
            <pc:docMk/>
            <pc:sldMk cId="2350709161" sldId="316"/>
            <ac:spMk id="6" creationId="{E64B8A7E-7E00-4EDA-B715-34FE4E42D27E}"/>
          </ac:spMkLst>
        </pc:spChg>
      </pc:sldChg>
      <pc:sldChg chg="addSp delSp modSp add mod">
        <pc:chgData name="michel blazevic" userId="1a076a2cad22e438" providerId="LiveId" clId="{1668DDF5-1F8A-45E8-84CB-5EAB2BC21AD7}" dt="2022-03-24T23:03:51.129" v="147" actId="14100"/>
        <pc:sldMkLst>
          <pc:docMk/>
          <pc:sldMk cId="2393954200" sldId="317"/>
        </pc:sldMkLst>
        <pc:spChg chg="del mod">
          <ac:chgData name="michel blazevic" userId="1a076a2cad22e438" providerId="LiveId" clId="{1668DDF5-1F8A-45E8-84CB-5EAB2BC21AD7}" dt="2022-03-24T21:14:14.651" v="130" actId="478"/>
          <ac:spMkLst>
            <pc:docMk/>
            <pc:sldMk cId="2393954200" sldId="317"/>
            <ac:spMk id="6" creationId="{E64B8A7E-7E00-4EDA-B715-34FE4E42D27E}"/>
          </ac:spMkLst>
        </pc:spChg>
        <pc:spChg chg="mod">
          <ac:chgData name="michel blazevic" userId="1a076a2cad22e438" providerId="LiveId" clId="{1668DDF5-1F8A-45E8-84CB-5EAB2BC21AD7}" dt="2022-03-24T20:52:00.569" v="123" actId="20577"/>
          <ac:spMkLst>
            <pc:docMk/>
            <pc:sldMk cId="2393954200" sldId="317"/>
            <ac:spMk id="10" creationId="{E68D7126-34F6-44AF-8D23-95F1C1F34806}"/>
          </ac:spMkLst>
        </pc:spChg>
        <pc:picChg chg="add mod">
          <ac:chgData name="michel blazevic" userId="1a076a2cad22e438" providerId="LiveId" clId="{1668DDF5-1F8A-45E8-84CB-5EAB2BC21AD7}" dt="2022-03-24T22:57:09.459" v="141" actId="1076"/>
          <ac:picMkLst>
            <pc:docMk/>
            <pc:sldMk cId="2393954200" sldId="317"/>
            <ac:picMk id="3" creationId="{98538E40-4CA6-4860-9CBC-CE292B3CD9D2}"/>
          </ac:picMkLst>
        </pc:picChg>
        <pc:picChg chg="del">
          <ac:chgData name="michel blazevic" userId="1a076a2cad22e438" providerId="LiveId" clId="{1668DDF5-1F8A-45E8-84CB-5EAB2BC21AD7}" dt="2022-03-24T21:00:02.335" v="129" actId="478"/>
          <ac:picMkLst>
            <pc:docMk/>
            <pc:sldMk cId="2393954200" sldId="317"/>
            <ac:picMk id="4" creationId="{E09C6A2C-D695-4CF8-AC31-AAB2930C3BFF}"/>
          </ac:picMkLst>
        </pc:picChg>
        <pc:picChg chg="add del mod">
          <ac:chgData name="michel blazevic" userId="1a076a2cad22e438" providerId="LiveId" clId="{1668DDF5-1F8A-45E8-84CB-5EAB2BC21AD7}" dt="2022-03-24T23:03:33.828" v="144" actId="478"/>
          <ac:picMkLst>
            <pc:docMk/>
            <pc:sldMk cId="2393954200" sldId="317"/>
            <ac:picMk id="7" creationId="{5FE53F4D-1AE4-4224-AA0A-B2C828BCDB79}"/>
          </ac:picMkLst>
        </pc:picChg>
        <pc:picChg chg="add mod">
          <ac:chgData name="michel blazevic" userId="1a076a2cad22e438" providerId="LiveId" clId="{1668DDF5-1F8A-45E8-84CB-5EAB2BC21AD7}" dt="2022-03-24T23:03:51.129" v="147" actId="14100"/>
          <ac:picMkLst>
            <pc:docMk/>
            <pc:sldMk cId="2393954200" sldId="317"/>
            <ac:picMk id="9" creationId="{12301290-C6BC-49E0-901F-BE4B27ECC31D}"/>
          </ac:picMkLst>
        </pc:picChg>
      </pc:sldChg>
      <pc:sldChg chg="addSp delSp modSp add mod">
        <pc:chgData name="michel blazevic" userId="1a076a2cad22e438" providerId="LiveId" clId="{1668DDF5-1F8A-45E8-84CB-5EAB2BC21AD7}" dt="2022-03-24T23:12:59.035" v="212" actId="1076"/>
        <pc:sldMkLst>
          <pc:docMk/>
          <pc:sldMk cId="3589102656" sldId="318"/>
        </pc:sldMkLst>
        <pc:spChg chg="mod">
          <ac:chgData name="michel blazevic" userId="1a076a2cad22e438" providerId="LiveId" clId="{1668DDF5-1F8A-45E8-84CB-5EAB2BC21AD7}" dt="2022-03-24T23:05:01.251" v="193" actId="20577"/>
          <ac:spMkLst>
            <pc:docMk/>
            <pc:sldMk cId="3589102656" sldId="318"/>
            <ac:spMk id="10" creationId="{E68D7126-34F6-44AF-8D23-95F1C1F34806}"/>
          </ac:spMkLst>
        </pc:spChg>
        <pc:picChg chg="del">
          <ac:chgData name="michel blazevic" userId="1a076a2cad22e438" providerId="LiveId" clId="{1668DDF5-1F8A-45E8-84CB-5EAB2BC21AD7}" dt="2022-03-24T23:05:05.284" v="194" actId="478"/>
          <ac:picMkLst>
            <pc:docMk/>
            <pc:sldMk cId="3589102656" sldId="318"/>
            <ac:picMk id="3" creationId="{98538E40-4CA6-4860-9CBC-CE292B3CD9D2}"/>
          </ac:picMkLst>
        </pc:picChg>
        <pc:picChg chg="add mod">
          <ac:chgData name="michel blazevic" userId="1a076a2cad22e438" providerId="LiveId" clId="{1668DDF5-1F8A-45E8-84CB-5EAB2BC21AD7}" dt="2022-03-24T23:12:59.035" v="212" actId="1076"/>
          <ac:picMkLst>
            <pc:docMk/>
            <pc:sldMk cId="3589102656" sldId="318"/>
            <ac:picMk id="4" creationId="{6E0B09D7-D777-420E-8A54-D62A989E672F}"/>
          </ac:picMkLst>
        </pc:picChg>
        <pc:picChg chg="del">
          <ac:chgData name="michel blazevic" userId="1a076a2cad22e438" providerId="LiveId" clId="{1668DDF5-1F8A-45E8-84CB-5EAB2BC21AD7}" dt="2022-03-24T23:05:05.997" v="195" actId="478"/>
          <ac:picMkLst>
            <pc:docMk/>
            <pc:sldMk cId="3589102656" sldId="318"/>
            <ac:picMk id="9" creationId="{12301290-C6BC-49E0-901F-BE4B27ECC31D}"/>
          </ac:picMkLst>
        </pc:picChg>
        <pc:picChg chg="add del mod">
          <ac:chgData name="michel blazevic" userId="1a076a2cad22e438" providerId="LiveId" clId="{1668DDF5-1F8A-45E8-84CB-5EAB2BC21AD7}" dt="2022-03-24T23:12:12.290" v="204" actId="1076"/>
          <ac:picMkLst>
            <pc:docMk/>
            <pc:sldMk cId="3589102656" sldId="318"/>
            <ac:picMk id="9218" creationId="{1C6FB966-A74E-48DB-96A8-0C3F503C1C89}"/>
          </ac:picMkLst>
        </pc:picChg>
        <pc:picChg chg="add del mod">
          <ac:chgData name="michel blazevic" userId="1a076a2cad22e438" providerId="LiveId" clId="{1668DDF5-1F8A-45E8-84CB-5EAB2BC21AD7}" dt="2022-03-24T23:11:19.956" v="201" actId="478"/>
          <ac:picMkLst>
            <pc:docMk/>
            <pc:sldMk cId="3589102656" sldId="318"/>
            <ac:picMk id="9220" creationId="{186849D0-19CB-4B58-B9A9-2B5757BA22CA}"/>
          </ac:picMkLst>
        </pc:picChg>
        <pc:picChg chg="add mod">
          <ac:chgData name="michel blazevic" userId="1a076a2cad22e438" providerId="LiveId" clId="{1668DDF5-1F8A-45E8-84CB-5EAB2BC21AD7}" dt="2022-03-24T23:12:15.651" v="205" actId="1076"/>
          <ac:picMkLst>
            <pc:docMk/>
            <pc:sldMk cId="3589102656" sldId="318"/>
            <ac:picMk id="9222" creationId="{A2072B21-B188-4EA8-9C5E-8EAE9B676DC4}"/>
          </ac:picMkLst>
        </pc:picChg>
        <pc:picChg chg="add mod">
          <ac:chgData name="michel blazevic" userId="1a076a2cad22e438" providerId="LiveId" clId="{1668DDF5-1F8A-45E8-84CB-5EAB2BC21AD7}" dt="2022-03-24T23:12:35.498" v="208" actId="1076"/>
          <ac:picMkLst>
            <pc:docMk/>
            <pc:sldMk cId="3589102656" sldId="318"/>
            <ac:picMk id="9224" creationId="{6BE92E25-E6D8-4883-A5F8-5D36220EF3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DA3A3D-BCFE-4CC6-B863-5BE3E8402382}" type="datetime1">
              <a:rPr lang="fr-FR" smtClean="0"/>
              <a:t>08/04/2022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98BE-7D62-4592-B79E-49A3E652E45B}" type="datetime1">
              <a:rPr lang="fr-FR" smtClean="0"/>
              <a:pPr/>
              <a:t>08/04/2022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Espacement des lignes + numéros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8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15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21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2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27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1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63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292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4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93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89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12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83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419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689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28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8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4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303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03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93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94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2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8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1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3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28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3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3A4CB0-DA84-4C35-965C-0EF03596751B}" type="datetime1">
              <a:rPr lang="fr-FR" smtClean="0"/>
              <a:t>08/04/2022</a:t>
            </a:fld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994AFD4-951E-4D75-BB07-5434696CAB9D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1CBA00-4610-48A1-A9D3-44D48827CF19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8921E9-A353-456B-817A-919182EA308D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F9BAF5-5DE3-44D9-A8BC-D2A368E17748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1D670B-B198-45B9-BDC4-61CB0E54CDB9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93743E6-3DCE-4D66-9FFC-817033BFC9A6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5F26569-4939-4688-9C62-DCABE9F6443E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72537AD-DAE8-4216-955A-C5F7C125A85C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18C23BF-58E8-4432-8CB1-62CA6D9291BC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CB40F4-D780-4DBD-8206-2FB26D6B933A}" type="datetime1">
              <a:rPr lang="fr-FR" noProof="0" smtClean="0"/>
              <a:t>08/04/2022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4" y="510467"/>
            <a:ext cx="8215246" cy="16012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5300" dirty="0"/>
              <a:t>Soutenance</a:t>
            </a:r>
            <a:r>
              <a:rPr lang="fr-FR" sz="7200" dirty="0"/>
              <a:t> </a:t>
            </a:r>
            <a:br>
              <a:rPr lang="fr-FR" sz="7200" dirty="0"/>
            </a:br>
            <a:r>
              <a:rPr lang="fr-FR" sz="4900" dirty="0"/>
              <a:t>Projet 4</a:t>
            </a:r>
            <a:br>
              <a:rPr lang="fr-FR" sz="4900" dirty="0"/>
            </a:br>
            <a:br>
              <a:rPr lang="fr-FR" sz="4900" dirty="0"/>
            </a:br>
            <a:r>
              <a:rPr lang="fr-FR" sz="3600" dirty="0"/>
              <a:t>Anticipez les besoins en consommation électrique de bâtiments</a:t>
            </a:r>
            <a:br>
              <a:rPr lang="fr-FR" dirty="0"/>
            </a:br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76224" y="5858544"/>
            <a:ext cx="1544171" cy="516312"/>
          </a:xfrm>
        </p:spPr>
        <p:txBody>
          <a:bodyPr rtlCol="0"/>
          <a:lstStyle/>
          <a:p>
            <a:pPr rtl="0"/>
            <a:r>
              <a:rPr lang="fr-FR" dirty="0"/>
              <a:t>Michel Blazevic</a:t>
            </a:r>
          </a:p>
          <a:p>
            <a:pPr rtl="0"/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D84FF-0A06-418C-AC9D-3AA3914B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33" y="510468"/>
            <a:ext cx="1601262" cy="16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penClassrooms | Certified B Corporation">
            <a:extLst>
              <a:ext uri="{FF2B5EF4-FFF2-40B4-BE49-F238E27FC236}">
                <a16:creationId xmlns:a16="http://schemas.microsoft.com/office/drawing/2014/main" id="{26CAACE9-5C40-45C8-9196-2025392A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0" y="6030310"/>
            <a:ext cx="3065929" cy="2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77991B5-F321-4540-9A77-1240B25984DD}"/>
              </a:ext>
            </a:extLst>
          </p:cNvPr>
          <p:cNvSpPr txBox="1"/>
          <p:nvPr/>
        </p:nvSpPr>
        <p:spPr>
          <a:xfrm>
            <a:off x="3587369" y="5885868"/>
            <a:ext cx="4355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+mj-lt"/>
              </a:rPr>
              <a:t>- Formation Data Scientist </a:t>
            </a:r>
          </a:p>
        </p:txBody>
      </p:sp>
      <p:pic>
        <p:nvPicPr>
          <p:cNvPr id="8" name="Picture 4" descr="Logo seattle">
            <a:extLst>
              <a:ext uri="{FF2B5EF4-FFF2-40B4-BE49-F238E27FC236}">
                <a16:creationId xmlns:a16="http://schemas.microsoft.com/office/drawing/2014/main" id="{A6FD40A1-60A0-4233-A9D2-09207D9D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42900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024435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-324869"/>
            <a:ext cx="6849819" cy="1340615"/>
          </a:xfrm>
        </p:spPr>
        <p:txBody>
          <a:bodyPr rtlCol="0"/>
          <a:lstStyle/>
          <a:p>
            <a:pPr rtl="0"/>
            <a:r>
              <a:rPr lang="fr-FR" sz="4400" dirty="0"/>
              <a:t>Analyse et exploration</a:t>
            </a:r>
            <a:endParaRPr lang="fr-FR" sz="9600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954" y="706054"/>
            <a:ext cx="3924300" cy="452343"/>
          </a:xfrm>
        </p:spPr>
        <p:txBody>
          <a:bodyPr>
            <a:normAutofit/>
          </a:bodyPr>
          <a:lstStyle/>
          <a:p>
            <a:pPr marL="228600"/>
            <a:r>
              <a:rPr lang="fr-FR" u="sng" dirty="0"/>
              <a:t>3.Exploration Corrélation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0820DD-2926-4A27-9A8F-A329AD00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446558"/>
            <a:ext cx="8248650" cy="62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1F105D-1FFF-4E8F-B914-06A0128821D6}"/>
              </a:ext>
            </a:extLst>
          </p:cNvPr>
          <p:cNvSpPr txBox="1"/>
          <p:nvPr/>
        </p:nvSpPr>
        <p:spPr>
          <a:xfrm>
            <a:off x="0" y="1730489"/>
            <a:ext cx="4365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ParkingPourcent/BuildingPourcent</a:t>
            </a:r>
          </a:p>
          <a:p>
            <a:pPr lvl="4"/>
            <a:r>
              <a:rPr lang="fr-FR" dirty="0"/>
              <a:t>&amp;</a:t>
            </a:r>
          </a:p>
          <a:p>
            <a:pPr lvl="1"/>
            <a:r>
              <a:rPr lang="fr-FR" dirty="0"/>
              <a:t>ElecPourcent/GazNatPourcent</a:t>
            </a:r>
          </a:p>
          <a:p>
            <a:pPr lvl="1"/>
            <a:endParaRPr lang="fr-F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dirty="0"/>
              <a:t>Fortement inv. corrélées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existe une corrélation intéressante entre: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dirty="0"/>
              <a:t>Age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dirty="0"/>
              <a:t>GFAtotlog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dirty="0"/>
              <a:t>GHGEemissionlog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dirty="0"/>
              <a:t>Nrjuselog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fr-F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64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1205" y="699410"/>
            <a:ext cx="2378075" cy="111125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927375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400" dirty="0"/>
              <a:t>Modélisation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B2341C-7042-413F-911D-7F408C08953D}"/>
              </a:ext>
            </a:extLst>
          </p:cNvPr>
          <p:cNvSpPr txBox="1"/>
          <p:nvPr/>
        </p:nvSpPr>
        <p:spPr>
          <a:xfrm>
            <a:off x="3056965" y="2038625"/>
            <a:ext cx="80323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Rappel de la problématique et du Dataset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Séparation Données entraînement/Validation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Pipeline modification données pour entrainement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/>
              <a:t>.Différents modèles envisagés et leurs hyperparamètres testés</a:t>
            </a:r>
            <a:endParaRPr lang="fr-F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/>
              <a:t>Choix du modèle le plus performant selon plusieurs critères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88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3935647" cy="898912"/>
          </a:xfrm>
        </p:spPr>
        <p:txBody>
          <a:bodyPr rtlCol="0"/>
          <a:lstStyle/>
          <a:p>
            <a:pPr rtl="0"/>
            <a:r>
              <a:rPr lang="fr-FR" dirty="0"/>
              <a:t>Modélisation</a:t>
            </a:r>
          </a:p>
        </p:txBody>
      </p:sp>
      <p:sp>
        <p:nvSpPr>
          <p:cNvPr id="34" name="Espace réservé de la date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942C1AA-1065-4330-B5B9-130B2A32B519}" type="datetime1">
              <a:rPr lang="fr-FR" smtClean="0"/>
              <a:t>08/04/2022</a:t>
            </a:fld>
            <a:endParaRPr lang="fr-FR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699135"/>
            <a:ext cx="4933950" cy="626745"/>
          </a:xfrm>
        </p:spPr>
        <p:txBody>
          <a:bodyPr/>
          <a:lstStyle/>
          <a:p>
            <a:r>
              <a:rPr lang="fr-FR" u="sng" dirty="0"/>
              <a:t>1.Rappel de la problématique et du Dataset 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F033E9-79B1-4D0B-ADF5-677659F158F8}"/>
              </a:ext>
            </a:extLst>
          </p:cNvPr>
          <p:cNvCxnSpPr/>
          <p:nvPr/>
        </p:nvCxnSpPr>
        <p:spPr>
          <a:xfrm>
            <a:off x="6096000" y="1325880"/>
            <a:ext cx="0" cy="4855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40BC956-CA73-4004-8713-BB3686E7460A}"/>
              </a:ext>
            </a:extLst>
          </p:cNvPr>
          <p:cNvSpPr txBox="1"/>
          <p:nvPr/>
        </p:nvSpPr>
        <p:spPr>
          <a:xfrm>
            <a:off x="2089052" y="1141214"/>
            <a:ext cx="43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Rappel problématique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076E97-8CC3-43B9-BE8E-4684CC2ECF1C}"/>
              </a:ext>
            </a:extLst>
          </p:cNvPr>
          <p:cNvSpPr txBox="1"/>
          <p:nvPr/>
        </p:nvSpPr>
        <p:spPr>
          <a:xfrm>
            <a:off x="7556989" y="1141214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Rappel Dataset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6636B5-1D9A-48E0-B521-0D1FEFB8FDFF}"/>
              </a:ext>
            </a:extLst>
          </p:cNvPr>
          <p:cNvSpPr txBox="1"/>
          <p:nvPr/>
        </p:nvSpPr>
        <p:spPr>
          <a:xfrm>
            <a:off x="722767" y="2246484"/>
            <a:ext cx="4964724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Prédiction CO2 &amp; Energie consommée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Choix du modèle le plus performant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Comparaison par métriques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Évaluation des modèles et choix des hyperparamètres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Interprétation du modèle sur le jeu de test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B54F7F2-0021-4B03-A90E-B73BAD96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943" y="1876945"/>
            <a:ext cx="3032836" cy="30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2D2D99A-5F94-46E9-BAE1-A480DE4FF653}"/>
              </a:ext>
            </a:extLst>
          </p:cNvPr>
          <p:cNvCxnSpPr>
            <a:cxnSpLocks/>
          </p:cNvCxnSpPr>
          <p:nvPr/>
        </p:nvCxnSpPr>
        <p:spPr>
          <a:xfrm>
            <a:off x="7280658" y="1896140"/>
            <a:ext cx="0" cy="239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A6DC102-DDED-4162-A92A-C1E35D14197D}"/>
              </a:ext>
            </a:extLst>
          </p:cNvPr>
          <p:cNvCxnSpPr>
            <a:cxnSpLocks/>
          </p:cNvCxnSpPr>
          <p:nvPr/>
        </p:nvCxnSpPr>
        <p:spPr>
          <a:xfrm>
            <a:off x="7280658" y="1876947"/>
            <a:ext cx="4069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4002B3C-9C28-4C9F-9294-F2180642B992}"/>
              </a:ext>
            </a:extLst>
          </p:cNvPr>
          <p:cNvSpPr txBox="1"/>
          <p:nvPr/>
        </p:nvSpPr>
        <p:spPr>
          <a:xfrm>
            <a:off x="5934500" y="2401885"/>
            <a:ext cx="146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3082 </a:t>
            </a:r>
          </a:p>
          <a:p>
            <a:pPr algn="ctr"/>
            <a:r>
              <a:rPr lang="fr-FR" dirty="0"/>
              <a:t>individus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B22410-7C14-40E2-95F3-BAE4FEDF563B}"/>
              </a:ext>
            </a:extLst>
          </p:cNvPr>
          <p:cNvSpPr txBox="1"/>
          <p:nvPr/>
        </p:nvSpPr>
        <p:spPr>
          <a:xfrm>
            <a:off x="8489081" y="1510546"/>
            <a:ext cx="1693152" cy="36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 variables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7B9820-3C29-4399-B8E3-F408F8375626}"/>
              </a:ext>
            </a:extLst>
          </p:cNvPr>
          <p:cNvSpPr txBox="1"/>
          <p:nvPr/>
        </p:nvSpPr>
        <p:spPr>
          <a:xfrm>
            <a:off x="6450034" y="4934055"/>
            <a:ext cx="5284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pour les données: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On ne prend pas les différents types d’énergie 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Nos Targets sont GHGEemissionlog et NRJuselog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Avec et sans ENERGYSTARSCORE </a:t>
            </a:r>
          </a:p>
        </p:txBody>
      </p:sp>
    </p:spTree>
    <p:extLst>
      <p:ext uri="{BB962C8B-B14F-4D97-AF65-F5344CB8AC3E}">
        <p14:creationId xmlns:p14="http://schemas.microsoft.com/office/powerpoint/2010/main" val="228420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3935647" cy="898912"/>
          </a:xfrm>
        </p:spPr>
        <p:txBody>
          <a:bodyPr rtlCol="0"/>
          <a:lstStyle/>
          <a:p>
            <a:pPr rtl="0"/>
            <a:r>
              <a:rPr lang="fr-FR" dirty="0"/>
              <a:t>Modélisation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699135"/>
            <a:ext cx="4933950" cy="626745"/>
          </a:xfrm>
        </p:spPr>
        <p:txBody>
          <a:bodyPr>
            <a:normAutofit fontScale="92500"/>
          </a:bodyPr>
          <a:lstStyle/>
          <a:p>
            <a:r>
              <a:rPr lang="fr-FR" u="sng" dirty="0"/>
              <a:t>2. Séparation Données entraînement/Validation: 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D75E19-EFD6-417F-AD19-B0711A625870}"/>
              </a:ext>
            </a:extLst>
          </p:cNvPr>
          <p:cNvSpPr txBox="1"/>
          <p:nvPr/>
        </p:nvSpPr>
        <p:spPr>
          <a:xfrm>
            <a:off x="881973" y="1637329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train_test_split de Scikit-Learn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5A6B3355-E585-4B4A-957E-AA0F1C282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8" y="2916689"/>
            <a:ext cx="5564910" cy="3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C657157A-F05D-405F-9100-114E8A31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98" y="2916689"/>
            <a:ext cx="5590470" cy="394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8DF9FD-7AB8-4174-9608-4A5DD9F78298}"/>
              </a:ext>
            </a:extLst>
          </p:cNvPr>
          <p:cNvSpPr txBox="1"/>
          <p:nvPr/>
        </p:nvSpPr>
        <p:spPr>
          <a:xfrm>
            <a:off x="5974080" y="447477"/>
            <a:ext cx="580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Stratify</a:t>
            </a:r>
            <a:r>
              <a:rPr lang="fr-FR" dirty="0"/>
              <a:t>:  DataYear, CouncilDistrictCode, LargestPropertyUseType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A67B599-0F8B-46E1-BBE3-33E0F32E1A9A}"/>
              </a:ext>
            </a:extLst>
          </p:cNvPr>
          <p:cNvCxnSpPr/>
          <p:nvPr/>
        </p:nvCxnSpPr>
        <p:spPr>
          <a:xfrm>
            <a:off x="0" y="2270760"/>
            <a:ext cx="1165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DE2B5A6-B9AF-4D31-8BCD-11ECBBD33177}"/>
              </a:ext>
            </a:extLst>
          </p:cNvPr>
          <p:cNvSpPr/>
          <p:nvPr/>
        </p:nvSpPr>
        <p:spPr>
          <a:xfrm>
            <a:off x="-396240" y="-289560"/>
            <a:ext cx="6492240" cy="166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EA654616-A5F9-47E6-9B00-31D2FDC93596}"/>
              </a:ext>
            </a:extLst>
          </p:cNvPr>
          <p:cNvCxnSpPr>
            <a:cxnSpLocks/>
          </p:cNvCxnSpPr>
          <p:nvPr/>
        </p:nvCxnSpPr>
        <p:spPr>
          <a:xfrm flipV="1">
            <a:off x="5318760" y="699135"/>
            <a:ext cx="1249680" cy="1131842"/>
          </a:xfrm>
          <a:prstGeom prst="curvedConnector3">
            <a:avLst>
              <a:gd name="adj1" fmla="val 74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417EADBB-FDEF-4799-A350-87C544BC15D8}"/>
              </a:ext>
            </a:extLst>
          </p:cNvPr>
          <p:cNvCxnSpPr>
            <a:cxnSpLocks/>
          </p:cNvCxnSpPr>
          <p:nvPr/>
        </p:nvCxnSpPr>
        <p:spPr>
          <a:xfrm flipV="1">
            <a:off x="5318760" y="1637329"/>
            <a:ext cx="1739309" cy="193648"/>
          </a:xfrm>
          <a:prstGeom prst="curvedConnector3">
            <a:avLst>
              <a:gd name="adj1" fmla="val 61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45EB6BB-8EA2-447D-B4BC-C588951AAA6B}"/>
              </a:ext>
            </a:extLst>
          </p:cNvPr>
          <p:cNvSpPr/>
          <p:nvPr/>
        </p:nvSpPr>
        <p:spPr>
          <a:xfrm>
            <a:off x="7330440" y="1265056"/>
            <a:ext cx="4328160" cy="7416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729FEB-CB12-43B6-8632-7306C593FC7B}"/>
              </a:ext>
            </a:extLst>
          </p:cNvPr>
          <p:cNvSpPr/>
          <p:nvPr/>
        </p:nvSpPr>
        <p:spPr>
          <a:xfrm>
            <a:off x="9921240" y="1265056"/>
            <a:ext cx="1737360" cy="741602"/>
          </a:xfrm>
          <a:prstGeom prst="rect">
            <a:avLst/>
          </a:prstGeom>
          <a:solidFill>
            <a:srgbClr val="FF2F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6E99C4F-E8F7-4955-B93E-146D26F9E83A}"/>
              </a:ext>
            </a:extLst>
          </p:cNvPr>
          <p:cNvSpPr txBox="1"/>
          <p:nvPr/>
        </p:nvSpPr>
        <p:spPr>
          <a:xfrm>
            <a:off x="7920651" y="1440166"/>
            <a:ext cx="168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75%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02D480-5D49-4ACE-89C9-97DA7F26946A}"/>
              </a:ext>
            </a:extLst>
          </p:cNvPr>
          <p:cNvSpPr txBox="1"/>
          <p:nvPr/>
        </p:nvSpPr>
        <p:spPr>
          <a:xfrm>
            <a:off x="10121265" y="1440166"/>
            <a:ext cx="1537335" cy="36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 25%</a:t>
            </a:r>
          </a:p>
        </p:txBody>
      </p:sp>
    </p:spTree>
    <p:extLst>
      <p:ext uri="{BB962C8B-B14F-4D97-AF65-F5344CB8AC3E}">
        <p14:creationId xmlns:p14="http://schemas.microsoft.com/office/powerpoint/2010/main" val="18573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3935647" cy="898912"/>
          </a:xfrm>
        </p:spPr>
        <p:txBody>
          <a:bodyPr rtlCol="0"/>
          <a:lstStyle/>
          <a:p>
            <a:pPr rtl="0"/>
            <a:r>
              <a:rPr lang="fr-FR" dirty="0"/>
              <a:t>Modélisation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699135"/>
            <a:ext cx="4933950" cy="626745"/>
          </a:xfrm>
        </p:spPr>
        <p:txBody>
          <a:bodyPr>
            <a:normAutofit fontScale="85000" lnSpcReduction="10000"/>
          </a:bodyPr>
          <a:lstStyle/>
          <a:p>
            <a:r>
              <a:rPr lang="fr-FR" u="sng" dirty="0"/>
              <a:t>3.Pipeline modification données pour entrainement: 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10A813-DF97-4B4A-9B80-C7CCA900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0" y="2032635"/>
            <a:ext cx="12002540" cy="25376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0BE38E9-D249-4C0E-B512-734156DF2CF0}"/>
              </a:ext>
            </a:extLst>
          </p:cNvPr>
          <p:cNvSpPr txBox="1"/>
          <p:nvPr/>
        </p:nvSpPr>
        <p:spPr>
          <a:xfrm>
            <a:off x="2667000" y="5181600"/>
            <a:ext cx="598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Remarque</a:t>
            </a:r>
            <a:r>
              <a:rPr lang="fr-FR" dirty="0"/>
              <a:t>: 	avec EnergyStarScore lors 			de la modélisation en prenant 			compte.</a:t>
            </a:r>
          </a:p>
        </p:txBody>
      </p:sp>
    </p:spTree>
    <p:extLst>
      <p:ext uri="{BB962C8B-B14F-4D97-AF65-F5344CB8AC3E}">
        <p14:creationId xmlns:p14="http://schemas.microsoft.com/office/powerpoint/2010/main" val="45363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3935647" cy="898912"/>
          </a:xfrm>
        </p:spPr>
        <p:txBody>
          <a:bodyPr rtlCol="0"/>
          <a:lstStyle/>
          <a:p>
            <a:pPr rtl="0"/>
            <a:r>
              <a:rPr lang="fr-FR" dirty="0"/>
              <a:t>Modélisation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699135"/>
            <a:ext cx="6884671" cy="626745"/>
          </a:xfrm>
        </p:spPr>
        <p:txBody>
          <a:bodyPr>
            <a:normAutofit/>
          </a:bodyPr>
          <a:lstStyle/>
          <a:p>
            <a:r>
              <a:rPr lang="fr-FR" sz="1400" u="sng" dirty="0"/>
              <a:t>4.Différents modèles envisagés et leurs hyperparamètres testés 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11266" name="Picture 2" descr="3.1. Cross-validation: evaluating estimator performance — scikit-learn  1.0.2 documentation">
            <a:extLst>
              <a:ext uri="{FF2B5EF4-FFF2-40B4-BE49-F238E27FC236}">
                <a16:creationId xmlns:a16="http://schemas.microsoft.com/office/drawing/2014/main" id="{F11295A2-87F1-4C79-BEC9-2DDFC32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75" y="2107542"/>
            <a:ext cx="5848973" cy="405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B19FED-0CF9-4E23-8FBB-4FD65A89EAA8}"/>
              </a:ext>
            </a:extLst>
          </p:cNvPr>
          <p:cNvSpPr txBox="1"/>
          <p:nvPr/>
        </p:nvSpPr>
        <p:spPr>
          <a:xfrm>
            <a:off x="322053" y="1502688"/>
            <a:ext cx="57661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Modèles évalués et </a:t>
            </a:r>
            <a:r>
              <a:rPr lang="fr-FR" dirty="0">
                <a:solidFill>
                  <a:srgbClr val="FF0000"/>
                </a:solidFill>
              </a:rPr>
              <a:t>hyperparamètres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LinearRegression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ElasticNet: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Alpha, max_iter, l1_ratio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KnnRegressor:</a:t>
            </a:r>
          </a:p>
          <a:p>
            <a:pPr lvl="2"/>
            <a:r>
              <a:rPr lang="fr-FR" dirty="0"/>
              <a:t>N_neighbors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SVR: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RBF, C, gamma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RandomForestRegressor: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Bootstrap, maxdepth, max_features,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Min_samples_leaf, min_samples_split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N_estimator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GradientBoostingRegressor: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Learning rate, max_depth, n_estimator, subsample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MLPregressor: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Early_stopping, hidden_layer_size, Learning rate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FA0AE74-9219-4DD1-A912-CC3A75F1F5AA}"/>
              </a:ext>
            </a:extLst>
          </p:cNvPr>
          <p:cNvCxnSpPr/>
          <p:nvPr/>
        </p:nvCxnSpPr>
        <p:spPr>
          <a:xfrm>
            <a:off x="5872480" y="1729717"/>
            <a:ext cx="0" cy="4288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5061990-D77B-413C-8461-647706C4FA24}"/>
              </a:ext>
            </a:extLst>
          </p:cNvPr>
          <p:cNvSpPr txBox="1"/>
          <p:nvPr/>
        </p:nvSpPr>
        <p:spPr>
          <a:xfrm>
            <a:off x="6535420" y="1347379"/>
            <a:ext cx="626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GridSearch</a:t>
            </a:r>
            <a:r>
              <a:rPr lang="fr-FR" dirty="0"/>
              <a:t> et CrossValidation:</a:t>
            </a:r>
          </a:p>
        </p:txBody>
      </p:sp>
    </p:spTree>
    <p:extLst>
      <p:ext uri="{BB962C8B-B14F-4D97-AF65-F5344CB8AC3E}">
        <p14:creationId xmlns:p14="http://schemas.microsoft.com/office/powerpoint/2010/main" val="92467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3935647" cy="898912"/>
          </a:xfrm>
        </p:spPr>
        <p:txBody>
          <a:bodyPr rtlCol="0"/>
          <a:lstStyle/>
          <a:p>
            <a:pPr rtl="0"/>
            <a:r>
              <a:rPr lang="fr-FR" dirty="0"/>
              <a:t>Modélisation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699135"/>
            <a:ext cx="6884671" cy="626745"/>
          </a:xfrm>
        </p:spPr>
        <p:txBody>
          <a:bodyPr>
            <a:normAutofit/>
          </a:bodyPr>
          <a:lstStyle/>
          <a:p>
            <a:r>
              <a:rPr lang="fr-FR" sz="1400" u="sng" dirty="0"/>
              <a:t>5.Choix du modèle le plus performant selon plusieurs critères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9A11C0-38E6-41C8-B23B-DDFCE508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29" y="1547637"/>
            <a:ext cx="8526034" cy="22564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5E8009-E403-45DA-B5F7-2F23F55858E4}"/>
              </a:ext>
            </a:extLst>
          </p:cNvPr>
          <p:cNvSpPr txBox="1"/>
          <p:nvPr/>
        </p:nvSpPr>
        <p:spPr>
          <a:xfrm>
            <a:off x="0" y="1880397"/>
            <a:ext cx="3810702" cy="268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Métriques pour comparaison des performances: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Variance expliquée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Erreur max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RMSE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3DF2C0-E916-484C-A144-8A87E0387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29" y="4173731"/>
            <a:ext cx="8575916" cy="22732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A7B2C5-597E-41BE-B8E8-410D494E717C}"/>
              </a:ext>
            </a:extLst>
          </p:cNvPr>
          <p:cNvSpPr txBox="1"/>
          <p:nvPr/>
        </p:nvSpPr>
        <p:spPr>
          <a:xfrm>
            <a:off x="6329680" y="1177960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pour prédiction CO2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5C0F374-1444-4DE5-9471-1F357AD714DA}"/>
              </a:ext>
            </a:extLst>
          </p:cNvPr>
          <p:cNvSpPr txBox="1"/>
          <p:nvPr/>
        </p:nvSpPr>
        <p:spPr>
          <a:xfrm>
            <a:off x="6329680" y="3796151"/>
            <a:ext cx="45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pour prédiction Energie</a:t>
            </a:r>
          </a:p>
        </p:txBody>
      </p:sp>
    </p:spTree>
    <p:extLst>
      <p:ext uri="{BB962C8B-B14F-4D97-AF65-F5344CB8AC3E}">
        <p14:creationId xmlns:p14="http://schemas.microsoft.com/office/powerpoint/2010/main" val="344413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1205" y="699410"/>
            <a:ext cx="2378075" cy="1111250"/>
          </a:xfrm>
        </p:spPr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927375"/>
            <a:ext cx="6751161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400" dirty="0"/>
              <a:t>Modèles finals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B93F0B-C4B4-4380-ACB8-C0B681DD5F19}"/>
              </a:ext>
            </a:extLst>
          </p:cNvPr>
          <p:cNvSpPr txBox="1"/>
          <p:nvPr/>
        </p:nvSpPr>
        <p:spPr>
          <a:xfrm>
            <a:off x="2626658" y="2592595"/>
            <a:ext cx="7333129" cy="3338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800" u="sng" dirty="0"/>
              <a:t>1.Modèles et hyperparamètres:</a:t>
            </a:r>
          </a:p>
          <a:p>
            <a:pPr>
              <a:lnSpc>
                <a:spcPct val="200000"/>
              </a:lnSpc>
            </a:pPr>
            <a:r>
              <a:rPr lang="fr-FR" sz="1800" u="sng" dirty="0"/>
              <a:t>2.Comparaison prédiction CO2 avec et sans EnergystarScore</a:t>
            </a:r>
          </a:p>
          <a:p>
            <a:pPr>
              <a:lnSpc>
                <a:spcPct val="200000"/>
              </a:lnSpc>
            </a:pPr>
            <a:r>
              <a:rPr lang="fr-FR" sz="1800" u="sng" dirty="0"/>
              <a:t>3.Importance des variables du modèle pour CO2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fr-FR" u="sng" dirty="0"/>
          </a:p>
          <a:p>
            <a:pPr>
              <a:lnSpc>
                <a:spcPct val="200000"/>
              </a:lnSpc>
            </a:pPr>
            <a:endParaRPr lang="fr-FR" sz="1800" u="sng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70984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6071870" cy="898912"/>
          </a:xfrm>
        </p:spPr>
        <p:txBody>
          <a:bodyPr rtlCol="0"/>
          <a:lstStyle/>
          <a:p>
            <a:pPr rtl="0"/>
            <a:r>
              <a:rPr lang="fr-FR" sz="4400" dirty="0"/>
              <a:t>Modèles finals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699135"/>
            <a:ext cx="6884671" cy="626745"/>
          </a:xfrm>
        </p:spPr>
        <p:txBody>
          <a:bodyPr>
            <a:normAutofit/>
          </a:bodyPr>
          <a:lstStyle/>
          <a:p>
            <a:r>
              <a:rPr lang="fr-FR" sz="1400" u="sng" dirty="0"/>
              <a:t>1.Modèles et hyperparamètres: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4BCD8C-3A9C-4E2B-A57C-92361A9B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60" y="1811619"/>
            <a:ext cx="8046671" cy="1333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5AB653-E4BF-4993-8088-9CFED48D5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60" y="4600286"/>
            <a:ext cx="8202087" cy="5312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26CAF6-9465-4319-8046-F3FE69C7F560}"/>
              </a:ext>
            </a:extLst>
          </p:cNvPr>
          <p:cNvSpPr txBox="1"/>
          <p:nvPr/>
        </p:nvSpPr>
        <p:spPr>
          <a:xfrm>
            <a:off x="4708478" y="1433015"/>
            <a:ext cx="3216322" cy="37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pour le CO2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233876-B94C-4528-A8C6-365939F8E02C}"/>
              </a:ext>
            </a:extLst>
          </p:cNvPr>
          <p:cNvSpPr txBox="1"/>
          <p:nvPr/>
        </p:nvSpPr>
        <p:spPr>
          <a:xfrm>
            <a:off x="4792639" y="4005197"/>
            <a:ext cx="6264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 pour l’énergie</a:t>
            </a:r>
          </a:p>
        </p:txBody>
      </p:sp>
    </p:spTree>
    <p:extLst>
      <p:ext uri="{BB962C8B-B14F-4D97-AF65-F5344CB8AC3E}">
        <p14:creationId xmlns:p14="http://schemas.microsoft.com/office/powerpoint/2010/main" val="187961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6071870" cy="898912"/>
          </a:xfrm>
        </p:spPr>
        <p:txBody>
          <a:bodyPr rtlCol="0"/>
          <a:lstStyle/>
          <a:p>
            <a:pPr rtl="0"/>
            <a:r>
              <a:rPr lang="fr-FR" sz="4400" dirty="0"/>
              <a:t>Modèles finals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4115" y="699135"/>
            <a:ext cx="6930686" cy="684068"/>
          </a:xfrm>
        </p:spPr>
        <p:txBody>
          <a:bodyPr>
            <a:normAutofit/>
          </a:bodyPr>
          <a:lstStyle/>
          <a:p>
            <a:r>
              <a:rPr lang="fr-FR" sz="1400" u="sng" dirty="0"/>
              <a:t>2.Comparaison prédiction CO2 avec et sans EnergystarScore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BEB3BA-C7B4-4BC9-AC3B-92D38A52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19" y="1456692"/>
            <a:ext cx="5145741" cy="47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8D719DF-B21F-4C0B-86F9-3C14AB24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8" y="1127456"/>
            <a:ext cx="4244417" cy="27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E6757ED-DBDF-4853-9B2A-CBDA8D02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99" y="3877682"/>
            <a:ext cx="4461660" cy="28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4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Ordre du jour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7024" y="1566584"/>
            <a:ext cx="7684255" cy="4773256"/>
          </a:xfrm>
        </p:spPr>
        <p:txBody>
          <a:bodyPr rtlCol="0">
            <a:normAutofit fontScale="40000" lnSpcReduction="20000"/>
          </a:bodyPr>
          <a:lstStyle/>
          <a:p>
            <a:pPr marL="457200" indent="-457200" rtl="0">
              <a:lnSpc>
                <a:spcPct val="170000"/>
              </a:lnSpc>
              <a:buFont typeface="+mj-lt"/>
              <a:buAutoNum type="arabicPeriod"/>
            </a:pPr>
            <a:r>
              <a:rPr lang="fr-FR" sz="8000" dirty="0"/>
              <a:t>Introduction</a:t>
            </a:r>
            <a:endParaRPr lang="fr-FR" sz="6400" dirty="0"/>
          </a:p>
          <a:p>
            <a:pPr marL="457200" indent="-457200" rtl="0">
              <a:lnSpc>
                <a:spcPct val="170000"/>
              </a:lnSpc>
              <a:buFont typeface="+mj-lt"/>
              <a:buAutoNum type="arabicPeriod"/>
            </a:pPr>
            <a:r>
              <a:rPr lang="fr-FR" sz="8000" dirty="0"/>
              <a:t>Analyse</a:t>
            </a:r>
            <a:r>
              <a:rPr lang="fr-FR" sz="11200" dirty="0"/>
              <a:t> </a:t>
            </a:r>
            <a:r>
              <a:rPr lang="fr-FR" sz="8000" dirty="0"/>
              <a:t>et exploration</a:t>
            </a:r>
            <a:endParaRPr lang="fr-FR" sz="11200" dirty="0"/>
          </a:p>
          <a:p>
            <a:pPr marL="457200" indent="-457200" rtl="0">
              <a:lnSpc>
                <a:spcPct val="170000"/>
              </a:lnSpc>
              <a:buFont typeface="+mj-lt"/>
              <a:buAutoNum type="arabicPeriod"/>
            </a:pPr>
            <a:r>
              <a:rPr lang="fr-FR" sz="8000" dirty="0"/>
              <a:t>Modélisation pour la prédiction</a:t>
            </a:r>
          </a:p>
          <a:p>
            <a:pPr marL="457200" indent="-457200" rtl="0">
              <a:lnSpc>
                <a:spcPct val="170000"/>
              </a:lnSpc>
              <a:buFont typeface="+mj-lt"/>
              <a:buAutoNum type="arabicPeriod"/>
            </a:pPr>
            <a:r>
              <a:rPr lang="fr-FR" sz="8000" dirty="0"/>
              <a:t>Analyse du modèle choisi</a:t>
            </a:r>
          </a:p>
          <a:p>
            <a:pPr marL="457200" indent="-457200" rtl="0">
              <a:lnSpc>
                <a:spcPct val="170000"/>
              </a:lnSpc>
              <a:buFont typeface="+mj-lt"/>
              <a:buAutoNum type="arabicPeriod"/>
            </a:pPr>
            <a:r>
              <a:rPr lang="fr-FR" sz="8000" dirty="0"/>
              <a:t>Conclusion</a:t>
            </a:r>
            <a:endParaRPr lang="fr-FR" sz="6400" dirty="0"/>
          </a:p>
          <a:p>
            <a:pPr rtl="0"/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8D7E70D-4EF5-4005-AA9A-95DC483133C5}" type="datetime1">
              <a:rPr lang="fr-FR" smtClean="0"/>
              <a:t>08/04/2022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82573"/>
            <a:ext cx="6071870" cy="898912"/>
          </a:xfrm>
        </p:spPr>
        <p:txBody>
          <a:bodyPr rtlCol="0"/>
          <a:lstStyle/>
          <a:p>
            <a:pPr rtl="0"/>
            <a:r>
              <a:rPr lang="fr-FR" sz="4400" dirty="0"/>
              <a:t>Modèles finals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8223" y="760693"/>
            <a:ext cx="6930686" cy="684068"/>
          </a:xfrm>
        </p:spPr>
        <p:txBody>
          <a:bodyPr>
            <a:normAutofit/>
          </a:bodyPr>
          <a:lstStyle/>
          <a:p>
            <a:r>
              <a:rPr lang="fr-FR" sz="1400" u="sng" dirty="0"/>
              <a:t>3.Importance des variables du modèle pour CO2 </a:t>
            </a:r>
          </a:p>
          <a:p>
            <a:pPr marL="342900" indent="-342900">
              <a:buAutoNum type="arabicPeriod"/>
            </a:pPr>
            <a:endParaRPr lang="fr-FR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81D4F3-E640-4786-85EA-6E351DFA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66" y="1427351"/>
            <a:ext cx="5952565" cy="52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4689C3-CA74-4804-AD8B-811F4921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8" y="1437603"/>
            <a:ext cx="5413001" cy="48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2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58" y="663151"/>
            <a:ext cx="7538959" cy="860850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6" name="Espace réservé de la date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0A4B8B3-AAB0-45DB-8C23-0FA5890B37CC}" type="datetime1">
              <a:rPr lang="fr-FR" smtClean="0"/>
              <a:t>08/04/2022</a:t>
            </a:fld>
            <a:endParaRPr lang="fr-FR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D038A5-1F93-4807-912E-50C9D0174519}"/>
              </a:ext>
            </a:extLst>
          </p:cNvPr>
          <p:cNvSpPr txBox="1"/>
          <p:nvPr/>
        </p:nvSpPr>
        <p:spPr>
          <a:xfrm>
            <a:off x="1093694" y="1838509"/>
            <a:ext cx="10004611" cy="420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découverte et transformation du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Exploration avec feature engineering, création de nouvelles variables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Recherche des meilleurs hyperparamètres avec une validation croisée et un gridsearch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Comparaison des modèles sélectionnés selon plusieurs métriques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Analyse du modèle le plus performant en l’interprétant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58" y="663151"/>
            <a:ext cx="7538959" cy="860850"/>
          </a:xfrm>
        </p:spPr>
        <p:txBody>
          <a:bodyPr rtlCol="0"/>
          <a:lstStyle/>
          <a:p>
            <a:pPr rtl="0"/>
            <a:r>
              <a:rPr lang="fr-FR" dirty="0"/>
              <a:t>Aller plus loin</a:t>
            </a:r>
          </a:p>
        </p:txBody>
      </p:sp>
      <p:sp>
        <p:nvSpPr>
          <p:cNvPr id="36" name="Espace réservé de la date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0A4B8B3-AAB0-45DB-8C23-0FA5890B37CC}" type="datetime1">
              <a:rPr lang="fr-FR" smtClean="0"/>
              <a:t>08/04/2022</a:t>
            </a:fld>
            <a:endParaRPr lang="fr-FR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D038A5-1F93-4807-912E-50C9D0174519}"/>
              </a:ext>
            </a:extLst>
          </p:cNvPr>
          <p:cNvSpPr txBox="1"/>
          <p:nvPr/>
        </p:nvSpPr>
        <p:spPr>
          <a:xfrm>
            <a:off x="1093694" y="1838509"/>
            <a:ext cx="10004611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Explorer plus profondément la base de données notamment avec le résultats de la modélisation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Prendre en compte d’autres variables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Changer dans pipeline le Centrage/Normalisation (Standardscaler) -&gt; MinMaxScaler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Recherche encore plus affinée des Hyperparamètres sur le training set </a:t>
            </a:r>
          </a:p>
        </p:txBody>
      </p:sp>
    </p:spTree>
    <p:extLst>
      <p:ext uri="{BB962C8B-B14F-4D97-AF65-F5344CB8AC3E}">
        <p14:creationId xmlns:p14="http://schemas.microsoft.com/office/powerpoint/2010/main" val="107339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8223" y="760693"/>
            <a:ext cx="6930686" cy="684068"/>
          </a:xfrm>
        </p:spPr>
        <p:txBody>
          <a:bodyPr>
            <a:normAutofit/>
          </a:bodyPr>
          <a:lstStyle/>
          <a:p>
            <a:r>
              <a:rPr lang="fr-FR" sz="1400" u="sng" dirty="0"/>
              <a:t>1.Travail sur la base de données : </a:t>
            </a:r>
            <a:endParaRPr lang="fr-FR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D1832C-B761-4A6F-8283-AFE21E8E1CFC}"/>
              </a:ext>
            </a:extLst>
          </p:cNvPr>
          <p:cNvSpPr txBox="1"/>
          <p:nvPr/>
        </p:nvSpPr>
        <p:spPr>
          <a:xfrm>
            <a:off x="708434" y="1427351"/>
            <a:ext cx="10264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Choix similaires effectués précédemment: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Garder bâtiments communs 2015/2016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 Arranger les variables pour les rendre communs entre 2015/2016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Elimination des valeurs aberrantes et atypiques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Suppression des variables avec trop valeurs manquantes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Passage au logarithme (</a:t>
            </a:r>
            <a:r>
              <a:rPr lang="fr-FR" i="1" dirty="0"/>
              <a:t>surface, NRJUSEtot, CO2emission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b="1" dirty="0"/>
              <a:t>Nouveaux choix effectués:</a:t>
            </a:r>
          </a:p>
          <a:p>
            <a:r>
              <a:rPr lang="fr-FR" dirty="0">
                <a:sym typeface="Symbol" panose="05050102010706020507" pitchFamily="18" charset="2"/>
              </a:rPr>
              <a:t>		 P</a:t>
            </a:r>
            <a:r>
              <a:rPr lang="fr-FR" dirty="0"/>
              <a:t>our ne pas faire de doublons de données entre test/train  a</a:t>
            </a:r>
            <a:r>
              <a:rPr lang="fr-FR" dirty="0">
                <a:sym typeface="Symbol" panose="05050102010706020507" pitchFamily="18" charset="2"/>
              </a:rPr>
              <a:t>ssemblage des données entre 2015 et 2016 : 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fr-FR" dirty="0">
                <a:sym typeface="Symbol" panose="05050102010706020507" pitchFamily="18" charset="2"/>
              </a:rPr>
              <a:t>Quantitative: Moyennage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fr-FR" dirty="0">
                <a:sym typeface="Symbol" panose="05050102010706020507" pitchFamily="18" charset="2"/>
              </a:rPr>
              <a:t>Qualitative: information de 2016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endParaRPr lang="fr-FR" dirty="0">
              <a:sym typeface="Symbol" panose="05050102010706020507" pitchFamily="18" charset="2"/>
            </a:endParaRPr>
          </a:p>
          <a:p>
            <a:pPr lvl="4"/>
            <a:r>
              <a:rPr lang="fr-FR" dirty="0">
                <a:sym typeface="Symbol" panose="05050102010706020507" pitchFamily="18" charset="2"/>
              </a:rPr>
              <a:t> Pas de prise en compte de l’emplacement (suppression </a:t>
            </a:r>
            <a:r>
              <a:rPr lang="fr-FR" i="1" dirty="0">
                <a:sym typeface="Symbol" panose="05050102010706020507" pitchFamily="18" charset="2"/>
              </a:rPr>
              <a:t>Neighborhood, CouncilDistrictCode, Latitude, Longitude</a:t>
            </a:r>
          </a:p>
          <a:p>
            <a:r>
              <a:rPr lang="fr-FR" dirty="0">
                <a:sym typeface="Symbol" panose="05050102010706020507" pitchFamily="18" charset="2"/>
              </a:rPr>
              <a:t>			 </a:t>
            </a:r>
            <a:endParaRPr lang="fr-FR" dirty="0"/>
          </a:p>
          <a:p>
            <a:r>
              <a:rPr lang="fr-FR" dirty="0"/>
              <a:t>		</a:t>
            </a:r>
            <a:r>
              <a:rPr lang="fr-FR" dirty="0">
                <a:sym typeface="Symbol" panose="05050102010706020507" pitchFamily="18" charset="2"/>
              </a:rPr>
              <a:t>   Pourcentage pour les Source d’énergies =&gt; Binaire si c’est plus de 50%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10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8223" y="760693"/>
            <a:ext cx="6930686" cy="684068"/>
          </a:xfrm>
        </p:spPr>
        <p:txBody>
          <a:bodyPr>
            <a:normAutofit/>
          </a:bodyPr>
          <a:lstStyle/>
          <a:p>
            <a:r>
              <a:rPr lang="fr-FR" sz="1400" u="sng" dirty="0"/>
              <a:t>2,Analyse  </a:t>
            </a:r>
            <a:r>
              <a:rPr lang="fr-FR" sz="1400" u="sng" dirty="0" err="1"/>
              <a:t>dataset</a:t>
            </a:r>
            <a:r>
              <a:rPr lang="fr-FR" sz="1400" u="sng" dirty="0"/>
              <a:t>: Etude corrélation</a:t>
            </a:r>
            <a:endParaRPr lang="fr-FR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EF644C-ADDD-4D67-85A1-2483591A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" y="1481901"/>
            <a:ext cx="5021183" cy="50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30D8E1-26A6-4E22-BAEB-06E86EBE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69" y="1962437"/>
            <a:ext cx="5746376" cy="44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8223" y="760693"/>
            <a:ext cx="6930686" cy="684068"/>
          </a:xfrm>
        </p:spPr>
        <p:txBody>
          <a:bodyPr>
            <a:normAutofit/>
          </a:bodyPr>
          <a:lstStyle/>
          <a:p>
            <a:r>
              <a:rPr lang="fr-FR" sz="1400" u="sng" dirty="0"/>
              <a:t>3 Rappel: Problématique &amp; </a:t>
            </a:r>
            <a:r>
              <a:rPr lang="fr-FR" sz="1400" u="sng" dirty="0" err="1"/>
              <a:t>Dataset</a:t>
            </a:r>
            <a:endParaRPr lang="fr-FR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16B5D-59C0-48B7-B915-A4881D9A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9" y="2429363"/>
            <a:ext cx="11161062" cy="4346064"/>
          </a:xfrm>
          <a:prstGeom prst="rect">
            <a:avLst/>
          </a:prstGeom>
        </p:spPr>
      </p:pic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BF604113-21BA-4762-BE6D-10F1969E503F}"/>
              </a:ext>
            </a:extLst>
          </p:cNvPr>
          <p:cNvSpPr/>
          <p:nvPr/>
        </p:nvSpPr>
        <p:spPr>
          <a:xfrm rot="16200000">
            <a:off x="4789486" y="-2124550"/>
            <a:ext cx="957158" cy="8873584"/>
          </a:xfrm>
          <a:prstGeom prst="rightBrace">
            <a:avLst>
              <a:gd name="adj1" fmla="val 8333"/>
              <a:gd name="adj2" fmla="val 34728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B2314D93-FDEA-4977-B4DF-94E245BBE7B4}"/>
              </a:ext>
            </a:extLst>
          </p:cNvPr>
          <p:cNvSpPr/>
          <p:nvPr/>
        </p:nvSpPr>
        <p:spPr>
          <a:xfrm rot="16200000">
            <a:off x="10200289" y="1488577"/>
            <a:ext cx="957158" cy="16473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02BCEB-FFC7-47C7-B4F2-EB1F9DB95FCA}"/>
              </a:ext>
            </a:extLst>
          </p:cNvPr>
          <p:cNvSpPr txBox="1"/>
          <p:nvPr/>
        </p:nvSpPr>
        <p:spPr>
          <a:xfrm>
            <a:off x="2706254" y="1454545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en entrée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A4DE8B-08C7-4B45-BDC6-C234805E56AC}"/>
              </a:ext>
            </a:extLst>
          </p:cNvPr>
          <p:cNvSpPr txBox="1"/>
          <p:nvPr/>
        </p:nvSpPr>
        <p:spPr>
          <a:xfrm>
            <a:off x="9328049" y="1131379"/>
            <a:ext cx="270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sortie: Cibles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F0473-270F-4488-BE76-46BF57BA7ED4}"/>
              </a:ext>
            </a:extLst>
          </p:cNvPr>
          <p:cNvSpPr/>
          <p:nvPr/>
        </p:nvSpPr>
        <p:spPr>
          <a:xfrm>
            <a:off x="199213" y="6354618"/>
            <a:ext cx="1681831" cy="42080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36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8223" y="760693"/>
            <a:ext cx="6930686" cy="684068"/>
          </a:xfrm>
        </p:spPr>
        <p:txBody>
          <a:bodyPr>
            <a:normAutofit lnSpcReduction="10000"/>
          </a:bodyPr>
          <a:lstStyle/>
          <a:p>
            <a:r>
              <a:rPr lang="fr-FR" sz="1400" u="sng" dirty="0"/>
              <a:t>5.  Séparation des données et Pipeline: </a:t>
            </a:r>
            <a:r>
              <a:rPr lang="fr-FR" sz="1400" u="sng" dirty="0" err="1"/>
              <a:t>preprocessing</a:t>
            </a:r>
            <a:r>
              <a:rPr lang="fr-FR" sz="1400" u="sng" dirty="0"/>
              <a:t> entrainement et prédiction</a:t>
            </a:r>
            <a:endParaRPr lang="fr-FR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D13C33-DFFF-49B6-BEF5-A228AB56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0" y="3429000"/>
            <a:ext cx="11655160" cy="283249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771F9E1-F495-4F73-8358-D1C6620273D1}"/>
              </a:ext>
            </a:extLst>
          </p:cNvPr>
          <p:cNvCxnSpPr>
            <a:cxnSpLocks/>
          </p:cNvCxnSpPr>
          <p:nvPr/>
        </p:nvCxnSpPr>
        <p:spPr>
          <a:xfrm>
            <a:off x="3478305" y="3281082"/>
            <a:ext cx="523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A151569-17D6-4040-90D8-2C2E756978EF}"/>
              </a:ext>
            </a:extLst>
          </p:cNvPr>
          <p:cNvSpPr txBox="1"/>
          <p:nvPr/>
        </p:nvSpPr>
        <p:spPr>
          <a:xfrm>
            <a:off x="940297" y="1825846"/>
            <a:ext cx="989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Test Split: </a:t>
            </a: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DA7864BD-4223-4EEC-8FB8-3AE18A1E78C0}"/>
              </a:ext>
            </a:extLst>
          </p:cNvPr>
          <p:cNvSpPr/>
          <p:nvPr/>
        </p:nvSpPr>
        <p:spPr>
          <a:xfrm rot="10800000">
            <a:off x="3257473" y="1414246"/>
            <a:ext cx="320889" cy="12265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FEDA5F-6E55-4F29-9E0A-10EB9D029757}"/>
              </a:ext>
            </a:extLst>
          </p:cNvPr>
          <p:cNvSpPr txBox="1"/>
          <p:nvPr/>
        </p:nvSpPr>
        <p:spPr>
          <a:xfrm>
            <a:off x="3630706" y="1427351"/>
            <a:ext cx="720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80% Train – 20 % Test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Stratify: </a:t>
            </a:r>
            <a:r>
              <a:rPr lang="fr-FR" b="1" dirty="0"/>
              <a:t>ElecPourcent, LargestPropertyUseType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0ACF30-3756-41CF-A209-2C2432CF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686" y="79547"/>
            <a:ext cx="2250812" cy="15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A8CE2E3-4A0A-4988-AF65-F59684B1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76" y="1722330"/>
            <a:ext cx="2388104" cy="16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6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6.  Première </a:t>
            </a:r>
            <a:r>
              <a:rPr lang="fr-FR" sz="1400" u="sng" dirty="0" err="1"/>
              <a:t>regréssion</a:t>
            </a:r>
            <a:r>
              <a:rPr lang="fr-FR" sz="1400" u="sng" dirty="0"/>
              <a:t> avec Surface du type d’utilisation  </a:t>
            </a:r>
            <a:endParaRPr lang="fr-FR" u="sng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D5F6B6F-983C-40C0-97C0-B6577D29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69" y="1131121"/>
            <a:ext cx="6071068" cy="43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2C3B61-F2F0-4E67-B638-BDC65F43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8" y="1593548"/>
            <a:ext cx="4824320" cy="30412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20DDA7-826C-46AF-8E0B-0992F4BF4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68" y="5501693"/>
            <a:ext cx="10843854" cy="9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3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7. Test de différents modèles</a:t>
            </a:r>
            <a:endParaRPr lang="fr-FR" u="sng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2D51BB-8655-4E69-89B2-22231A146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1" y="1356452"/>
            <a:ext cx="4229099" cy="28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55E5113-8070-47DF-A9C8-0144387A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43" y="1344870"/>
            <a:ext cx="4180980" cy="28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EFF699D-0220-4ECB-AEFC-82FA89F7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92" y="1048641"/>
            <a:ext cx="4354089" cy="28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E2FB30C-007E-4719-B677-534BBA067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" y="4367811"/>
            <a:ext cx="10519846" cy="20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8. Analyse des résidus</a:t>
            </a:r>
            <a:endParaRPr lang="fr-FR" u="sn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22D3D7-BB63-4F81-A384-5D27A9B6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" y="1659513"/>
            <a:ext cx="5333915" cy="337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695363-E2C7-4F74-B8A6-F5B9D5B79DB3}"/>
              </a:ext>
            </a:extLst>
          </p:cNvPr>
          <p:cNvSpPr txBox="1"/>
          <p:nvPr/>
        </p:nvSpPr>
        <p:spPr>
          <a:xfrm>
            <a:off x="769770" y="5450976"/>
            <a:ext cx="453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Analyse corrélation erreur/explicative et cibles  peu convaincante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212FBB7-E7CE-45D1-8E6A-63A007C5B123}"/>
              </a:ext>
            </a:extLst>
          </p:cNvPr>
          <p:cNvCxnSpPr>
            <a:cxnSpLocks/>
          </p:cNvCxnSpPr>
          <p:nvPr/>
        </p:nvCxnSpPr>
        <p:spPr>
          <a:xfrm>
            <a:off x="5576047" y="2599764"/>
            <a:ext cx="0" cy="3567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6" name="Picture 4">
            <a:extLst>
              <a:ext uri="{FF2B5EF4-FFF2-40B4-BE49-F238E27FC236}">
                <a16:creationId xmlns:a16="http://schemas.microsoft.com/office/drawing/2014/main" id="{83640EB5-8868-4DA8-9DFE-04AC41A6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9" y="1422869"/>
            <a:ext cx="6176598" cy="52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857E01E8-50C3-40CB-BFD6-335FBEE03E3C}"/>
              </a:ext>
            </a:extLst>
          </p:cNvPr>
          <p:cNvCxnSpPr>
            <a:cxnSpLocks/>
            <a:stCxn id="2" idx="3"/>
            <a:endCxn id="8196" idx="0"/>
          </p:cNvCxnSpPr>
          <p:nvPr/>
        </p:nvCxnSpPr>
        <p:spPr>
          <a:xfrm flipV="1">
            <a:off x="5307106" y="1422869"/>
            <a:ext cx="3626182" cy="4351273"/>
          </a:xfrm>
          <a:prstGeom prst="curvedConnector4">
            <a:avLst>
              <a:gd name="adj1" fmla="val 6675"/>
              <a:gd name="adj2" fmla="val 109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1205" y="699410"/>
            <a:ext cx="2378075" cy="1111250"/>
          </a:xfrm>
        </p:spPr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927375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56B512-6FDF-4BC8-8304-811F0C5B5831}"/>
              </a:ext>
            </a:extLst>
          </p:cNvPr>
          <p:cNvSpPr txBox="1"/>
          <p:nvPr/>
        </p:nvSpPr>
        <p:spPr>
          <a:xfrm>
            <a:off x="3585882" y="2590982"/>
            <a:ext cx="6580094" cy="1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Problématique</a:t>
            </a:r>
          </a:p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Base de données</a:t>
            </a:r>
          </a:p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Les pistes envisagées</a:t>
            </a:r>
          </a:p>
        </p:txBody>
      </p:sp>
    </p:spTree>
    <p:extLst>
      <p:ext uri="{BB962C8B-B14F-4D97-AF65-F5344CB8AC3E}">
        <p14:creationId xmlns:p14="http://schemas.microsoft.com/office/powerpoint/2010/main" val="265138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8. Ajout de la variable de type d’utilisation</a:t>
            </a:r>
            <a:endParaRPr lang="fr-FR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9C6A2C-D695-4CF8-AC31-AAB2930C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" y="1659513"/>
            <a:ext cx="11431394" cy="16587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4B8A7E-7E00-4EDA-B715-34FE4E42D27E}"/>
              </a:ext>
            </a:extLst>
          </p:cNvPr>
          <p:cNvSpPr txBox="1"/>
          <p:nvPr/>
        </p:nvSpPr>
        <p:spPr>
          <a:xfrm>
            <a:off x="2671482" y="3890682"/>
            <a:ext cx="7162800" cy="1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fr-FR" dirty="0"/>
              <a:t>Amélioration des métriques 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fr-FR" dirty="0"/>
              <a:t>Temps d’entrainement et de prédiction plus grand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fr-FR" dirty="0"/>
              <a:t>RF overfit donc GBR semble bon compromis</a:t>
            </a:r>
          </a:p>
        </p:txBody>
      </p:sp>
    </p:spTree>
    <p:extLst>
      <p:ext uri="{BB962C8B-B14F-4D97-AF65-F5344CB8AC3E}">
        <p14:creationId xmlns:p14="http://schemas.microsoft.com/office/powerpoint/2010/main" val="2350709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9.  Prédiction avec Toutes les variables</a:t>
            </a:r>
            <a:endParaRPr lang="fr-FR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538E40-4CA6-4860-9CBC-CE292B3C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69" y="1285365"/>
            <a:ext cx="5959356" cy="31092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301290-C6BC-49E0-901F-BE4B27EC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9" y="4489348"/>
            <a:ext cx="11425458" cy="1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4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8569" y="314735"/>
            <a:ext cx="2956560" cy="1112616"/>
          </a:xfrm>
        </p:spPr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29" y="82573"/>
            <a:ext cx="7206403" cy="898912"/>
          </a:xfrm>
        </p:spPr>
        <p:txBody>
          <a:bodyPr rtlCol="0"/>
          <a:lstStyle/>
          <a:p>
            <a:pPr rtl="0"/>
            <a:r>
              <a:rPr lang="fr-FR" sz="4400" dirty="0"/>
              <a:t>Modifications effectuées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863" y="760693"/>
            <a:ext cx="6847046" cy="740856"/>
          </a:xfrm>
        </p:spPr>
        <p:txBody>
          <a:bodyPr>
            <a:normAutofit/>
          </a:bodyPr>
          <a:lstStyle/>
          <a:p>
            <a:r>
              <a:rPr lang="fr-FR" sz="1400" u="sng" dirty="0"/>
              <a:t>10.Comparaison avec sans </a:t>
            </a:r>
            <a:r>
              <a:rPr lang="fr-FR" sz="1400" u="sng" dirty="0" err="1"/>
              <a:t>EnergyStarScore</a:t>
            </a:r>
            <a:endParaRPr lang="fr-FR" u="sn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6FB966-A74E-48DB-96A8-0C3F503C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66" y="871043"/>
            <a:ext cx="3800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2072B21-B188-4EA8-9C5E-8EAE9B67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93" y="871043"/>
            <a:ext cx="3800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E92E25-E6D8-4883-A5F8-5D36220E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507"/>
            <a:ext cx="4831697" cy="361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0B09D7-D777-420E-8A54-D62A989E6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40" y="5346510"/>
            <a:ext cx="10615480" cy="9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0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176" y="2758692"/>
            <a:ext cx="3935647" cy="1340615"/>
          </a:xfrm>
        </p:spPr>
        <p:txBody>
          <a:bodyPr rtlCol="0"/>
          <a:lstStyle/>
          <a:p>
            <a:pPr algn="ctr" rtl="0"/>
            <a:r>
              <a:rPr lang="fr-FR" dirty="0"/>
              <a:t>Merci!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Question?</a:t>
            </a:r>
          </a:p>
        </p:txBody>
      </p:sp>
      <p:sp>
        <p:nvSpPr>
          <p:cNvPr id="23" name="Espace réservé de la date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CD84931-C115-47F8-B4E8-396DDC3F3703}" type="datetime1">
              <a:rPr lang="fr-FR" smtClean="0"/>
              <a:t>08/04/2022</a:t>
            </a:fld>
            <a:endParaRPr lang="fr-FR"/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9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-161865"/>
            <a:ext cx="3935647" cy="1340615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4" name="Espace réservé de la date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942C1AA-1065-4330-B5B9-130B2A32B519}" type="datetime1">
              <a:rPr lang="fr-FR" smtClean="0"/>
              <a:t>08/04/2022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26407"/>
            <a:ext cx="3924300" cy="452343"/>
          </a:xfrm>
        </p:spPr>
        <p:txBody>
          <a:bodyPr/>
          <a:lstStyle/>
          <a:p>
            <a:r>
              <a:rPr lang="fr-FR" u="sng" dirty="0"/>
              <a:t>1. Problématique</a:t>
            </a:r>
          </a:p>
        </p:txBody>
      </p:sp>
      <p:pic>
        <p:nvPicPr>
          <p:cNvPr id="19" name="Picture 4" descr="Logo seattle">
            <a:extLst>
              <a:ext uri="{FF2B5EF4-FFF2-40B4-BE49-F238E27FC236}">
                <a16:creationId xmlns:a16="http://schemas.microsoft.com/office/drawing/2014/main" id="{D906D80F-789A-4AA2-810A-FE69FE90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306714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2CD9F1-CAC8-4BA5-A6DC-41003BA98321}"/>
              </a:ext>
            </a:extLst>
          </p:cNvPr>
          <p:cNvSpPr txBox="1"/>
          <p:nvPr/>
        </p:nvSpPr>
        <p:spPr>
          <a:xfrm>
            <a:off x="2379029" y="1565306"/>
            <a:ext cx="79303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Objectif</a:t>
            </a:r>
            <a:r>
              <a:rPr lang="fr-FR" sz="2000" dirty="0"/>
              <a:t> Seattle: ville neutre en 2050</a:t>
            </a:r>
          </a:p>
          <a:p>
            <a:endParaRPr lang="fr-FR" sz="2000" dirty="0"/>
          </a:p>
          <a:p>
            <a:r>
              <a:rPr lang="fr-FR" sz="2000" dirty="0"/>
              <a:t>	Volonté de connaître:</a:t>
            </a:r>
          </a:p>
          <a:p>
            <a:pPr lvl="3"/>
            <a:endParaRPr lang="fr-FR" sz="2000" dirty="0"/>
          </a:p>
          <a:p>
            <a:pPr marL="2171700" lvl="4" indent="-342900">
              <a:buFont typeface="Symbol" panose="05050102010706020507" pitchFamily="18" charset="2"/>
              <a:buChar char="Þ"/>
            </a:pPr>
            <a:r>
              <a:rPr lang="fr-FR" sz="2000" dirty="0"/>
              <a:t> Emission CO2 </a:t>
            </a:r>
          </a:p>
          <a:p>
            <a:pPr marL="2171700" lvl="4" indent="-342900">
              <a:buFont typeface="Symbol" panose="05050102010706020507" pitchFamily="18" charset="2"/>
              <a:buChar char="Þ"/>
            </a:pPr>
            <a:r>
              <a:rPr lang="fr-FR" sz="2000" dirty="0"/>
              <a:t> Consommation total d’énergie</a:t>
            </a:r>
          </a:p>
          <a:p>
            <a:pPr marL="2171700" lvl="4" indent="-342900">
              <a:buFont typeface="Symbol" panose="05050102010706020507" pitchFamily="18" charset="2"/>
              <a:buChar char="Þ"/>
            </a:pPr>
            <a:endParaRPr lang="fr-FR" sz="2000" dirty="0"/>
          </a:p>
          <a:p>
            <a:r>
              <a:rPr lang="fr-FR" sz="2000" dirty="0"/>
              <a:t> </a:t>
            </a:r>
            <a:r>
              <a:rPr lang="fr-FR" sz="2000" u="sng" dirty="0"/>
              <a:t>Problème</a:t>
            </a:r>
            <a:r>
              <a:rPr lang="fr-FR" sz="2000" dirty="0"/>
              <a:t>: relevés couteux</a:t>
            </a:r>
          </a:p>
          <a:p>
            <a:endParaRPr lang="fr-FR" sz="2000" dirty="0"/>
          </a:p>
          <a:p>
            <a:pPr lvl="1"/>
            <a:endParaRPr lang="fr-FR" dirty="0"/>
          </a:p>
          <a:p>
            <a:r>
              <a:rPr lang="fr-FR" sz="2000" u="sng" dirty="0"/>
              <a:t>Solution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pPr algn="just"/>
            <a:r>
              <a:rPr lang="fr-FR" sz="2000" dirty="0"/>
              <a:t>	 Pour connaître les informations CO2 et Energie sur des bâtiments non résidentiels grâce à la prédiction avec les données déclaratives  du permis d’exploitation  </a:t>
            </a:r>
          </a:p>
        </p:txBody>
      </p:sp>
      <p:pic>
        <p:nvPicPr>
          <p:cNvPr id="12" name="Picture 4" descr="Carbon dioxide - Free nature icons">
            <a:extLst>
              <a:ext uri="{FF2B5EF4-FFF2-40B4-BE49-F238E27FC236}">
                <a16:creationId xmlns:a16="http://schemas.microsoft.com/office/drawing/2014/main" id="{EED1B26D-B0BE-43DD-AA6C-278BABE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4" y="2035800"/>
            <a:ext cx="1566333" cy="156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lectricity Icon Png #198854 - Free Icons Library">
            <a:extLst>
              <a:ext uri="{FF2B5EF4-FFF2-40B4-BE49-F238E27FC236}">
                <a16:creationId xmlns:a16="http://schemas.microsoft.com/office/drawing/2014/main" id="{196F3EBF-711B-45DE-8869-89CD13D7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" y="4572071"/>
            <a:ext cx="1333501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bas 1">
            <a:extLst>
              <a:ext uri="{FF2B5EF4-FFF2-40B4-BE49-F238E27FC236}">
                <a16:creationId xmlns:a16="http://schemas.microsoft.com/office/drawing/2014/main" id="{C68955C6-9F14-4748-BE86-58984DA7FB8B}"/>
              </a:ext>
            </a:extLst>
          </p:cNvPr>
          <p:cNvSpPr/>
          <p:nvPr/>
        </p:nvSpPr>
        <p:spPr>
          <a:xfrm rot="19466249">
            <a:off x="2901852" y="4141331"/>
            <a:ext cx="412376" cy="4523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333500"/>
          </a:xfrm>
        </p:spPr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-161865"/>
            <a:ext cx="3935647" cy="1340615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26407"/>
            <a:ext cx="3924300" cy="452343"/>
          </a:xfrm>
        </p:spPr>
        <p:txBody>
          <a:bodyPr>
            <a:normAutofit lnSpcReduction="10000"/>
          </a:bodyPr>
          <a:lstStyle/>
          <a:p>
            <a:r>
              <a:rPr lang="fr-FR" sz="1600" u="sng" dirty="0"/>
              <a:t>2.Base de données</a:t>
            </a:r>
          </a:p>
          <a:p>
            <a:endParaRPr lang="fr-FR" u="sng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DB88925-9290-4BE1-B767-65C09AD03B4B}"/>
              </a:ext>
            </a:extLst>
          </p:cNvPr>
          <p:cNvCxnSpPr>
            <a:cxnSpLocks/>
          </p:cNvCxnSpPr>
          <p:nvPr/>
        </p:nvCxnSpPr>
        <p:spPr>
          <a:xfrm>
            <a:off x="1924122" y="2776139"/>
            <a:ext cx="281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0A66503-EE46-40B8-9CB6-3848744C62C4}"/>
              </a:ext>
            </a:extLst>
          </p:cNvPr>
          <p:cNvCxnSpPr>
            <a:cxnSpLocks/>
          </p:cNvCxnSpPr>
          <p:nvPr/>
        </p:nvCxnSpPr>
        <p:spPr>
          <a:xfrm>
            <a:off x="1924122" y="2769150"/>
            <a:ext cx="0" cy="342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B39F5EB-9D72-416C-BA83-BCBE02D2E808}"/>
              </a:ext>
            </a:extLst>
          </p:cNvPr>
          <p:cNvSpPr txBox="1"/>
          <p:nvPr/>
        </p:nvSpPr>
        <p:spPr>
          <a:xfrm>
            <a:off x="971551" y="1265390"/>
            <a:ext cx="331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 </a:t>
            </a:r>
            <a:r>
              <a:rPr lang="fr-FR" dirty="0"/>
              <a:t>2015 et 2016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FC0DDB6-12E6-4910-8F9A-093061D92E58}"/>
              </a:ext>
            </a:extLst>
          </p:cNvPr>
          <p:cNvSpPr txBox="1"/>
          <p:nvPr/>
        </p:nvSpPr>
        <p:spPr>
          <a:xfrm>
            <a:off x="0" y="2967335"/>
            <a:ext cx="176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3340 (2015), </a:t>
            </a:r>
          </a:p>
          <a:p>
            <a:pPr algn="ctr"/>
            <a:r>
              <a:rPr lang="fr-FR" dirty="0"/>
              <a:t>3376 (2016) </a:t>
            </a:r>
          </a:p>
          <a:p>
            <a:pPr algn="ctr"/>
            <a:r>
              <a:rPr lang="fr-FR" dirty="0"/>
              <a:t>Bâtiments</a:t>
            </a:r>
          </a:p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0844634-9950-42AE-8C63-558ED42376EA}"/>
              </a:ext>
            </a:extLst>
          </p:cNvPr>
          <p:cNvSpPr txBox="1"/>
          <p:nvPr/>
        </p:nvSpPr>
        <p:spPr>
          <a:xfrm>
            <a:off x="2069432" y="1911721"/>
            <a:ext cx="125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47 (2015)</a:t>
            </a:r>
          </a:p>
          <a:p>
            <a:r>
              <a:rPr lang="fr-FR" dirty="0"/>
              <a:t>46 (2016)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0BD9A39-51DC-42FC-9CEF-0F518630DE1B}"/>
              </a:ext>
            </a:extLst>
          </p:cNvPr>
          <p:cNvSpPr txBox="1"/>
          <p:nvPr/>
        </p:nvSpPr>
        <p:spPr>
          <a:xfrm>
            <a:off x="3463833" y="1882012"/>
            <a:ext cx="366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(type, utilisation, surface, consommation etc…)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44D7EF09-4603-4F9D-B9EE-2D3BA7D8B14D}"/>
              </a:ext>
            </a:extLst>
          </p:cNvPr>
          <p:cNvSpPr/>
          <p:nvPr/>
        </p:nvSpPr>
        <p:spPr>
          <a:xfrm>
            <a:off x="3251157" y="1970828"/>
            <a:ext cx="212676" cy="468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923B51-E78E-4B3B-B6A0-7A7D8183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99" y="2981281"/>
            <a:ext cx="2818235" cy="17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41CF535-1A2F-4BF2-BB2F-EF1C3D78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99" y="4736122"/>
            <a:ext cx="2927552" cy="175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CAB465E-756C-443B-BC44-76FA45B7BDD2}"/>
              </a:ext>
            </a:extLst>
          </p:cNvPr>
          <p:cNvCxnSpPr>
            <a:cxnSpLocks/>
          </p:cNvCxnSpPr>
          <p:nvPr/>
        </p:nvCxnSpPr>
        <p:spPr>
          <a:xfrm>
            <a:off x="7128086" y="1588555"/>
            <a:ext cx="0" cy="4160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0C8D1E3-A597-4415-80EB-77296782668C}"/>
              </a:ext>
            </a:extLst>
          </p:cNvPr>
          <p:cNvSpPr txBox="1"/>
          <p:nvPr/>
        </p:nvSpPr>
        <p:spPr>
          <a:xfrm>
            <a:off x="7553449" y="510515"/>
            <a:ext cx="4260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Choix d’une première modification: </a:t>
            </a:r>
          </a:p>
          <a:p>
            <a:endParaRPr lang="fr-FR" u="sng" dirty="0"/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garde les individus communs entre 2015 et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garde les variables communes et utilisables entres les deux années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change les types des données pour qu’elles soient communes entre les deux </a:t>
            </a:r>
            <a:r>
              <a:rPr lang="fr-FR" dirty="0" err="1"/>
              <a:t>bdd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C01E99F3-5A95-473A-9A44-25B83DF7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48" y="4163365"/>
            <a:ext cx="2562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AF2CF1F-5452-4C83-8FB0-624441A8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25" y="4163365"/>
            <a:ext cx="2562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3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024435"/>
          </a:xfrm>
        </p:spPr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-161865"/>
            <a:ext cx="3935647" cy="1340615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26407"/>
            <a:ext cx="3924300" cy="452343"/>
          </a:xfrm>
        </p:spPr>
        <p:txBody>
          <a:bodyPr>
            <a:normAutofit lnSpcReduction="10000"/>
          </a:bodyPr>
          <a:lstStyle/>
          <a:p>
            <a:r>
              <a:rPr lang="fr-FR" sz="1600" u="sng" dirty="0"/>
              <a:t>3.Les pistes envisagées</a:t>
            </a:r>
          </a:p>
          <a:p>
            <a:endParaRPr lang="fr-FR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5F6885-DEF2-4BF1-9D0E-7E563FBC7BAE}"/>
              </a:ext>
            </a:extLst>
          </p:cNvPr>
          <p:cNvSpPr txBox="1"/>
          <p:nvPr/>
        </p:nvSpPr>
        <p:spPr>
          <a:xfrm>
            <a:off x="1842655" y="1331149"/>
            <a:ext cx="8714509" cy="444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Observer les données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Faire un choix sur les données qu’on veut utiliser pour la problématique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Arranger les données pour les envoyer dans un modèle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(feature engineering &amp; pipeline)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Entrainement de plusieurs modèles et évaluer sur plusieurs </a:t>
            </a:r>
            <a:r>
              <a:rPr lang="fr-FR" dirty="0" err="1"/>
              <a:t>métrics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Analyse du meilleur modèle, comparaison du même travail avec EnergyStarScore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7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1205" y="699410"/>
            <a:ext cx="2378075" cy="111125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927375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400" dirty="0"/>
              <a:t>Analyse et exploration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17B577-D960-4A20-B38E-7D4A729B3E3F}"/>
              </a:ext>
            </a:extLst>
          </p:cNvPr>
          <p:cNvSpPr txBox="1"/>
          <p:nvPr/>
        </p:nvSpPr>
        <p:spPr>
          <a:xfrm>
            <a:off x="4399280" y="2590982"/>
            <a:ext cx="4249270" cy="1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Nettoyage</a:t>
            </a:r>
            <a:endParaRPr lang="fr-FR" sz="2800" dirty="0"/>
          </a:p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Feature engineering </a:t>
            </a:r>
          </a:p>
          <a:p>
            <a:pPr marL="685800" indent="-4572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86973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024435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-324869"/>
            <a:ext cx="6849819" cy="1340615"/>
          </a:xfrm>
        </p:spPr>
        <p:txBody>
          <a:bodyPr rtlCol="0"/>
          <a:lstStyle/>
          <a:p>
            <a:pPr rtl="0"/>
            <a:r>
              <a:rPr lang="fr-FR" sz="4400" dirty="0"/>
              <a:t>Analyse et exploration</a:t>
            </a:r>
            <a:endParaRPr lang="fr-FR" sz="9600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1" y="726407"/>
            <a:ext cx="3924300" cy="452343"/>
          </a:xfrm>
        </p:spPr>
        <p:txBody>
          <a:bodyPr>
            <a:normAutofit/>
          </a:bodyPr>
          <a:lstStyle/>
          <a:p>
            <a:r>
              <a:rPr lang="fr-FR" sz="1600" u="sng" dirty="0"/>
              <a:t>1.Nettoyage</a:t>
            </a:r>
            <a:endParaRPr lang="fr-FR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30920E-1191-48B6-8D60-4754A4D4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67" y="695927"/>
            <a:ext cx="5346989" cy="60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AFAE3C-E589-46F6-B58C-AEFF4BF6962B}"/>
              </a:ext>
            </a:extLst>
          </p:cNvPr>
          <p:cNvSpPr txBox="1"/>
          <p:nvPr/>
        </p:nvSpPr>
        <p:spPr>
          <a:xfrm>
            <a:off x="683629" y="1178750"/>
            <a:ext cx="5438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variables où il y a beaucoup de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Réarrangement des variables d’utilisation du bâtiment en 7 catégories (Autre, Commerce, service public, Entertainment, Enseignement, bureau, logement-hôtel)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garder CouncilDistrictCode et non Neighborhood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80748DD-5837-4D09-BFAF-8F38BAD2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48" y="3429000"/>
            <a:ext cx="2845205" cy="31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8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80" y="306714"/>
            <a:ext cx="2956560" cy="1024435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-324869"/>
            <a:ext cx="6849819" cy="1340615"/>
          </a:xfrm>
        </p:spPr>
        <p:txBody>
          <a:bodyPr rtlCol="0"/>
          <a:lstStyle/>
          <a:p>
            <a:pPr rtl="0"/>
            <a:r>
              <a:rPr lang="fr-FR" sz="4400" dirty="0"/>
              <a:t>Analyse et exploration</a:t>
            </a:r>
            <a:endParaRPr lang="fr-FR" sz="9600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D7126-34F6-44AF-8D23-95F1C1F34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954" y="706054"/>
            <a:ext cx="3924300" cy="452343"/>
          </a:xfrm>
        </p:spPr>
        <p:txBody>
          <a:bodyPr>
            <a:normAutofit/>
          </a:bodyPr>
          <a:lstStyle/>
          <a:p>
            <a:pPr marL="228600"/>
            <a:r>
              <a:rPr lang="fr-FR" u="sng" dirty="0"/>
              <a:t>2.Feature engineering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757A09-3E18-4770-8143-6AF71E03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3991565"/>
            <a:ext cx="8961120" cy="22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FF0A1EF-C88B-481F-88F8-FB8714BB36AA}"/>
              </a:ext>
            </a:extLst>
          </p:cNvPr>
          <p:cNvSpPr txBox="1"/>
          <p:nvPr/>
        </p:nvSpPr>
        <p:spPr>
          <a:xfrm>
            <a:off x="425800" y="1415086"/>
            <a:ext cx="7395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d’une transformation logarithmique (Bijection) pour surface total, consommation d’Energie totale et émission de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 du pourcentage des surfaces Parking, buildings </a:t>
            </a:r>
            <a:r>
              <a:rPr lang="fr-FR" dirty="0" err="1"/>
              <a:t>etc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 de l'âge du bâtiment en  fonction de la date de construction et l’année de collecte d’information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Pourcentage de consommation d'énergie par rapport au type de source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E8B4050-4724-4871-B836-DE5260088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48" y="411692"/>
            <a:ext cx="4504372" cy="312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48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couleur minimaliste</Template>
  <TotalTime>19395</TotalTime>
  <Words>1159</Words>
  <Application>Microsoft Office PowerPoint</Application>
  <PresentationFormat>Grand écran</PresentationFormat>
  <Paragraphs>282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Biome Light</vt:lpstr>
      <vt:lpstr>Calibri</vt:lpstr>
      <vt:lpstr>Symbol</vt:lpstr>
      <vt:lpstr>Wingdings</vt:lpstr>
      <vt:lpstr>Thème Office</vt:lpstr>
      <vt:lpstr>Soutenance  Projet 4  Anticipez les besoins en consommation électrique de bâtiments </vt:lpstr>
      <vt:lpstr>Ordre du jour</vt:lpstr>
      <vt:lpstr>Introduction</vt:lpstr>
      <vt:lpstr>Introduction</vt:lpstr>
      <vt:lpstr>Introduction</vt:lpstr>
      <vt:lpstr>Introduction</vt:lpstr>
      <vt:lpstr>Analyse et exploration</vt:lpstr>
      <vt:lpstr>Analyse et exploration</vt:lpstr>
      <vt:lpstr>Analyse et exploration</vt:lpstr>
      <vt:lpstr>Analyse et 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Modèles finals</vt:lpstr>
      <vt:lpstr>Modèles finals</vt:lpstr>
      <vt:lpstr>Modèles finals</vt:lpstr>
      <vt:lpstr>Modèles finals</vt:lpstr>
      <vt:lpstr>Conclusion</vt:lpstr>
      <vt:lpstr>Aller plus loin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Modifications effectuées</vt:lpstr>
      <vt:lpstr>Merci!   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Projet 4</dc:title>
  <dc:creator>michel blazevic</dc:creator>
  <cp:lastModifiedBy>michel blazevic</cp:lastModifiedBy>
  <cp:revision>65</cp:revision>
  <dcterms:created xsi:type="dcterms:W3CDTF">2022-03-07T18:40:45Z</dcterms:created>
  <dcterms:modified xsi:type="dcterms:W3CDTF">2022-04-11T14:30:16Z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