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</p:sldMasterIdLst>
  <p:notesMasterIdLst>
    <p:notesMasterId r:id="rId20"/>
  </p:notesMasterIdLst>
  <p:handoutMasterIdLst>
    <p:handoutMasterId r:id="rId21"/>
  </p:handoutMasterIdLst>
  <p:sldIdLst>
    <p:sldId id="450" r:id="rId6"/>
    <p:sldId id="451" r:id="rId7"/>
    <p:sldId id="480" r:id="rId8"/>
    <p:sldId id="490" r:id="rId9"/>
    <p:sldId id="491" r:id="rId10"/>
    <p:sldId id="487" r:id="rId11"/>
    <p:sldId id="486" r:id="rId12"/>
    <p:sldId id="455" r:id="rId13"/>
    <p:sldId id="456" r:id="rId14"/>
    <p:sldId id="464" r:id="rId15"/>
    <p:sldId id="466" r:id="rId16"/>
    <p:sldId id="467" r:id="rId17"/>
    <p:sldId id="469" r:id="rId18"/>
    <p:sldId id="472" r:id="rId1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9" autoAdjust="0"/>
    <p:restoredTop sz="96366" autoAdjust="0"/>
  </p:normalViewPr>
  <p:slideViewPr>
    <p:cSldViewPr snapToGrid="0">
      <p:cViewPr varScale="1">
        <p:scale>
          <a:sx n="146" d="100"/>
          <a:sy n="146" d="100"/>
        </p:scale>
        <p:origin x="498" y="10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hpoet/react-native-styling-cheat-shee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http://facebook.github.io/react-native/releases/0.49/docs/view.html#view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9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4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https://github.com/vhpoet/react-native-styling-cheat-sheet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12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7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96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http://facebook.github.io/react-native/releases/0.49/docs/text.html#text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2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8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kern="0" cap="all" spc="-75" baseline="0">
                <a:latin typeface="+mj-lt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1796004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+mj-lt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+mj-lt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+mj-lt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1756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+mj-lt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lorem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3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+mn-lt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2" r:id="rId6"/>
    <p:sldLayoutId id="2147483754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91354A-B6A0-4FD2-A89E-23724DBBE1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 COMPONENT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most fundamental component for building a UI, that supports layout with flexbox, style, some touch handling, and accessibility controls.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Maps directly to the native equivalent, whether that is a UIView, &lt;div&gt;, android.view, etc.</a:t>
            </a:r>
          </a:p>
        </p:txBody>
      </p:sp>
    </p:spTree>
    <p:extLst>
      <p:ext uri="{BB962C8B-B14F-4D97-AF65-F5344CB8AC3E}">
        <p14:creationId xmlns:p14="http://schemas.microsoft.com/office/powerpoint/2010/main" val="56729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08AA5D-989D-4D89-BA36-9E798986C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 COMPONENT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/>
              <a:t>Easy to use:</a:t>
            </a:r>
            <a:r>
              <a:rPr lang="en-US" sz="1800" dirty="0"/>
              <a:t> </a:t>
            </a:r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r>
              <a:rPr lang="en-US" sz="1800" b="1" dirty="0"/>
              <a:t>Benefits:</a:t>
            </a:r>
            <a:r>
              <a:rPr lang="en-US" sz="1800" dirty="0"/>
              <a:t> </a:t>
            </a:r>
            <a:endParaRPr lang="ru-RU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Same</a:t>
            </a:r>
            <a:r>
              <a:rPr lang="en-US" dirty="0"/>
              <a:t> system on </a:t>
            </a:r>
            <a:r>
              <a:rPr lang="en-US" b="1" dirty="0"/>
              <a:t>iOS</a:t>
            </a:r>
            <a:r>
              <a:rPr lang="en-US" dirty="0"/>
              <a:t> and </a:t>
            </a:r>
            <a:r>
              <a:rPr lang="en-US" b="1" dirty="0"/>
              <a:t>Android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Images live in </a:t>
            </a:r>
            <a:r>
              <a:rPr lang="en-US" b="1" dirty="0"/>
              <a:t>the same folder as</a:t>
            </a:r>
            <a:r>
              <a:rPr lang="en-US" dirty="0"/>
              <a:t> your </a:t>
            </a:r>
            <a:r>
              <a:rPr lang="en-US" b="1" dirty="0"/>
              <a:t>JavaScript code</a:t>
            </a:r>
            <a:r>
              <a:rPr lang="en-US" dirty="0"/>
              <a:t>. Components are self-contained.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No global namespace</a:t>
            </a:r>
            <a:r>
              <a:rPr lang="en-US" dirty="0"/>
              <a:t>, i.e. you don't have to worry about name collisions.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Images</a:t>
            </a:r>
            <a:r>
              <a:rPr lang="en-US" dirty="0"/>
              <a:t> </a:t>
            </a:r>
            <a:r>
              <a:rPr lang="en-US" b="1" dirty="0"/>
              <a:t>that</a:t>
            </a:r>
            <a:r>
              <a:rPr lang="en-US" dirty="0"/>
              <a:t> are </a:t>
            </a:r>
            <a:r>
              <a:rPr lang="en-US" b="1" dirty="0"/>
              <a:t>actually used </a:t>
            </a:r>
            <a:r>
              <a:rPr lang="en-US" dirty="0"/>
              <a:t>will be </a:t>
            </a:r>
            <a:r>
              <a:rPr lang="en-US" b="1" dirty="0"/>
              <a:t>packaged</a:t>
            </a:r>
            <a:r>
              <a:rPr lang="en-US" dirty="0"/>
              <a:t> into your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Adding</a:t>
            </a:r>
            <a:r>
              <a:rPr lang="en-US" dirty="0"/>
              <a:t> and changing images </a:t>
            </a:r>
            <a:r>
              <a:rPr lang="en-US" b="1" dirty="0"/>
              <a:t>doesn't require app recompilation</a:t>
            </a:r>
            <a:r>
              <a:rPr lang="en-US" dirty="0"/>
              <a:t>, just refresh the simulator as you normally 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packager knows the image dimensions, no need to duplicate it in the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May have several sources specified for different screen sizes (the native part choses the best match).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6F46B1-11B5-4FE1-AD4B-4A86069B6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8" b="3350"/>
          <a:stretch/>
        </p:blipFill>
        <p:spPr>
          <a:xfrm>
            <a:off x="860611" y="1581329"/>
            <a:ext cx="5703509" cy="4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9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77DC4B-3788-4A3D-88B9-16F6D1F0E8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CACHE AND LOAD CONROL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Image component provides some handlers that allows you to control loading the image: </a:t>
            </a:r>
            <a:r>
              <a:rPr lang="en-US" sz="1800" dirty="0" err="1"/>
              <a:t>onLoad</a:t>
            </a:r>
            <a:r>
              <a:rPr lang="en-US" sz="1800" dirty="0"/>
              <a:t>, </a:t>
            </a:r>
            <a:r>
              <a:rPr lang="en-US" sz="1800" dirty="0" err="1"/>
              <a:t>onLoadEnd</a:t>
            </a:r>
            <a:r>
              <a:rPr lang="en-US" sz="1800" dirty="0"/>
              <a:t>, </a:t>
            </a:r>
            <a:r>
              <a:rPr lang="en-US" sz="1800" dirty="0" err="1"/>
              <a:t>onLoadStart</a:t>
            </a:r>
            <a:r>
              <a:rPr lang="en-US" sz="1800" dirty="0"/>
              <a:t>, </a:t>
            </a:r>
            <a:r>
              <a:rPr lang="en-US" sz="1800" dirty="0" err="1"/>
              <a:t>onError</a:t>
            </a:r>
            <a:r>
              <a:rPr lang="en-US" sz="18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On IOS you are able to control cache: </a:t>
            </a:r>
            <a:endParaRPr lang="ru-RU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Possible cache settings:  ‘only-if-cached’, ‘force-cache’, ‘reload’, ‘default’.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9AA60-DB6C-415F-A11F-B33DFA9F2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2"/>
          <a:stretch/>
        </p:blipFill>
        <p:spPr>
          <a:xfrm>
            <a:off x="1439595" y="2483967"/>
            <a:ext cx="6264810" cy="15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8AEDF-E025-4B46-B355-9AEA98E6C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 IMAGE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489F4-8451-433A-B70A-7359DDFE8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33"/>
          <a:stretch/>
        </p:blipFill>
        <p:spPr>
          <a:xfrm>
            <a:off x="2827725" y="1234113"/>
            <a:ext cx="3005588" cy="1158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EC909-60F8-48A0-B9E7-05F8F3529858}"/>
              </a:ext>
            </a:extLst>
          </p:cNvPr>
          <p:cNvSpPr txBox="1"/>
          <p:nvPr/>
        </p:nvSpPr>
        <p:spPr>
          <a:xfrm>
            <a:off x="283534" y="864781"/>
            <a:ext cx="689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ImageBackground</a:t>
            </a:r>
            <a:r>
              <a:rPr lang="en-US" sz="1800" dirty="0"/>
              <a:t> is same like </a:t>
            </a:r>
            <a:r>
              <a:rPr lang="en-US" sz="1800" b="1" dirty="0"/>
              <a:t>Image</a:t>
            </a:r>
            <a:r>
              <a:rPr lang="en-US" sz="1800" dirty="0"/>
              <a:t> but provides the nesting.</a:t>
            </a:r>
            <a:endParaRPr 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50C850-BAA3-4400-A570-47A9038C50DF}"/>
              </a:ext>
            </a:extLst>
          </p:cNvPr>
          <p:cNvSpPr/>
          <p:nvPr/>
        </p:nvSpPr>
        <p:spPr>
          <a:xfrm>
            <a:off x="283534" y="2321554"/>
            <a:ext cx="608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Under the hood it has very simple implementation:</a:t>
            </a:r>
            <a:endParaRPr lang="ru-RU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6171FE-075D-4030-BD41-D8006504B2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9"/>
          <a:stretch/>
        </p:blipFill>
        <p:spPr>
          <a:xfrm>
            <a:off x="1691208" y="2690886"/>
            <a:ext cx="5278621" cy="20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4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B8B969-9638-43D4-A7EE-334F47ADE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BUTTON COMPONENT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CC9886-95D4-4880-95EA-3DE7672EB03F}"/>
              </a:ext>
            </a:extLst>
          </p:cNvPr>
          <p:cNvSpPr/>
          <p:nvPr/>
        </p:nvSpPr>
        <p:spPr>
          <a:xfrm>
            <a:off x="2824264" y="2311836"/>
            <a:ext cx="3495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A basic button component </a:t>
            </a:r>
            <a:r>
              <a:rPr lang="en-US" sz="1800" b="1" dirty="0"/>
              <a:t>renders nicely on any platform.</a:t>
            </a:r>
            <a:endParaRPr lang="ru-R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384C2-734F-4FB8-95B0-869DC660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133" y="776936"/>
            <a:ext cx="2654827" cy="4366564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991CD-40E6-4100-BD71-EE494824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6" y="768236"/>
            <a:ext cx="2758624" cy="437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4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E5355-0685-4255-A1AF-BB5395582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YOUR OWN BUTTON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15651-3D65-4F98-983C-7323D0BF4F5A}"/>
              </a:ext>
            </a:extLst>
          </p:cNvPr>
          <p:cNvSpPr txBox="1"/>
          <p:nvPr/>
        </p:nvSpPr>
        <p:spPr>
          <a:xfrm>
            <a:off x="197093" y="972134"/>
            <a:ext cx="861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If the react-native </a:t>
            </a:r>
            <a:r>
              <a:rPr lang="en-US" sz="1800" b="1" dirty="0"/>
              <a:t>Button</a:t>
            </a:r>
            <a:r>
              <a:rPr lang="en-US" sz="1800" dirty="0"/>
              <a:t> does not look like properly for your app, </a:t>
            </a:r>
            <a:r>
              <a:rPr lang="en-US" sz="1800" b="1" dirty="0"/>
              <a:t>make your own</a:t>
            </a:r>
            <a:r>
              <a:rPr lang="en-US" sz="1800" dirty="0"/>
              <a:t>!</a:t>
            </a: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2EA9E-B9A8-46D0-8521-0B667061AC76}"/>
              </a:ext>
            </a:extLst>
          </p:cNvPr>
          <p:cNvSpPr txBox="1"/>
          <p:nvPr/>
        </p:nvSpPr>
        <p:spPr>
          <a:xfrm>
            <a:off x="551511" y="1765005"/>
            <a:ext cx="35990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Main components for handling touches: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TouchableOpacity</a:t>
            </a:r>
            <a:r>
              <a:rPr lang="en-US" sz="16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TouchableWithoutFeedback</a:t>
            </a:r>
            <a:r>
              <a:rPr lang="en-US" sz="16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TouchableHighlight</a:t>
            </a:r>
            <a:r>
              <a:rPr lang="en-US" sz="16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TouchableNativeFeedback</a:t>
            </a:r>
            <a:r>
              <a:rPr lang="en-US" sz="16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625FF-CB5F-4BD2-A8CF-C14E6ABCB7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2676" y="1765005"/>
            <a:ext cx="2733338" cy="21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3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48446C-3607-4632-A12A-BDA172F421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 COMPONENT EXAMPLE</a:t>
            </a:r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E0FEED-89DD-4EF8-9992-91834B240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0" y="938483"/>
            <a:ext cx="8669079" cy="363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6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BASIC STYLING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82" y="804446"/>
            <a:ext cx="685415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No need to use a special language or syntax for defining styles.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All of the core components accept a prop named </a:t>
            </a:r>
            <a:r>
              <a:rPr lang="en-US" b="1" dirty="0"/>
              <a:t>style</a:t>
            </a:r>
            <a:r>
              <a:rPr lang="en-US" sz="1200" dirty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styles names and values usually match how CSS works on the web</a:t>
            </a:r>
            <a:br>
              <a:rPr lang="en-US" dirty="0"/>
            </a:br>
            <a:r>
              <a:rPr lang="en-US" sz="1200" dirty="0"/>
              <a:t>( except names are written using camel casing: </a:t>
            </a:r>
            <a:r>
              <a:rPr lang="en-US" b="1" dirty="0">
                <a:latin typeface="Source Sans Pro (Основной текст)"/>
                <a:cs typeface="Courier New" panose="02070309020205020404" pitchFamily="49" charset="0"/>
              </a:rPr>
              <a:t>background-color</a:t>
            </a:r>
            <a:r>
              <a:rPr lang="en-US" b="1" dirty="0">
                <a:latin typeface="Source Sans Pro (Основной текст)"/>
              </a:rPr>
              <a:t> </a:t>
            </a:r>
            <a:r>
              <a:rPr lang="en-US" b="1" dirty="0">
                <a:latin typeface="Source Sans Pro (Основной текст)"/>
                <a:sym typeface="Wingdings" panose="05000000000000000000" pitchFamily="2" charset="2"/>
              </a:rPr>
              <a:t> </a:t>
            </a:r>
            <a:r>
              <a:rPr lang="en-US" b="1" dirty="0" err="1">
                <a:latin typeface="Source Sans Pro (Основной текст)"/>
                <a:cs typeface="Courier New" panose="02070309020205020404" pitchFamily="49" charset="0"/>
                <a:sym typeface="Wingdings" panose="05000000000000000000" pitchFamily="2" charset="2"/>
              </a:rPr>
              <a:t>backgroundColor</a:t>
            </a:r>
            <a:r>
              <a:rPr lang="en-US" b="1" dirty="0">
                <a:latin typeface="Source Sans Pro (Основной текст)"/>
                <a:sym typeface="Wingdings" panose="05000000000000000000" pitchFamily="2" charset="2"/>
              </a:rPr>
              <a:t> </a:t>
            </a:r>
            <a:r>
              <a:rPr lang="en-US" sz="12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style prop can be a plain old JavaScript object.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/>
          <a:srcRect l="33640"/>
          <a:stretch/>
        </p:blipFill>
        <p:spPr>
          <a:xfrm>
            <a:off x="737668" y="2887931"/>
            <a:ext cx="3086811" cy="166776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695" y="867246"/>
            <a:ext cx="1875719" cy="36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FLEXDIRECTION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446" y="769318"/>
            <a:ext cx="534679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Adding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 </a:t>
            </a:r>
            <a:r>
              <a:rPr lang="ru-RU" altLang="ru-RU" b="1" dirty="0" err="1">
                <a:latin typeface="Source Sans Pro (Основной текст)"/>
                <a:cs typeface="Courier New" panose="02070309020205020404" pitchFamily="49" charset="0"/>
              </a:rPr>
              <a:t>flexDirection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 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to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a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component's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 </a:t>
            </a:r>
            <a:r>
              <a:rPr lang="ru-RU" altLang="ru-RU" b="1" dirty="0" err="1">
                <a:latin typeface="Source Sans Pro (Основной текст)"/>
                <a:cs typeface="Courier New" panose="02070309020205020404" pitchFamily="49" charset="0"/>
              </a:rPr>
              <a:t>style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 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determines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the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 </a:t>
            </a:r>
            <a:r>
              <a:rPr lang="ru-RU" altLang="ru-RU" b="1" dirty="0" err="1">
                <a:latin typeface="Source Sans Pro (Основной текст)"/>
              </a:rPr>
              <a:t>primary</a:t>
            </a:r>
            <a:r>
              <a:rPr lang="ru-RU" altLang="ru-RU" b="1" dirty="0">
                <a:latin typeface="Source Sans Pro (Основной текст)"/>
              </a:rPr>
              <a:t> </a:t>
            </a:r>
            <a:r>
              <a:rPr lang="ru-RU" altLang="ru-RU" b="1" dirty="0" err="1">
                <a:latin typeface="Source Sans Pro (Основной текст)"/>
              </a:rPr>
              <a:t>axis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 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of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its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layout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.</a:t>
            </a:r>
            <a:r>
              <a:rPr lang="en-US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Available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options</a:t>
            </a:r>
            <a:r>
              <a:rPr lang="en-US" altLang="ru-RU" dirty="0">
                <a:solidFill>
                  <a:srgbClr val="484848"/>
                </a:solidFill>
                <a:latin typeface="proxima-nova"/>
              </a:rPr>
              <a:t>: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445" y="1491606"/>
            <a:ext cx="227553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ru-RU" b="1" dirty="0">
                <a:solidFill>
                  <a:srgbClr val="555555"/>
                </a:solidFill>
                <a:latin typeface="Source Sans Pro (Основной текст)"/>
                <a:cs typeface="Courier New" panose="02070309020205020404" pitchFamily="49" charset="0"/>
              </a:rPr>
              <a:t>column</a:t>
            </a:r>
            <a:endParaRPr lang="en-US" altLang="ru-RU" b="1" dirty="0">
              <a:solidFill>
                <a:srgbClr val="484848"/>
              </a:solidFill>
              <a:latin typeface="Source Sans Pro (Основной текст)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ru-RU" b="1" dirty="0">
                <a:solidFill>
                  <a:srgbClr val="555555"/>
                </a:solidFill>
                <a:latin typeface="Source Sans Pro (Основной текст)"/>
                <a:cs typeface="Courier New" panose="02070309020205020404" pitchFamily="49" charset="0"/>
              </a:rPr>
              <a:t>row</a:t>
            </a:r>
            <a:endParaRPr lang="ru-RU" b="1" dirty="0">
              <a:latin typeface="Source Sans Pro (Основной текст)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89" y="1224488"/>
            <a:ext cx="1494667" cy="29688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848" y="1224488"/>
            <a:ext cx="1536092" cy="29688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90005" y="838015"/>
            <a:ext cx="760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455032" y="838015"/>
            <a:ext cx="54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06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JUSTIFYCONTENT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444" y="816679"/>
            <a:ext cx="89485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Adding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 </a:t>
            </a:r>
            <a:r>
              <a:rPr lang="en-US" altLang="ru-RU" b="1" dirty="0" err="1">
                <a:solidFill>
                  <a:srgbClr val="555555"/>
                </a:solidFill>
                <a:latin typeface="Source Sans Pro (Основной текст)"/>
                <a:cs typeface="Courier New" panose="02070309020205020404" pitchFamily="49" charset="0"/>
              </a:rPr>
              <a:t>justifyContent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 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to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a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component's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 </a:t>
            </a:r>
            <a:r>
              <a:rPr lang="ru-RU" altLang="ru-RU" b="1" dirty="0" err="1">
                <a:solidFill>
                  <a:srgbClr val="555555"/>
                </a:solidFill>
                <a:latin typeface="Source Sans Pro (Основной текст)"/>
                <a:cs typeface="Courier New" panose="02070309020205020404" pitchFamily="49" charset="0"/>
              </a:rPr>
              <a:t>style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 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determines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the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 </a:t>
            </a:r>
            <a:r>
              <a:rPr lang="en-US" altLang="ru-RU" b="1" dirty="0">
                <a:solidFill>
                  <a:srgbClr val="484848"/>
                </a:solidFill>
                <a:latin typeface="proxima-nova"/>
              </a:rPr>
              <a:t>secondary</a:t>
            </a:r>
            <a:r>
              <a:rPr lang="ru-RU" altLang="ru-RU" b="1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b="1" dirty="0" err="1">
                <a:solidFill>
                  <a:srgbClr val="484848"/>
                </a:solidFill>
                <a:latin typeface="proxima-nova"/>
              </a:rPr>
              <a:t>axis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 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of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its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layout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.</a:t>
            </a:r>
            <a:endParaRPr lang="en-US" altLang="ru-RU" dirty="0">
              <a:solidFill>
                <a:srgbClr val="484848"/>
              </a:solidFill>
              <a:latin typeface="proxima-nova"/>
            </a:endParaRPr>
          </a:p>
          <a:p>
            <a:pPr>
              <a:lnSpc>
                <a:spcPct val="130000"/>
              </a:lnSpc>
            </a:pP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Available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options</a:t>
            </a:r>
            <a:r>
              <a:rPr lang="en-US" altLang="ru-RU" dirty="0">
                <a:solidFill>
                  <a:srgbClr val="484848"/>
                </a:solidFill>
                <a:latin typeface="proxima-nova"/>
              </a:rPr>
              <a:t>:</a:t>
            </a:r>
            <a:endParaRPr lang="ru-RU" altLang="ru-RU" sz="2000" dirty="0">
              <a:latin typeface="Arial" panose="020B0604020202020204" pitchFamily="34" charset="0"/>
            </a:endParaRPr>
          </a:p>
          <a:p>
            <a:pPr lvl="0">
              <a:lnSpc>
                <a:spcPct val="130000"/>
              </a:lnSpc>
            </a:pPr>
            <a:endParaRPr lang="en-US" altLang="ru-RU" dirty="0">
              <a:solidFill>
                <a:srgbClr val="484848"/>
              </a:solidFill>
              <a:latin typeface="proxima-nov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5F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444" y="1659486"/>
            <a:ext cx="227553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altLang="ru-RU" b="1" dirty="0" err="1">
                <a:solidFill>
                  <a:srgbClr val="555555"/>
                </a:solidFill>
                <a:latin typeface="Source Sans Pro (Основной текст)"/>
                <a:cs typeface="Courier New" panose="02070309020205020404" pitchFamily="49" charset="0"/>
              </a:rPr>
              <a:t>flex-start</a:t>
            </a:r>
            <a:endParaRPr lang="en-US" altLang="ru-RU" b="1" dirty="0">
              <a:solidFill>
                <a:srgbClr val="484848"/>
              </a:solidFill>
              <a:latin typeface="Source Sans Pro (Основной текст)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altLang="ru-RU" b="1" dirty="0" err="1">
                <a:solidFill>
                  <a:srgbClr val="555555"/>
                </a:solidFill>
                <a:latin typeface="Source Sans Pro (Основной текст)"/>
                <a:cs typeface="Courier New" panose="02070309020205020404" pitchFamily="49" charset="0"/>
              </a:rPr>
              <a:t>center</a:t>
            </a:r>
            <a:endParaRPr lang="en-US" altLang="ru-RU" b="1" dirty="0">
              <a:solidFill>
                <a:srgbClr val="484848"/>
              </a:solidFill>
              <a:latin typeface="Source Sans Pro (Основной текст)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altLang="ru-RU" b="1" dirty="0" err="1">
                <a:solidFill>
                  <a:srgbClr val="555555"/>
                </a:solidFill>
                <a:latin typeface="Source Sans Pro (Основной текст)"/>
                <a:cs typeface="Courier New" panose="02070309020205020404" pitchFamily="49" charset="0"/>
              </a:rPr>
              <a:t>flex-end</a:t>
            </a:r>
            <a:endParaRPr lang="en-US" altLang="ru-RU" b="1" dirty="0">
              <a:solidFill>
                <a:srgbClr val="484848"/>
              </a:solidFill>
              <a:latin typeface="Source Sans Pro (Основной текст)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altLang="ru-RU" b="1" dirty="0" err="1">
                <a:solidFill>
                  <a:srgbClr val="555555"/>
                </a:solidFill>
                <a:latin typeface="Source Sans Pro (Основной текст)"/>
                <a:cs typeface="Courier New" panose="02070309020205020404" pitchFamily="49" charset="0"/>
              </a:rPr>
              <a:t>space-around</a:t>
            </a:r>
            <a:endParaRPr lang="en-US" altLang="ru-RU" b="1" dirty="0">
              <a:solidFill>
                <a:srgbClr val="484848"/>
              </a:solidFill>
              <a:latin typeface="Source Sans Pro (Основной текст)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altLang="ru-RU" b="1" dirty="0" err="1">
                <a:solidFill>
                  <a:srgbClr val="555555"/>
                </a:solidFill>
                <a:latin typeface="Source Sans Pro (Основной текст)"/>
                <a:cs typeface="Courier New" panose="02070309020205020404" pitchFamily="49" charset="0"/>
              </a:rPr>
              <a:t>space-between</a:t>
            </a:r>
            <a:endParaRPr lang="ru-RU" b="1" dirty="0">
              <a:latin typeface="Source Sans Pro (Основной текст)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419" y="1721112"/>
            <a:ext cx="1143769" cy="22254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326" y="1722835"/>
            <a:ext cx="1131761" cy="22219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559" y="1726280"/>
            <a:ext cx="1151086" cy="222543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656" y="1722835"/>
            <a:ext cx="1136712" cy="222198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004" y="1722836"/>
            <a:ext cx="1138355" cy="22254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57505" y="1370859"/>
            <a:ext cx="9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flex-start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757482" y="1370859"/>
            <a:ext cx="9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080002" y="1351709"/>
            <a:ext cx="9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flex-end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321129" y="1351709"/>
            <a:ext cx="1277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space-around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573123" y="1335641"/>
            <a:ext cx="1570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55555"/>
                </a:solidFill>
                <a:latin typeface="Source Sans Pro (Основной текст)"/>
                <a:cs typeface="Courier New" panose="02070309020205020404" pitchFamily="49" charset="0"/>
              </a:rPr>
              <a:t>space-between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45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STYLESHEET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867" y="834563"/>
            <a:ext cx="557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ru-RU" dirty="0">
                <a:solidFill>
                  <a:srgbClr val="484848"/>
                </a:solidFill>
                <a:latin typeface="proxima-nova"/>
              </a:rPr>
              <a:t>U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se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 </a:t>
            </a:r>
            <a:r>
              <a:rPr lang="ru-RU" altLang="ru-RU" b="1" dirty="0" err="1">
                <a:latin typeface="Source Sans Pro (Основной текст)"/>
                <a:cs typeface="Courier New" panose="02070309020205020404" pitchFamily="49" charset="0"/>
              </a:rPr>
              <a:t>StyleSheet.create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 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to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define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several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styles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in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one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place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. 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707" y="834563"/>
            <a:ext cx="2007811" cy="389751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46" y="1277387"/>
            <a:ext cx="3509891" cy="803295"/>
          </a:xfrm>
          <a:prstGeom prst="rect">
            <a:avLst/>
          </a:prstGeom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175846" y="2157498"/>
            <a:ext cx="372029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07" y="2227335"/>
            <a:ext cx="3270150" cy="23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2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Inline styles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8664" y="1304583"/>
            <a:ext cx="63709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665" y="837028"/>
            <a:ext cx="623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You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can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pass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an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array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of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styles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-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the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last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style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in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the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array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has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precedence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,</a:t>
            </a:r>
            <a:endParaRPr lang="en-US" altLang="ru-RU" dirty="0">
              <a:solidFill>
                <a:srgbClr val="484848"/>
              </a:solidFill>
              <a:latin typeface="proxima-nova"/>
            </a:endParaRPr>
          </a:p>
          <a:p>
            <a:pPr lvl="0"/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so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you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can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use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this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to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inherit</a:t>
            </a:r>
            <a:r>
              <a:rPr lang="ru-RU" altLang="ru-RU" dirty="0">
                <a:solidFill>
                  <a:srgbClr val="484848"/>
                </a:solidFill>
                <a:latin typeface="proxima-nova"/>
              </a:rPr>
              <a:t> </a:t>
            </a:r>
            <a:r>
              <a:rPr lang="ru-RU" altLang="ru-RU" dirty="0" err="1">
                <a:solidFill>
                  <a:srgbClr val="484848"/>
                </a:solidFill>
                <a:latin typeface="proxima-nova"/>
              </a:rPr>
              <a:t>styles</a:t>
            </a:r>
            <a:r>
              <a:rPr lang="en-US" altLang="ru-RU" dirty="0">
                <a:solidFill>
                  <a:srgbClr val="484848"/>
                </a:solidFill>
                <a:latin typeface="proxima-nova"/>
              </a:rPr>
              <a:t>.</a:t>
            </a:r>
            <a:r>
              <a:rPr lang="ru-RU" altLang="ru-RU" sz="700" dirty="0"/>
              <a:t> </a:t>
            </a:r>
            <a:endParaRPr lang="en-US" altLang="ru-RU" sz="7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677" y="837028"/>
            <a:ext cx="1958028" cy="38177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24562"/>
          <a:stretch/>
        </p:blipFill>
        <p:spPr>
          <a:xfrm>
            <a:off x="1244812" y="1769986"/>
            <a:ext cx="3823297" cy="13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9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FED909-6800-43FA-A734-A73ADDB1A8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 COMPONENT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React component for displaying text, that supports nesting, styling, and touch handling.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Supports styling which is quite similar to web, like fontFamily, color, fontWeight, fontSize, lineHeight, shadows and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Contains some useful props for mobile development: ellipsizeMode,  numberOfLines, onPress and etc.</a:t>
            </a:r>
          </a:p>
        </p:txBody>
      </p:sp>
    </p:spTree>
    <p:extLst>
      <p:ext uri="{BB962C8B-B14F-4D97-AF65-F5344CB8AC3E}">
        <p14:creationId xmlns:p14="http://schemas.microsoft.com/office/powerpoint/2010/main" val="359839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6B033-9942-49DE-8F22-A0C8C0338D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TEXT COMPONENTS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563FB-ADCF-4732-8061-926300BD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305" y="840520"/>
            <a:ext cx="1955658" cy="3717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189EFF-AE79-419D-A5E5-324784769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72" y="840520"/>
            <a:ext cx="6195172" cy="395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133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EPAM">
      <a:majorFont>
        <a:latin typeface="Oswa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B16B71FF32D54586E619996D1FC8F9" ma:contentTypeVersion="6" ma:contentTypeDescription="Create a new document." ma:contentTypeScope="" ma:versionID="9c9985c22da2fd84929ea7e09c547659">
  <xsd:schema xmlns:xsd="http://www.w3.org/2001/XMLSchema" xmlns:xs="http://www.w3.org/2001/XMLSchema" xmlns:p="http://schemas.microsoft.com/office/2006/metadata/properties" xmlns:ns2="8f17bd39-e2a2-416d-8579-9c5cbdeee658" xmlns:ns3="5af8f4e7-bc40-44d5-8a63-cbb6a7802b60" targetNamespace="http://schemas.microsoft.com/office/2006/metadata/properties" ma:root="true" ma:fieldsID="1d4f92943e907ee1bb51f370a9e17edc" ns2:_="" ns3:_="">
    <xsd:import namespace="8f17bd39-e2a2-416d-8579-9c5cbdeee658"/>
    <xsd:import namespace="5af8f4e7-bc40-44d5-8a63-cbb6a7802b6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1" ma:displayName="Training Id" ma:decimals="0" ma:description="" ma:indexed="true" ma:internalName="fldTrainingId">
      <xsd:simpleType>
        <xsd:restriction base="dms:Number"/>
      </xsd:simpleType>
    </xsd:element>
    <xsd:element name="fldTrainingName" ma:index="12" ma:displayName="Training Name" ma:description="" ma:internalName="fldTrainingName">
      <xsd:simpleType>
        <xsd:restriction base="dms:Text"/>
      </xsd:simpleType>
    </xsd:element>
    <xsd:element name="h0cdf1c629f14a8ba12ca7309df7db45" ma:index="13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7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8f4e7-bc40-44d5-8a63-cbb6a7802b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Mobile</TermName>
          <TermId xmlns="http://schemas.microsoft.com/office/infopath/2007/PartnerControls">dd649db9-24d2-43de-9356-051ef0589f04</TermId>
        </TermInfo>
      </Terms>
    </a53f1a9accc64fb8bee1c0a1a93d357e>
    <fldTrainingId xmlns="8f17bd39-e2a2-416d-8579-9c5cbdeee658">2211</fldTrainingId>
    <fldTrainingName xmlns="8f17bd39-e2a2-416d-8579-9c5cbdeee658">Main Building Blocks, Basic Styling and Layout</fldTrainingName>
    <TaxCatchAll xmlns="8f17bd39-e2a2-416d-8579-9c5cbdeee658">
      <Value>8</Value>
      <Value>35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  <_dlc_DocId xmlns="8f17bd39-e2a2-416d-8579-9c5cbdeee658">DOCID-1691503928-120</_dlc_DocId>
    <_dlc_DocIdUrl xmlns="8f17bd39-e2a2-416d-8579-9c5cbdeee658">
      <Url>https://epam.sharepoint.com/sites/CDP/mobile/_layouts/15/DocIdRedir.aspx?ID=DOCID-1691503928-120</Url>
      <Description>DOCID-1691503928-120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DAE5BFC-8901-4CAD-8354-9B54BAF21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17bd39-e2a2-416d-8579-9c5cbdeee658"/>
    <ds:schemaRef ds:uri="5af8f4e7-bc40-44d5-8a63-cbb6a7802b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schemas.microsoft.com/office/infopath/2007/PartnerControls"/>
    <ds:schemaRef ds:uri="8f17bd39-e2a2-416d-8579-9c5cbdeee658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EC4B438-BFEB-48BB-BA87-85DF3C9A5AB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28379</TotalTime>
  <Words>492</Words>
  <Application>Microsoft Office PowerPoint</Application>
  <PresentationFormat>Экран (16:9)</PresentationFormat>
  <Paragraphs>91</Paragraphs>
  <Slides>14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Calibri</vt:lpstr>
      <vt:lpstr>Lucida Grande</vt:lpstr>
      <vt:lpstr>Oswald</vt:lpstr>
      <vt:lpstr>proxima-nova</vt:lpstr>
      <vt:lpstr>Source Sans Pro</vt:lpstr>
      <vt:lpstr>Source Sans Pro (Основной текст)</vt:lpstr>
      <vt:lpstr>Trebuchet MS</vt:lpstr>
      <vt:lpstr>Wingdings</vt:lpstr>
      <vt:lpstr>Cover Slides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Building Blocks, Basic Styling and Layout_Presentation_Denis Vlassenko</dc:title>
  <dc:creator>orgmarketingbrandbaselineteam@epam.com</dc:creator>
  <cp:lastModifiedBy>Миша Дербеев</cp:lastModifiedBy>
  <cp:revision>1063</cp:revision>
  <cp:lastPrinted>2014-07-09T13:30:36Z</cp:lastPrinted>
  <dcterms:created xsi:type="dcterms:W3CDTF">2014-07-08T13:27:24Z</dcterms:created>
  <dcterms:modified xsi:type="dcterms:W3CDTF">2019-03-16T13:30:55Z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0x010100D7B16B71FF32D54586E619996D1FC8F9</vt:lpwstr>
  </property>
  <property fmtid="{D5CDD505-2E9C-101B-9397-08002B2CF9AE}" pid="3" name="fldLanguagesOfEvent">
    <vt:lpwstr>8;#RUS|00de05cc-11d3-4dba-84f7-e6aab076d0bb</vt:lpwstr>
  </property>
  <property fmtid="{D5CDD505-2E9C-101B-9397-08002B2CF9AE}" pid="4" name="fldCategoriesOfEvent">
    <vt:lpwstr>35;#Mobile|dd649db9-24d2-43de-9356-051ef0589f04</vt:lpwstr>
  </property>
  <property fmtid="{D5CDD505-2E9C-101B-9397-08002B2CF9AE}" pid="5" name="_dlc_DocIdItemGuid">
    <vt:lpwstr>a7ccd896-165d-4666-a620-2b8380927525</vt:lpwstr>
  </property>
</Properties>
</file>